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4"/>
  </p:sldMasterIdLst>
  <p:notesMasterIdLst>
    <p:notesMasterId r:id="rId80"/>
  </p:notesMasterIdLst>
  <p:handoutMasterIdLst>
    <p:handoutMasterId r:id="rId81"/>
  </p:handoutMasterIdLst>
  <p:sldIdLst>
    <p:sldId id="318" r:id="rId5"/>
    <p:sldId id="319" r:id="rId6"/>
    <p:sldId id="392" r:id="rId7"/>
    <p:sldId id="393" r:id="rId8"/>
    <p:sldId id="394" r:id="rId9"/>
    <p:sldId id="395" r:id="rId10"/>
    <p:sldId id="406" r:id="rId11"/>
    <p:sldId id="396" r:id="rId12"/>
    <p:sldId id="397" r:id="rId13"/>
    <p:sldId id="407" r:id="rId14"/>
    <p:sldId id="416" r:id="rId15"/>
    <p:sldId id="417" r:id="rId16"/>
    <p:sldId id="418" r:id="rId17"/>
    <p:sldId id="419" r:id="rId18"/>
    <p:sldId id="423" r:id="rId19"/>
    <p:sldId id="420" r:id="rId20"/>
    <p:sldId id="421" r:id="rId21"/>
    <p:sldId id="398" r:id="rId22"/>
    <p:sldId id="422" r:id="rId23"/>
    <p:sldId id="436" r:id="rId24"/>
    <p:sldId id="399" r:id="rId25"/>
    <p:sldId id="424" r:id="rId26"/>
    <p:sldId id="400" r:id="rId27"/>
    <p:sldId id="425" r:id="rId28"/>
    <p:sldId id="426" r:id="rId29"/>
    <p:sldId id="427" r:id="rId30"/>
    <p:sldId id="428" r:id="rId31"/>
    <p:sldId id="429" r:id="rId32"/>
    <p:sldId id="430" r:id="rId33"/>
    <p:sldId id="431" r:id="rId34"/>
    <p:sldId id="432" r:id="rId35"/>
    <p:sldId id="434" r:id="rId36"/>
    <p:sldId id="433" r:id="rId37"/>
    <p:sldId id="435" r:id="rId38"/>
    <p:sldId id="401" r:id="rId39"/>
    <p:sldId id="438" r:id="rId40"/>
    <p:sldId id="437" r:id="rId41"/>
    <p:sldId id="439" r:id="rId42"/>
    <p:sldId id="403" r:id="rId43"/>
    <p:sldId id="475" r:id="rId44"/>
    <p:sldId id="440" r:id="rId45"/>
    <p:sldId id="441" r:id="rId46"/>
    <p:sldId id="443" r:id="rId47"/>
    <p:sldId id="476" r:id="rId48"/>
    <p:sldId id="477" r:id="rId49"/>
    <p:sldId id="444" r:id="rId50"/>
    <p:sldId id="445" r:id="rId51"/>
    <p:sldId id="446" r:id="rId52"/>
    <p:sldId id="447" r:id="rId53"/>
    <p:sldId id="448" r:id="rId54"/>
    <p:sldId id="449" r:id="rId55"/>
    <p:sldId id="450" r:id="rId56"/>
    <p:sldId id="453" r:id="rId57"/>
    <p:sldId id="454" r:id="rId58"/>
    <p:sldId id="457" r:id="rId59"/>
    <p:sldId id="458" r:id="rId60"/>
    <p:sldId id="459" r:id="rId61"/>
    <p:sldId id="481" r:id="rId62"/>
    <p:sldId id="482" r:id="rId63"/>
    <p:sldId id="478" r:id="rId64"/>
    <p:sldId id="480" r:id="rId65"/>
    <p:sldId id="483" r:id="rId66"/>
    <p:sldId id="479" r:id="rId67"/>
    <p:sldId id="404" r:id="rId68"/>
    <p:sldId id="405" r:id="rId69"/>
    <p:sldId id="460" r:id="rId70"/>
    <p:sldId id="461" r:id="rId71"/>
    <p:sldId id="462" r:id="rId72"/>
    <p:sldId id="463" r:id="rId73"/>
    <p:sldId id="464" r:id="rId74"/>
    <p:sldId id="465" r:id="rId75"/>
    <p:sldId id="466" r:id="rId76"/>
    <p:sldId id="468" r:id="rId77"/>
    <p:sldId id="469" r:id="rId78"/>
    <p:sldId id="391" r:id="rId79"/>
  </p:sldIdLst>
  <p:sldSz cx="9906000" cy="6858000" type="A4"/>
  <p:notesSz cx="6858000" cy="9144000"/>
  <p:defaultTextStyle>
    <a:defPPr>
      <a:defRPr lang="ja-JP"/>
    </a:defPPr>
    <a:lvl1pPr marL="0" algn="l" defTabSz="839876" rtl="0" eaLnBrk="1" latinLnBrk="0" hangingPunct="1">
      <a:defRPr kumimoji="1" sz="1653" kern="1200">
        <a:solidFill>
          <a:schemeClr val="tx1"/>
        </a:solidFill>
        <a:latin typeface="+mn-lt"/>
        <a:ea typeface="+mn-ea"/>
        <a:cs typeface="+mn-cs"/>
      </a:defRPr>
    </a:lvl1pPr>
    <a:lvl2pPr marL="419938" algn="l" defTabSz="839876" rtl="0" eaLnBrk="1" latinLnBrk="0" hangingPunct="1">
      <a:defRPr kumimoji="1" sz="1653" kern="1200">
        <a:solidFill>
          <a:schemeClr val="tx1"/>
        </a:solidFill>
        <a:latin typeface="+mn-lt"/>
        <a:ea typeface="+mn-ea"/>
        <a:cs typeface="+mn-cs"/>
      </a:defRPr>
    </a:lvl2pPr>
    <a:lvl3pPr marL="839876" algn="l" defTabSz="839876" rtl="0" eaLnBrk="1" latinLnBrk="0" hangingPunct="1">
      <a:defRPr kumimoji="1" sz="1653" kern="1200">
        <a:solidFill>
          <a:schemeClr val="tx1"/>
        </a:solidFill>
        <a:latin typeface="+mn-lt"/>
        <a:ea typeface="+mn-ea"/>
        <a:cs typeface="+mn-cs"/>
      </a:defRPr>
    </a:lvl3pPr>
    <a:lvl4pPr marL="1259815" algn="l" defTabSz="839876" rtl="0" eaLnBrk="1" latinLnBrk="0" hangingPunct="1">
      <a:defRPr kumimoji="1" sz="1653" kern="1200">
        <a:solidFill>
          <a:schemeClr val="tx1"/>
        </a:solidFill>
        <a:latin typeface="+mn-lt"/>
        <a:ea typeface="+mn-ea"/>
        <a:cs typeface="+mn-cs"/>
      </a:defRPr>
    </a:lvl4pPr>
    <a:lvl5pPr marL="1679753" algn="l" defTabSz="839876" rtl="0" eaLnBrk="1" latinLnBrk="0" hangingPunct="1">
      <a:defRPr kumimoji="1" sz="1653" kern="1200">
        <a:solidFill>
          <a:schemeClr val="tx1"/>
        </a:solidFill>
        <a:latin typeface="+mn-lt"/>
        <a:ea typeface="+mn-ea"/>
        <a:cs typeface="+mn-cs"/>
      </a:defRPr>
    </a:lvl5pPr>
    <a:lvl6pPr marL="2099691" algn="l" defTabSz="839876" rtl="0" eaLnBrk="1" latinLnBrk="0" hangingPunct="1">
      <a:defRPr kumimoji="1" sz="1653" kern="1200">
        <a:solidFill>
          <a:schemeClr val="tx1"/>
        </a:solidFill>
        <a:latin typeface="+mn-lt"/>
        <a:ea typeface="+mn-ea"/>
        <a:cs typeface="+mn-cs"/>
      </a:defRPr>
    </a:lvl6pPr>
    <a:lvl7pPr marL="2519629" algn="l" defTabSz="839876" rtl="0" eaLnBrk="1" latinLnBrk="0" hangingPunct="1">
      <a:defRPr kumimoji="1" sz="1653" kern="1200">
        <a:solidFill>
          <a:schemeClr val="tx1"/>
        </a:solidFill>
        <a:latin typeface="+mn-lt"/>
        <a:ea typeface="+mn-ea"/>
        <a:cs typeface="+mn-cs"/>
      </a:defRPr>
    </a:lvl7pPr>
    <a:lvl8pPr marL="2939567" algn="l" defTabSz="839876" rtl="0" eaLnBrk="1" latinLnBrk="0" hangingPunct="1">
      <a:defRPr kumimoji="1" sz="1653" kern="1200">
        <a:solidFill>
          <a:schemeClr val="tx1"/>
        </a:solidFill>
        <a:latin typeface="+mn-lt"/>
        <a:ea typeface="+mn-ea"/>
        <a:cs typeface="+mn-cs"/>
      </a:defRPr>
    </a:lvl8pPr>
    <a:lvl9pPr marL="3359506" algn="l" defTabSz="839876" rtl="0" eaLnBrk="1" latinLnBrk="0" hangingPunct="1">
      <a:defRPr kumimoji="1" sz="1653"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120"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izumi" initials="k"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00"/>
    <a:srgbClr val="4040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テーマ スタイル 2 - アクセント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94" autoAdjust="0"/>
    <p:restoredTop sz="75583" autoAdjust="0"/>
  </p:normalViewPr>
  <p:slideViewPr>
    <p:cSldViewPr snapToObjects="1">
      <p:cViewPr varScale="1">
        <p:scale>
          <a:sx n="55" d="100"/>
          <a:sy n="55" d="100"/>
        </p:scale>
        <p:origin x="-1992" y="-84"/>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Objects="1">
      <p:cViewPr varScale="1">
        <p:scale>
          <a:sx n="99" d="100"/>
          <a:sy n="99" d="100"/>
        </p:scale>
        <p:origin x="299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commentAuthors" Target="commentAuthor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33.wmf"/><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85618E-DC87-3A45-9876-1C43F767FD1B}" type="slidenum">
              <a:rPr kumimoji="1" lang="ja-JP" altLang="en-US" smtClean="0"/>
              <a:pPr/>
              <a:t>‹#›</a:t>
            </a:fld>
            <a:endParaRPr kumimoji="1" lang="ja-JP" altLang="en-US"/>
          </a:p>
        </p:txBody>
      </p:sp>
      <p:sp>
        <p:nvSpPr>
          <p:cNvPr id="6" name="日付プレースホルダー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D50D80-FC2F-4C32-8193-C0884EF91328}" type="datetime1">
              <a:rPr kumimoji="1" lang="ja-JP" altLang="en-US" smtClean="0"/>
              <a:t>2018/7/2</a:t>
            </a:fld>
            <a:endParaRPr kumimoji="1" lang="ja-JP" altLang="en-US"/>
          </a:p>
        </p:txBody>
      </p:sp>
    </p:spTree>
    <p:extLst>
      <p:ext uri="{BB962C8B-B14F-4D97-AF65-F5344CB8AC3E}">
        <p14:creationId xmlns:p14="http://schemas.microsoft.com/office/powerpoint/2010/main" val="1419006030"/>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2T12:03:44.750"/>
    </inkml:context>
    <inkml:brush xml:id="br0">
      <inkml:brushProperty name="width" value="0.025" units="cm"/>
      <inkml:brushProperty name="height" value="0.025" units="cm"/>
      <inkml:brushProperty name="ignorePressure" value="1"/>
    </inkml:brush>
  </inkml:definitions>
  <inkml:trace contextRef="#ctx0" brushRef="#br0">16379 11211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2T12:03:44.751"/>
    </inkml:context>
    <inkml:brush xml:id="br0">
      <inkml:brushProperty name="width" value="0.025" units="cm"/>
      <inkml:brushProperty name="height" value="0.025" units="cm"/>
      <inkml:brushProperty name="ignorePressure" value="1"/>
    </inkml:brush>
  </inkml:definitions>
  <inkml:trace contextRef="#ctx0" brushRef="#br0">15533 8087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2T12:03:44.752"/>
    </inkml:context>
    <inkml:brush xml:id="br0">
      <inkml:brushProperty name="width" value="0.025" units="cm"/>
      <inkml:brushProperty name="height" value="0.025" units="cm"/>
      <inkml:brushProperty name="ignorePressure" value="1"/>
    </inkml:brush>
  </inkml:definitions>
  <inkml:trace contextRef="#ctx0" brushRef="#br0">15547 8219,'0'-3,"0"0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41C7EE-C4EE-41F3-897D-F326F143D31E}" type="datetime1">
              <a:rPr kumimoji="1" lang="ja-JP" altLang="en-US" smtClean="0"/>
              <a:t>2018/7/2</a:t>
            </a:fld>
            <a:endParaRPr kumimoji="1" lang="ja-JP" altLang="en-US"/>
          </a:p>
        </p:txBody>
      </p:sp>
      <p:sp>
        <p:nvSpPr>
          <p:cNvPr id="4" name="スライド イメージ プレースホルダー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AAED7-EB68-B44B-A29A-E9CFE7A1147D}" type="slidenum">
              <a:rPr kumimoji="1" lang="ja-JP" altLang="en-US" smtClean="0"/>
              <a:pPr/>
              <a:t>‹#›</a:t>
            </a:fld>
            <a:endParaRPr kumimoji="1" lang="ja-JP" altLang="en-US"/>
          </a:p>
        </p:txBody>
      </p:sp>
    </p:spTree>
    <p:extLst>
      <p:ext uri="{BB962C8B-B14F-4D97-AF65-F5344CB8AC3E}">
        <p14:creationId xmlns:p14="http://schemas.microsoft.com/office/powerpoint/2010/main" val="241394081"/>
      </p:ext>
    </p:extLst>
  </p:cSld>
  <p:clrMap bg1="lt1" tx1="dk1" bg2="lt2" tx2="dk2" accent1="accent1" accent2="accent2" accent3="accent3" accent4="accent4" accent5="accent5" accent6="accent6" hlink="hlink" folHlink="folHlink"/>
  <p:hf hdr="0" ftr="0"/>
  <p:notesStyle>
    <a:lvl1pPr marL="0" algn="l" defTabSz="839876" rtl="0" eaLnBrk="1" latinLnBrk="0" hangingPunct="1">
      <a:defRPr kumimoji="1" sz="1102" kern="1200">
        <a:solidFill>
          <a:schemeClr val="tx1"/>
        </a:solidFill>
        <a:latin typeface="+mn-lt"/>
        <a:ea typeface="+mn-ea"/>
        <a:cs typeface="+mn-cs"/>
      </a:defRPr>
    </a:lvl1pPr>
    <a:lvl2pPr marL="419938" algn="l" defTabSz="839876" rtl="0" eaLnBrk="1" latinLnBrk="0" hangingPunct="1">
      <a:defRPr kumimoji="1" sz="1102" kern="1200">
        <a:solidFill>
          <a:schemeClr val="tx1"/>
        </a:solidFill>
        <a:latin typeface="+mn-lt"/>
        <a:ea typeface="+mn-ea"/>
        <a:cs typeface="+mn-cs"/>
      </a:defRPr>
    </a:lvl2pPr>
    <a:lvl3pPr marL="839876" algn="l" defTabSz="839876" rtl="0" eaLnBrk="1" latinLnBrk="0" hangingPunct="1">
      <a:defRPr kumimoji="1" sz="1102" kern="1200">
        <a:solidFill>
          <a:schemeClr val="tx1"/>
        </a:solidFill>
        <a:latin typeface="+mn-lt"/>
        <a:ea typeface="+mn-ea"/>
        <a:cs typeface="+mn-cs"/>
      </a:defRPr>
    </a:lvl3pPr>
    <a:lvl4pPr marL="1259815" algn="l" defTabSz="839876" rtl="0" eaLnBrk="1" latinLnBrk="0" hangingPunct="1">
      <a:defRPr kumimoji="1" sz="1102" kern="1200">
        <a:solidFill>
          <a:schemeClr val="tx1"/>
        </a:solidFill>
        <a:latin typeface="+mn-lt"/>
        <a:ea typeface="+mn-ea"/>
        <a:cs typeface="+mn-cs"/>
      </a:defRPr>
    </a:lvl4pPr>
    <a:lvl5pPr marL="1679753" algn="l" defTabSz="839876" rtl="0" eaLnBrk="1" latinLnBrk="0" hangingPunct="1">
      <a:defRPr kumimoji="1" sz="1102" kern="1200">
        <a:solidFill>
          <a:schemeClr val="tx1"/>
        </a:solidFill>
        <a:latin typeface="+mn-lt"/>
        <a:ea typeface="+mn-ea"/>
        <a:cs typeface="+mn-cs"/>
      </a:defRPr>
    </a:lvl5pPr>
    <a:lvl6pPr marL="2099691" algn="l" defTabSz="839876" rtl="0" eaLnBrk="1" latinLnBrk="0" hangingPunct="1">
      <a:defRPr kumimoji="1" sz="1102" kern="1200">
        <a:solidFill>
          <a:schemeClr val="tx1"/>
        </a:solidFill>
        <a:latin typeface="+mn-lt"/>
        <a:ea typeface="+mn-ea"/>
        <a:cs typeface="+mn-cs"/>
      </a:defRPr>
    </a:lvl6pPr>
    <a:lvl7pPr marL="2519629" algn="l" defTabSz="839876" rtl="0" eaLnBrk="1" latinLnBrk="0" hangingPunct="1">
      <a:defRPr kumimoji="1" sz="1102" kern="1200">
        <a:solidFill>
          <a:schemeClr val="tx1"/>
        </a:solidFill>
        <a:latin typeface="+mn-lt"/>
        <a:ea typeface="+mn-ea"/>
        <a:cs typeface="+mn-cs"/>
      </a:defRPr>
    </a:lvl7pPr>
    <a:lvl8pPr marL="2939567" algn="l" defTabSz="839876" rtl="0" eaLnBrk="1" latinLnBrk="0" hangingPunct="1">
      <a:defRPr kumimoji="1" sz="1102" kern="1200">
        <a:solidFill>
          <a:schemeClr val="tx1"/>
        </a:solidFill>
        <a:latin typeface="+mn-lt"/>
        <a:ea typeface="+mn-ea"/>
        <a:cs typeface="+mn-cs"/>
      </a:defRPr>
    </a:lvl8pPr>
    <a:lvl9pPr marL="3359506" algn="l" defTabSz="839876" rtl="0" eaLnBrk="1" latinLnBrk="0" hangingPunct="1">
      <a:defRPr kumimoji="1" sz="110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11200" y="744538"/>
            <a:ext cx="5375275" cy="3722687"/>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solidFill>
                <a:prstClr val="black"/>
              </a:solidFill>
              <a:latin typeface="Calibri"/>
            </a:endParaRPr>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solidFill>
                  <a:prstClr val="black"/>
                </a:solidFill>
                <a:latin typeface="Calibri"/>
              </a:rPr>
              <a:pPr/>
              <a:t>1</a:t>
            </a:fld>
            <a:endParaRPr lang="en-US">
              <a:solidFill>
                <a:prstClr val="black"/>
              </a:solidFill>
              <a:latin typeface="Calibri"/>
            </a:endParaRPr>
          </a:p>
        </p:txBody>
      </p:sp>
      <p:sp>
        <p:nvSpPr>
          <p:cNvPr id="6" name="日付プレースホルダー 5"/>
          <p:cNvSpPr>
            <a:spLocks noGrp="1"/>
          </p:cNvSpPr>
          <p:nvPr>
            <p:ph type="dt" idx="12"/>
          </p:nvPr>
        </p:nvSpPr>
        <p:spPr/>
        <p:txBody>
          <a:bodyPr/>
          <a:lstStyle/>
          <a:p>
            <a:fld id="{9D75FC36-A7EE-4126-9107-D1372F1FA818}"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Tree>
    <p:extLst>
      <p:ext uri="{BB962C8B-B14F-4D97-AF65-F5344CB8AC3E}">
        <p14:creationId xmlns:p14="http://schemas.microsoft.com/office/powerpoint/2010/main" val="1701510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17168AC4-5BFA-4F8E-BE46-C443FB6EC3F4}"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2304481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5AE67715-7D6E-4D02-8F28-64F8057FC989}"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1116041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0AED92E1-D839-4677-A568-1C154A3E5692}"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3061814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053A180B-7B9A-47F7-B5A5-57A1797FD7F4}"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26</a:t>
            </a:fld>
            <a:endParaRPr lang="en-US">
              <a:solidFill>
                <a:prstClr val="black"/>
              </a:solidFill>
              <a:latin typeface="Calibri"/>
            </a:endParaRPr>
          </a:p>
        </p:txBody>
      </p:sp>
    </p:spTree>
    <p:extLst>
      <p:ext uri="{BB962C8B-B14F-4D97-AF65-F5344CB8AC3E}">
        <p14:creationId xmlns:p14="http://schemas.microsoft.com/office/powerpoint/2010/main" val="37392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7AF09263-EE1F-4E58-BDAE-C3F09798518B}"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27</a:t>
            </a:fld>
            <a:endParaRPr lang="en-US">
              <a:solidFill>
                <a:prstClr val="black"/>
              </a:solidFill>
              <a:latin typeface="Calibri"/>
            </a:endParaRPr>
          </a:p>
        </p:txBody>
      </p:sp>
    </p:spTree>
    <p:extLst>
      <p:ext uri="{BB962C8B-B14F-4D97-AF65-F5344CB8AC3E}">
        <p14:creationId xmlns:p14="http://schemas.microsoft.com/office/powerpoint/2010/main" val="1805913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CD4FAE5D-3498-4464-A5F1-07692E345ED4}"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28</a:t>
            </a:fld>
            <a:endParaRPr lang="en-US">
              <a:solidFill>
                <a:prstClr val="black"/>
              </a:solidFill>
              <a:latin typeface="Calibri"/>
            </a:endParaRPr>
          </a:p>
        </p:txBody>
      </p:sp>
    </p:spTree>
    <p:extLst>
      <p:ext uri="{BB962C8B-B14F-4D97-AF65-F5344CB8AC3E}">
        <p14:creationId xmlns:p14="http://schemas.microsoft.com/office/powerpoint/2010/main" val="2432137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29E2BEE4-97C8-4C58-ACCB-76DD34BB9AC5}"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29</a:t>
            </a:fld>
            <a:endParaRPr lang="en-US">
              <a:solidFill>
                <a:prstClr val="black"/>
              </a:solidFill>
              <a:latin typeface="Calibri"/>
            </a:endParaRPr>
          </a:p>
        </p:txBody>
      </p:sp>
    </p:spTree>
    <p:extLst>
      <p:ext uri="{BB962C8B-B14F-4D97-AF65-F5344CB8AC3E}">
        <p14:creationId xmlns:p14="http://schemas.microsoft.com/office/powerpoint/2010/main" val="317849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708C7425-42CB-434E-A893-5DC852212C9B}"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30</a:t>
            </a:fld>
            <a:endParaRPr lang="en-US">
              <a:solidFill>
                <a:prstClr val="black"/>
              </a:solidFill>
              <a:latin typeface="Calibri"/>
            </a:endParaRPr>
          </a:p>
        </p:txBody>
      </p:sp>
    </p:spTree>
    <p:extLst>
      <p:ext uri="{BB962C8B-B14F-4D97-AF65-F5344CB8AC3E}">
        <p14:creationId xmlns:p14="http://schemas.microsoft.com/office/powerpoint/2010/main" val="296691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45BABB8D-ECD5-498A-B00E-D9A60FE7C8B0}"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31</a:t>
            </a:fld>
            <a:endParaRPr lang="en-US">
              <a:solidFill>
                <a:prstClr val="black"/>
              </a:solidFill>
              <a:latin typeface="Calibri"/>
            </a:endParaRPr>
          </a:p>
        </p:txBody>
      </p:sp>
    </p:spTree>
    <p:extLst>
      <p:ext uri="{BB962C8B-B14F-4D97-AF65-F5344CB8AC3E}">
        <p14:creationId xmlns:p14="http://schemas.microsoft.com/office/powerpoint/2010/main" val="1396443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C2069C84-33E7-4CBA-9FE4-838F46C6B97A}"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32</a:t>
            </a:fld>
            <a:endParaRPr lang="en-US">
              <a:solidFill>
                <a:prstClr val="black"/>
              </a:solidFill>
              <a:latin typeface="Calibri"/>
            </a:endParaRPr>
          </a:p>
        </p:txBody>
      </p:sp>
    </p:spTree>
    <p:extLst>
      <p:ext uri="{BB962C8B-B14F-4D97-AF65-F5344CB8AC3E}">
        <p14:creationId xmlns:p14="http://schemas.microsoft.com/office/powerpoint/2010/main" val="1879687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9AAED7-EB68-B44B-A29A-E9CFE7A1147D}" type="slidenum">
              <a:rPr kumimoji="1" lang="ja-JP" altLang="en-US" smtClean="0"/>
              <a:pPr/>
              <a:t>2</a:t>
            </a:fld>
            <a:endParaRPr kumimoji="1" lang="ja-JP" altLang="en-US"/>
          </a:p>
        </p:txBody>
      </p:sp>
      <p:sp>
        <p:nvSpPr>
          <p:cNvPr id="5" name="Date Placeholder 4"/>
          <p:cNvSpPr>
            <a:spLocks noGrp="1"/>
          </p:cNvSpPr>
          <p:nvPr>
            <p:ph type="dt" idx="11"/>
          </p:nvPr>
        </p:nvSpPr>
        <p:spPr/>
        <p:txBody>
          <a:bodyPr/>
          <a:lstStyle/>
          <a:p>
            <a:fld id="{27661A7E-7493-4FE4-A280-1955A8AE838B}" type="datetime1">
              <a:rPr kumimoji="1" lang="ja-JP" altLang="en-US" smtClean="0"/>
              <a:t>2018/7/2</a:t>
            </a:fld>
            <a:endParaRPr kumimoji="1" lang="ja-JP" altLang="en-US"/>
          </a:p>
        </p:txBody>
      </p:sp>
    </p:spTree>
    <p:extLst>
      <p:ext uri="{BB962C8B-B14F-4D97-AF65-F5344CB8AC3E}">
        <p14:creationId xmlns:p14="http://schemas.microsoft.com/office/powerpoint/2010/main" val="4219277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55D89780-166F-448C-BC10-F81223DAEA54}"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33</a:t>
            </a:fld>
            <a:endParaRPr lang="en-US">
              <a:solidFill>
                <a:prstClr val="black"/>
              </a:solidFill>
              <a:latin typeface="Calibri"/>
            </a:endParaRPr>
          </a:p>
        </p:txBody>
      </p:sp>
    </p:spTree>
    <p:extLst>
      <p:ext uri="{BB962C8B-B14F-4D97-AF65-F5344CB8AC3E}">
        <p14:creationId xmlns:p14="http://schemas.microsoft.com/office/powerpoint/2010/main" val="2817307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Tx/>
              <a:buChar char="•"/>
            </a:pPr>
            <a:r>
              <a:rPr lang="en-US" altLang="en-US" dirty="0" smtClean="0"/>
              <a:t>Stock materials are subject to inventory management, whereas services are procured for direct consumption. </a:t>
            </a:r>
          </a:p>
          <a:p>
            <a:pPr>
              <a:buFontTx/>
              <a:buChar char="•"/>
            </a:pPr>
            <a:r>
              <a:rPr lang="en-US" altLang="en-US" dirty="0" smtClean="0"/>
              <a:t>As well as the other account assignment categories, you can use the account assignment category U (unknown) for service items, as the account assignment is often not yet definite when the goods are ordered. </a:t>
            </a:r>
          </a:p>
          <a:p>
            <a:pPr>
              <a:buFontTx/>
              <a:buChar char="•"/>
            </a:pPr>
            <a:r>
              <a:rPr lang="en-US" altLang="en-US" dirty="0" smtClean="0"/>
              <a:t>When you procure materials, you already know a lot of information, such as the exact order quantity. </a:t>
            </a:r>
          </a:p>
          <a:p>
            <a:pPr>
              <a:buFontTx/>
              <a:buChar char="•"/>
            </a:pPr>
            <a:r>
              <a:rPr lang="en-US" altLang="en-US" dirty="0" smtClean="0"/>
              <a:t>When you procure services, however, you often do not yet know the exact service description or the order quantity (for example, when a printing press needs repair, you do not know whether the vendor just needs to adjust settings or whether he or she has to replace parts). </a:t>
            </a:r>
            <a:br>
              <a:rPr lang="en-US" altLang="en-US" dirty="0" smtClean="0"/>
            </a:br>
            <a:r>
              <a:rPr lang="en-US" altLang="en-US" dirty="0" smtClean="0"/>
              <a:t>You often do not know how long it will take or can only give an estimate. To control the costs, you can define value limits. </a:t>
            </a:r>
          </a:p>
          <a:p>
            <a:pPr>
              <a:buFontTx/>
              <a:buChar char="•"/>
            </a:pPr>
            <a:endParaRPr lang="en-US" altLang="en-US" dirty="0" smtClean="0"/>
          </a:p>
          <a:p>
            <a:pPr>
              <a:buFontTx/>
              <a:buChar char="•"/>
            </a:pPr>
            <a:endParaRPr lang="en-US" altLang="en-US" dirty="0" smtClean="0"/>
          </a:p>
          <a:p>
            <a:pPr>
              <a:buFontTx/>
              <a:buChar char="•"/>
            </a:pPr>
            <a:endParaRPr lang="en-US" altLang="en-US" dirty="0" smtClean="0"/>
          </a:p>
          <a:p>
            <a:pPr>
              <a:buFontTx/>
              <a:buChar char="•"/>
            </a:pPr>
            <a:endParaRPr lang="en-US" altLang="en-US" dirty="0" smtClean="0"/>
          </a:p>
          <a:p>
            <a:endParaRPr kumimoji="1" lang="ja-JP" altLang="en-US" dirty="0"/>
          </a:p>
        </p:txBody>
      </p:sp>
      <p:sp>
        <p:nvSpPr>
          <p:cNvPr id="4" name="日付プレースホルダー 3"/>
          <p:cNvSpPr>
            <a:spLocks noGrp="1"/>
          </p:cNvSpPr>
          <p:nvPr>
            <p:ph type="dt" idx="10"/>
          </p:nvPr>
        </p:nvSpPr>
        <p:spPr/>
        <p:txBody>
          <a:bodyPr/>
          <a:lstStyle/>
          <a:p>
            <a:fld id="{31AA83A5-3B91-4381-B3C1-1CF941B605B3}"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34</a:t>
            </a:fld>
            <a:endParaRPr lang="en-US">
              <a:solidFill>
                <a:prstClr val="black"/>
              </a:solidFill>
              <a:latin typeface="Calibri"/>
            </a:endParaRPr>
          </a:p>
        </p:txBody>
      </p:sp>
    </p:spTree>
    <p:extLst>
      <p:ext uri="{BB962C8B-B14F-4D97-AF65-F5344CB8AC3E}">
        <p14:creationId xmlns:p14="http://schemas.microsoft.com/office/powerpoint/2010/main" val="4014527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3D77C9F6-95A7-4F86-8DEF-F4F6431335FB}"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36</a:t>
            </a:fld>
            <a:endParaRPr lang="en-US">
              <a:solidFill>
                <a:prstClr val="black"/>
              </a:solidFill>
              <a:latin typeface="Calibri"/>
            </a:endParaRPr>
          </a:p>
        </p:txBody>
      </p:sp>
    </p:spTree>
    <p:extLst>
      <p:ext uri="{BB962C8B-B14F-4D97-AF65-F5344CB8AC3E}">
        <p14:creationId xmlns:p14="http://schemas.microsoft.com/office/powerpoint/2010/main" val="1686007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746B4BEF-A6C6-4887-BDF4-66A025666D3F}"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37</a:t>
            </a:fld>
            <a:endParaRPr lang="en-US">
              <a:solidFill>
                <a:prstClr val="black"/>
              </a:solidFill>
              <a:latin typeface="Calibri"/>
            </a:endParaRPr>
          </a:p>
        </p:txBody>
      </p:sp>
    </p:spTree>
    <p:extLst>
      <p:ext uri="{BB962C8B-B14F-4D97-AF65-F5344CB8AC3E}">
        <p14:creationId xmlns:p14="http://schemas.microsoft.com/office/powerpoint/2010/main" val="126055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3854C572-F389-479D-BFA8-541A84BE74AE}"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38</a:t>
            </a:fld>
            <a:endParaRPr lang="en-US">
              <a:solidFill>
                <a:prstClr val="black"/>
              </a:solidFill>
              <a:latin typeface="Calibri"/>
            </a:endParaRPr>
          </a:p>
        </p:txBody>
      </p:sp>
    </p:spTree>
    <p:extLst>
      <p:ext uri="{BB962C8B-B14F-4D97-AF65-F5344CB8AC3E}">
        <p14:creationId xmlns:p14="http://schemas.microsoft.com/office/powerpoint/2010/main" val="3480895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74B2E086-E4A8-46E9-969B-32F0E2EA4ACF}"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39</a:t>
            </a:fld>
            <a:endParaRPr lang="en-US">
              <a:solidFill>
                <a:prstClr val="black"/>
              </a:solidFill>
              <a:latin typeface="Calibri"/>
            </a:endParaRPr>
          </a:p>
        </p:txBody>
      </p:sp>
    </p:spTree>
    <p:extLst>
      <p:ext uri="{BB962C8B-B14F-4D97-AF65-F5344CB8AC3E}">
        <p14:creationId xmlns:p14="http://schemas.microsoft.com/office/powerpoint/2010/main" val="1630400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98AE0DC5-D6A7-4BE2-A448-5B7A9AF731C3}"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40</a:t>
            </a:fld>
            <a:endParaRPr lang="en-US">
              <a:solidFill>
                <a:prstClr val="black"/>
              </a:solidFill>
              <a:latin typeface="Calibri"/>
            </a:endParaRPr>
          </a:p>
        </p:txBody>
      </p:sp>
    </p:spTree>
    <p:extLst>
      <p:ext uri="{BB962C8B-B14F-4D97-AF65-F5344CB8AC3E}">
        <p14:creationId xmlns:p14="http://schemas.microsoft.com/office/powerpoint/2010/main" val="4279431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4EE35CD6-D492-4953-87C4-BD138DD729E4}"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41</a:t>
            </a:fld>
            <a:endParaRPr lang="en-US">
              <a:solidFill>
                <a:prstClr val="black"/>
              </a:solidFill>
              <a:latin typeface="Calibri"/>
            </a:endParaRPr>
          </a:p>
        </p:txBody>
      </p:sp>
    </p:spTree>
    <p:extLst>
      <p:ext uri="{BB962C8B-B14F-4D97-AF65-F5344CB8AC3E}">
        <p14:creationId xmlns:p14="http://schemas.microsoft.com/office/powerpoint/2010/main" val="3614633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E7C0FC1D-EEE0-43A4-9901-9DA8ECE5102D}"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42</a:t>
            </a:fld>
            <a:endParaRPr lang="en-US">
              <a:solidFill>
                <a:prstClr val="black"/>
              </a:solidFill>
              <a:latin typeface="Calibri"/>
            </a:endParaRPr>
          </a:p>
        </p:txBody>
      </p:sp>
    </p:spTree>
    <p:extLst>
      <p:ext uri="{BB962C8B-B14F-4D97-AF65-F5344CB8AC3E}">
        <p14:creationId xmlns:p14="http://schemas.microsoft.com/office/powerpoint/2010/main" val="2806544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AEDBC77F-A5B5-4BF6-9F10-4363E08C66D5}"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43</a:t>
            </a:fld>
            <a:endParaRPr lang="en-US">
              <a:solidFill>
                <a:prstClr val="black"/>
              </a:solidFill>
              <a:latin typeface="Calibri"/>
            </a:endParaRPr>
          </a:p>
        </p:txBody>
      </p:sp>
    </p:spTree>
    <p:extLst>
      <p:ext uri="{BB962C8B-B14F-4D97-AF65-F5344CB8AC3E}">
        <p14:creationId xmlns:p14="http://schemas.microsoft.com/office/powerpoint/2010/main" val="354470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0207F544-8171-458C-86F8-0CCD75E21BFA}"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3</a:t>
            </a:fld>
            <a:endParaRPr lang="en-US">
              <a:solidFill>
                <a:prstClr val="black"/>
              </a:solidFill>
              <a:latin typeface="Calibri"/>
            </a:endParaRPr>
          </a:p>
        </p:txBody>
      </p:sp>
    </p:spTree>
    <p:extLst>
      <p:ext uri="{BB962C8B-B14F-4D97-AF65-F5344CB8AC3E}">
        <p14:creationId xmlns:p14="http://schemas.microsoft.com/office/powerpoint/2010/main" val="560415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Tx/>
              <a:buChar char="•"/>
            </a:pPr>
            <a:endParaRPr lang="en-US" altLang="en-US" dirty="0" smtClean="0"/>
          </a:p>
          <a:p>
            <a:pPr>
              <a:buFontTx/>
              <a:buChar char="•"/>
            </a:pPr>
            <a:endParaRPr lang="en-US" altLang="en-US" dirty="0" smtClean="0"/>
          </a:p>
          <a:p>
            <a:endParaRPr kumimoji="1" lang="ja-JP" altLang="en-US" dirty="0"/>
          </a:p>
        </p:txBody>
      </p:sp>
      <p:sp>
        <p:nvSpPr>
          <p:cNvPr id="4" name="日付プレースホルダー 3"/>
          <p:cNvSpPr>
            <a:spLocks noGrp="1"/>
          </p:cNvSpPr>
          <p:nvPr>
            <p:ph type="dt" idx="10"/>
          </p:nvPr>
        </p:nvSpPr>
        <p:spPr/>
        <p:txBody>
          <a:bodyPr/>
          <a:lstStyle/>
          <a:p>
            <a:fld id="{E80ED054-8194-446E-8558-28A19DF85011}"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44</a:t>
            </a:fld>
            <a:endParaRPr lang="en-US">
              <a:solidFill>
                <a:prstClr val="black"/>
              </a:solidFill>
              <a:latin typeface="Calibri"/>
            </a:endParaRPr>
          </a:p>
        </p:txBody>
      </p:sp>
    </p:spTree>
    <p:extLst>
      <p:ext uri="{BB962C8B-B14F-4D97-AF65-F5344CB8AC3E}">
        <p14:creationId xmlns:p14="http://schemas.microsoft.com/office/powerpoint/2010/main" val="2709693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Tx/>
              <a:buChar char="•"/>
            </a:pPr>
            <a:endParaRPr lang="en-US" altLang="en-US" dirty="0" smtClean="0"/>
          </a:p>
          <a:p>
            <a:pPr>
              <a:buFontTx/>
              <a:buChar char="•"/>
            </a:pPr>
            <a:endParaRPr lang="en-US" altLang="en-US" dirty="0" smtClean="0"/>
          </a:p>
          <a:p>
            <a:endParaRPr kumimoji="1" lang="ja-JP" altLang="en-US" dirty="0"/>
          </a:p>
        </p:txBody>
      </p:sp>
      <p:sp>
        <p:nvSpPr>
          <p:cNvPr id="4" name="日付プレースホルダー 3"/>
          <p:cNvSpPr>
            <a:spLocks noGrp="1"/>
          </p:cNvSpPr>
          <p:nvPr>
            <p:ph type="dt" idx="10"/>
          </p:nvPr>
        </p:nvSpPr>
        <p:spPr/>
        <p:txBody>
          <a:bodyPr/>
          <a:lstStyle/>
          <a:p>
            <a:fld id="{1E1BCD66-87F3-4F25-BF57-99AF6D71D0B0}"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45</a:t>
            </a:fld>
            <a:endParaRPr lang="en-US">
              <a:solidFill>
                <a:prstClr val="black"/>
              </a:solidFill>
              <a:latin typeface="Calibri"/>
            </a:endParaRPr>
          </a:p>
        </p:txBody>
      </p:sp>
    </p:spTree>
    <p:extLst>
      <p:ext uri="{BB962C8B-B14F-4D97-AF65-F5344CB8AC3E}">
        <p14:creationId xmlns:p14="http://schemas.microsoft.com/office/powerpoint/2010/main" val="16950016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Tx/>
              <a:buChar char="•"/>
            </a:pPr>
            <a:r>
              <a:rPr lang="en-US" altLang="en-US" dirty="0" smtClean="0"/>
              <a:t>Goods issues can be planned or unplanned. The data to be entered depends on the type of goods issue. The R/3 System prepares various account assignment fields, depending on the movement type and system configuration. It uses automatic account determination to determine the G/L account to which the movement is posted. You enter a G/L account only if you want to post the goods movement to another account. </a:t>
            </a:r>
          </a:p>
          <a:p>
            <a:pPr>
              <a:buFontTx/>
              <a:buChar char="•"/>
            </a:pPr>
            <a:r>
              <a:rPr lang="en-US" altLang="en-US" dirty="0" smtClean="0"/>
              <a:t>If a material is no longer of use, it is posted for scrapping. If a material is destroyed, this information must also be entered in the R/3 System. You can scrap material from unrestricted-use stock, stock in quality inspection, and blocked stock. When you post a material for scrapping, the R/3 System reduces the relevant stock, transfers the value of the scrapped material from the stock account to a scrap account, and debits the cost center entered. </a:t>
            </a:r>
          </a:p>
          <a:p>
            <a:pPr>
              <a:buFontTx/>
              <a:buChar char="•"/>
            </a:pPr>
            <a:r>
              <a:rPr lang="en-US" altLang="en-US" dirty="0" smtClean="0"/>
              <a:t> Sample withdrawal is a goods issue generally linked to a quality inspection. The SAP sampling procedure assures you that the sample for testing is taken from the existing stock. The sampled goods are treated as destroyed – in other words, the system assumes that the material can no longer be used after the quality inspection. In this way, sampling is the same as scrapping, with the exception that the value of the sampled material is posted from the material stock account to the quality inspection expense account.</a:t>
            </a:r>
          </a:p>
          <a:p>
            <a:pPr>
              <a:buFontTx/>
              <a:buChar char="•"/>
            </a:pPr>
            <a:endParaRPr lang="en-US" altLang="en-US" dirty="0" smtClean="0"/>
          </a:p>
          <a:p>
            <a:pPr>
              <a:buFontTx/>
              <a:buChar char="•"/>
            </a:pPr>
            <a:endParaRPr lang="en-US" altLang="en-US" dirty="0" smtClean="0"/>
          </a:p>
          <a:p>
            <a:pPr>
              <a:buFontTx/>
              <a:buChar char="•"/>
            </a:pPr>
            <a:endParaRPr lang="en-US" altLang="en-US" dirty="0" smtClean="0"/>
          </a:p>
          <a:p>
            <a:pPr>
              <a:buFontTx/>
              <a:buChar char="•"/>
            </a:pPr>
            <a:endParaRPr lang="en-US" altLang="en-US" dirty="0" smtClean="0"/>
          </a:p>
          <a:p>
            <a:endParaRPr kumimoji="1" lang="ja-JP" altLang="en-US" dirty="0"/>
          </a:p>
        </p:txBody>
      </p:sp>
      <p:sp>
        <p:nvSpPr>
          <p:cNvPr id="4" name="日付プレースホルダー 3"/>
          <p:cNvSpPr>
            <a:spLocks noGrp="1"/>
          </p:cNvSpPr>
          <p:nvPr>
            <p:ph type="dt" idx="10"/>
          </p:nvPr>
        </p:nvSpPr>
        <p:spPr/>
        <p:txBody>
          <a:bodyPr/>
          <a:lstStyle/>
          <a:p>
            <a:fld id="{37A7C7E9-7655-4B74-9339-EB00EB3877EE}"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46</a:t>
            </a:fld>
            <a:endParaRPr lang="en-US">
              <a:solidFill>
                <a:prstClr val="black"/>
              </a:solidFill>
              <a:latin typeface="Calibri"/>
            </a:endParaRPr>
          </a:p>
        </p:txBody>
      </p:sp>
    </p:spTree>
    <p:extLst>
      <p:ext uri="{BB962C8B-B14F-4D97-AF65-F5344CB8AC3E}">
        <p14:creationId xmlns:p14="http://schemas.microsoft.com/office/powerpoint/2010/main" val="2225603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Tx/>
              <a:buChar char="•"/>
            </a:pPr>
            <a:r>
              <a:rPr lang="en-US" altLang="en-US" dirty="0" smtClean="0"/>
              <a:t>Unlike stock transfers, transfer postings do not usually involve a physical goods movement, but a change in stock type, batch number, or material number. </a:t>
            </a:r>
          </a:p>
          <a:p>
            <a:pPr>
              <a:buFontTx/>
              <a:buChar char="•"/>
            </a:pPr>
            <a:r>
              <a:rPr lang="en-US" altLang="en-US" dirty="0" smtClean="0"/>
              <a:t>Examples of transfer postings include release from quality inspection or transfer from consignment material to your company’s own stocks. </a:t>
            </a:r>
          </a:p>
          <a:p>
            <a:pPr>
              <a:buFontTx/>
              <a:buChar char="•"/>
            </a:pPr>
            <a:r>
              <a:rPr lang="en-US" altLang="en-US" dirty="0" smtClean="0"/>
              <a:t>The R/3 System creates a material document so that the transaction can be entered. Documents in Financial Accounting (FI, CO, CO-PC) are created only if there is a stock change involving valuation (for example, goods are transferred from one plant to another). </a:t>
            </a:r>
          </a:p>
          <a:p>
            <a:pPr>
              <a:buFontTx/>
              <a:buChar char="•"/>
            </a:pPr>
            <a:r>
              <a:rPr lang="en-US" altLang="en-US" dirty="0" smtClean="0"/>
              <a:t>You can also carry out stock transfers with reference to the purchase order. The entire process is explained in the training course LO925 </a:t>
            </a:r>
            <a:r>
              <a:rPr lang="en-US" altLang="en-US" i="1" dirty="0" smtClean="0"/>
              <a:t>Cross-Application Business Processes in SD and MM. </a:t>
            </a:r>
            <a:endParaRPr lang="en-US" altLang="en-US" dirty="0" smtClean="0"/>
          </a:p>
          <a:p>
            <a:pPr>
              <a:buFontTx/>
              <a:buChar char="•"/>
            </a:pPr>
            <a:r>
              <a:rPr lang="en-US" altLang="en-US" dirty="0" smtClean="0"/>
              <a:t> </a:t>
            </a:r>
          </a:p>
          <a:p>
            <a:pPr>
              <a:buFontTx/>
              <a:buChar char="•"/>
            </a:pPr>
            <a:endParaRPr lang="en-US" altLang="en-US" dirty="0" smtClean="0"/>
          </a:p>
          <a:p>
            <a:pPr>
              <a:buFontTx/>
              <a:buChar char="•"/>
            </a:pPr>
            <a:endParaRPr lang="en-US" altLang="en-US" dirty="0" smtClean="0"/>
          </a:p>
          <a:p>
            <a:pPr>
              <a:buFontTx/>
              <a:buChar char="•"/>
            </a:pPr>
            <a:endParaRPr lang="en-US" altLang="en-US" dirty="0" smtClean="0"/>
          </a:p>
          <a:p>
            <a:pPr>
              <a:buFontTx/>
              <a:buChar char="•"/>
            </a:pPr>
            <a:endParaRPr lang="en-US" altLang="en-US" dirty="0" smtClean="0"/>
          </a:p>
          <a:p>
            <a:endParaRPr kumimoji="1" lang="ja-JP" altLang="en-US" dirty="0"/>
          </a:p>
        </p:txBody>
      </p:sp>
      <p:sp>
        <p:nvSpPr>
          <p:cNvPr id="4" name="日付プレースホルダー 3"/>
          <p:cNvSpPr>
            <a:spLocks noGrp="1"/>
          </p:cNvSpPr>
          <p:nvPr>
            <p:ph type="dt" idx="10"/>
          </p:nvPr>
        </p:nvSpPr>
        <p:spPr/>
        <p:txBody>
          <a:bodyPr/>
          <a:lstStyle/>
          <a:p>
            <a:fld id="{0E962D15-B9DB-4C0F-BF5C-CB240B72C986}"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47</a:t>
            </a:fld>
            <a:endParaRPr lang="en-US">
              <a:solidFill>
                <a:prstClr val="black"/>
              </a:solidFill>
              <a:latin typeface="Calibri"/>
            </a:endParaRPr>
          </a:p>
        </p:txBody>
      </p:sp>
    </p:spTree>
    <p:extLst>
      <p:ext uri="{BB962C8B-B14F-4D97-AF65-F5344CB8AC3E}">
        <p14:creationId xmlns:p14="http://schemas.microsoft.com/office/powerpoint/2010/main" val="1011535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F0237CC9-EA28-49EE-A021-AAB22EDFD20C}"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48</a:t>
            </a:fld>
            <a:endParaRPr lang="en-US">
              <a:solidFill>
                <a:prstClr val="black"/>
              </a:solidFill>
              <a:latin typeface="Calibri"/>
            </a:endParaRPr>
          </a:p>
        </p:txBody>
      </p:sp>
    </p:spTree>
    <p:extLst>
      <p:ext uri="{BB962C8B-B14F-4D97-AF65-F5344CB8AC3E}">
        <p14:creationId xmlns:p14="http://schemas.microsoft.com/office/powerpoint/2010/main" val="7170171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E4D12E72-039D-4BE1-A620-E789BFF4DDF7}"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49</a:t>
            </a:fld>
            <a:endParaRPr lang="en-US">
              <a:solidFill>
                <a:prstClr val="black"/>
              </a:solidFill>
              <a:latin typeface="Calibri"/>
            </a:endParaRPr>
          </a:p>
        </p:txBody>
      </p:sp>
    </p:spTree>
    <p:extLst>
      <p:ext uri="{BB962C8B-B14F-4D97-AF65-F5344CB8AC3E}">
        <p14:creationId xmlns:p14="http://schemas.microsoft.com/office/powerpoint/2010/main" val="1269975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8E4717D5-D8CB-4FDE-A7A9-920CE1BA51A6}"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50</a:t>
            </a:fld>
            <a:endParaRPr lang="en-US">
              <a:solidFill>
                <a:prstClr val="black"/>
              </a:solidFill>
              <a:latin typeface="Calibri"/>
            </a:endParaRPr>
          </a:p>
        </p:txBody>
      </p:sp>
    </p:spTree>
    <p:extLst>
      <p:ext uri="{BB962C8B-B14F-4D97-AF65-F5344CB8AC3E}">
        <p14:creationId xmlns:p14="http://schemas.microsoft.com/office/powerpoint/2010/main" val="3850789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0C1FB4FE-37B9-477A-AD24-E305CA2D69D0}"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51</a:t>
            </a:fld>
            <a:endParaRPr lang="en-US">
              <a:solidFill>
                <a:prstClr val="black"/>
              </a:solidFill>
              <a:latin typeface="Calibri"/>
            </a:endParaRPr>
          </a:p>
        </p:txBody>
      </p:sp>
    </p:spTree>
    <p:extLst>
      <p:ext uri="{BB962C8B-B14F-4D97-AF65-F5344CB8AC3E}">
        <p14:creationId xmlns:p14="http://schemas.microsoft.com/office/powerpoint/2010/main" val="3405831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0B444D50-9914-42A7-AEF0-785DBF9C4329}"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52</a:t>
            </a:fld>
            <a:endParaRPr lang="en-US">
              <a:solidFill>
                <a:prstClr val="black"/>
              </a:solidFill>
              <a:latin typeface="Calibri"/>
            </a:endParaRPr>
          </a:p>
        </p:txBody>
      </p:sp>
    </p:spTree>
    <p:extLst>
      <p:ext uri="{BB962C8B-B14F-4D97-AF65-F5344CB8AC3E}">
        <p14:creationId xmlns:p14="http://schemas.microsoft.com/office/powerpoint/2010/main" val="32576173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Tx/>
              <a:buChar char="•"/>
            </a:pPr>
            <a:r>
              <a:rPr lang="en-US" altLang="en-US" dirty="0" smtClean="0"/>
              <a:t>Whether a goods receipt/issue slip or a return delivery slip is to be printed can be made dependent on the movement type. </a:t>
            </a:r>
          </a:p>
          <a:p>
            <a:pPr>
              <a:buFontTx/>
              <a:buChar char="•"/>
            </a:pPr>
            <a:r>
              <a:rPr lang="en-US" altLang="en-US" dirty="0" smtClean="0"/>
              <a:t>The “reason for movement” specified can also be determined per movement type.</a:t>
            </a:r>
            <a:br>
              <a:rPr lang="en-US" altLang="en-US" dirty="0" smtClean="0"/>
            </a:br>
            <a:r>
              <a:rPr lang="en-US" altLang="en-US" dirty="0" smtClean="0"/>
              <a:t>The “reason for movement” enables an analysis and display of vendor problems (for example, damaged packaging). </a:t>
            </a:r>
          </a:p>
          <a:p>
            <a:pPr>
              <a:buFontTx/>
              <a:buChar char="•"/>
            </a:pPr>
            <a:r>
              <a:rPr lang="en-US" altLang="en-US" dirty="0" smtClean="0"/>
              <a:t>When returning material to a vendor, you can specify a reason for movement individually for each item or enter a reason for movement on the initial screen for goods movements. </a:t>
            </a:r>
          </a:p>
          <a:p>
            <a:pPr>
              <a:buFontTx/>
              <a:buChar char="•"/>
            </a:pPr>
            <a:endParaRPr lang="en-US" altLang="en-US" dirty="0" smtClean="0"/>
          </a:p>
          <a:p>
            <a:pPr>
              <a:buFontTx/>
              <a:buChar char="•"/>
            </a:pPr>
            <a:endParaRPr lang="en-US" altLang="en-US" dirty="0" smtClean="0"/>
          </a:p>
          <a:p>
            <a:pPr>
              <a:buFontTx/>
              <a:buChar char="•"/>
            </a:pPr>
            <a:endParaRPr lang="en-US" altLang="en-US" dirty="0" smtClean="0"/>
          </a:p>
          <a:p>
            <a:pPr>
              <a:buFontTx/>
              <a:buChar char="•"/>
            </a:pPr>
            <a:endParaRPr lang="en-US" altLang="en-US" dirty="0" smtClean="0"/>
          </a:p>
          <a:p>
            <a:endParaRPr kumimoji="1" lang="ja-JP" altLang="en-US" dirty="0"/>
          </a:p>
        </p:txBody>
      </p:sp>
      <p:sp>
        <p:nvSpPr>
          <p:cNvPr id="4" name="日付プレースホルダー 3"/>
          <p:cNvSpPr>
            <a:spLocks noGrp="1"/>
          </p:cNvSpPr>
          <p:nvPr>
            <p:ph type="dt" idx="10"/>
          </p:nvPr>
        </p:nvSpPr>
        <p:spPr/>
        <p:txBody>
          <a:bodyPr/>
          <a:lstStyle/>
          <a:p>
            <a:fld id="{BF6E6D20-FAEC-476A-A05D-5585DDD88D2A}"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53</a:t>
            </a:fld>
            <a:endParaRPr lang="en-US">
              <a:solidFill>
                <a:prstClr val="black"/>
              </a:solidFill>
              <a:latin typeface="Calibri"/>
            </a:endParaRPr>
          </a:p>
        </p:txBody>
      </p:sp>
    </p:spTree>
    <p:extLst>
      <p:ext uri="{BB962C8B-B14F-4D97-AF65-F5344CB8AC3E}">
        <p14:creationId xmlns:p14="http://schemas.microsoft.com/office/powerpoint/2010/main" val="3868080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BD39FD8F-08AA-4D0E-957E-387FCF122022}"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1171409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Tx/>
              <a:buChar char="•"/>
            </a:pPr>
            <a:r>
              <a:rPr lang="en-US" altLang="en-US" dirty="0" smtClean="0"/>
              <a:t>You manage low-value advertising or office materials in a warehouse, and can get an up-to-date report on stock levels at any time. Stock records are kept on a quantity basis, but the value is posted to a consumption account at the time of goods receipt. In cases such as this, you use the material type UNBW. </a:t>
            </a:r>
          </a:p>
          <a:p>
            <a:pPr>
              <a:buFontTx/>
              <a:buChar char="•"/>
            </a:pPr>
            <a:r>
              <a:rPr lang="en-US" altLang="en-US" dirty="0" smtClean="0"/>
              <a:t>The purchase order must have an account assignment, even if the material is only managed on a quantity basis. This does not mean that the goods receipt is posted to consumption according to quantity, but rather that the costs are debited to the account assignment. </a:t>
            </a:r>
          </a:p>
          <a:p>
            <a:pPr>
              <a:buFontTx/>
              <a:buChar char="•"/>
            </a:pPr>
            <a:r>
              <a:rPr lang="en-US" altLang="en-US" dirty="0" smtClean="0"/>
              <a:t>You cannot post a goods receipt of non-valuated material directly into consumption. You have to post the goods into the warehouse first and then enter the goods issue. </a:t>
            </a:r>
          </a:p>
          <a:p>
            <a:pPr>
              <a:buFontTx/>
              <a:buChar char="•"/>
            </a:pPr>
            <a:endParaRPr lang="en-US" altLang="en-US" dirty="0" smtClean="0"/>
          </a:p>
          <a:p>
            <a:pPr>
              <a:buFontTx/>
              <a:buChar char="•"/>
            </a:pPr>
            <a:endParaRPr lang="en-US" altLang="en-US" dirty="0" smtClean="0"/>
          </a:p>
          <a:p>
            <a:pPr>
              <a:buFontTx/>
              <a:buChar char="•"/>
            </a:pPr>
            <a:endParaRPr lang="en-US" altLang="en-US" dirty="0" smtClean="0"/>
          </a:p>
          <a:p>
            <a:pPr>
              <a:buFontTx/>
              <a:buChar char="•"/>
            </a:pPr>
            <a:endParaRPr lang="en-US" altLang="en-US" dirty="0" smtClean="0"/>
          </a:p>
          <a:p>
            <a:endParaRPr kumimoji="1" lang="ja-JP" altLang="en-US" dirty="0"/>
          </a:p>
        </p:txBody>
      </p:sp>
      <p:sp>
        <p:nvSpPr>
          <p:cNvPr id="4" name="日付プレースホルダー 3"/>
          <p:cNvSpPr>
            <a:spLocks noGrp="1"/>
          </p:cNvSpPr>
          <p:nvPr>
            <p:ph type="dt" idx="10"/>
          </p:nvPr>
        </p:nvSpPr>
        <p:spPr/>
        <p:txBody>
          <a:bodyPr/>
          <a:lstStyle/>
          <a:p>
            <a:fld id="{17223526-A11C-4A13-8289-BF1196F68382}"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54</a:t>
            </a:fld>
            <a:endParaRPr lang="en-US">
              <a:solidFill>
                <a:prstClr val="black"/>
              </a:solidFill>
              <a:latin typeface="Calibri"/>
            </a:endParaRPr>
          </a:p>
        </p:txBody>
      </p:sp>
    </p:spTree>
    <p:extLst>
      <p:ext uri="{BB962C8B-B14F-4D97-AF65-F5344CB8AC3E}">
        <p14:creationId xmlns:p14="http://schemas.microsoft.com/office/powerpoint/2010/main" val="11760476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Tx/>
              <a:buChar char="•"/>
            </a:pPr>
            <a:r>
              <a:rPr lang="en-US" altLang="en-US" dirty="0" smtClean="0"/>
              <a:t>The vendor provides goods that are stored in consignment stores. The vendor remains owner of the material until you withdraw materials from the consignment stores.</a:t>
            </a:r>
          </a:p>
          <a:p>
            <a:pPr>
              <a:buFontTx/>
              <a:buChar char="•"/>
            </a:pPr>
            <a:r>
              <a:rPr lang="en-US" altLang="en-US" dirty="0" smtClean="0"/>
              <a:t>The vendor is informed of material withdrawals on a regular basis.</a:t>
            </a:r>
          </a:p>
          <a:p>
            <a:pPr>
              <a:buFontTx/>
              <a:buChar char="•"/>
            </a:pPr>
            <a:r>
              <a:rPr lang="en-US" altLang="en-US" dirty="0" smtClean="0"/>
              <a:t>The quantity withdrawn is invoiced at certain time intervals.</a:t>
            </a:r>
          </a:p>
          <a:p>
            <a:pPr>
              <a:buFontTx/>
              <a:buChar char="•"/>
            </a:pPr>
            <a:endParaRPr lang="en-US" altLang="en-US" dirty="0" smtClean="0"/>
          </a:p>
          <a:p>
            <a:pPr>
              <a:buFontTx/>
              <a:buChar char="•"/>
            </a:pPr>
            <a:endParaRPr lang="en-US" altLang="en-US" dirty="0" smtClean="0"/>
          </a:p>
          <a:p>
            <a:pPr>
              <a:buFontTx/>
              <a:buChar char="•"/>
            </a:pPr>
            <a:endParaRPr lang="en-US" altLang="en-US" dirty="0" smtClean="0"/>
          </a:p>
          <a:p>
            <a:endParaRPr kumimoji="1" lang="ja-JP" altLang="en-US" dirty="0"/>
          </a:p>
        </p:txBody>
      </p:sp>
      <p:sp>
        <p:nvSpPr>
          <p:cNvPr id="4" name="日付プレースホルダー 3"/>
          <p:cNvSpPr>
            <a:spLocks noGrp="1"/>
          </p:cNvSpPr>
          <p:nvPr>
            <p:ph type="dt" idx="10"/>
          </p:nvPr>
        </p:nvSpPr>
        <p:spPr/>
        <p:txBody>
          <a:bodyPr/>
          <a:lstStyle/>
          <a:p>
            <a:fld id="{8DA57D69-259A-4D25-A969-2F3D6613441F}"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55</a:t>
            </a:fld>
            <a:endParaRPr lang="en-US">
              <a:solidFill>
                <a:prstClr val="black"/>
              </a:solidFill>
              <a:latin typeface="Calibri"/>
            </a:endParaRPr>
          </a:p>
        </p:txBody>
      </p:sp>
    </p:spTree>
    <p:extLst>
      <p:ext uri="{BB962C8B-B14F-4D97-AF65-F5344CB8AC3E}">
        <p14:creationId xmlns:p14="http://schemas.microsoft.com/office/powerpoint/2010/main" val="25566011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Tx/>
              <a:buChar char="•"/>
            </a:pPr>
            <a:r>
              <a:rPr lang="en-US" altLang="en-US" dirty="0" smtClean="0"/>
              <a:t>You order the end product from a vendor, and specify in the purchase order which components you will send the vendor to manufacture the end product. </a:t>
            </a:r>
          </a:p>
          <a:p>
            <a:pPr>
              <a:buFontTx/>
              <a:buChar char="•"/>
            </a:pPr>
            <a:r>
              <a:rPr lang="en-US" altLang="en-US" dirty="0" smtClean="0"/>
              <a:t>You issue the components to the vendor, and create a goods receipt for the product manufactured by the vendor. At the same time, the consumption of the components is posted. </a:t>
            </a:r>
          </a:p>
          <a:p>
            <a:pPr>
              <a:buFontTx/>
              <a:buChar char="•"/>
            </a:pPr>
            <a:r>
              <a:rPr lang="en-US" altLang="en-US" dirty="0" smtClean="0"/>
              <a:t>The vendor's invoice is entered with reference to the purchase order. A subsequent adjustment for excess consumption or under-consumption of the components can also be made at the same time. </a:t>
            </a:r>
          </a:p>
          <a:p>
            <a:pPr>
              <a:buFontTx/>
              <a:buChar char="•"/>
            </a:pPr>
            <a:endParaRPr lang="en-US" altLang="en-US" dirty="0" smtClean="0"/>
          </a:p>
          <a:p>
            <a:pPr>
              <a:buFontTx/>
              <a:buChar char="•"/>
            </a:pPr>
            <a:endParaRPr lang="en-US" altLang="en-US" dirty="0" smtClean="0"/>
          </a:p>
          <a:p>
            <a:pPr>
              <a:buFontTx/>
              <a:buChar char="•"/>
            </a:pPr>
            <a:endParaRPr lang="en-US" altLang="en-US" dirty="0" smtClean="0"/>
          </a:p>
          <a:p>
            <a:pPr>
              <a:buFontTx/>
              <a:buChar char="•"/>
            </a:pPr>
            <a:endParaRPr lang="en-US" altLang="en-US" dirty="0" smtClean="0"/>
          </a:p>
          <a:p>
            <a:endParaRPr kumimoji="1" lang="ja-JP" altLang="en-US" dirty="0"/>
          </a:p>
        </p:txBody>
      </p:sp>
      <p:sp>
        <p:nvSpPr>
          <p:cNvPr id="4" name="日付プレースホルダー 3"/>
          <p:cNvSpPr>
            <a:spLocks noGrp="1"/>
          </p:cNvSpPr>
          <p:nvPr>
            <p:ph type="dt" idx="10"/>
          </p:nvPr>
        </p:nvSpPr>
        <p:spPr/>
        <p:txBody>
          <a:bodyPr/>
          <a:lstStyle/>
          <a:p>
            <a:fld id="{6791324D-36F9-4A71-9951-30709A488195}"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56</a:t>
            </a:fld>
            <a:endParaRPr lang="en-US">
              <a:solidFill>
                <a:prstClr val="black"/>
              </a:solidFill>
              <a:latin typeface="Calibri"/>
            </a:endParaRPr>
          </a:p>
        </p:txBody>
      </p:sp>
    </p:spTree>
    <p:extLst>
      <p:ext uri="{BB962C8B-B14F-4D97-AF65-F5344CB8AC3E}">
        <p14:creationId xmlns:p14="http://schemas.microsoft.com/office/powerpoint/2010/main" val="4134428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Tx/>
              <a:buChar char="•"/>
            </a:pPr>
            <a:r>
              <a:rPr lang="en-US" altLang="en-US" dirty="0" smtClean="0">
                <a:solidFill>
                  <a:srgbClr val="000000"/>
                </a:solidFill>
                <a:latin typeface="SAPFuturaCaMedium0194"/>
              </a:rPr>
              <a:t>Inventory Sampling </a:t>
            </a:r>
            <a:r>
              <a:rPr lang="en-US" altLang="en-US" dirty="0" smtClean="0">
                <a:solidFill>
                  <a:srgbClr val="000000"/>
                </a:solidFill>
              </a:rPr>
              <a:t>The more stock management units a company has in its warehouse, the more complicated a physical inventory of the entire stock becomes. Time and cost can be reduced by determining the stock of select materials, then using the count results to make a projection for all stock management units. The method of inventory sampling is based on this principle. It is a procedure that can be used in both Inventory and Warehouse Management.</a:t>
            </a:r>
            <a:endParaRPr lang="en-US" altLang="en-US" dirty="0" smtClean="0">
              <a:solidFill>
                <a:srgbClr val="000000"/>
              </a:solidFill>
              <a:latin typeface="SAPFuturaCaMedium0194"/>
            </a:endParaRPr>
          </a:p>
          <a:p>
            <a:pPr>
              <a:buFontTx/>
              <a:buChar char="•"/>
            </a:pPr>
            <a:r>
              <a:rPr lang="en-US" altLang="en-US" dirty="0" smtClean="0">
                <a:solidFill>
                  <a:srgbClr val="000000"/>
                </a:solidFill>
                <a:latin typeface="SAPFuturaCaMedium0194"/>
              </a:rPr>
              <a:t>Cycle Counting </a:t>
            </a:r>
            <a:r>
              <a:rPr lang="en-US" altLang="en-US" dirty="0" smtClean="0">
                <a:solidFill>
                  <a:srgbClr val="000000"/>
                </a:solidFill>
              </a:rPr>
              <a:t>Cycle counting is a method of physical inventory where inventory is counted at regular intervals within a fiscal year. These intervals (or cycles) depend on the cycle counting indicator set for the materials. Cycle counting allows fast-moving items to be counted more frequently than slow-moving. The R/3 Inventory Management system offers functions designed for the sole purpose of carrying out physical inventories. The procedures it supports are periodic inventory, continuous inventory, inventory sampling, and cycle counting.</a:t>
            </a:r>
          </a:p>
          <a:p>
            <a:pPr>
              <a:buFontTx/>
              <a:buChar char="•"/>
            </a:pPr>
            <a:r>
              <a:rPr lang="en-US" altLang="en-US" dirty="0" smtClean="0">
                <a:solidFill>
                  <a:srgbClr val="000000"/>
                </a:solidFill>
              </a:rPr>
              <a:t>How is the physical inventory process supported? </a:t>
            </a:r>
          </a:p>
          <a:p>
            <a:pPr>
              <a:buFontTx/>
              <a:buChar char="•"/>
            </a:pPr>
            <a:r>
              <a:rPr lang="en-US" altLang="en-US" dirty="0" smtClean="0">
                <a:solidFill>
                  <a:srgbClr val="000000"/>
                </a:solidFill>
              </a:rPr>
              <a:t>By all current physical inventory procedures </a:t>
            </a:r>
          </a:p>
          <a:p>
            <a:pPr>
              <a:buFontTx/>
              <a:buChar char="•"/>
            </a:pPr>
            <a:r>
              <a:rPr lang="en-US" altLang="en-US" dirty="0" smtClean="0">
                <a:solidFill>
                  <a:srgbClr val="000000"/>
                </a:solidFill>
              </a:rPr>
              <a:t>By functions designed purely for processing physical inventories </a:t>
            </a:r>
          </a:p>
          <a:p>
            <a:pPr>
              <a:buFontTx/>
              <a:buChar char="•"/>
            </a:pPr>
            <a:r>
              <a:rPr lang="en-US" altLang="en-US" dirty="0" smtClean="0">
                <a:solidFill>
                  <a:srgbClr val="000000"/>
                </a:solidFill>
              </a:rPr>
              <a:t>By integration with Materials Management (material master, stock quantities) </a:t>
            </a:r>
            <a:r>
              <a:rPr lang="en-US" altLang="en-US" dirty="0" smtClean="0">
                <a:solidFill>
                  <a:srgbClr val="000000"/>
                </a:solidFill>
                <a:latin typeface="Wingdings0176.375"/>
              </a:rPr>
              <a:t> </a:t>
            </a:r>
          </a:p>
          <a:p>
            <a:pPr>
              <a:buFontTx/>
              <a:buChar char="•"/>
            </a:pPr>
            <a:r>
              <a:rPr lang="en-US" altLang="en-US" dirty="0" smtClean="0">
                <a:solidFill>
                  <a:srgbClr val="000000"/>
                </a:solidFill>
              </a:rPr>
              <a:t>By a link to Financial Accounting (posting of difference values)</a:t>
            </a:r>
          </a:p>
          <a:p>
            <a:pPr>
              <a:buFontTx/>
              <a:buChar char="•"/>
            </a:pPr>
            <a:endParaRPr lang="en-US" altLang="en-US" dirty="0" smtClean="0"/>
          </a:p>
          <a:p>
            <a:pPr>
              <a:buFontTx/>
              <a:buChar char="•"/>
            </a:pPr>
            <a:endParaRPr lang="en-US" altLang="en-US" dirty="0" smtClean="0"/>
          </a:p>
          <a:p>
            <a:endParaRPr kumimoji="1" lang="ja-JP" altLang="en-US" dirty="0"/>
          </a:p>
        </p:txBody>
      </p:sp>
      <p:sp>
        <p:nvSpPr>
          <p:cNvPr id="4" name="日付プレースホルダー 3"/>
          <p:cNvSpPr>
            <a:spLocks noGrp="1"/>
          </p:cNvSpPr>
          <p:nvPr>
            <p:ph type="dt" idx="10"/>
          </p:nvPr>
        </p:nvSpPr>
        <p:spPr/>
        <p:txBody>
          <a:bodyPr/>
          <a:lstStyle/>
          <a:p>
            <a:fld id="{A7DD807E-20FF-4616-BE08-20968C92D884}"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57</a:t>
            </a:fld>
            <a:endParaRPr lang="en-US">
              <a:solidFill>
                <a:prstClr val="black"/>
              </a:solidFill>
              <a:latin typeface="Calibri"/>
            </a:endParaRPr>
          </a:p>
        </p:txBody>
      </p:sp>
    </p:spTree>
    <p:extLst>
      <p:ext uri="{BB962C8B-B14F-4D97-AF65-F5344CB8AC3E}">
        <p14:creationId xmlns:p14="http://schemas.microsoft.com/office/powerpoint/2010/main" val="340330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Tx/>
              <a:buChar char="•"/>
            </a:pPr>
            <a:endParaRPr lang="en-US" altLang="en-US" dirty="0" smtClean="0"/>
          </a:p>
          <a:p>
            <a:pPr>
              <a:buFontTx/>
              <a:buChar char="•"/>
            </a:pPr>
            <a:endParaRPr lang="en-US" altLang="en-US" dirty="0" smtClean="0"/>
          </a:p>
          <a:p>
            <a:endParaRPr kumimoji="1" lang="ja-JP" altLang="en-US" dirty="0"/>
          </a:p>
        </p:txBody>
      </p:sp>
      <p:sp>
        <p:nvSpPr>
          <p:cNvPr id="4" name="日付プレースホルダー 3"/>
          <p:cNvSpPr>
            <a:spLocks noGrp="1"/>
          </p:cNvSpPr>
          <p:nvPr>
            <p:ph type="dt" idx="10"/>
          </p:nvPr>
        </p:nvSpPr>
        <p:spPr/>
        <p:txBody>
          <a:bodyPr/>
          <a:lstStyle/>
          <a:p>
            <a:fld id="{BF36535F-B90B-4C51-9C1C-766B5A9338D3}"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59</a:t>
            </a:fld>
            <a:endParaRPr lang="en-US">
              <a:solidFill>
                <a:prstClr val="black"/>
              </a:solidFill>
              <a:latin typeface="Calibri"/>
            </a:endParaRPr>
          </a:p>
        </p:txBody>
      </p:sp>
    </p:spTree>
    <p:extLst>
      <p:ext uri="{BB962C8B-B14F-4D97-AF65-F5344CB8AC3E}">
        <p14:creationId xmlns:p14="http://schemas.microsoft.com/office/powerpoint/2010/main" val="693950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Tx/>
              <a:buChar char="•"/>
            </a:pPr>
            <a:endParaRPr lang="en-US" altLang="en-US" dirty="0" smtClean="0"/>
          </a:p>
          <a:p>
            <a:pPr>
              <a:buFontTx/>
              <a:buChar char="•"/>
            </a:pPr>
            <a:endParaRPr lang="en-US" altLang="en-US" dirty="0" smtClean="0"/>
          </a:p>
          <a:p>
            <a:endParaRPr kumimoji="1" lang="ja-JP" altLang="en-US" dirty="0"/>
          </a:p>
        </p:txBody>
      </p:sp>
      <p:sp>
        <p:nvSpPr>
          <p:cNvPr id="4" name="日付プレースホルダー 3"/>
          <p:cNvSpPr>
            <a:spLocks noGrp="1"/>
          </p:cNvSpPr>
          <p:nvPr>
            <p:ph type="dt" idx="10"/>
          </p:nvPr>
        </p:nvSpPr>
        <p:spPr/>
        <p:txBody>
          <a:bodyPr/>
          <a:lstStyle/>
          <a:p>
            <a:fld id="{06C2F800-BED0-4632-BDD9-C309BA5961F7}"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60</a:t>
            </a:fld>
            <a:endParaRPr lang="en-US">
              <a:solidFill>
                <a:prstClr val="black"/>
              </a:solidFill>
              <a:latin typeface="Calibri"/>
            </a:endParaRPr>
          </a:p>
        </p:txBody>
      </p:sp>
    </p:spTree>
    <p:extLst>
      <p:ext uri="{BB962C8B-B14F-4D97-AF65-F5344CB8AC3E}">
        <p14:creationId xmlns:p14="http://schemas.microsoft.com/office/powerpoint/2010/main" val="3366985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Tx/>
              <a:buChar char="•"/>
            </a:pPr>
            <a:endParaRPr lang="en-US" altLang="en-US" dirty="0" smtClean="0"/>
          </a:p>
          <a:p>
            <a:pPr>
              <a:buFontTx/>
              <a:buChar char="•"/>
            </a:pPr>
            <a:endParaRPr lang="en-US" altLang="en-US" dirty="0" smtClean="0"/>
          </a:p>
          <a:p>
            <a:endParaRPr kumimoji="1" lang="ja-JP" altLang="en-US" dirty="0"/>
          </a:p>
        </p:txBody>
      </p:sp>
      <p:sp>
        <p:nvSpPr>
          <p:cNvPr id="4" name="日付プレースホルダー 3"/>
          <p:cNvSpPr>
            <a:spLocks noGrp="1"/>
          </p:cNvSpPr>
          <p:nvPr>
            <p:ph type="dt" idx="10"/>
          </p:nvPr>
        </p:nvSpPr>
        <p:spPr/>
        <p:txBody>
          <a:bodyPr/>
          <a:lstStyle/>
          <a:p>
            <a:fld id="{7651907F-542E-4294-B200-877FC47CCF3D}"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62</a:t>
            </a:fld>
            <a:endParaRPr lang="en-US">
              <a:solidFill>
                <a:prstClr val="black"/>
              </a:solidFill>
              <a:latin typeface="Calibri"/>
            </a:endParaRPr>
          </a:p>
        </p:txBody>
      </p:sp>
    </p:spTree>
    <p:extLst>
      <p:ext uri="{BB962C8B-B14F-4D97-AF65-F5344CB8AC3E}">
        <p14:creationId xmlns:p14="http://schemas.microsoft.com/office/powerpoint/2010/main" val="12666887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Tx/>
              <a:buChar char="•"/>
            </a:pPr>
            <a:endParaRPr lang="en-US" altLang="en-US" dirty="0" smtClean="0"/>
          </a:p>
          <a:p>
            <a:pPr>
              <a:buFontTx/>
              <a:buChar char="•"/>
            </a:pPr>
            <a:endParaRPr lang="en-US" altLang="en-US" dirty="0" smtClean="0"/>
          </a:p>
          <a:p>
            <a:endParaRPr kumimoji="1" lang="ja-JP" altLang="en-US" dirty="0"/>
          </a:p>
        </p:txBody>
      </p:sp>
      <p:sp>
        <p:nvSpPr>
          <p:cNvPr id="4" name="日付プレースホルダー 3"/>
          <p:cNvSpPr>
            <a:spLocks noGrp="1"/>
          </p:cNvSpPr>
          <p:nvPr>
            <p:ph type="dt" idx="10"/>
          </p:nvPr>
        </p:nvSpPr>
        <p:spPr/>
        <p:txBody>
          <a:bodyPr/>
          <a:lstStyle/>
          <a:p>
            <a:fld id="{09A9DBF3-D212-4340-A46F-446BF5CA2411}"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63</a:t>
            </a:fld>
            <a:endParaRPr lang="en-US">
              <a:solidFill>
                <a:prstClr val="black"/>
              </a:solidFill>
              <a:latin typeface="Calibri"/>
            </a:endParaRPr>
          </a:p>
        </p:txBody>
      </p:sp>
    </p:spTree>
    <p:extLst>
      <p:ext uri="{BB962C8B-B14F-4D97-AF65-F5344CB8AC3E}">
        <p14:creationId xmlns:p14="http://schemas.microsoft.com/office/powerpoint/2010/main" val="2177495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08B16563-E800-40B0-8A0B-F350707CE4DB}"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65</a:t>
            </a:fld>
            <a:endParaRPr lang="en-US">
              <a:solidFill>
                <a:prstClr val="black"/>
              </a:solidFill>
              <a:latin typeface="Calibri"/>
            </a:endParaRPr>
          </a:p>
        </p:txBody>
      </p:sp>
    </p:spTree>
    <p:extLst>
      <p:ext uri="{BB962C8B-B14F-4D97-AF65-F5344CB8AC3E}">
        <p14:creationId xmlns:p14="http://schemas.microsoft.com/office/powerpoint/2010/main" val="35315103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Tx/>
              <a:buChar char="•"/>
            </a:pPr>
            <a:r>
              <a:rPr lang="en-US" altLang="en-US" dirty="0" smtClean="0"/>
              <a:t> Delivery costs can be divided into:</a:t>
            </a:r>
          </a:p>
          <a:p>
            <a:pPr lvl="1">
              <a:buFontTx/>
              <a:buChar char="•"/>
            </a:pPr>
            <a:r>
              <a:rPr lang="en-US" altLang="en-US" dirty="0" smtClean="0"/>
              <a:t>Planned delivery costs</a:t>
            </a:r>
          </a:p>
          <a:p>
            <a:pPr lvl="1">
              <a:buFontTx/>
              <a:buChar char="•"/>
            </a:pPr>
            <a:r>
              <a:rPr lang="en-US" altLang="en-US" dirty="0" smtClean="0"/>
              <a:t>Unplanned delivery costs</a:t>
            </a:r>
          </a:p>
          <a:p>
            <a:pPr>
              <a:buFontTx/>
              <a:buChar char="•"/>
            </a:pPr>
            <a:r>
              <a:rPr lang="en-US" altLang="en-US" dirty="0" smtClean="0"/>
              <a:t>Planned delivery costs are entered at item level in the purchase order.</a:t>
            </a:r>
          </a:p>
          <a:p>
            <a:pPr>
              <a:buFontTx/>
              <a:buChar char="•"/>
            </a:pPr>
            <a:r>
              <a:rPr lang="en-US" altLang="en-US" dirty="0" smtClean="0"/>
              <a:t>Unplanned costs are entered at invoice receipt.</a:t>
            </a:r>
          </a:p>
          <a:p>
            <a:pPr>
              <a:buFontTx/>
              <a:buChar char="•"/>
            </a:pPr>
            <a:endParaRPr lang="en-US" altLang="en-US" dirty="0" smtClean="0"/>
          </a:p>
          <a:p>
            <a:pPr>
              <a:buFontTx/>
              <a:buChar char="•"/>
            </a:pPr>
            <a:endParaRPr lang="en-US" altLang="en-US" dirty="0" smtClean="0"/>
          </a:p>
          <a:p>
            <a:pPr>
              <a:buFontTx/>
              <a:buChar char="•"/>
            </a:pPr>
            <a:endParaRPr lang="en-US" altLang="en-US" dirty="0" smtClean="0"/>
          </a:p>
          <a:p>
            <a:pPr>
              <a:buFontTx/>
              <a:buChar char="•"/>
            </a:pPr>
            <a:endParaRPr lang="en-US" altLang="en-US" dirty="0" smtClean="0"/>
          </a:p>
          <a:p>
            <a:endParaRPr kumimoji="1" lang="ja-JP" altLang="en-US" dirty="0"/>
          </a:p>
        </p:txBody>
      </p:sp>
      <p:sp>
        <p:nvSpPr>
          <p:cNvPr id="4" name="日付プレースホルダー 3"/>
          <p:cNvSpPr>
            <a:spLocks noGrp="1"/>
          </p:cNvSpPr>
          <p:nvPr>
            <p:ph type="dt" idx="10"/>
          </p:nvPr>
        </p:nvSpPr>
        <p:spPr/>
        <p:txBody>
          <a:bodyPr/>
          <a:lstStyle/>
          <a:p>
            <a:fld id="{F77ECC95-F32E-4242-AC03-C060C0250390}"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66</a:t>
            </a:fld>
            <a:endParaRPr lang="en-US">
              <a:solidFill>
                <a:prstClr val="black"/>
              </a:solidFill>
              <a:latin typeface="Calibri"/>
            </a:endParaRPr>
          </a:p>
        </p:txBody>
      </p:sp>
    </p:spTree>
    <p:extLst>
      <p:ext uri="{BB962C8B-B14F-4D97-AF65-F5344CB8AC3E}">
        <p14:creationId xmlns:p14="http://schemas.microsoft.com/office/powerpoint/2010/main" val="1353591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C24D63F9-A668-4D97-875A-B0679EE8F797}"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28726922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Tx/>
              <a:buChar char="•"/>
            </a:pPr>
            <a:r>
              <a:rPr lang="en-US" altLang="en-US" dirty="0" smtClean="0"/>
              <a:t>Planned delivery costs can be divided into: </a:t>
            </a:r>
          </a:p>
          <a:p>
            <a:pPr lvl="1">
              <a:buFontTx/>
              <a:buChar char="•"/>
            </a:pPr>
            <a:r>
              <a:rPr lang="en-US" altLang="en-US" dirty="0" smtClean="0"/>
              <a:t>Freight costs </a:t>
            </a:r>
          </a:p>
          <a:p>
            <a:pPr lvl="1">
              <a:buFontTx/>
              <a:buChar char="•"/>
            </a:pPr>
            <a:r>
              <a:rPr lang="en-US" altLang="en-US" dirty="0" smtClean="0"/>
              <a:t>Customs </a:t>
            </a:r>
          </a:p>
          <a:p>
            <a:pPr>
              <a:buFontTx/>
              <a:buChar char="•"/>
            </a:pPr>
            <a:r>
              <a:rPr lang="en-US" altLang="en-US" dirty="0" smtClean="0"/>
              <a:t>Delivery costs can be invoiced in the following ways: </a:t>
            </a:r>
          </a:p>
          <a:p>
            <a:pPr lvl="1">
              <a:buFontTx/>
              <a:buChar char="•"/>
            </a:pPr>
            <a:r>
              <a:rPr lang="en-US" altLang="en-US" dirty="0" smtClean="0"/>
              <a:t>Fixed amount, independent of scope of supply </a:t>
            </a:r>
          </a:p>
          <a:p>
            <a:pPr lvl="1">
              <a:buFontTx/>
              <a:buChar char="•"/>
            </a:pPr>
            <a:r>
              <a:rPr lang="en-US" altLang="en-US" dirty="0" smtClean="0"/>
              <a:t>Quantity-dependent amount </a:t>
            </a:r>
          </a:p>
          <a:p>
            <a:pPr lvl="1">
              <a:buFontTx/>
              <a:buChar char="•"/>
            </a:pPr>
            <a:r>
              <a:rPr lang="en-US" altLang="en-US" dirty="0" smtClean="0"/>
              <a:t>Percentage of value of goods to be delivered</a:t>
            </a:r>
          </a:p>
          <a:p>
            <a:pPr>
              <a:buFontTx/>
              <a:buChar char="•"/>
            </a:pPr>
            <a:endParaRPr lang="en-US" altLang="en-US" dirty="0" smtClean="0"/>
          </a:p>
          <a:p>
            <a:pPr>
              <a:buFontTx/>
              <a:buChar char="•"/>
            </a:pPr>
            <a:endParaRPr lang="en-US" altLang="en-US" dirty="0" smtClean="0"/>
          </a:p>
          <a:p>
            <a:pPr>
              <a:buFontTx/>
              <a:buChar char="•"/>
            </a:pPr>
            <a:endParaRPr lang="en-US" altLang="en-US" dirty="0" smtClean="0"/>
          </a:p>
          <a:p>
            <a:pPr>
              <a:buFontTx/>
              <a:buChar char="•"/>
            </a:pPr>
            <a:endParaRPr lang="en-US" altLang="en-US" dirty="0" smtClean="0"/>
          </a:p>
          <a:p>
            <a:endParaRPr kumimoji="1" lang="ja-JP" altLang="en-US" dirty="0"/>
          </a:p>
        </p:txBody>
      </p:sp>
      <p:sp>
        <p:nvSpPr>
          <p:cNvPr id="4" name="日付プレースホルダー 3"/>
          <p:cNvSpPr>
            <a:spLocks noGrp="1"/>
          </p:cNvSpPr>
          <p:nvPr>
            <p:ph type="dt" idx="10"/>
          </p:nvPr>
        </p:nvSpPr>
        <p:spPr/>
        <p:txBody>
          <a:bodyPr/>
          <a:lstStyle/>
          <a:p>
            <a:fld id="{27D18845-36FA-41DE-9D50-F8791D4A4BD9}"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67</a:t>
            </a:fld>
            <a:endParaRPr lang="en-US">
              <a:solidFill>
                <a:prstClr val="black"/>
              </a:solidFill>
              <a:latin typeface="Calibri"/>
            </a:endParaRPr>
          </a:p>
        </p:txBody>
      </p:sp>
    </p:spTree>
    <p:extLst>
      <p:ext uri="{BB962C8B-B14F-4D97-AF65-F5344CB8AC3E}">
        <p14:creationId xmlns:p14="http://schemas.microsoft.com/office/powerpoint/2010/main" val="35600035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Tx/>
              <a:buChar char="•"/>
            </a:pPr>
            <a:r>
              <a:rPr lang="en-US" altLang="en-US" dirty="0" smtClean="0"/>
              <a:t>In Customizing for Invoice Verification, you configure whether the R/3 System is to distribute unplanned delivery costs among the items or post the costs to a separate G/L account. </a:t>
            </a:r>
          </a:p>
          <a:p>
            <a:pPr>
              <a:buFontTx/>
              <a:buChar char="•"/>
            </a:pPr>
            <a:r>
              <a:rPr lang="en-US" altLang="en-US" dirty="0" smtClean="0"/>
              <a:t>If the R/3 System distributes unplanned delivery costs among the items, it treats them in the same way as price differences. However, it does not check the price after distributing the delivery costs. </a:t>
            </a:r>
          </a:p>
          <a:p>
            <a:pPr>
              <a:buFontTx/>
              <a:buChar char="•"/>
            </a:pPr>
            <a:r>
              <a:rPr lang="en-US" altLang="en-US" dirty="0" smtClean="0"/>
              <a:t>If the R/3 System distributes unplanned delivery costs among the items, it does not list them separately in the purchase order history. They are only included in the invoiced value. </a:t>
            </a:r>
          </a:p>
          <a:p>
            <a:pPr>
              <a:buFontTx/>
              <a:buChar char="•"/>
            </a:pPr>
            <a:r>
              <a:rPr lang="en-US" altLang="en-US" dirty="0" smtClean="0"/>
              <a:t>If the R/3 System posts unplanned delivery costs to a separate G/L account, they do not appear in the purchase order history. </a:t>
            </a:r>
          </a:p>
          <a:p>
            <a:pPr>
              <a:buFontTx/>
              <a:buChar char="•"/>
            </a:pPr>
            <a:endParaRPr lang="en-US" altLang="en-US" dirty="0" smtClean="0"/>
          </a:p>
          <a:p>
            <a:pPr>
              <a:buFontTx/>
              <a:buChar char="•"/>
            </a:pPr>
            <a:endParaRPr lang="en-US" altLang="en-US" dirty="0" smtClean="0"/>
          </a:p>
          <a:p>
            <a:pPr>
              <a:buFontTx/>
              <a:buChar char="•"/>
            </a:pPr>
            <a:endParaRPr lang="en-US" altLang="en-US" dirty="0" smtClean="0"/>
          </a:p>
          <a:p>
            <a:pPr>
              <a:buFontTx/>
              <a:buChar char="•"/>
            </a:pPr>
            <a:endParaRPr lang="en-US" altLang="en-US" dirty="0" smtClean="0"/>
          </a:p>
          <a:p>
            <a:endParaRPr kumimoji="1" lang="ja-JP" altLang="en-US" dirty="0"/>
          </a:p>
        </p:txBody>
      </p:sp>
      <p:sp>
        <p:nvSpPr>
          <p:cNvPr id="4" name="日付プレースホルダー 3"/>
          <p:cNvSpPr>
            <a:spLocks noGrp="1"/>
          </p:cNvSpPr>
          <p:nvPr>
            <p:ph type="dt" idx="10"/>
          </p:nvPr>
        </p:nvSpPr>
        <p:spPr/>
        <p:txBody>
          <a:bodyPr/>
          <a:lstStyle/>
          <a:p>
            <a:fld id="{9731BAC2-E2AF-41DB-865D-E4D2B1EB8381}"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68</a:t>
            </a:fld>
            <a:endParaRPr lang="en-US">
              <a:solidFill>
                <a:prstClr val="black"/>
              </a:solidFill>
              <a:latin typeface="Calibri"/>
            </a:endParaRPr>
          </a:p>
        </p:txBody>
      </p:sp>
    </p:spTree>
    <p:extLst>
      <p:ext uri="{BB962C8B-B14F-4D97-AF65-F5344CB8AC3E}">
        <p14:creationId xmlns:p14="http://schemas.microsoft.com/office/powerpoint/2010/main" val="16116056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Tx/>
              <a:buChar char="•"/>
            </a:pPr>
            <a:r>
              <a:rPr lang="en-US" altLang="en-US" dirty="0" smtClean="0"/>
              <a:t>The R/3 System apportions unplanned delivery costs to the items in proportion to the total value invoiced so far and the values in the current invoice. </a:t>
            </a:r>
          </a:p>
          <a:p>
            <a:pPr>
              <a:buFontTx/>
              <a:buChar char="•"/>
            </a:pPr>
            <a:r>
              <a:rPr lang="en-US" altLang="en-US" dirty="0" smtClean="0"/>
              <a:t>If the R/3 System is to distribute unplanned delivery costs to the invoice items, you can post an invoice solely for delivery costs only if you have already posted an invoice. </a:t>
            </a:r>
          </a:p>
          <a:p>
            <a:pPr>
              <a:buFontTx/>
              <a:buChar char="•"/>
            </a:pPr>
            <a:endParaRPr lang="en-US" altLang="en-US" dirty="0" smtClean="0"/>
          </a:p>
          <a:p>
            <a:pPr>
              <a:buFontTx/>
              <a:buChar char="•"/>
            </a:pPr>
            <a:endParaRPr lang="en-US" altLang="en-US" dirty="0" smtClean="0"/>
          </a:p>
          <a:p>
            <a:pPr>
              <a:buFontTx/>
              <a:buChar char="•"/>
            </a:pPr>
            <a:endParaRPr lang="en-US" altLang="en-US" dirty="0" smtClean="0"/>
          </a:p>
          <a:p>
            <a:pPr>
              <a:buFontTx/>
              <a:buChar char="•"/>
            </a:pPr>
            <a:endParaRPr lang="en-US" altLang="en-US" dirty="0" smtClean="0"/>
          </a:p>
          <a:p>
            <a:endParaRPr kumimoji="1" lang="ja-JP" altLang="en-US" dirty="0"/>
          </a:p>
        </p:txBody>
      </p:sp>
      <p:sp>
        <p:nvSpPr>
          <p:cNvPr id="4" name="日付プレースホルダー 3"/>
          <p:cNvSpPr>
            <a:spLocks noGrp="1"/>
          </p:cNvSpPr>
          <p:nvPr>
            <p:ph type="dt" idx="10"/>
          </p:nvPr>
        </p:nvSpPr>
        <p:spPr/>
        <p:txBody>
          <a:bodyPr/>
          <a:lstStyle/>
          <a:p>
            <a:fld id="{872EA72C-E745-4978-8E6C-BE9F5CB14A5C}"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69</a:t>
            </a:fld>
            <a:endParaRPr lang="en-US">
              <a:solidFill>
                <a:prstClr val="black"/>
              </a:solidFill>
              <a:latin typeface="Calibri"/>
            </a:endParaRPr>
          </a:p>
        </p:txBody>
      </p:sp>
    </p:spTree>
    <p:extLst>
      <p:ext uri="{BB962C8B-B14F-4D97-AF65-F5344CB8AC3E}">
        <p14:creationId xmlns:p14="http://schemas.microsoft.com/office/powerpoint/2010/main" val="2751979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Tx/>
              <a:buChar char="•"/>
            </a:pPr>
            <a:r>
              <a:rPr lang="en-US" altLang="en-US" dirty="0" smtClean="0"/>
              <a:t>If an invoice is blocked for payment when you post it, the field</a:t>
            </a:r>
            <a:r>
              <a:rPr lang="en-US" altLang="en-US" i="1" dirty="0" smtClean="0"/>
              <a:t> Payment block</a:t>
            </a:r>
            <a:r>
              <a:rPr lang="en-US" altLang="en-US" dirty="0" smtClean="0"/>
              <a:t> is selected in the vendor line item of the invoice document. </a:t>
            </a:r>
            <a:r>
              <a:rPr lang="en-US" altLang="en-US" i="1" dirty="0" smtClean="0"/>
              <a:t>Financial Accounting</a:t>
            </a:r>
            <a:r>
              <a:rPr lang="en-US" altLang="en-US" dirty="0" smtClean="0"/>
              <a:t> is then unable to pay the invoice automatically. </a:t>
            </a:r>
          </a:p>
          <a:p>
            <a:pPr>
              <a:buFontTx/>
              <a:buChar char="•"/>
            </a:pPr>
            <a:r>
              <a:rPr lang="en-US" altLang="en-US" dirty="0" smtClean="0"/>
              <a:t>An invoice is blocked for one of the following reasons: </a:t>
            </a:r>
          </a:p>
          <a:p>
            <a:pPr lvl="1">
              <a:buFontTx/>
              <a:buChar char="•"/>
            </a:pPr>
            <a:r>
              <a:rPr lang="en-US" altLang="en-US" dirty="0" smtClean="0"/>
              <a:t>Automatically due to variances in an item </a:t>
            </a:r>
          </a:p>
          <a:p>
            <a:pPr lvl="1">
              <a:buFontTx/>
              <a:buChar char="•"/>
            </a:pPr>
            <a:r>
              <a:rPr lang="en-US" altLang="en-US" dirty="0" smtClean="0"/>
              <a:t>By entering a payment block manually </a:t>
            </a:r>
          </a:p>
          <a:p>
            <a:pPr lvl="1">
              <a:buFontTx/>
              <a:buChar char="•"/>
            </a:pPr>
            <a:r>
              <a:rPr lang="en-US" altLang="en-US" dirty="0" smtClean="0"/>
              <a:t>By stochastic blocking </a:t>
            </a:r>
          </a:p>
          <a:p>
            <a:pPr>
              <a:buFontTx/>
              <a:buChar char="•"/>
            </a:pPr>
            <a:r>
              <a:rPr lang="en-US" altLang="en-US" dirty="0" smtClean="0"/>
              <a:t>A blocked invoice must be released for payment in a separate step, possibly after consultation with the purchasing department or the vendor. This deletes the payment block.</a:t>
            </a:r>
          </a:p>
          <a:p>
            <a:pPr>
              <a:buFontTx/>
              <a:buChar char="•"/>
            </a:pPr>
            <a:endParaRPr lang="en-US" altLang="en-US" dirty="0" smtClean="0"/>
          </a:p>
          <a:p>
            <a:pPr>
              <a:buFontTx/>
              <a:buChar char="•"/>
            </a:pPr>
            <a:endParaRPr lang="en-US" altLang="en-US" dirty="0" smtClean="0"/>
          </a:p>
          <a:p>
            <a:pPr>
              <a:buFontTx/>
              <a:buChar char="•"/>
            </a:pPr>
            <a:endParaRPr lang="en-US" altLang="en-US" dirty="0" smtClean="0"/>
          </a:p>
          <a:p>
            <a:pPr>
              <a:buFontTx/>
              <a:buChar char="•"/>
            </a:pPr>
            <a:endParaRPr lang="en-US" altLang="en-US" dirty="0" smtClean="0"/>
          </a:p>
          <a:p>
            <a:endParaRPr kumimoji="1" lang="ja-JP" altLang="en-US" dirty="0"/>
          </a:p>
        </p:txBody>
      </p:sp>
      <p:sp>
        <p:nvSpPr>
          <p:cNvPr id="4" name="日付プレースホルダー 3"/>
          <p:cNvSpPr>
            <a:spLocks noGrp="1"/>
          </p:cNvSpPr>
          <p:nvPr>
            <p:ph type="dt" idx="10"/>
          </p:nvPr>
        </p:nvSpPr>
        <p:spPr/>
        <p:txBody>
          <a:bodyPr/>
          <a:lstStyle/>
          <a:p>
            <a:fld id="{02D22D32-A084-4E92-90B2-F1CE157D7B62}"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70</a:t>
            </a:fld>
            <a:endParaRPr lang="en-US">
              <a:solidFill>
                <a:prstClr val="black"/>
              </a:solidFill>
              <a:latin typeface="Calibri"/>
            </a:endParaRPr>
          </a:p>
        </p:txBody>
      </p:sp>
    </p:spTree>
    <p:extLst>
      <p:ext uri="{BB962C8B-B14F-4D97-AF65-F5344CB8AC3E}">
        <p14:creationId xmlns:p14="http://schemas.microsoft.com/office/powerpoint/2010/main" val="36904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Tx/>
              <a:buChar char="•"/>
            </a:pPr>
            <a:r>
              <a:rPr lang="en-US" altLang="en-US" dirty="0" smtClean="0"/>
              <a:t>Select the invoices that you want to process. </a:t>
            </a:r>
          </a:p>
          <a:p>
            <a:pPr>
              <a:buFontTx/>
              <a:buChar char="•"/>
            </a:pPr>
            <a:r>
              <a:rPr lang="en-US" altLang="en-US" dirty="0" smtClean="0"/>
              <a:t>In the period between blocking and releasing an invoice, the cash discount period could expire. When you release an invoice, you have the opportunity to change the baseline date for payment. This extends the payment period when you release the invoice. </a:t>
            </a:r>
          </a:p>
          <a:p>
            <a:pPr>
              <a:buFontTx/>
              <a:buChar char="•"/>
            </a:pPr>
            <a:r>
              <a:rPr lang="en-US" altLang="en-US" dirty="0" smtClean="0"/>
              <a:t>You can release automatically invoices that the R/3 System blocked due to variances.</a:t>
            </a:r>
          </a:p>
          <a:p>
            <a:pPr>
              <a:buFontTx/>
              <a:buChar char="•"/>
            </a:pPr>
            <a:endParaRPr lang="en-US" altLang="en-US" dirty="0" smtClean="0"/>
          </a:p>
          <a:p>
            <a:pPr>
              <a:buFontTx/>
              <a:buChar char="•"/>
            </a:pPr>
            <a:endParaRPr lang="en-US" altLang="en-US" dirty="0" smtClean="0"/>
          </a:p>
          <a:p>
            <a:pPr>
              <a:buFontTx/>
              <a:buChar char="•"/>
            </a:pPr>
            <a:endParaRPr lang="en-US" altLang="en-US" dirty="0" smtClean="0"/>
          </a:p>
          <a:p>
            <a:pPr>
              <a:buFontTx/>
              <a:buChar char="•"/>
            </a:pPr>
            <a:endParaRPr lang="en-US" altLang="en-US" dirty="0" smtClean="0"/>
          </a:p>
          <a:p>
            <a:endParaRPr kumimoji="1" lang="ja-JP" altLang="en-US" dirty="0"/>
          </a:p>
        </p:txBody>
      </p:sp>
      <p:sp>
        <p:nvSpPr>
          <p:cNvPr id="4" name="日付プレースホルダー 3"/>
          <p:cNvSpPr>
            <a:spLocks noGrp="1"/>
          </p:cNvSpPr>
          <p:nvPr>
            <p:ph type="dt" idx="10"/>
          </p:nvPr>
        </p:nvSpPr>
        <p:spPr/>
        <p:txBody>
          <a:bodyPr/>
          <a:lstStyle/>
          <a:p>
            <a:fld id="{C0AE5B48-5CAC-4E95-B578-45E7404826AF}"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71</a:t>
            </a:fld>
            <a:endParaRPr lang="en-US">
              <a:solidFill>
                <a:prstClr val="black"/>
              </a:solidFill>
              <a:latin typeface="Calibri"/>
            </a:endParaRPr>
          </a:p>
        </p:txBody>
      </p:sp>
    </p:spTree>
    <p:extLst>
      <p:ext uri="{BB962C8B-B14F-4D97-AF65-F5344CB8AC3E}">
        <p14:creationId xmlns:p14="http://schemas.microsoft.com/office/powerpoint/2010/main" val="33844422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nSpc>
                <a:spcPct val="90000"/>
              </a:lnSpc>
              <a:buFontTx/>
              <a:buChar char="•"/>
            </a:pPr>
            <a:r>
              <a:rPr lang="en-US" altLang="en-US" dirty="0" smtClean="0"/>
              <a:t>The R/3 System makes the following checks for each invoice item: </a:t>
            </a:r>
          </a:p>
          <a:p>
            <a:pPr>
              <a:lnSpc>
                <a:spcPct val="90000"/>
              </a:lnSpc>
              <a:buFontTx/>
              <a:buChar char="•"/>
            </a:pPr>
            <a:r>
              <a:rPr lang="en-US" altLang="en-US" b="1" dirty="0" smtClean="0"/>
              <a:t>Quantity variance</a:t>
            </a:r>
            <a:r>
              <a:rPr lang="en-US" altLang="en-US" dirty="0" smtClean="0"/>
              <a:t> </a:t>
            </a:r>
          </a:p>
          <a:p>
            <a:pPr lvl="1">
              <a:lnSpc>
                <a:spcPct val="90000"/>
              </a:lnSpc>
              <a:buFontTx/>
              <a:buChar char="•"/>
            </a:pPr>
            <a:r>
              <a:rPr lang="en-US" altLang="en-US" dirty="0" smtClean="0"/>
              <a:t>It compares the difference between the delivered quantity and the quantity already invoiced with the invoice quantity. </a:t>
            </a:r>
          </a:p>
          <a:p>
            <a:pPr>
              <a:lnSpc>
                <a:spcPct val="90000"/>
              </a:lnSpc>
              <a:buFontTx/>
              <a:buChar char="•"/>
            </a:pPr>
            <a:r>
              <a:rPr lang="en-US" altLang="en-US" dirty="0" smtClean="0"/>
              <a:t> </a:t>
            </a:r>
            <a:r>
              <a:rPr lang="en-US" altLang="en-US" b="1" dirty="0" smtClean="0"/>
              <a:t>Price variance</a:t>
            </a:r>
            <a:r>
              <a:rPr lang="en-US" altLang="en-US" dirty="0" smtClean="0"/>
              <a:t> </a:t>
            </a:r>
          </a:p>
          <a:p>
            <a:pPr lvl="1">
              <a:lnSpc>
                <a:spcPct val="90000"/>
              </a:lnSpc>
              <a:buFontTx/>
              <a:buChar char="•"/>
            </a:pPr>
            <a:r>
              <a:rPr lang="en-US" altLang="en-US" dirty="0" smtClean="0"/>
              <a:t>It compares the purchase order price with the invoice price (invoice value / quantity). </a:t>
            </a:r>
          </a:p>
          <a:p>
            <a:pPr>
              <a:lnSpc>
                <a:spcPct val="90000"/>
              </a:lnSpc>
              <a:buFontTx/>
              <a:buChar char="•"/>
            </a:pPr>
            <a:r>
              <a:rPr lang="en-US" altLang="en-US" dirty="0" smtClean="0"/>
              <a:t> </a:t>
            </a:r>
            <a:r>
              <a:rPr lang="en-US" altLang="en-US" b="1" dirty="0" smtClean="0"/>
              <a:t>Purchase order price quantity variance</a:t>
            </a:r>
            <a:r>
              <a:rPr lang="en-US" altLang="en-US" dirty="0" smtClean="0"/>
              <a:t> </a:t>
            </a:r>
          </a:p>
          <a:p>
            <a:pPr lvl="1">
              <a:lnSpc>
                <a:spcPct val="90000"/>
              </a:lnSpc>
              <a:buFontTx/>
              <a:buChar char="•"/>
            </a:pPr>
            <a:r>
              <a:rPr lang="en-US" altLang="en-US" dirty="0" smtClean="0"/>
              <a:t>Goods receipt before invoice receipt </a:t>
            </a:r>
          </a:p>
          <a:p>
            <a:pPr lvl="1">
              <a:lnSpc>
                <a:spcPct val="90000"/>
              </a:lnSpc>
              <a:buFontTx/>
              <a:buChar char="•"/>
            </a:pPr>
            <a:r>
              <a:rPr lang="en-US" altLang="en-US" dirty="0" smtClean="0"/>
              <a:t>The following ratios are compared: goods receipt quantity (in purchase order price units) / goods receipt quantity (in purchase order units), invoice quantity (in purchase order price units) / invoice quantity (in purchase order units). </a:t>
            </a:r>
          </a:p>
          <a:p>
            <a:pPr lvl="1">
              <a:lnSpc>
                <a:spcPct val="90000"/>
              </a:lnSpc>
              <a:buFontTx/>
              <a:buChar char="•"/>
            </a:pPr>
            <a:r>
              <a:rPr lang="en-US" altLang="en-US" dirty="0" smtClean="0"/>
              <a:t>Invoice receipt before goods receipt </a:t>
            </a:r>
          </a:p>
          <a:p>
            <a:pPr lvl="1">
              <a:lnSpc>
                <a:spcPct val="90000"/>
              </a:lnSpc>
              <a:buFontTx/>
              <a:buChar char="•"/>
            </a:pPr>
            <a:r>
              <a:rPr lang="en-US" altLang="en-US" dirty="0" smtClean="0"/>
              <a:t>The following ratios are compared: purchase order quantity (in purchase order price units) / purchase order quantity (in purchase order units), invoice quantity (in purchase order price units) / invoice quantity (in purchase order units). </a:t>
            </a:r>
          </a:p>
          <a:p>
            <a:pPr>
              <a:lnSpc>
                <a:spcPct val="90000"/>
              </a:lnSpc>
              <a:buFontTx/>
              <a:buChar char="•"/>
            </a:pPr>
            <a:r>
              <a:rPr lang="en-US" altLang="en-US" b="1" dirty="0" smtClean="0"/>
              <a:t>Date variance</a:t>
            </a:r>
            <a:r>
              <a:rPr lang="en-US" altLang="en-US" dirty="0" smtClean="0"/>
              <a:t> </a:t>
            </a:r>
          </a:p>
          <a:p>
            <a:pPr lvl="1">
              <a:lnSpc>
                <a:spcPct val="90000"/>
              </a:lnSpc>
              <a:buFontTx/>
              <a:buChar char="•"/>
            </a:pPr>
            <a:r>
              <a:rPr lang="en-US" altLang="en-US" dirty="0" smtClean="0"/>
              <a:t>The R/3 System compares the planned delivery date to the invoice entry date.</a:t>
            </a:r>
          </a:p>
          <a:p>
            <a:pPr>
              <a:lnSpc>
                <a:spcPct val="90000"/>
              </a:lnSpc>
              <a:buFontTx/>
              <a:buChar char="•"/>
            </a:pPr>
            <a:endParaRPr lang="en-US" altLang="en-US" dirty="0" smtClean="0"/>
          </a:p>
          <a:p>
            <a:pPr>
              <a:lnSpc>
                <a:spcPct val="90000"/>
              </a:lnSpc>
              <a:buFontTx/>
              <a:buChar char="•"/>
            </a:pPr>
            <a:endParaRPr lang="en-US" altLang="en-US" dirty="0" smtClean="0"/>
          </a:p>
          <a:p>
            <a:pPr>
              <a:lnSpc>
                <a:spcPct val="90000"/>
              </a:lnSpc>
              <a:buFontTx/>
              <a:buChar char="•"/>
            </a:pPr>
            <a:endParaRPr lang="en-US" altLang="en-US" dirty="0" smtClean="0"/>
          </a:p>
          <a:p>
            <a:pPr>
              <a:lnSpc>
                <a:spcPct val="90000"/>
              </a:lnSpc>
              <a:buFontTx/>
              <a:buChar char="•"/>
            </a:pPr>
            <a:endParaRPr lang="en-US" altLang="en-US" dirty="0" smtClean="0"/>
          </a:p>
          <a:p>
            <a:endParaRPr kumimoji="1" lang="ja-JP" altLang="en-US" dirty="0"/>
          </a:p>
        </p:txBody>
      </p:sp>
      <p:sp>
        <p:nvSpPr>
          <p:cNvPr id="4" name="日付プレースホルダー 3"/>
          <p:cNvSpPr>
            <a:spLocks noGrp="1"/>
          </p:cNvSpPr>
          <p:nvPr>
            <p:ph type="dt" idx="10"/>
          </p:nvPr>
        </p:nvSpPr>
        <p:spPr/>
        <p:txBody>
          <a:bodyPr/>
          <a:lstStyle/>
          <a:p>
            <a:fld id="{E147DB95-22B9-41F9-A5B1-52FE845FF608}"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72</a:t>
            </a:fld>
            <a:endParaRPr lang="en-US">
              <a:solidFill>
                <a:prstClr val="black"/>
              </a:solidFill>
              <a:latin typeface="Calibri"/>
            </a:endParaRPr>
          </a:p>
        </p:txBody>
      </p:sp>
    </p:spTree>
    <p:extLst>
      <p:ext uri="{BB962C8B-B14F-4D97-AF65-F5344CB8AC3E}">
        <p14:creationId xmlns:p14="http://schemas.microsoft.com/office/powerpoint/2010/main" val="13761382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FontTx/>
              <a:buChar char="•"/>
            </a:pPr>
            <a:r>
              <a:rPr lang="en-US" altLang="en-US" dirty="0" smtClean="0"/>
              <a:t>As of Release 4.0A, you can create purchase order items with an invoicing plan. An invoicing plan consists of a series of invoicing dates and values and forms the basis for the mainly automatic creation and settlement of invoices. </a:t>
            </a:r>
          </a:p>
          <a:p>
            <a:pPr>
              <a:buFontTx/>
              <a:buChar char="•"/>
            </a:pPr>
            <a:r>
              <a:rPr lang="en-US" altLang="en-US" dirty="0" smtClean="0"/>
              <a:t>PO items with an invoicing plan are suitable for recurrent procurement transactions (such as rental, leasing, servicing agreements) or for transactions involving settlement in stages. </a:t>
            </a:r>
          </a:p>
          <a:p>
            <a:pPr>
              <a:buFontTx/>
              <a:buChar char="•"/>
            </a:pPr>
            <a:r>
              <a:rPr lang="en-US" altLang="en-US" dirty="0" smtClean="0"/>
              <a:t>There are two kinds of invoicing plans: “periodic” and “partial”. </a:t>
            </a:r>
          </a:p>
          <a:p>
            <a:pPr>
              <a:buFontTx/>
              <a:buChar char="•"/>
            </a:pPr>
            <a:r>
              <a:rPr lang="en-US" altLang="en-US" dirty="0" smtClean="0"/>
              <a:t>The periodic invoicing plan should be used for recurrent procurement transactions. With this type of invoicing plan, the total value of the PO item is invoiced on each due date. The due dates can be suggested by the R/3 System. </a:t>
            </a:r>
          </a:p>
          <a:p>
            <a:pPr>
              <a:buFontTx/>
              <a:buChar char="•"/>
            </a:pPr>
            <a:r>
              <a:rPr lang="en-US" altLang="en-US" dirty="0" smtClean="0"/>
              <a:t>The invoicing plan type is defined in Customizing and is assigned in the PO item.</a:t>
            </a:r>
          </a:p>
          <a:p>
            <a:pPr>
              <a:buFontTx/>
              <a:buChar char="•"/>
            </a:pPr>
            <a:endParaRPr lang="en-US" altLang="en-US" dirty="0" smtClean="0"/>
          </a:p>
          <a:p>
            <a:pPr>
              <a:buFontTx/>
              <a:buChar char="•"/>
            </a:pPr>
            <a:endParaRPr lang="en-US" altLang="en-US" dirty="0" smtClean="0"/>
          </a:p>
          <a:p>
            <a:pPr>
              <a:buFontTx/>
              <a:buChar char="•"/>
            </a:pPr>
            <a:endParaRPr lang="en-US" altLang="en-US" dirty="0" smtClean="0"/>
          </a:p>
          <a:p>
            <a:pPr>
              <a:buFontTx/>
              <a:buChar char="•"/>
            </a:pPr>
            <a:endParaRPr lang="en-US" altLang="en-US" dirty="0" smtClean="0"/>
          </a:p>
          <a:p>
            <a:endParaRPr kumimoji="1" lang="ja-JP" altLang="en-US" dirty="0"/>
          </a:p>
        </p:txBody>
      </p:sp>
      <p:sp>
        <p:nvSpPr>
          <p:cNvPr id="4" name="日付プレースホルダー 3"/>
          <p:cNvSpPr>
            <a:spLocks noGrp="1"/>
          </p:cNvSpPr>
          <p:nvPr>
            <p:ph type="dt" idx="10"/>
          </p:nvPr>
        </p:nvSpPr>
        <p:spPr/>
        <p:txBody>
          <a:bodyPr/>
          <a:lstStyle/>
          <a:p>
            <a:fld id="{CDE5769D-1427-41DE-9B4F-A0CEB9B0A29C}"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73</a:t>
            </a:fld>
            <a:endParaRPr lang="en-US">
              <a:solidFill>
                <a:prstClr val="black"/>
              </a:solidFill>
              <a:latin typeface="Calibri"/>
            </a:endParaRPr>
          </a:p>
        </p:txBody>
      </p:sp>
    </p:spTree>
    <p:extLst>
      <p:ext uri="{BB962C8B-B14F-4D97-AF65-F5344CB8AC3E}">
        <p14:creationId xmlns:p14="http://schemas.microsoft.com/office/powerpoint/2010/main" val="40018425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buFontTx/>
              <a:buChar char="•"/>
            </a:pPr>
            <a:r>
              <a:rPr lang="en-US" altLang="en-US" dirty="0" smtClean="0">
                <a:solidFill>
                  <a:srgbClr val="000000"/>
                </a:solidFill>
                <a:cs typeface="Times New Roman" panose="02020603050405020304" pitchFamily="18" charset="0"/>
              </a:rPr>
              <a:t>There are two kinds of invoicing plans: “periodic” and “partial”.</a:t>
            </a:r>
            <a:endParaRPr lang="de-DE" altLang="en-US" dirty="0" smtClean="0">
              <a:cs typeface="Times New Roman" panose="02020603050405020304" pitchFamily="18" charset="0"/>
            </a:endParaRPr>
          </a:p>
          <a:p>
            <a:pPr algn="just">
              <a:buFontTx/>
              <a:buChar char="•"/>
            </a:pPr>
            <a:r>
              <a:rPr lang="en-US" altLang="en-US" dirty="0" smtClean="0">
                <a:solidFill>
                  <a:srgbClr val="000000"/>
                </a:solidFill>
                <a:cs typeface="Times New Roman" panose="02020603050405020304" pitchFamily="18" charset="0"/>
              </a:rPr>
              <a:t>The partial invoicing plan should be used for transactions involving invoicing and payment in stages (for example, in construction projects, where a down payment is required). With this type of invoicing plan, the total value of the item is spread among the individual due dates defined in the invoicing plan. Thus, only a part of the total item value is payable on each due date.</a:t>
            </a:r>
            <a:endParaRPr lang="de-DE" altLang="en-US" dirty="0" smtClean="0">
              <a:cs typeface="Times New Roman" panose="02020603050405020304" pitchFamily="18" charset="0"/>
            </a:endParaRPr>
          </a:p>
          <a:p>
            <a:pPr algn="just">
              <a:buFontTx/>
              <a:buChar char="•"/>
            </a:pPr>
            <a:r>
              <a:rPr lang="en-US" altLang="en-US" dirty="0" smtClean="0">
                <a:solidFill>
                  <a:srgbClr val="000000"/>
                </a:solidFill>
                <a:cs typeface="Times New Roman" panose="02020603050405020304" pitchFamily="18" charset="0"/>
              </a:rPr>
              <a:t>In the case of the partial invoicing plan, the due dates can be suggested by the R/3 System only if date proposals are first defined in a model invoicing plan in Customizing for simplification purposes. Otherwise, the due dates have to be entered manually at when the purchase order item is created.</a:t>
            </a:r>
            <a:endParaRPr lang="de-DE" altLang="en-US" dirty="0" smtClean="0">
              <a:cs typeface="Times New Roman" panose="02020603050405020304" pitchFamily="18" charset="0"/>
            </a:endParaRPr>
          </a:p>
          <a:p>
            <a:pPr algn="just">
              <a:buFontTx/>
              <a:buChar char="•"/>
            </a:pPr>
            <a:r>
              <a:rPr lang="en-US" altLang="en-US" dirty="0" smtClean="0">
                <a:solidFill>
                  <a:srgbClr val="000000"/>
                </a:solidFill>
                <a:cs typeface="Times New Roman" panose="02020603050405020304" pitchFamily="18" charset="0"/>
              </a:rPr>
              <a:t>The total value of the PO item can be split among the due dates on a percentage basis or in absolute amounts. </a:t>
            </a:r>
            <a:endParaRPr lang="de-DE" altLang="en-US" dirty="0" smtClean="0">
              <a:cs typeface="Times New Roman" panose="02020603050405020304" pitchFamily="18" charset="0"/>
            </a:endParaRPr>
          </a:p>
          <a:p>
            <a:pPr algn="just">
              <a:buFontTx/>
              <a:buChar char="•"/>
            </a:pPr>
            <a:r>
              <a:rPr lang="en-US" altLang="en-US" dirty="0" smtClean="0">
                <a:solidFill>
                  <a:srgbClr val="000000"/>
                </a:solidFill>
                <a:cs typeface="Times New Roman" panose="02020603050405020304" pitchFamily="18" charset="0"/>
              </a:rPr>
              <a:t>Automatic invoicing is based on the dates and values specified in the invoicing plan assigned to the PO item.</a:t>
            </a:r>
            <a:endParaRPr lang="de-DE" altLang="en-US" dirty="0" smtClean="0">
              <a:cs typeface="Times New Roman" panose="02020603050405020304" pitchFamily="18" charset="0"/>
            </a:endParaRPr>
          </a:p>
          <a:p>
            <a:pPr algn="just">
              <a:buFontTx/>
              <a:buChar char="•"/>
            </a:pPr>
            <a:r>
              <a:rPr lang="en-US" altLang="en-US" dirty="0" smtClean="0">
                <a:solidFill>
                  <a:srgbClr val="000000"/>
                </a:solidFill>
                <a:cs typeface="Times New Roman" panose="02020603050405020304" pitchFamily="18" charset="0"/>
              </a:rPr>
              <a:t>The invoicing plan type is defined in Customizing and assigned in the PO item.</a:t>
            </a:r>
            <a:endParaRPr lang="de-DE" altLang="en-US" dirty="0" smtClean="0">
              <a:cs typeface="Times New Roman" panose="02020603050405020304" pitchFamily="18" charset="0"/>
            </a:endParaRPr>
          </a:p>
          <a:p>
            <a:pPr>
              <a:buFontTx/>
              <a:buChar char="•"/>
            </a:pPr>
            <a:endParaRPr lang="en-US" altLang="en-US" dirty="0" smtClean="0"/>
          </a:p>
          <a:p>
            <a:pPr>
              <a:buFontTx/>
              <a:buChar char="•"/>
            </a:pPr>
            <a:endParaRPr lang="en-US" altLang="en-US" smtClean="0"/>
          </a:p>
          <a:p>
            <a:endParaRPr kumimoji="1" lang="ja-JP" altLang="en-US" dirty="0"/>
          </a:p>
        </p:txBody>
      </p:sp>
      <p:sp>
        <p:nvSpPr>
          <p:cNvPr id="4" name="日付プレースホルダー 3"/>
          <p:cNvSpPr>
            <a:spLocks noGrp="1"/>
          </p:cNvSpPr>
          <p:nvPr>
            <p:ph type="dt" idx="10"/>
          </p:nvPr>
        </p:nvSpPr>
        <p:spPr/>
        <p:txBody>
          <a:bodyPr/>
          <a:lstStyle/>
          <a:p>
            <a:fld id="{0F0D5909-FE75-4679-87BC-FC1F2F028F35}"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74</a:t>
            </a:fld>
            <a:endParaRPr lang="en-US">
              <a:solidFill>
                <a:prstClr val="black"/>
              </a:solidFill>
              <a:latin typeface="Calibri"/>
            </a:endParaRPr>
          </a:p>
        </p:txBody>
      </p:sp>
    </p:spTree>
    <p:extLst>
      <p:ext uri="{BB962C8B-B14F-4D97-AF65-F5344CB8AC3E}">
        <p14:creationId xmlns:p14="http://schemas.microsoft.com/office/powerpoint/2010/main" val="3893737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CF8DD30C-457D-4221-8DBD-8570CCB2CF33}"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241069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1D68DC37-0F3A-491D-AB1E-CBE189A7D53F}"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701476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963031AF-9798-4C4C-9F4B-DB23C993B567}"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2062764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9224CE75-71D2-4C3A-B34E-0ACDA3A33150}" type="datetime1">
              <a:rPr lang="ja-JP" altLang="en-US" smtClean="0">
                <a:solidFill>
                  <a:prstClr val="black"/>
                </a:solidFill>
                <a:latin typeface="Calibri"/>
                <a:ea typeface="ＭＳ Ｐゴシック"/>
              </a:rPr>
              <a:t>2018/7/2</a:t>
            </a:fld>
            <a:endParaRPr lang="en-US">
              <a:solidFill>
                <a:prstClr val="black"/>
              </a:solidFill>
              <a:latin typeface="Calibri"/>
            </a:endParaRPr>
          </a:p>
        </p:txBody>
      </p:sp>
      <p:sp>
        <p:nvSpPr>
          <p:cNvPr id="5" name="フッター プレースホルダー 4"/>
          <p:cNvSpPr>
            <a:spLocks noGrp="1"/>
          </p:cNvSpPr>
          <p:nvPr>
            <p:ph type="ftr" sz="quarter" idx="11"/>
          </p:nvPr>
        </p:nvSpPr>
        <p:spPr/>
        <p:txBody>
          <a:bodyPr/>
          <a:lstStyle/>
          <a:p>
            <a:endParaRPr lang="en-US" dirty="0">
              <a:solidFill>
                <a:prstClr val="black"/>
              </a:solidFill>
              <a:latin typeface="Calibri"/>
            </a:endParaRPr>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solidFill>
                  <a:prstClr val="black"/>
                </a:solidFill>
                <a:latin typeface="Calibri"/>
              </a:rPr>
              <a:pPr/>
              <a:t>22</a:t>
            </a:fld>
            <a:endParaRPr lang="en-US">
              <a:solidFill>
                <a:prstClr val="black"/>
              </a:solidFill>
              <a:latin typeface="Calibri"/>
            </a:endParaRPr>
          </a:p>
        </p:txBody>
      </p:sp>
    </p:spTree>
    <p:extLst>
      <p:ext uri="{BB962C8B-B14F-4D97-AF65-F5344CB8AC3E}">
        <p14:creationId xmlns:p14="http://schemas.microsoft.com/office/powerpoint/2010/main" val="34213041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g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genda Slide">
    <p:spTree>
      <p:nvGrpSpPr>
        <p:cNvPr id="1" name=""/>
        <p:cNvGrpSpPr/>
        <p:nvPr/>
      </p:nvGrpSpPr>
      <p:grpSpPr>
        <a:xfrm>
          <a:off x="0" y="0"/>
          <a:ext cx="0" cy="0"/>
          <a:chOff x="0" y="0"/>
          <a:chExt cx="0" cy="0"/>
        </a:xfrm>
      </p:grpSpPr>
      <p:pic>
        <p:nvPicPr>
          <p:cNvPr id="24" name="図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29" name="コンテンツ プレースホルダー 2"/>
          <p:cNvSpPr>
            <a:spLocks noGrp="1"/>
          </p:cNvSpPr>
          <p:nvPr>
            <p:ph idx="1" hasCustomPrompt="1"/>
          </p:nvPr>
        </p:nvSpPr>
        <p:spPr>
          <a:xfrm>
            <a:off x="2144610" y="908719"/>
            <a:ext cx="7273010" cy="5544000"/>
          </a:xfrm>
          <a:prstGeom prst="rect">
            <a:avLst/>
          </a:prstGeom>
        </p:spPr>
        <p:txBody>
          <a:bodyPr lIns="183600" rIns="183600"/>
          <a:lstStyle>
            <a:lvl1pPr marL="514350" indent="-514350" fontAlgn="ctr">
              <a:spcBef>
                <a:spcPts val="0"/>
              </a:spcBef>
              <a:spcAft>
                <a:spcPts val="0"/>
              </a:spcAft>
              <a:buFont typeface="+mj-lt"/>
              <a:buAutoNum type="romanUcPeriod"/>
              <a:defRPr sz="2000" b="0" i="0" spc="10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a:t>Click and enter text.</a:t>
            </a:r>
            <a:endParaRPr kumimoji="1" lang="ja-JP" altLang="en-US" dirty="0"/>
          </a:p>
        </p:txBody>
      </p:sp>
      <p:sp>
        <p:nvSpPr>
          <p:cNvPr id="30" name="テキスト プレースホルダー 9"/>
          <p:cNvSpPr>
            <a:spLocks noGrp="1"/>
          </p:cNvSpPr>
          <p:nvPr>
            <p:ph type="body" sz="quarter" idx="10" hasCustomPrompt="1"/>
          </p:nvPr>
        </p:nvSpPr>
        <p:spPr>
          <a:xfrm>
            <a:off x="172188" y="1747"/>
            <a:ext cx="9578638" cy="730799"/>
          </a:xfrm>
          <a:prstGeom prst="rect">
            <a:avLst/>
          </a:prstGeom>
        </p:spPr>
        <p:txBody>
          <a:bodyPr anchor="ctr" anchorCtr="0">
            <a:normAutofit/>
          </a:bodyPr>
          <a:lstStyle>
            <a:lvl1pPr marL="0" indent="0">
              <a:buFontTx/>
              <a:buNone/>
              <a:defRPr sz="2400" baseline="0">
                <a:solidFill>
                  <a:schemeClr val="tx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buFont typeface="Arial" pitchFamily="34" charset="0"/>
              <a:buNone/>
              <a:tabLst/>
              <a:defRPr/>
            </a:pPr>
            <a:r>
              <a:rPr kumimoji="1" lang="en-US" altLang="ja-JP"/>
              <a:t>[Agenda]</a:t>
            </a:r>
            <a:endParaRPr kumimoji="1" lang="en-US" altLang="ja-JP" dirty="0"/>
          </a:p>
        </p:txBody>
      </p:sp>
      <p:sp>
        <p:nvSpPr>
          <p:cNvPr id="31" name="TextBox 12"/>
          <p:cNvSpPr txBox="1"/>
          <p:nvPr userDrawn="1"/>
        </p:nvSpPr>
        <p:spPr>
          <a:xfrm>
            <a:off x="2080172" y="6580944"/>
            <a:ext cx="1608715" cy="127585"/>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tx1"/>
                </a:solidFill>
                <a:latin typeface="+mn-lt"/>
                <a:ea typeface="HGPGothicE" charset="-128"/>
                <a:cs typeface="Meiryo UI" pitchFamily="50" charset="-128"/>
              </a:rPr>
              <a:t>© </a:t>
            </a:r>
            <a:r>
              <a:rPr kumimoji="0" lang="en-US" altLang="ja-JP" sz="800" b="0" i="0" dirty="0" smtClean="0">
                <a:solidFill>
                  <a:schemeClr val="tx1"/>
                </a:solidFill>
                <a:latin typeface="+mn-lt"/>
                <a:ea typeface="HGPGothicE" charset="-128"/>
                <a:cs typeface="Meiryo UI" pitchFamily="50" charset="-128"/>
              </a:rPr>
              <a:t>2018 </a:t>
            </a:r>
            <a:r>
              <a:rPr kumimoji="0" lang="en-US" altLang="ja-JP" sz="800" b="0" i="0" dirty="0">
                <a:solidFill>
                  <a:schemeClr val="tx1"/>
                </a:solidFill>
                <a:latin typeface="+mn-lt"/>
                <a:ea typeface="HGPGothicE" charset="-128"/>
                <a:cs typeface="Meiryo UI" pitchFamily="50" charset="-128"/>
              </a:rPr>
              <a:t>NTT DATA Corporation</a:t>
            </a:r>
          </a:p>
        </p:txBody>
      </p:sp>
      <p:sp>
        <p:nvSpPr>
          <p:cNvPr id="32" name="TextBox 16"/>
          <p:cNvSpPr txBox="1"/>
          <p:nvPr userDrawn="1"/>
        </p:nvSpPr>
        <p:spPr>
          <a:xfrm>
            <a:off x="4617884" y="6551482"/>
            <a:ext cx="670231" cy="246221"/>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600" b="0" i="0">
                <a:solidFill>
                  <a:schemeClr val="tx1"/>
                </a:solidFill>
                <a:latin typeface="+mn-lt"/>
                <a:ea typeface="HGPGothicE" charset="-128"/>
                <a:cs typeface="HGPGothicE" charset="-128"/>
              </a:rPr>
              <a:pPr algn="ctr" fontAlgn="auto">
                <a:spcBef>
                  <a:spcPts val="0"/>
                </a:spcBef>
                <a:spcAft>
                  <a:spcPts val="0"/>
                </a:spcAft>
                <a:defRPr/>
              </a:pPr>
              <a:t>‹#›</a:t>
            </a:fld>
            <a:endParaRPr lang="en-US" sz="1600" b="0" i="0" dirty="0">
              <a:solidFill>
                <a:schemeClr val="tx1"/>
              </a:solidFill>
              <a:latin typeface="+mn-lt"/>
              <a:ea typeface="HGPGothicE" charset="-128"/>
              <a:cs typeface="HGPGothicE" charset="-128"/>
            </a:endParaRPr>
          </a:p>
        </p:txBody>
      </p:sp>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91166" y="6504431"/>
            <a:ext cx="1159714" cy="295200"/>
          </a:xfrm>
          <a:prstGeom prst="rect">
            <a:avLst/>
          </a:prstGeom>
        </p:spPr>
      </p:pic>
    </p:spTree>
    <p:extLst>
      <p:ext uri="{BB962C8B-B14F-4D97-AF65-F5344CB8AC3E}">
        <p14:creationId xmlns:p14="http://schemas.microsoft.com/office/powerpoint/2010/main" val="1927232182"/>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312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Middle Title Slide">
    <p:bg>
      <p:bgPr>
        <a:solidFill>
          <a:schemeClr val="accent2"/>
        </a:solidFill>
        <a:effectLst/>
      </p:bgPr>
    </p:bg>
    <p:spTree>
      <p:nvGrpSpPr>
        <p:cNvPr id="1" name=""/>
        <p:cNvGrpSpPr/>
        <p:nvPr/>
      </p:nvGrpSpPr>
      <p:grpSpPr>
        <a:xfrm>
          <a:off x="0" y="0"/>
          <a:ext cx="0" cy="0"/>
          <a:chOff x="0" y="0"/>
          <a:chExt cx="0" cy="0"/>
        </a:xfrm>
      </p:grpSpPr>
      <p:sp>
        <p:nvSpPr>
          <p:cNvPr id="8" name="TextBox 16"/>
          <p:cNvSpPr txBox="1"/>
          <p:nvPr userDrawn="1"/>
        </p:nvSpPr>
        <p:spPr>
          <a:xfrm>
            <a:off x="4617884" y="6551482"/>
            <a:ext cx="670231" cy="246221"/>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600" b="0" i="0">
                <a:solidFill>
                  <a:schemeClr val="bg1"/>
                </a:solidFill>
                <a:latin typeface="+mn-lt"/>
                <a:ea typeface="HGPGothicE" charset="-128"/>
                <a:cs typeface="HGPGothicE" charset="-128"/>
              </a:rPr>
              <a:pPr algn="ctr" fontAlgn="auto">
                <a:spcBef>
                  <a:spcPts val="0"/>
                </a:spcBef>
                <a:spcAft>
                  <a:spcPts val="0"/>
                </a:spcAft>
                <a:defRPr/>
              </a:pPr>
              <a:t>‹#›</a:t>
            </a:fld>
            <a:endParaRPr lang="en-US" sz="1600" b="0" i="0" dirty="0">
              <a:solidFill>
                <a:schemeClr val="bg1"/>
              </a:solidFill>
              <a:latin typeface="+mn-lt"/>
              <a:ea typeface="HGPGothicE" charset="-128"/>
              <a:cs typeface="HGPGothicE" charset="-128"/>
            </a:endParaRPr>
          </a:p>
        </p:txBody>
      </p:sp>
      <p:pic>
        <p:nvPicPr>
          <p:cNvPr id="9" name="図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81392" y="6503752"/>
            <a:ext cx="1178351" cy="296174"/>
          </a:xfrm>
          <a:prstGeom prst="rect">
            <a:avLst/>
          </a:prstGeom>
        </p:spPr>
      </p:pic>
      <p:sp>
        <p:nvSpPr>
          <p:cNvPr id="11" name="TextBox 12"/>
          <p:cNvSpPr txBox="1"/>
          <p:nvPr userDrawn="1"/>
        </p:nvSpPr>
        <p:spPr>
          <a:xfrm>
            <a:off x="231285" y="6593330"/>
            <a:ext cx="1616243" cy="123111"/>
          </a:xfrm>
          <a:prstGeom prst="rect">
            <a:avLst/>
          </a:prstGeom>
          <a:noFill/>
        </p:spPr>
        <p:txBody>
          <a:bodyPr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n-lt"/>
                <a:ea typeface="HGPGothicE" charset="-128"/>
                <a:cs typeface="Meiryo UI" pitchFamily="50" charset="-128"/>
              </a:rPr>
              <a:t>© </a:t>
            </a:r>
            <a:r>
              <a:rPr kumimoji="0" lang="en-US" altLang="ja-JP" sz="800" b="0" i="0" dirty="0" smtClean="0">
                <a:solidFill>
                  <a:schemeClr val="bg1"/>
                </a:solidFill>
                <a:latin typeface="+mn-lt"/>
                <a:ea typeface="HGPGothicE" charset="-128"/>
                <a:cs typeface="Meiryo UI" pitchFamily="50" charset="-128"/>
              </a:rPr>
              <a:t>2018 </a:t>
            </a:r>
            <a:r>
              <a:rPr kumimoji="0" lang="en-US" altLang="ja-JP" sz="800" b="0" i="0" dirty="0">
                <a:solidFill>
                  <a:schemeClr val="bg1"/>
                </a:solidFill>
                <a:latin typeface="+mn-lt"/>
                <a:ea typeface="HGPGothicE" charset="-128"/>
                <a:cs typeface="Meiryo UI" pitchFamily="50" charset="-128"/>
              </a:rPr>
              <a:t>NTT DATA Corporation</a:t>
            </a:r>
          </a:p>
        </p:txBody>
      </p:sp>
      <p:sp>
        <p:nvSpPr>
          <p:cNvPr id="13" name="タイトル 1"/>
          <p:cNvSpPr>
            <a:spLocks noGrp="1"/>
          </p:cNvSpPr>
          <p:nvPr>
            <p:ph type="title" hasCustomPrompt="1"/>
          </p:nvPr>
        </p:nvSpPr>
        <p:spPr>
          <a:xfrm>
            <a:off x="1548000" y="908720"/>
            <a:ext cx="6789376" cy="4412378"/>
          </a:xfrm>
          <a:prstGeom prst="rect">
            <a:avLst/>
          </a:prstGeom>
        </p:spPr>
        <p:txBody>
          <a:bodyPr anchor="ctr" anchorCtr="1">
            <a:normAutofit/>
          </a:bodyPr>
          <a:lstStyle>
            <a:lvl1pPr algn="ctr">
              <a:defRPr sz="2400" spc="200" baseline="0">
                <a:solidFill>
                  <a:srgbClr val="FFFFFF"/>
                </a:solidFill>
                <a:latin typeface="+mj-lt"/>
              </a:defRPr>
            </a:lvl1pPr>
          </a:lstStyle>
          <a:p>
            <a:r>
              <a:rPr kumimoji="1" lang="en-US" altLang="ja-JP"/>
              <a:t>[Middle Title Page]</a:t>
            </a:r>
            <a:endParaRPr kumimoji="1" lang="ja-JP" altLang="en-US" dirty="0"/>
          </a:p>
        </p:txBody>
      </p:sp>
    </p:spTree>
    <p:extLst>
      <p:ext uri="{BB962C8B-B14F-4D97-AF65-F5344CB8AC3E}">
        <p14:creationId xmlns:p14="http://schemas.microsoft.com/office/powerpoint/2010/main" val="9791815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s A">
    <p:spTree>
      <p:nvGrpSpPr>
        <p:cNvPr id="1" name=""/>
        <p:cNvGrpSpPr/>
        <p:nvPr/>
      </p:nvGrpSpPr>
      <p:grpSpPr>
        <a:xfrm>
          <a:off x="0" y="0"/>
          <a:ext cx="0" cy="0"/>
          <a:chOff x="0" y="0"/>
          <a:chExt cx="0" cy="0"/>
        </a:xfrm>
      </p:grpSpPr>
      <p:sp>
        <p:nvSpPr>
          <p:cNvPr id="4" name="テキスト プレースホルダー 9"/>
          <p:cNvSpPr>
            <a:spLocks noGrp="1"/>
          </p:cNvSpPr>
          <p:nvPr>
            <p:ph type="body" sz="quarter" idx="10" hasCustomPrompt="1"/>
          </p:nvPr>
        </p:nvSpPr>
        <p:spPr>
          <a:xfrm>
            <a:off x="172188" y="0"/>
            <a:ext cx="9570130" cy="720000"/>
          </a:xfrm>
          <a:prstGeom prst="rect">
            <a:avLst/>
          </a:prstGeom>
        </p:spPr>
        <p:txBody>
          <a:bodyPr tIns="108000" anchor="ctr" anchorCtr="0">
            <a:normAutofit/>
          </a:bodyPr>
          <a:lstStyle>
            <a:lvl1pPr marL="0" indent="0">
              <a:buFont typeface="+mj-lt"/>
              <a:buNone/>
              <a:defRPr sz="2400" baseline="0">
                <a:solidFill>
                  <a:schemeClr val="accent2"/>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endParaRPr kumimoji="1" lang="en-US" altLang="ja-JP" dirty="0"/>
          </a:p>
        </p:txBody>
      </p:sp>
    </p:spTree>
    <p:extLst>
      <p:ext uri="{BB962C8B-B14F-4D97-AF65-F5344CB8AC3E}">
        <p14:creationId xmlns:p14="http://schemas.microsoft.com/office/powerpoint/2010/main" val="30510142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s B">
    <p:spTree>
      <p:nvGrpSpPr>
        <p:cNvPr id="1" name=""/>
        <p:cNvGrpSpPr/>
        <p:nvPr/>
      </p:nvGrpSpPr>
      <p:grpSpPr>
        <a:xfrm>
          <a:off x="0" y="0"/>
          <a:ext cx="0" cy="0"/>
          <a:chOff x="0" y="0"/>
          <a:chExt cx="0" cy="0"/>
        </a:xfrm>
      </p:grpSpPr>
      <p:sp>
        <p:nvSpPr>
          <p:cNvPr id="5" name="Rectangle 20"/>
          <p:cNvSpPr/>
          <p:nvPr userDrawn="1"/>
        </p:nvSpPr>
        <p:spPr>
          <a:xfrm>
            <a:off x="0" y="1"/>
            <a:ext cx="9906000" cy="7337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73686" tIns="36843" rIns="73686" bIns="36843" rtlCol="0" anchor="ctr">
            <a:normAutofit/>
          </a:bodyPr>
          <a:lstStyle/>
          <a:p>
            <a:pPr algn="ctr"/>
            <a:endParaRPr lang="en-US" sz="1579" dirty="0"/>
          </a:p>
        </p:txBody>
      </p:sp>
      <p:sp>
        <p:nvSpPr>
          <p:cNvPr id="6" name="テキスト プレースホルダー 9"/>
          <p:cNvSpPr>
            <a:spLocks noGrp="1"/>
          </p:cNvSpPr>
          <p:nvPr>
            <p:ph type="body" sz="quarter" idx="10" hasCustomPrompt="1"/>
          </p:nvPr>
        </p:nvSpPr>
        <p:spPr>
          <a:xfrm>
            <a:off x="172188" y="0"/>
            <a:ext cx="9570130" cy="720000"/>
          </a:xfrm>
          <a:prstGeom prst="rect">
            <a:avLst/>
          </a:prstGeom>
        </p:spPr>
        <p:txBody>
          <a:bodyPr tIns="108000" anchor="ctr" anchorCtr="0">
            <a:normAutofit/>
          </a:bodyPr>
          <a:lstStyle>
            <a:lvl1pPr marL="0" indent="0">
              <a:buFont typeface="+mj-lt"/>
              <a:buNone/>
              <a:defRPr sz="2400" baseline="0">
                <a:solidFill>
                  <a:schemeClr val="bg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endParaRPr kumimoji="1" lang="en-US" altLang="ja-JP" dirty="0"/>
          </a:p>
        </p:txBody>
      </p:sp>
    </p:spTree>
    <p:extLst>
      <p:ext uri="{BB962C8B-B14F-4D97-AF65-F5344CB8AC3E}">
        <p14:creationId xmlns:p14="http://schemas.microsoft.com/office/powerpoint/2010/main" val="124930574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9" name="TextBox 12"/>
          <p:cNvSpPr txBox="1"/>
          <p:nvPr userDrawn="1"/>
        </p:nvSpPr>
        <p:spPr>
          <a:xfrm>
            <a:off x="8147538" y="6580944"/>
            <a:ext cx="1608715" cy="127585"/>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tx1"/>
                </a:solidFill>
                <a:latin typeface="+mn-lt"/>
                <a:ea typeface="HGPGothicE" charset="-128"/>
                <a:cs typeface="Meiryo UI" pitchFamily="50" charset="-128"/>
              </a:rPr>
              <a:t>© </a:t>
            </a:r>
            <a:r>
              <a:rPr kumimoji="0" lang="en-US" altLang="ja-JP" sz="800" b="0" i="0" dirty="0" smtClean="0">
                <a:solidFill>
                  <a:schemeClr val="tx1"/>
                </a:solidFill>
                <a:latin typeface="+mn-lt"/>
                <a:ea typeface="HGPGothicE" charset="-128"/>
                <a:cs typeface="Meiryo UI" pitchFamily="50" charset="-128"/>
              </a:rPr>
              <a:t>2018 </a:t>
            </a:r>
            <a:r>
              <a:rPr kumimoji="0" lang="en-US" altLang="ja-JP" sz="800" b="0" i="0" dirty="0">
                <a:solidFill>
                  <a:schemeClr val="tx1"/>
                </a:solidFill>
                <a:latin typeface="+mn-lt"/>
                <a:ea typeface="HGPGothicE" charset="-128"/>
                <a:cs typeface="Meiryo UI" pitchFamily="50" charset="-128"/>
              </a:rPr>
              <a:t>NTT DATA Corporation</a:t>
            </a:r>
          </a:p>
        </p:txBody>
      </p:sp>
      <p:pic>
        <p:nvPicPr>
          <p:cNvPr id="10" name="図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53369" y="2976092"/>
            <a:ext cx="3597639" cy="950376"/>
          </a:xfrm>
          <a:prstGeom prst="rect">
            <a:avLst/>
          </a:prstGeom>
        </p:spPr>
      </p:pic>
    </p:spTree>
    <p:extLst>
      <p:ext uri="{BB962C8B-B14F-4D97-AF65-F5344CB8AC3E}">
        <p14:creationId xmlns:p14="http://schemas.microsoft.com/office/powerpoint/2010/main" val="1118596852"/>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312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Title Slilde D (White Logotype)">
    <p:spTree>
      <p:nvGrpSpPr>
        <p:cNvPr id="1" name=""/>
        <p:cNvGrpSpPr/>
        <p:nvPr/>
      </p:nvGrpSpPr>
      <p:grpSpPr>
        <a:xfrm>
          <a:off x="0" y="0"/>
          <a:ext cx="0" cy="0"/>
          <a:chOff x="0" y="0"/>
          <a:chExt cx="0" cy="0"/>
        </a:xfrm>
      </p:grpSpPr>
      <p:pic>
        <p:nvPicPr>
          <p:cNvPr id="8" name="図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60" y="0"/>
            <a:ext cx="9906000" cy="4725180"/>
          </a:xfrm>
          <a:prstGeom prst="rect">
            <a:avLst/>
          </a:prstGeom>
        </p:spPr>
      </p:pic>
      <p:sp>
        <p:nvSpPr>
          <p:cNvPr id="14" name="正方形/長方形 13"/>
          <p:cNvSpPr/>
          <p:nvPr userDrawn="1"/>
        </p:nvSpPr>
        <p:spPr>
          <a:xfrm>
            <a:off x="1" y="4714043"/>
            <a:ext cx="9906000"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dirty="0">
              <a:latin typeface="HGPGothicE" charset="-128"/>
              <a:ea typeface="HGPGothicE" charset="-128"/>
            </a:endParaRPr>
          </a:p>
        </p:txBody>
      </p:sp>
      <p:pic>
        <p:nvPicPr>
          <p:cNvPr id="17" name="図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20" name="Text Placeholder 2"/>
          <p:cNvSpPr>
            <a:spLocks noGrp="1"/>
          </p:cNvSpPr>
          <p:nvPr>
            <p:ph type="body" idx="16" hasCustomPrompt="1"/>
          </p:nvPr>
        </p:nvSpPr>
        <p:spPr>
          <a:xfrm>
            <a:off x="2207568" y="4797090"/>
            <a:ext cx="7642111" cy="997200"/>
          </a:xfrm>
          <a:prstGeom prst="rect">
            <a:avLst/>
          </a:prstGeom>
          <a:effectLst/>
        </p:spPr>
        <p:txBody>
          <a:bodyPr anchor="t">
            <a:normAutofit/>
          </a:bodyPr>
          <a:lstStyle>
            <a:lvl1pPr marL="0" indent="0" fontAlgn="ctr">
              <a:spcBef>
                <a:spcPts val="0"/>
              </a:spcBef>
              <a:buNone/>
              <a:defRPr sz="24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dirty="0"/>
              <a:t>[Title]</a:t>
            </a:r>
            <a:endParaRPr lang="ja-JP" altLang="en-US" dirty="0"/>
          </a:p>
        </p:txBody>
      </p:sp>
      <p:sp>
        <p:nvSpPr>
          <p:cNvPr id="24" name="Text Placeholder 2"/>
          <p:cNvSpPr>
            <a:spLocks noGrp="1"/>
          </p:cNvSpPr>
          <p:nvPr>
            <p:ph type="body" idx="17" hasCustomPrompt="1"/>
          </p:nvPr>
        </p:nvSpPr>
        <p:spPr>
          <a:xfrm>
            <a:off x="2207568" y="5866298"/>
            <a:ext cx="7642111" cy="986224"/>
          </a:xfrm>
          <a:prstGeom prst="rect">
            <a:avLst/>
          </a:prstGeom>
          <a:effectLst/>
        </p:spPr>
        <p:txBody>
          <a:bodyPr anchor="t">
            <a:normAutofit/>
          </a:bodyPr>
          <a:lstStyle>
            <a:lvl1pPr marL="0" marR="0" indent="0" algn="l" defTabSz="534552" rtl="0" eaLnBrk="1" fontAlgn="ctr" latinLnBrk="0" hangingPunct="1">
              <a:lnSpc>
                <a:spcPct val="100000"/>
              </a:lnSpc>
              <a:spcBef>
                <a:spcPts val="0"/>
              </a:spcBef>
              <a:spcAft>
                <a:spcPct val="0"/>
              </a:spcAft>
              <a:buClrTx/>
              <a:buSzTx/>
              <a:buFont typeface="Arial" pitchFamily="34" charset="0"/>
              <a:buNone/>
              <a:tabLst/>
              <a:defRPr sz="18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marL="0" marR="0" lvl="0" indent="0" algn="l" defTabSz="534552" rtl="0" eaLnBrk="1" fontAlgn="ctr" latinLnBrk="0" hangingPunct="1">
              <a:lnSpc>
                <a:spcPct val="100000"/>
              </a:lnSpc>
              <a:spcBef>
                <a:spcPts val="0"/>
              </a:spcBef>
              <a:spcAft>
                <a:spcPct val="0"/>
              </a:spcAft>
              <a:buClrTx/>
              <a:buSzTx/>
              <a:buFont typeface="Arial" pitchFamily="34" charset="0"/>
              <a:buNone/>
              <a:tabLst/>
              <a:defRPr/>
            </a:pPr>
            <a:r>
              <a:rPr lang="en-US" altLang="ja-JP" dirty="0"/>
              <a:t>&lt;MM/DD/YYYY&gt;</a:t>
            </a:r>
            <a:br>
              <a:rPr lang="en-US" altLang="ja-JP" dirty="0"/>
            </a:br>
            <a:r>
              <a:rPr lang="en-US" altLang="ja-JP" dirty="0"/>
              <a:t>&lt;NTT DATA Corporation&gt;</a:t>
            </a:r>
            <a:br>
              <a:rPr lang="en-US" altLang="ja-JP" dirty="0"/>
            </a:br>
            <a:r>
              <a:rPr lang="en-US" altLang="ja-JP" dirty="0"/>
              <a:t>&lt;XXXXXXXXXXXX&gt;</a:t>
            </a:r>
          </a:p>
        </p:txBody>
      </p:sp>
      <p:sp>
        <p:nvSpPr>
          <p:cNvPr id="25" name="TextBox 12"/>
          <p:cNvSpPr txBox="1"/>
          <p:nvPr userDrawn="1"/>
        </p:nvSpPr>
        <p:spPr>
          <a:xfrm>
            <a:off x="8240964" y="6724937"/>
            <a:ext cx="1608715" cy="127585"/>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n-lt"/>
                <a:ea typeface="HGPGothicE" charset="-128"/>
                <a:cs typeface="Meiryo UI" pitchFamily="50" charset="-128"/>
              </a:rPr>
              <a:t>© </a:t>
            </a:r>
            <a:r>
              <a:rPr kumimoji="0" lang="en-US" altLang="ja-JP" sz="800" b="0" i="0" dirty="0" smtClean="0">
                <a:solidFill>
                  <a:schemeClr val="bg1"/>
                </a:solidFill>
                <a:latin typeface="+mn-lt"/>
                <a:ea typeface="HGPGothicE" charset="-128"/>
                <a:cs typeface="Meiryo UI" pitchFamily="50" charset="-128"/>
              </a:rPr>
              <a:t>2018 </a:t>
            </a:r>
            <a:r>
              <a:rPr kumimoji="0" lang="en-US" altLang="ja-JP" sz="800" b="0" i="0" dirty="0">
                <a:solidFill>
                  <a:schemeClr val="bg1"/>
                </a:solidFill>
                <a:latin typeface="+mn-lt"/>
                <a:ea typeface="HGPGothicE" charset="-128"/>
                <a:cs typeface="Meiryo UI" pitchFamily="50" charset="-128"/>
              </a:rPr>
              <a:t>NTT DATA Corporation</a:t>
            </a:r>
          </a:p>
        </p:txBody>
      </p:sp>
      <p:pic>
        <p:nvPicPr>
          <p:cNvPr id="29" name="図 2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069392" y="257965"/>
            <a:ext cx="2626531" cy="936000"/>
          </a:xfrm>
          <a:prstGeom prst="rect">
            <a:avLst/>
          </a:prstGeom>
        </p:spPr>
      </p:pic>
    </p:spTree>
    <p:extLst>
      <p:ext uri="{BB962C8B-B14F-4D97-AF65-F5344CB8AC3E}">
        <p14:creationId xmlns:p14="http://schemas.microsoft.com/office/powerpoint/2010/main" val="3937189314"/>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p15:clr>
            <a:srgbClr val="FBAE40"/>
          </p15:clr>
        </p15:guide>
        <p15:guide id="2" pos="31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s B">
    <p:spTree>
      <p:nvGrpSpPr>
        <p:cNvPr id="1" name=""/>
        <p:cNvGrpSpPr/>
        <p:nvPr/>
      </p:nvGrpSpPr>
      <p:grpSpPr>
        <a:xfrm>
          <a:off x="0" y="0"/>
          <a:ext cx="0" cy="0"/>
          <a:chOff x="0" y="0"/>
          <a:chExt cx="0" cy="0"/>
        </a:xfrm>
      </p:grpSpPr>
      <p:sp>
        <p:nvSpPr>
          <p:cNvPr id="5" name="Rectangle 20"/>
          <p:cNvSpPr/>
          <p:nvPr userDrawn="1"/>
        </p:nvSpPr>
        <p:spPr>
          <a:xfrm>
            <a:off x="0" y="1"/>
            <a:ext cx="9906000" cy="7337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73686" tIns="36843" rIns="73686" bIns="36843" rtlCol="0" anchor="ctr">
            <a:normAutofit/>
          </a:bodyPr>
          <a:lstStyle/>
          <a:p>
            <a:pPr algn="ctr"/>
            <a:endParaRPr lang="en-US" sz="1579" dirty="0"/>
          </a:p>
        </p:txBody>
      </p:sp>
      <p:sp>
        <p:nvSpPr>
          <p:cNvPr id="6" name="テキスト プレースホルダー 9"/>
          <p:cNvSpPr>
            <a:spLocks noGrp="1"/>
          </p:cNvSpPr>
          <p:nvPr>
            <p:ph type="body" sz="quarter" idx="10" hasCustomPrompt="1"/>
          </p:nvPr>
        </p:nvSpPr>
        <p:spPr>
          <a:xfrm>
            <a:off x="172188" y="0"/>
            <a:ext cx="9570130" cy="720000"/>
          </a:xfrm>
          <a:prstGeom prst="rect">
            <a:avLst/>
          </a:prstGeom>
        </p:spPr>
        <p:txBody>
          <a:bodyPr tIns="108000" anchor="ctr" anchorCtr="0">
            <a:normAutofit/>
          </a:bodyPr>
          <a:lstStyle>
            <a:lvl1pPr marL="0" indent="0">
              <a:buFont typeface="+mj-lt"/>
              <a:buNone/>
              <a:defRPr sz="2400" baseline="0">
                <a:solidFill>
                  <a:schemeClr val="bg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endParaRPr kumimoji="1" lang="en-US" altLang="ja-JP" dirty="0"/>
          </a:p>
        </p:txBody>
      </p:sp>
      <p:sp>
        <p:nvSpPr>
          <p:cNvPr id="7" name="コンテンツ プレースホルダー 2"/>
          <p:cNvSpPr>
            <a:spLocks noGrp="1"/>
          </p:cNvSpPr>
          <p:nvPr>
            <p:ph idx="1" hasCustomPrompt="1"/>
          </p:nvPr>
        </p:nvSpPr>
        <p:spPr>
          <a:xfrm>
            <a:off x="473471" y="908720"/>
            <a:ext cx="8944149" cy="5256410"/>
          </a:xfrm>
          <a:prstGeom prst="rect">
            <a:avLst/>
          </a:prstGeom>
        </p:spPr>
        <p:txBody>
          <a:bodyPr lIns="90000"/>
          <a:lstStyle>
            <a:lvl1pPr marL="0" marR="0" indent="0" algn="l" defTabSz="609555" rtl="0" eaLnBrk="1" fontAlgn="ctr" latinLnBrk="0" hangingPunct="1">
              <a:lnSpc>
                <a:spcPct val="100000"/>
              </a:lnSpc>
              <a:spcBef>
                <a:spcPts val="0"/>
              </a:spcBef>
              <a:spcAft>
                <a:spcPct val="0"/>
              </a:spcAft>
              <a:buClrTx/>
              <a:buSzTx/>
              <a:buFontTx/>
              <a:buNone/>
              <a:tabLst/>
              <a:defRPr sz="2000" b="0" i="0" spc="100" baseline="0">
                <a:solidFill>
                  <a:schemeClr val="tx1"/>
                </a:solidFill>
                <a:latin typeface="+mn-lt"/>
                <a:ea typeface="HGPGothicE" charset="-128"/>
                <a:cs typeface="HGPGothicE" charset="-128"/>
              </a:defRPr>
            </a:lvl1pPr>
            <a:lvl2pPr marL="609555" indent="0" fontAlgn="ctr">
              <a:spcBef>
                <a:spcPts val="0"/>
              </a:spcBef>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a:t>Click and enter text.</a:t>
            </a:r>
            <a:endParaRPr kumimoji="1" lang="ja-JP" altLang="en-US" dirty="0"/>
          </a:p>
        </p:txBody>
      </p:sp>
    </p:spTree>
    <p:extLst>
      <p:ext uri="{BB962C8B-B14F-4D97-AF65-F5344CB8AC3E}">
        <p14:creationId xmlns:p14="http://schemas.microsoft.com/office/powerpoint/2010/main" val="325884234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9906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solidFill>
                <a:schemeClr val="tx1"/>
              </a:solidFill>
              <a:latin typeface="HGPGothicE" charset="-128"/>
              <a:ea typeface="HGPGothicE" charset="-128"/>
            </a:endParaRPr>
          </a:p>
        </p:txBody>
      </p:sp>
      <p:sp>
        <p:nvSpPr>
          <p:cNvPr id="10" name="TextBox 12"/>
          <p:cNvSpPr txBox="1"/>
          <p:nvPr/>
        </p:nvSpPr>
        <p:spPr>
          <a:xfrm>
            <a:off x="715441" y="6593330"/>
            <a:ext cx="3149600" cy="123111"/>
          </a:xfrm>
          <a:prstGeom prst="rect">
            <a:avLst/>
          </a:prstGeom>
          <a:noFill/>
        </p:spPr>
        <p:txBody>
          <a:bodyPr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n-lt"/>
                <a:ea typeface="HGPGothicE" charset="-128"/>
                <a:cs typeface="Meiryo UI" pitchFamily="50" charset="-128"/>
              </a:rPr>
              <a:t>© </a:t>
            </a:r>
            <a:r>
              <a:rPr kumimoji="0" lang="en-US" altLang="ja-JP" sz="800" b="0" i="0" dirty="0" smtClean="0">
                <a:solidFill>
                  <a:schemeClr val="bg1"/>
                </a:solidFill>
                <a:latin typeface="+mn-lt"/>
                <a:ea typeface="HGPGothicE" charset="-128"/>
                <a:cs typeface="Meiryo UI" pitchFamily="50" charset="-128"/>
              </a:rPr>
              <a:t>2018 </a:t>
            </a:r>
            <a:r>
              <a:rPr kumimoji="0" lang="en-US" altLang="ja-JP" sz="800" b="0" i="0" dirty="0">
                <a:solidFill>
                  <a:schemeClr val="bg1"/>
                </a:solidFill>
                <a:latin typeface="+mn-lt"/>
                <a:ea typeface="HGPGothicE" charset="-128"/>
                <a:cs typeface="Meiryo UI" pitchFamily="50" charset="-128"/>
              </a:rPr>
              <a:t>NTT DATA Corporation</a:t>
            </a:r>
          </a:p>
        </p:txBody>
      </p:sp>
      <p:sp>
        <p:nvSpPr>
          <p:cNvPr id="12" name="TextBox 16"/>
          <p:cNvSpPr txBox="1"/>
          <p:nvPr/>
        </p:nvSpPr>
        <p:spPr>
          <a:xfrm>
            <a:off x="4617884" y="6551482"/>
            <a:ext cx="670231" cy="246221"/>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600" b="0" i="0">
                <a:solidFill>
                  <a:schemeClr val="bg1"/>
                </a:solidFill>
                <a:latin typeface="+mn-lt"/>
                <a:ea typeface="HGPGothicE" charset="-128"/>
                <a:cs typeface="HGPGothicE" charset="-128"/>
              </a:rPr>
              <a:pPr algn="ctr" fontAlgn="auto">
                <a:spcBef>
                  <a:spcPts val="0"/>
                </a:spcBef>
                <a:spcAft>
                  <a:spcPts val="0"/>
                </a:spcAft>
                <a:defRPr/>
              </a:pPr>
              <a:t>‹#›</a:t>
            </a:fld>
            <a:endParaRPr lang="en-US" sz="1600" b="0" i="0" dirty="0">
              <a:solidFill>
                <a:schemeClr val="bg1"/>
              </a:solidFill>
              <a:latin typeface="+mn-lt"/>
              <a:ea typeface="HGPGothicE" charset="-128"/>
              <a:cs typeface="HGPGothicE" charset="-128"/>
            </a:endParaRPr>
          </a:p>
        </p:txBody>
      </p:sp>
      <p:pic>
        <p:nvPicPr>
          <p:cNvPr id="15" name="図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pic>
        <p:nvPicPr>
          <p:cNvPr id="17" name="図 1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481392" y="6503752"/>
            <a:ext cx="1178351" cy="296174"/>
          </a:xfrm>
          <a:prstGeom prst="rect">
            <a:avLst/>
          </a:prstGeom>
        </p:spPr>
      </p:pic>
    </p:spTree>
    <p:extLst>
      <p:ext uri="{BB962C8B-B14F-4D97-AF65-F5344CB8AC3E}">
        <p14:creationId xmlns:p14="http://schemas.microsoft.com/office/powerpoint/2010/main" val="404687312"/>
      </p:ext>
    </p:extLst>
  </p:cSld>
  <p:clrMap bg1="lt1" tx1="dk1" bg2="lt2" tx2="dk2" accent1="accent1" accent2="accent2" accent3="accent3" accent4="accent4" accent5="accent5" accent6="accent6" hlink="hlink" folHlink="folHlink"/>
  <p:sldLayoutIdLst>
    <p:sldLayoutId id="2147483683" r:id="rId1"/>
    <p:sldLayoutId id="2147483688" r:id="rId2"/>
    <p:sldLayoutId id="2147483693" r:id="rId3"/>
    <p:sldLayoutId id="2147483703" r:id="rId4"/>
    <p:sldLayoutId id="2147483695" r:id="rId5"/>
    <p:sldLayoutId id="2147483712" r:id="rId6"/>
    <p:sldLayoutId id="2147483713" r:id="rId7"/>
  </p:sldLayoutIdLst>
  <p:timing>
    <p:tnLst>
      <p:par>
        <p:cTn id="1" dur="indefinite" restart="never" nodeType="tmRoot"/>
      </p:par>
    </p:tnLst>
  </p:timing>
  <p:hf hdr="0" dt="0"/>
  <p:txStyles>
    <p:titleStyle>
      <a:lvl1pPr algn="l" defTabSz="534552" rtl="0" eaLnBrk="1" fontAlgn="base" hangingPunct="1">
        <a:spcBef>
          <a:spcPct val="0"/>
        </a:spcBef>
        <a:spcAft>
          <a:spcPct val="0"/>
        </a:spcAft>
        <a:defRPr kumimoji="1" sz="2105" b="0" i="0" kern="1200" spc="176" baseline="0">
          <a:solidFill>
            <a:srgbClr val="404040"/>
          </a:solidFill>
          <a:latin typeface="HGPGothicE" charset="-128"/>
          <a:ea typeface="HGPGothicE" charset="-128"/>
          <a:cs typeface="HGPGothicE" charset="-128"/>
        </a:defRPr>
      </a:lvl1pPr>
      <a:lvl2pPr algn="l" defTabSz="534552" rtl="0" eaLnBrk="1" fontAlgn="base" hangingPunct="1">
        <a:spcBef>
          <a:spcPct val="0"/>
        </a:spcBef>
        <a:spcAft>
          <a:spcPct val="0"/>
        </a:spcAft>
        <a:defRPr kumimoji="1" sz="2339">
          <a:solidFill>
            <a:schemeClr val="tx1"/>
          </a:solidFill>
          <a:latin typeface="Arial" pitchFamily="34" charset="0"/>
          <a:ea typeface="HGP創英角ｺﾞｼｯｸUB"/>
          <a:cs typeface="Arial" pitchFamily="34" charset="0"/>
        </a:defRPr>
      </a:lvl2pPr>
      <a:lvl3pPr algn="l" defTabSz="534552" rtl="0" eaLnBrk="1" fontAlgn="base" hangingPunct="1">
        <a:spcBef>
          <a:spcPct val="0"/>
        </a:spcBef>
        <a:spcAft>
          <a:spcPct val="0"/>
        </a:spcAft>
        <a:defRPr kumimoji="1" sz="2339">
          <a:solidFill>
            <a:schemeClr val="tx1"/>
          </a:solidFill>
          <a:latin typeface="Arial" pitchFamily="34" charset="0"/>
          <a:ea typeface="HGP創英角ｺﾞｼｯｸUB"/>
          <a:cs typeface="Arial" pitchFamily="34" charset="0"/>
        </a:defRPr>
      </a:lvl3pPr>
      <a:lvl4pPr algn="l" defTabSz="534552" rtl="0" eaLnBrk="1" fontAlgn="base" hangingPunct="1">
        <a:spcBef>
          <a:spcPct val="0"/>
        </a:spcBef>
        <a:spcAft>
          <a:spcPct val="0"/>
        </a:spcAft>
        <a:defRPr kumimoji="1" sz="2339">
          <a:solidFill>
            <a:schemeClr val="tx1"/>
          </a:solidFill>
          <a:latin typeface="Arial" pitchFamily="34" charset="0"/>
          <a:ea typeface="HGP創英角ｺﾞｼｯｸUB"/>
          <a:cs typeface="Arial" pitchFamily="34" charset="0"/>
        </a:defRPr>
      </a:lvl4pPr>
      <a:lvl5pPr algn="l" defTabSz="534552" rtl="0" eaLnBrk="1" fontAlgn="base" hangingPunct="1">
        <a:spcBef>
          <a:spcPct val="0"/>
        </a:spcBef>
        <a:spcAft>
          <a:spcPct val="0"/>
        </a:spcAft>
        <a:defRPr kumimoji="1" sz="2339">
          <a:solidFill>
            <a:schemeClr val="tx1"/>
          </a:solidFill>
          <a:latin typeface="Arial" pitchFamily="34" charset="0"/>
          <a:ea typeface="HGP創英角ｺﾞｼｯｸUB"/>
          <a:cs typeface="Arial" pitchFamily="34" charset="0"/>
        </a:defRPr>
      </a:lvl5pPr>
      <a:lvl6pPr marL="534552" algn="l" defTabSz="534552" rtl="0" eaLnBrk="1" fontAlgn="base" hangingPunct="1">
        <a:spcBef>
          <a:spcPct val="0"/>
        </a:spcBef>
        <a:spcAft>
          <a:spcPct val="0"/>
        </a:spcAft>
        <a:defRPr kumimoji="1" sz="2339">
          <a:solidFill>
            <a:schemeClr val="tx1"/>
          </a:solidFill>
          <a:latin typeface="Arial" pitchFamily="34" charset="0"/>
          <a:ea typeface="HGP創英角ｺﾞｼｯｸUB"/>
          <a:cs typeface="Arial" pitchFamily="34" charset="0"/>
        </a:defRPr>
      </a:lvl6pPr>
      <a:lvl7pPr marL="1069107" algn="l" defTabSz="534552" rtl="0" eaLnBrk="1" fontAlgn="base" hangingPunct="1">
        <a:spcBef>
          <a:spcPct val="0"/>
        </a:spcBef>
        <a:spcAft>
          <a:spcPct val="0"/>
        </a:spcAft>
        <a:defRPr kumimoji="1" sz="2339">
          <a:solidFill>
            <a:schemeClr val="tx1"/>
          </a:solidFill>
          <a:latin typeface="Arial" pitchFamily="34" charset="0"/>
          <a:ea typeface="HGP創英角ｺﾞｼｯｸUB"/>
          <a:cs typeface="Arial" pitchFamily="34" charset="0"/>
        </a:defRPr>
      </a:lvl7pPr>
      <a:lvl8pPr marL="1603659" algn="l" defTabSz="534552" rtl="0" eaLnBrk="1" fontAlgn="base" hangingPunct="1">
        <a:spcBef>
          <a:spcPct val="0"/>
        </a:spcBef>
        <a:spcAft>
          <a:spcPct val="0"/>
        </a:spcAft>
        <a:defRPr kumimoji="1" sz="2339">
          <a:solidFill>
            <a:schemeClr val="tx1"/>
          </a:solidFill>
          <a:latin typeface="Arial" pitchFamily="34" charset="0"/>
          <a:ea typeface="HGP創英角ｺﾞｼｯｸUB"/>
          <a:cs typeface="Arial" pitchFamily="34" charset="0"/>
        </a:defRPr>
      </a:lvl8pPr>
      <a:lvl9pPr marL="2138212" algn="l" defTabSz="534552" rtl="0" eaLnBrk="1" fontAlgn="base" hangingPunct="1">
        <a:spcBef>
          <a:spcPct val="0"/>
        </a:spcBef>
        <a:spcAft>
          <a:spcPct val="0"/>
        </a:spcAft>
        <a:defRPr kumimoji="1" sz="2339">
          <a:solidFill>
            <a:schemeClr val="tx1"/>
          </a:solidFill>
          <a:latin typeface="Arial" pitchFamily="34" charset="0"/>
          <a:ea typeface="HGP創英角ｺﾞｼｯｸUB"/>
          <a:cs typeface="Arial" pitchFamily="34" charset="0"/>
        </a:defRPr>
      </a:lvl9pPr>
    </p:titleStyle>
    <p:bodyStyle>
      <a:lvl1pPr marL="198603" indent="-198603" algn="l" defTabSz="534552" rtl="0" eaLnBrk="1" fontAlgn="base" hangingPunct="1">
        <a:spcBef>
          <a:spcPct val="20000"/>
        </a:spcBef>
        <a:spcAft>
          <a:spcPct val="0"/>
        </a:spcAft>
        <a:buFont typeface="Arial" pitchFamily="34" charset="0"/>
        <a:buChar char="•"/>
        <a:defRPr kumimoji="1" sz="2806" kern="1200">
          <a:solidFill>
            <a:schemeClr val="tx1"/>
          </a:solidFill>
          <a:latin typeface="Arial"/>
          <a:ea typeface="+mn-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p:bodyStyle>
    <p:otherStyle>
      <a:defPPr>
        <a:defRPr lang="en-US"/>
      </a:defPPr>
      <a:lvl1pPr marL="0" algn="l" defTabSz="534552" rtl="0" eaLnBrk="1" latinLnBrk="0" hangingPunct="1">
        <a:defRPr kumimoji="1" sz="2105" kern="1200">
          <a:solidFill>
            <a:schemeClr val="tx1"/>
          </a:solidFill>
          <a:latin typeface="+mn-lt"/>
          <a:ea typeface="+mn-ea"/>
          <a:cs typeface="+mn-cs"/>
        </a:defRPr>
      </a:lvl1pPr>
      <a:lvl2pPr marL="534552" algn="l" defTabSz="534552" rtl="0" eaLnBrk="1" latinLnBrk="0" hangingPunct="1">
        <a:defRPr kumimoji="1" sz="2105" kern="1200">
          <a:solidFill>
            <a:schemeClr val="tx1"/>
          </a:solidFill>
          <a:latin typeface="+mn-lt"/>
          <a:ea typeface="+mn-ea"/>
          <a:cs typeface="+mn-cs"/>
        </a:defRPr>
      </a:lvl2pPr>
      <a:lvl3pPr marL="1069107" algn="l" defTabSz="534552" rtl="0" eaLnBrk="1" latinLnBrk="0" hangingPunct="1">
        <a:defRPr kumimoji="1" sz="2105" kern="1200">
          <a:solidFill>
            <a:schemeClr val="tx1"/>
          </a:solidFill>
          <a:latin typeface="+mn-lt"/>
          <a:ea typeface="+mn-ea"/>
          <a:cs typeface="+mn-cs"/>
        </a:defRPr>
      </a:lvl3pPr>
      <a:lvl4pPr marL="1603659" algn="l" defTabSz="534552" rtl="0" eaLnBrk="1" latinLnBrk="0" hangingPunct="1">
        <a:defRPr kumimoji="1" sz="2105" kern="1200">
          <a:solidFill>
            <a:schemeClr val="tx1"/>
          </a:solidFill>
          <a:latin typeface="+mn-lt"/>
          <a:ea typeface="+mn-ea"/>
          <a:cs typeface="+mn-cs"/>
        </a:defRPr>
      </a:lvl4pPr>
      <a:lvl5pPr marL="2138212" algn="l" defTabSz="534552" rtl="0" eaLnBrk="1" latinLnBrk="0" hangingPunct="1">
        <a:defRPr kumimoji="1" sz="2105" kern="1200">
          <a:solidFill>
            <a:schemeClr val="tx1"/>
          </a:solidFill>
          <a:latin typeface="+mn-lt"/>
          <a:ea typeface="+mn-ea"/>
          <a:cs typeface="+mn-cs"/>
        </a:defRPr>
      </a:lvl5pPr>
      <a:lvl6pPr marL="2672764" algn="l" defTabSz="534552" rtl="0" eaLnBrk="1" latinLnBrk="0" hangingPunct="1">
        <a:defRPr kumimoji="1" sz="2105" kern="1200">
          <a:solidFill>
            <a:schemeClr val="tx1"/>
          </a:solidFill>
          <a:latin typeface="+mn-lt"/>
          <a:ea typeface="+mn-ea"/>
          <a:cs typeface="+mn-cs"/>
        </a:defRPr>
      </a:lvl6pPr>
      <a:lvl7pPr marL="3207314" algn="l" defTabSz="534552" rtl="0" eaLnBrk="1" latinLnBrk="0" hangingPunct="1">
        <a:defRPr kumimoji="1" sz="2105" kern="1200">
          <a:solidFill>
            <a:schemeClr val="tx1"/>
          </a:solidFill>
          <a:latin typeface="+mn-lt"/>
          <a:ea typeface="+mn-ea"/>
          <a:cs typeface="+mn-cs"/>
        </a:defRPr>
      </a:lvl7pPr>
      <a:lvl8pPr marL="3741868" algn="l" defTabSz="534552" rtl="0" eaLnBrk="1" latinLnBrk="0" hangingPunct="1">
        <a:defRPr kumimoji="1" sz="2105" kern="1200">
          <a:solidFill>
            <a:schemeClr val="tx1"/>
          </a:solidFill>
          <a:latin typeface="+mn-lt"/>
          <a:ea typeface="+mn-ea"/>
          <a:cs typeface="+mn-cs"/>
        </a:defRPr>
      </a:lvl8pPr>
      <a:lvl9pPr marL="4276420" algn="l" defTabSz="534552" rtl="0" eaLnBrk="1" latinLnBrk="0" hangingPunct="1">
        <a:defRPr kumimoji="1" sz="21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3.xml"/><Relationship Id="rId7" Type="http://schemas.openxmlformats.org/officeDocument/2006/relationships/image" Target="../media/image23.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2.wmf"/><Relationship Id="rId4" Type="http://schemas.openxmlformats.org/officeDocument/2006/relationships/oleObject" Target="../embeddings/oleObject1.bin"/><Relationship Id="rId9" Type="http://schemas.openxmlformats.org/officeDocument/2006/relationships/image" Target="../media/image24.w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25.wmf"/><Relationship Id="rId4"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23.xml"/><Relationship Id="rId7" Type="http://schemas.openxmlformats.org/officeDocument/2006/relationships/image" Target="../media/image33.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23.wmf"/><Relationship Id="rId5" Type="http://schemas.openxmlformats.org/officeDocument/2006/relationships/image" Target="../media/image32.wmf"/><Relationship Id="rId10" Type="http://schemas.openxmlformats.org/officeDocument/2006/relationships/oleObject" Target="../embeddings/oleObject10.bin"/><Relationship Id="rId4" Type="http://schemas.openxmlformats.org/officeDocument/2006/relationships/oleObject" Target="../embeddings/oleObject6.bin"/><Relationship Id="rId9" Type="http://schemas.openxmlformats.org/officeDocument/2006/relationships/oleObject" Target="../embeddings/oleObject9.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customXml" Target="../ink/ink1.xml"/><Relationship Id="rId7" Type="http://schemas.openxmlformats.org/officeDocument/2006/relationships/image" Target="../media/image36.emf"/><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35.emf"/></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jp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7"/>
          </p:nvPr>
        </p:nvSpPr>
        <p:spPr/>
        <p:txBody>
          <a:bodyPr anchor="ctr" anchorCtr="0"/>
          <a:lstStyle/>
          <a:p>
            <a:pPr lvl="0"/>
            <a:r>
              <a:rPr lang="en-US" dirty="0" smtClean="0"/>
              <a:t>02 Jul 2018 </a:t>
            </a:r>
          </a:p>
          <a:p>
            <a:pPr lvl="0"/>
            <a:r>
              <a:rPr lang="en-US" dirty="0" smtClean="0"/>
              <a:t>NTT </a:t>
            </a:r>
            <a:r>
              <a:rPr lang="en-US" dirty="0"/>
              <a:t>DATA Business Solutions Singapore</a:t>
            </a:r>
          </a:p>
        </p:txBody>
      </p:sp>
      <p:sp>
        <p:nvSpPr>
          <p:cNvPr id="6" name="テキスト プレースホルダー 4"/>
          <p:cNvSpPr txBox="1">
            <a:spLocks/>
          </p:cNvSpPr>
          <p:nvPr/>
        </p:nvSpPr>
        <p:spPr>
          <a:xfrm>
            <a:off x="200340" y="116540"/>
            <a:ext cx="2516209" cy="524553"/>
          </a:xfrm>
          <a:prstGeom prst="rect">
            <a:avLst/>
          </a:prstGeom>
          <a:ln>
            <a:solidFill>
              <a:schemeClr val="bg1"/>
            </a:solidFill>
          </a:ln>
        </p:spPr>
        <p:txBody>
          <a:bodyPr wrap="none" tIns="54000" bIns="54000" anchor="ctr">
            <a:spAutoFit/>
          </a:bodyPr>
          <a:lstStyle>
            <a:lvl1pPr marL="0" indent="0" algn="l" defTabSz="432000" rtl="0" eaLnBrk="0" fontAlgn="base" hangingPunct="0">
              <a:lnSpc>
                <a:spcPct val="100000"/>
              </a:lnSpc>
              <a:spcBef>
                <a:spcPts val="120"/>
              </a:spcBef>
              <a:spcAft>
                <a:spcPct val="0"/>
              </a:spcAft>
              <a:buFont typeface="+mj-lt"/>
              <a:buNone/>
              <a:defRPr kumimoji="1" sz="700" kern="1200">
                <a:solidFill>
                  <a:schemeClr val="bg1"/>
                </a:solidFill>
                <a:latin typeface="MS PGothic" charset="-128"/>
                <a:ea typeface="MS PGothic" charset="-128"/>
                <a:cs typeface="MS PGothic" charset="-128"/>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a:lstStyle>
          <a:p>
            <a:pPr lvl="0"/>
            <a:r>
              <a:rPr lang="en-US" altLang="ja-JP" sz="900" dirty="0">
                <a:latin typeface="+mn-lt"/>
              </a:rPr>
              <a:t>Information type</a:t>
            </a:r>
            <a:r>
              <a:rPr lang="ja-JP" altLang="en-US" sz="900" dirty="0">
                <a:latin typeface="+mn-lt"/>
              </a:rPr>
              <a:t>：</a:t>
            </a:r>
            <a:r>
              <a:rPr lang="en-US" altLang="ja-JP" sz="900" dirty="0">
                <a:latin typeface="+mn-lt"/>
              </a:rPr>
              <a:t>Confidential</a:t>
            </a:r>
            <a:br>
              <a:rPr lang="en-US" altLang="ja-JP" sz="900" dirty="0">
                <a:latin typeface="+mn-lt"/>
              </a:rPr>
            </a:br>
            <a:r>
              <a:rPr lang="en-US" altLang="ja-JP" sz="900" dirty="0">
                <a:latin typeface="+mn-lt"/>
              </a:rPr>
              <a:t>Company</a:t>
            </a:r>
            <a:r>
              <a:rPr lang="ja-JP" altLang="en-US" sz="900" dirty="0">
                <a:latin typeface="+mn-lt"/>
              </a:rPr>
              <a:t>： </a:t>
            </a:r>
            <a:r>
              <a:rPr lang="en-US" altLang="ja-JP" sz="900" dirty="0">
                <a:latin typeface="+mn-lt"/>
              </a:rPr>
              <a:t>NTT DATA Business Solutions SG</a:t>
            </a:r>
            <a:br>
              <a:rPr lang="en-US" altLang="ja-JP" sz="900" dirty="0">
                <a:latin typeface="+mn-lt"/>
              </a:rPr>
            </a:br>
            <a:r>
              <a:rPr lang="en-US" altLang="ja-JP" sz="900" dirty="0">
                <a:latin typeface="+mn-lt"/>
              </a:rPr>
              <a:t>Information owner</a:t>
            </a:r>
            <a:r>
              <a:rPr lang="ja-JP" altLang="en-US" sz="900" dirty="0">
                <a:latin typeface="+mn-lt"/>
              </a:rPr>
              <a:t>：</a:t>
            </a:r>
            <a:r>
              <a:rPr lang="en-US" altLang="ja-JP" sz="900" dirty="0">
                <a:latin typeface="+mn-lt"/>
              </a:rPr>
              <a:t>MD</a:t>
            </a:r>
            <a:endParaRPr lang="ja-JP" altLang="en-US" sz="900" dirty="0">
              <a:latin typeface="+mn-lt"/>
            </a:endParaRPr>
          </a:p>
        </p:txBody>
      </p:sp>
      <p:sp>
        <p:nvSpPr>
          <p:cNvPr id="3" name="テキスト プレースホルダー 2"/>
          <p:cNvSpPr>
            <a:spLocks noGrp="1"/>
          </p:cNvSpPr>
          <p:nvPr>
            <p:ph type="body" idx="16"/>
          </p:nvPr>
        </p:nvSpPr>
        <p:spPr/>
        <p:txBody>
          <a:bodyPr anchor="ctr" anchorCtr="0"/>
          <a:lstStyle/>
          <a:p>
            <a:r>
              <a:rPr lang="en-US" dirty="0" smtClean="0"/>
              <a:t>Materials Management </a:t>
            </a:r>
            <a:r>
              <a:rPr lang="en-US" dirty="0"/>
              <a:t>Overview</a:t>
            </a:r>
            <a:endParaRPr lang="en-US" altLang="ja-JP" dirty="0"/>
          </a:p>
        </p:txBody>
      </p:sp>
    </p:spTree>
    <p:extLst>
      <p:ext uri="{BB962C8B-B14F-4D97-AF65-F5344CB8AC3E}">
        <p14:creationId xmlns:p14="http://schemas.microsoft.com/office/powerpoint/2010/main" val="13182373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1" name="Rectangle 4"/>
          <p:cNvSpPr>
            <a:spLocks noGrp="1" noChangeArrowheads="1"/>
          </p:cNvSpPr>
          <p:nvPr>
            <p:ph idx="1"/>
          </p:nvPr>
        </p:nvSpPr>
        <p:spPr/>
        <p:txBody>
          <a:bodyPr/>
          <a:lstStyle/>
          <a:p>
            <a:pPr>
              <a:buClr>
                <a:schemeClr val="bg1">
                  <a:lumMod val="85000"/>
                </a:schemeClr>
              </a:buClr>
            </a:pPr>
            <a:r>
              <a:rPr lang="en-US" altLang="en-US" sz="1800" dirty="0">
                <a:ea typeface="Arial Unicode MS" panose="020B0604020202020204" pitchFamily="34" charset="-128"/>
                <a:cs typeface="Arial Unicode MS" panose="020B0604020202020204" pitchFamily="34" charset="-128"/>
              </a:rPr>
              <a:t>Material Master: </a:t>
            </a:r>
          </a:p>
          <a:p>
            <a:pPr lvl="1">
              <a:buClr>
                <a:schemeClr val="bg1">
                  <a:lumMod val="85000"/>
                </a:schemeClr>
              </a:buClr>
            </a:pPr>
            <a:r>
              <a:rPr lang="en-US" altLang="en-US" sz="1800" dirty="0">
                <a:ea typeface="Arial Unicode MS" panose="020B0604020202020204" pitchFamily="34" charset="-128"/>
                <a:cs typeface="Arial Unicode MS" panose="020B0604020202020204" pitchFamily="34" charset="-128"/>
              </a:rPr>
              <a:t>Materials that company procures, produces, and stores.</a:t>
            </a:r>
          </a:p>
          <a:p>
            <a:pPr marL="0" indent="0">
              <a:buClr>
                <a:schemeClr val="bg1">
                  <a:lumMod val="85000"/>
                </a:schemeClr>
              </a:buClr>
              <a:buNone/>
            </a:pPr>
            <a:endParaRPr lang="en-US" altLang="en-US" sz="1800" dirty="0">
              <a:ea typeface="Arial Unicode MS" panose="020B0604020202020204" pitchFamily="34" charset="-128"/>
              <a:cs typeface="Arial Unicode MS" panose="020B0604020202020204" pitchFamily="34" charset="-128"/>
            </a:endParaRPr>
          </a:p>
          <a:p>
            <a:pPr>
              <a:buClr>
                <a:schemeClr val="bg1">
                  <a:lumMod val="85000"/>
                </a:schemeClr>
              </a:buClr>
            </a:pPr>
            <a:r>
              <a:rPr lang="en-US" altLang="en-US" sz="1800" dirty="0">
                <a:ea typeface="Arial Unicode MS" panose="020B0604020202020204" pitchFamily="34" charset="-128"/>
                <a:cs typeface="Arial Unicode MS" panose="020B0604020202020204" pitchFamily="34" charset="-128"/>
              </a:rPr>
              <a:t>Vendor Master: </a:t>
            </a:r>
          </a:p>
          <a:p>
            <a:pPr lvl="1">
              <a:buClr>
                <a:schemeClr val="bg1">
                  <a:lumMod val="85000"/>
                </a:schemeClr>
              </a:buClr>
            </a:pPr>
            <a:r>
              <a:rPr lang="en-US" altLang="en-US" sz="1800" dirty="0">
                <a:ea typeface="Arial Unicode MS" panose="020B0604020202020204" pitchFamily="34" charset="-128"/>
                <a:cs typeface="Arial Unicode MS" panose="020B0604020202020204" pitchFamily="34" charset="-128"/>
              </a:rPr>
              <a:t>Suppliers of the enterprise.</a:t>
            </a:r>
          </a:p>
          <a:p>
            <a:pPr marL="457200" lvl="1" indent="0">
              <a:buClr>
                <a:schemeClr val="bg1">
                  <a:lumMod val="85000"/>
                </a:schemeClr>
              </a:buClr>
              <a:buNone/>
            </a:pPr>
            <a:endParaRPr lang="en-US" altLang="en-US" sz="1800" dirty="0">
              <a:ea typeface="Arial Unicode MS" panose="020B0604020202020204" pitchFamily="34" charset="-128"/>
              <a:cs typeface="Arial Unicode MS" panose="020B0604020202020204" pitchFamily="34" charset="-128"/>
            </a:endParaRPr>
          </a:p>
          <a:p>
            <a:pPr>
              <a:buClr>
                <a:schemeClr val="bg1">
                  <a:lumMod val="85000"/>
                </a:schemeClr>
              </a:buClr>
            </a:pPr>
            <a:r>
              <a:rPr lang="en-US" altLang="en-US" sz="1800" dirty="0">
                <a:ea typeface="Arial Unicode MS" panose="020B0604020202020204" pitchFamily="34" charset="-128"/>
                <a:cs typeface="Arial Unicode MS" panose="020B0604020202020204" pitchFamily="34" charset="-128"/>
              </a:rPr>
              <a:t>Purchasing Info Record: </a:t>
            </a:r>
          </a:p>
          <a:p>
            <a:pPr lvl="1">
              <a:buClr>
                <a:schemeClr val="bg1">
                  <a:lumMod val="85000"/>
                </a:schemeClr>
              </a:buClr>
            </a:pPr>
            <a:r>
              <a:rPr lang="en-SG" altLang="en-US" sz="1800" dirty="0">
                <a:ea typeface="Arial Unicode MS" panose="020B0604020202020204" pitchFamily="34" charset="-128"/>
                <a:cs typeface="Arial Unicode MS" panose="020B0604020202020204" pitchFamily="34" charset="-128"/>
              </a:rPr>
              <a:t>Contains the material-vendor relationship and precise procurement information.</a:t>
            </a:r>
          </a:p>
          <a:p>
            <a:pPr lvl="1">
              <a:buClr>
                <a:schemeClr val="bg1">
                  <a:lumMod val="85000"/>
                </a:schemeClr>
              </a:buClr>
            </a:pPr>
            <a:endParaRPr lang="en-US" altLang="en-US" sz="1800" dirty="0">
              <a:ea typeface="Arial Unicode MS" panose="020B0604020202020204" pitchFamily="34" charset="-128"/>
              <a:cs typeface="Arial Unicode MS" panose="020B0604020202020204" pitchFamily="34" charset="-128"/>
            </a:endParaRPr>
          </a:p>
          <a:p>
            <a:pPr>
              <a:buClr>
                <a:schemeClr val="bg1">
                  <a:lumMod val="85000"/>
                </a:schemeClr>
              </a:buClr>
            </a:pPr>
            <a:r>
              <a:rPr lang="en-US" altLang="en-US" sz="1800" dirty="0">
                <a:ea typeface="Arial Unicode MS" panose="020B0604020202020204" pitchFamily="34" charset="-128"/>
                <a:cs typeface="Arial Unicode MS" panose="020B0604020202020204" pitchFamily="34" charset="-128"/>
              </a:rPr>
              <a:t>Source List: </a:t>
            </a:r>
          </a:p>
          <a:p>
            <a:pPr lvl="1">
              <a:buClr>
                <a:schemeClr val="bg1">
                  <a:lumMod val="85000"/>
                </a:schemeClr>
              </a:buClr>
            </a:pPr>
            <a:r>
              <a:rPr lang="en-US" altLang="en-US" sz="1800" dirty="0">
                <a:ea typeface="Arial Unicode MS" panose="020B0604020202020204" pitchFamily="34" charset="-128"/>
                <a:cs typeface="Arial Unicode MS" panose="020B0604020202020204" pitchFamily="34" charset="-128"/>
              </a:rPr>
              <a:t>Determine the source of supply.</a:t>
            </a:r>
          </a:p>
          <a:p>
            <a:pPr lvl="1">
              <a:buClr>
                <a:schemeClr val="bg1">
                  <a:lumMod val="85000"/>
                </a:schemeClr>
              </a:buClr>
            </a:pPr>
            <a:endParaRPr lang="en-US" altLang="en-US" sz="1800" dirty="0">
              <a:latin typeface="Arial Unicode MS" panose="020B0604020202020204" pitchFamily="34" charset="-128"/>
              <a:ea typeface="Arial Unicode MS" panose="020B0604020202020204" pitchFamily="34" charset="-128"/>
              <a:cs typeface="Arial Unicode MS" panose="020B0604020202020204" pitchFamily="34" charset="-128"/>
            </a:endParaRPr>
          </a:p>
          <a:p>
            <a:pPr lvl="1">
              <a:buClr>
                <a:schemeClr val="bg1">
                  <a:lumMod val="85000"/>
                </a:schemeClr>
              </a:buClr>
            </a:pPr>
            <a:endParaRPr lang="en-US" altLang="en-US" sz="1800" dirty="0">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US" altLang="en-US" dirty="0" smtClean="0"/>
          </a:p>
          <a:p>
            <a:pPr>
              <a:buFont typeface="Wingdings" panose="05000000000000000000" pitchFamily="2" charset="2"/>
              <a:buNone/>
            </a:pPr>
            <a:endParaRPr lang="en-US" altLang="en-US" dirty="0" smtClean="0"/>
          </a:p>
        </p:txBody>
      </p:sp>
      <p:sp>
        <p:nvSpPr>
          <p:cNvPr id="7" name="テキスト プレースホルダー 30"/>
          <p:cNvSpPr>
            <a:spLocks noGrp="1"/>
          </p:cNvSpPr>
          <p:nvPr>
            <p:ph type="body" sz="quarter" idx="10"/>
          </p:nvPr>
        </p:nvSpPr>
        <p:spPr>
          <a:xfrm>
            <a:off x="172188" y="0"/>
            <a:ext cx="9570130" cy="720000"/>
          </a:xfrm>
        </p:spPr>
        <p:txBody>
          <a:bodyPr>
            <a:normAutofit/>
          </a:bodyPr>
          <a:lstStyle/>
          <a:p>
            <a:r>
              <a:rPr lang="en-US" altLang="ja-JP" sz="2800" dirty="0" smtClean="0">
                <a:latin typeface="Calibri" panose="020F0502020204030204" pitchFamily="34" charset="0"/>
              </a:rPr>
              <a:t>3. Master Data</a:t>
            </a:r>
            <a:endParaRPr lang="ja-JP" altLang="en-US" sz="2800" dirty="0">
              <a:latin typeface="Calibri" panose="020F0502020204030204" pitchFamily="34" charset="0"/>
            </a:endParaRPr>
          </a:p>
        </p:txBody>
      </p:sp>
      <p:sp>
        <p:nvSpPr>
          <p:cNvPr id="8"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MM Master Data Overview</a:t>
            </a:r>
            <a:endParaRPr lang="ja-JP" altLang="en-US" b="1" dirty="0">
              <a:solidFill>
                <a:srgbClr val="FFC000"/>
              </a:solidFill>
              <a:latin typeface="Calibri" panose="020F0502020204030204" pitchFamily="34" charset="0"/>
            </a:endParaRPr>
          </a:p>
        </p:txBody>
      </p:sp>
    </p:spTree>
    <p:extLst>
      <p:ext uri="{BB962C8B-B14F-4D97-AF65-F5344CB8AC3E}">
        <p14:creationId xmlns:p14="http://schemas.microsoft.com/office/powerpoint/2010/main" val="2912967524"/>
      </p:ext>
    </p:extLst>
  </p:cSld>
  <p:clrMapOvr>
    <a:overrideClrMapping bg1="lt1" tx1="dk1" bg2="lt2" tx2="dk2" accent1="accent1" accent2="accent2" accent3="accent3" accent4="accent4" accent5="accent5" accent6="accent6" hlink="hlink" folHlink="folHlink"/>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30"/>
          <p:cNvSpPr>
            <a:spLocks noGrp="1"/>
          </p:cNvSpPr>
          <p:nvPr>
            <p:ph type="body" sz="quarter" idx="10"/>
          </p:nvPr>
        </p:nvSpPr>
        <p:spPr>
          <a:xfrm>
            <a:off x="172188" y="0"/>
            <a:ext cx="9570130" cy="720000"/>
          </a:xfrm>
        </p:spPr>
        <p:txBody>
          <a:bodyPr>
            <a:normAutofit/>
          </a:bodyPr>
          <a:lstStyle/>
          <a:p>
            <a:r>
              <a:rPr lang="en-US" altLang="ja-JP" sz="2800" dirty="0" smtClean="0">
                <a:latin typeface="Calibri" panose="020F0502020204030204" pitchFamily="34" charset="0"/>
              </a:rPr>
              <a:t>3. Master Data</a:t>
            </a:r>
            <a:endParaRPr lang="ja-JP" altLang="en-US" sz="2800" dirty="0">
              <a:latin typeface="Calibri" panose="020F0502020204030204" pitchFamily="34" charset="0"/>
            </a:endParaRPr>
          </a:p>
        </p:txBody>
      </p:sp>
      <p:sp>
        <p:nvSpPr>
          <p:cNvPr id="8"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Material Master Overview</a:t>
            </a:r>
            <a:endParaRPr lang="ja-JP" altLang="en-US" b="1" dirty="0">
              <a:solidFill>
                <a:srgbClr val="FFC000"/>
              </a:solidFill>
              <a:latin typeface="Calibri" panose="020F0502020204030204" pitchFamily="34"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l="2344" t="13542" r="3125" b="9375"/>
          <a:stretch>
            <a:fillRect/>
          </a:stretch>
        </p:blipFill>
        <p:spPr>
          <a:xfrm>
            <a:off x="1103314" y="990601"/>
            <a:ext cx="7392987" cy="4765675"/>
          </a:xfrm>
          <a:prstGeom prst="rect">
            <a:avLst/>
          </a:prstGeom>
        </p:spPr>
      </p:pic>
    </p:spTree>
    <p:extLst>
      <p:ext uri="{BB962C8B-B14F-4D97-AF65-F5344CB8AC3E}">
        <p14:creationId xmlns:p14="http://schemas.microsoft.com/office/powerpoint/2010/main" val="1483491843"/>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30"/>
          <p:cNvSpPr>
            <a:spLocks noGrp="1"/>
          </p:cNvSpPr>
          <p:nvPr>
            <p:ph type="body" sz="quarter" idx="10"/>
          </p:nvPr>
        </p:nvSpPr>
        <p:spPr>
          <a:xfrm>
            <a:off x="172188" y="0"/>
            <a:ext cx="9570130" cy="720000"/>
          </a:xfrm>
        </p:spPr>
        <p:txBody>
          <a:bodyPr>
            <a:normAutofit/>
          </a:bodyPr>
          <a:lstStyle/>
          <a:p>
            <a:r>
              <a:rPr lang="en-US" altLang="ja-JP" sz="2800" dirty="0" smtClean="0">
                <a:latin typeface="Calibri" panose="020F0502020204030204" pitchFamily="34" charset="0"/>
              </a:rPr>
              <a:t>3. Master Data</a:t>
            </a:r>
            <a:endParaRPr lang="ja-JP" altLang="en-US" sz="2800" dirty="0">
              <a:latin typeface="Calibri" panose="020F0502020204030204" pitchFamily="34" charset="0"/>
            </a:endParaRPr>
          </a:p>
        </p:txBody>
      </p:sp>
      <p:sp>
        <p:nvSpPr>
          <p:cNvPr id="8"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Material Key</a:t>
            </a:r>
            <a:endParaRPr lang="ja-JP" altLang="en-US" b="1" dirty="0">
              <a:solidFill>
                <a:srgbClr val="FFC000"/>
              </a:solidFill>
              <a:latin typeface="Calibri" panose="020F0502020204030204" pitchFamily="34" charset="0"/>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l="5469" t="17708" r="4688" b="12500"/>
          <a:stretch>
            <a:fillRect/>
          </a:stretch>
        </p:blipFill>
        <p:spPr>
          <a:xfrm>
            <a:off x="903289" y="990601"/>
            <a:ext cx="7793037" cy="4765675"/>
          </a:xfrm>
          <a:prstGeom prst="rect">
            <a:avLst/>
          </a:prstGeom>
        </p:spPr>
      </p:pic>
    </p:spTree>
    <p:extLst>
      <p:ext uri="{BB962C8B-B14F-4D97-AF65-F5344CB8AC3E}">
        <p14:creationId xmlns:p14="http://schemas.microsoft.com/office/powerpoint/2010/main" val="1288855233"/>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30"/>
          <p:cNvSpPr>
            <a:spLocks noGrp="1"/>
          </p:cNvSpPr>
          <p:nvPr>
            <p:ph type="body" sz="quarter" idx="10"/>
          </p:nvPr>
        </p:nvSpPr>
        <p:spPr>
          <a:xfrm>
            <a:off x="172188" y="0"/>
            <a:ext cx="9570130" cy="720000"/>
          </a:xfrm>
        </p:spPr>
        <p:txBody>
          <a:bodyPr>
            <a:normAutofit/>
          </a:bodyPr>
          <a:lstStyle/>
          <a:p>
            <a:r>
              <a:rPr lang="en-US" altLang="ja-JP" sz="2800" dirty="0" smtClean="0">
                <a:latin typeface="Calibri" panose="020F0502020204030204" pitchFamily="34" charset="0"/>
              </a:rPr>
              <a:t>3. Master Data</a:t>
            </a:r>
            <a:endParaRPr lang="ja-JP" altLang="en-US" sz="2800" dirty="0">
              <a:latin typeface="Calibri" panose="020F0502020204030204" pitchFamily="34" charset="0"/>
            </a:endParaRPr>
          </a:p>
        </p:txBody>
      </p:sp>
      <p:sp>
        <p:nvSpPr>
          <p:cNvPr id="8"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Material Master Features</a:t>
            </a:r>
            <a:endParaRPr lang="ja-JP" altLang="en-US" b="1" dirty="0">
              <a:solidFill>
                <a:srgbClr val="FFC000"/>
              </a:solidFill>
              <a:latin typeface="Calibri" panose="020F0502020204030204" pitchFamily="34" charset="0"/>
            </a:endParaRPr>
          </a:p>
        </p:txBody>
      </p:sp>
      <p:sp>
        <p:nvSpPr>
          <p:cNvPr id="6" name="Rectangle 4"/>
          <p:cNvSpPr txBox="1">
            <a:spLocks noChangeArrowheads="1"/>
          </p:cNvSpPr>
          <p:nvPr/>
        </p:nvSpPr>
        <p:spPr>
          <a:xfrm>
            <a:off x="533400" y="990601"/>
            <a:ext cx="8229600" cy="4765675"/>
          </a:xfrm>
          <a:prstGeom prst="rect">
            <a:avLst/>
          </a:prstGeom>
        </p:spPr>
        <p:txBody>
          <a:bodyPr lIns="90000"/>
          <a:lstStyle>
            <a:lvl1pPr marL="0" marR="0" indent="0" algn="l" defTabSz="609555" rtl="0" eaLnBrk="1" fontAlgn="ctr" latinLnBrk="0" hangingPunct="1">
              <a:lnSpc>
                <a:spcPct val="100000"/>
              </a:lnSpc>
              <a:spcBef>
                <a:spcPts val="0"/>
              </a:spcBef>
              <a:spcAft>
                <a:spcPct val="0"/>
              </a:spcAft>
              <a:buClrTx/>
              <a:buSzTx/>
              <a:buFontTx/>
              <a:buNone/>
              <a:tabLst/>
              <a:defRPr kumimoji="1" sz="2000" b="0" i="0" kern="1200" spc="100" baseline="0">
                <a:solidFill>
                  <a:schemeClr val="tx1"/>
                </a:solidFill>
                <a:latin typeface="+mn-lt"/>
                <a:ea typeface="HGPGothicE" charset="-128"/>
                <a:cs typeface="HGPGothicE" charset="-128"/>
              </a:defRPr>
            </a:lvl1pPr>
            <a:lvl2pPr marL="609555" indent="0" algn="l" defTabSz="534552" rtl="0" eaLnBrk="1" fontAlgn="ctr" hangingPunct="1">
              <a:spcBef>
                <a:spcPts val="0"/>
              </a:spcBef>
              <a:spcAft>
                <a:spcPct val="0"/>
              </a:spcAft>
              <a:buFontTx/>
              <a:buNone/>
              <a:defRPr kumimoji="1" sz="2000" b="0" i="0" kern="1200" spc="100">
                <a:solidFill>
                  <a:schemeClr val="tx1"/>
                </a:solidFill>
                <a:latin typeface="HGPGothicE" charset="-128"/>
                <a:ea typeface="HGPGothicE" charset="-128"/>
                <a:cs typeface="HGPGothicE" charset="-128"/>
              </a:defRPr>
            </a:lvl2pPr>
            <a:lvl3pPr marL="1219108" indent="0" algn="l" defTabSz="534552" rtl="0" eaLnBrk="1" fontAlgn="ctr" hangingPunct="1">
              <a:spcBef>
                <a:spcPts val="0"/>
              </a:spcBef>
              <a:spcAft>
                <a:spcPct val="0"/>
              </a:spcAft>
              <a:buFontTx/>
              <a:buNone/>
              <a:defRPr kumimoji="1" sz="2000" b="0" i="0" kern="1200" spc="100">
                <a:solidFill>
                  <a:schemeClr val="tx1"/>
                </a:solidFill>
                <a:latin typeface="HGPGothicE" charset="-128"/>
                <a:ea typeface="HGPGothicE" charset="-128"/>
                <a:cs typeface="HGPGothicE" charset="-128"/>
              </a:defRPr>
            </a:lvl3pPr>
            <a:lvl4pPr marL="1828664" indent="0" algn="l" defTabSz="534552" rtl="0" eaLnBrk="1" fontAlgn="base" hangingPunct="1">
              <a:spcBef>
                <a:spcPct val="20000"/>
              </a:spcBef>
              <a:spcAft>
                <a:spcPct val="0"/>
              </a:spcAft>
              <a:buFontTx/>
              <a:buNone/>
              <a:defRPr kumimoji="1" sz="2339" kern="1200">
                <a:solidFill>
                  <a:schemeClr val="tx2"/>
                </a:solidFill>
                <a:latin typeface="Arial"/>
                <a:ea typeface="+mn-ea"/>
                <a:cs typeface="Arial"/>
              </a:defRPr>
            </a:lvl4pPr>
            <a:lvl5pPr marL="2438218" indent="0" algn="l" defTabSz="534552" rtl="0" eaLnBrk="1" fontAlgn="base" hangingPunct="1">
              <a:spcBef>
                <a:spcPct val="20000"/>
              </a:spcBef>
              <a:spcAft>
                <a:spcPct val="0"/>
              </a:spcAft>
              <a:buFontTx/>
              <a:buNone/>
              <a:defRPr kumimoji="1" sz="2339" kern="1200">
                <a:solidFill>
                  <a:schemeClr val="tx2"/>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buClr>
                <a:schemeClr val="bg1">
                  <a:lumMod val="85000"/>
                </a:schemeClr>
              </a:buClr>
            </a:pPr>
            <a:r>
              <a:rPr lang="en-US" altLang="en-US" sz="1800" smtClean="0"/>
              <a:t>Operation: Create, Block, Delete, Change</a:t>
            </a:r>
          </a:p>
          <a:p>
            <a:pPr>
              <a:buClr>
                <a:schemeClr val="bg1">
                  <a:lumMod val="85000"/>
                </a:schemeClr>
              </a:buClr>
            </a:pPr>
            <a:endParaRPr lang="en-US" altLang="en-US" sz="1800" smtClean="0"/>
          </a:p>
          <a:p>
            <a:pPr>
              <a:buClr>
                <a:schemeClr val="bg1">
                  <a:lumMod val="85000"/>
                </a:schemeClr>
              </a:buClr>
            </a:pPr>
            <a:r>
              <a:rPr lang="en-US" altLang="en-US" sz="1800" smtClean="0"/>
              <a:t>Central repository of material information</a:t>
            </a:r>
          </a:p>
          <a:p>
            <a:pPr>
              <a:buClr>
                <a:schemeClr val="bg1">
                  <a:lumMod val="85000"/>
                </a:schemeClr>
              </a:buClr>
            </a:pPr>
            <a:endParaRPr lang="en-US" altLang="en-US" sz="1800" smtClean="0"/>
          </a:p>
          <a:p>
            <a:pPr>
              <a:buClr>
                <a:schemeClr val="bg1">
                  <a:lumMod val="85000"/>
                </a:schemeClr>
              </a:buClr>
            </a:pPr>
            <a:r>
              <a:rPr lang="en-US" altLang="en-US" sz="1800" smtClean="0"/>
              <a:t>Searching facility by description, group, material type, etc</a:t>
            </a:r>
          </a:p>
          <a:p>
            <a:pPr>
              <a:buClr>
                <a:schemeClr val="bg1">
                  <a:lumMod val="85000"/>
                </a:schemeClr>
              </a:buClr>
            </a:pPr>
            <a:endParaRPr lang="en-US" altLang="en-US" sz="1800" smtClean="0"/>
          </a:p>
          <a:p>
            <a:pPr>
              <a:buClr>
                <a:schemeClr val="bg1">
                  <a:lumMod val="85000"/>
                </a:schemeClr>
              </a:buClr>
            </a:pPr>
            <a:r>
              <a:rPr lang="en-US" altLang="en-US" sz="1800" smtClean="0"/>
              <a:t>Classification System</a:t>
            </a:r>
          </a:p>
          <a:p>
            <a:pPr>
              <a:buClr>
                <a:schemeClr val="bg1">
                  <a:lumMod val="85000"/>
                </a:schemeClr>
              </a:buClr>
            </a:pPr>
            <a:endParaRPr lang="en-US" altLang="en-US" sz="1800" smtClean="0"/>
          </a:p>
          <a:p>
            <a:pPr>
              <a:buClr>
                <a:schemeClr val="bg1">
                  <a:lumMod val="85000"/>
                </a:schemeClr>
              </a:buClr>
            </a:pPr>
            <a:r>
              <a:rPr lang="en-US" altLang="en-US" sz="1800" smtClean="0"/>
              <a:t>Standard or Moving Average Price</a:t>
            </a:r>
          </a:p>
          <a:p>
            <a:endParaRPr lang="en-US" altLang="en-US" smtClean="0"/>
          </a:p>
          <a:p>
            <a:endParaRPr lang="en-US" altLang="en-US" dirty="0" smtClean="0"/>
          </a:p>
        </p:txBody>
      </p:sp>
    </p:spTree>
    <p:extLst>
      <p:ext uri="{BB962C8B-B14F-4D97-AF65-F5344CB8AC3E}">
        <p14:creationId xmlns:p14="http://schemas.microsoft.com/office/powerpoint/2010/main" val="3014563027"/>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30"/>
          <p:cNvSpPr>
            <a:spLocks noGrp="1"/>
          </p:cNvSpPr>
          <p:nvPr>
            <p:ph type="body" sz="quarter" idx="10"/>
          </p:nvPr>
        </p:nvSpPr>
        <p:spPr>
          <a:xfrm>
            <a:off x="172188" y="0"/>
            <a:ext cx="9570130" cy="720000"/>
          </a:xfrm>
        </p:spPr>
        <p:txBody>
          <a:bodyPr>
            <a:normAutofit/>
          </a:bodyPr>
          <a:lstStyle/>
          <a:p>
            <a:r>
              <a:rPr lang="en-US" altLang="ja-JP" sz="2800" dirty="0" smtClean="0">
                <a:latin typeface="Calibri" panose="020F0502020204030204" pitchFamily="34" charset="0"/>
              </a:rPr>
              <a:t>3. Master Data</a:t>
            </a:r>
            <a:endParaRPr lang="ja-JP" altLang="en-US" sz="2800" dirty="0">
              <a:latin typeface="Calibri" panose="020F0502020204030204" pitchFamily="34" charset="0"/>
            </a:endParaRPr>
          </a:p>
        </p:txBody>
      </p:sp>
      <p:sp>
        <p:nvSpPr>
          <p:cNvPr id="8"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Material Valuation Procedure</a:t>
            </a:r>
            <a:endParaRPr lang="ja-JP" altLang="en-US" b="1" dirty="0">
              <a:solidFill>
                <a:srgbClr val="FFC000"/>
              </a:solidFill>
              <a:latin typeface="Calibri" panose="020F0502020204030204" pitchFamily="34" charset="0"/>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t="20370" b="15141"/>
          <a:stretch>
            <a:fillRect/>
          </a:stretch>
        </p:blipFill>
        <p:spPr>
          <a:xfrm>
            <a:off x="685800" y="1258888"/>
            <a:ext cx="8229600" cy="4227512"/>
          </a:xfrm>
          <a:prstGeom prst="rect">
            <a:avLst/>
          </a:prstGeom>
        </p:spPr>
      </p:pic>
    </p:spTree>
    <p:extLst>
      <p:ext uri="{BB962C8B-B14F-4D97-AF65-F5344CB8AC3E}">
        <p14:creationId xmlns:p14="http://schemas.microsoft.com/office/powerpoint/2010/main" val="677115878"/>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30"/>
          <p:cNvSpPr>
            <a:spLocks noGrp="1"/>
          </p:cNvSpPr>
          <p:nvPr>
            <p:ph type="body" sz="quarter" idx="10"/>
          </p:nvPr>
        </p:nvSpPr>
        <p:spPr>
          <a:xfrm>
            <a:off x="172188" y="0"/>
            <a:ext cx="9570130" cy="720000"/>
          </a:xfrm>
        </p:spPr>
        <p:txBody>
          <a:bodyPr>
            <a:normAutofit/>
          </a:bodyPr>
          <a:lstStyle/>
          <a:p>
            <a:r>
              <a:rPr lang="en-US" altLang="ja-JP" sz="2800" dirty="0" smtClean="0">
                <a:latin typeface="Calibri" panose="020F0502020204030204" pitchFamily="34" charset="0"/>
              </a:rPr>
              <a:t>3. Master Data</a:t>
            </a:r>
            <a:endParaRPr lang="ja-JP" altLang="en-US" sz="2800" dirty="0">
              <a:latin typeface="Calibri" panose="020F0502020204030204" pitchFamily="34" charset="0"/>
            </a:endParaRPr>
          </a:p>
        </p:txBody>
      </p:sp>
      <p:sp>
        <p:nvSpPr>
          <p:cNvPr id="8"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Unit of Measure</a:t>
            </a:r>
            <a:endParaRPr lang="ja-JP" altLang="en-US" b="1" dirty="0">
              <a:solidFill>
                <a:srgbClr val="FFC000"/>
              </a:solidFill>
              <a:latin typeface="Calibri" panose="020F0502020204030204" pitchFamily="34" charset="0"/>
            </a:endParaRPr>
          </a:p>
        </p:txBody>
      </p:sp>
      <p:pic>
        <p:nvPicPr>
          <p:cNvPr id="417" name="Picture 4"/>
          <p:cNvPicPr>
            <a:picLocks noChangeAspect="1" noChangeArrowheads="1"/>
          </p:cNvPicPr>
          <p:nvPr/>
        </p:nvPicPr>
        <p:blipFill>
          <a:blip r:embed="rId2">
            <a:extLst>
              <a:ext uri="{28A0092B-C50C-407E-A947-70E740481C1C}">
                <a14:useLocalDpi xmlns:a14="http://schemas.microsoft.com/office/drawing/2010/main" val="0"/>
              </a:ext>
            </a:extLst>
          </a:blip>
          <a:srcRect t="11656" b="8170"/>
          <a:stretch>
            <a:fillRect/>
          </a:stretch>
        </p:blipFill>
        <p:spPr>
          <a:xfrm>
            <a:off x="1128714" y="990601"/>
            <a:ext cx="7343775" cy="4765675"/>
          </a:xfrm>
          <a:prstGeom prst="rect">
            <a:avLst/>
          </a:prstGeom>
        </p:spPr>
      </p:pic>
    </p:spTree>
    <p:extLst>
      <p:ext uri="{BB962C8B-B14F-4D97-AF65-F5344CB8AC3E}">
        <p14:creationId xmlns:p14="http://schemas.microsoft.com/office/powerpoint/2010/main" val="902877655"/>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30"/>
          <p:cNvSpPr>
            <a:spLocks noGrp="1"/>
          </p:cNvSpPr>
          <p:nvPr>
            <p:ph type="body" sz="quarter" idx="10"/>
          </p:nvPr>
        </p:nvSpPr>
        <p:spPr>
          <a:xfrm>
            <a:off x="172188" y="0"/>
            <a:ext cx="9570130" cy="720000"/>
          </a:xfrm>
        </p:spPr>
        <p:txBody>
          <a:bodyPr>
            <a:normAutofit/>
          </a:bodyPr>
          <a:lstStyle/>
          <a:p>
            <a:r>
              <a:rPr lang="en-US" altLang="ja-JP" sz="2800" dirty="0" smtClean="0">
                <a:latin typeface="Calibri" panose="020F0502020204030204" pitchFamily="34" charset="0"/>
              </a:rPr>
              <a:t>3. Master Data</a:t>
            </a:r>
            <a:endParaRPr lang="ja-JP" altLang="en-US" sz="2800" dirty="0">
              <a:latin typeface="Calibri" panose="020F0502020204030204" pitchFamily="34" charset="0"/>
            </a:endParaRPr>
          </a:p>
        </p:txBody>
      </p:sp>
      <p:sp>
        <p:nvSpPr>
          <p:cNvPr id="8"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Vendor Master Data</a:t>
            </a:r>
            <a:endParaRPr lang="ja-JP" altLang="en-US" b="1" dirty="0">
              <a:solidFill>
                <a:srgbClr val="FFC000"/>
              </a:solidFill>
              <a:latin typeface="Calibri" panose="020F0502020204030204" pitchFamily="34" charset="0"/>
            </a:endParaRP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l="6335" t="14815"/>
          <a:stretch>
            <a:fillRect/>
          </a:stretch>
        </p:blipFill>
        <p:spPr>
          <a:xfrm>
            <a:off x="946151" y="990601"/>
            <a:ext cx="7707313" cy="4765675"/>
          </a:xfrm>
          <a:prstGeom prst="rect">
            <a:avLst/>
          </a:prstGeom>
        </p:spPr>
      </p:pic>
    </p:spTree>
    <p:extLst>
      <p:ext uri="{BB962C8B-B14F-4D97-AF65-F5344CB8AC3E}">
        <p14:creationId xmlns:p14="http://schemas.microsoft.com/office/powerpoint/2010/main" val="1915323154"/>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30"/>
          <p:cNvSpPr>
            <a:spLocks noGrp="1"/>
          </p:cNvSpPr>
          <p:nvPr>
            <p:ph type="body" sz="quarter" idx="10"/>
          </p:nvPr>
        </p:nvSpPr>
        <p:spPr>
          <a:xfrm>
            <a:off x="172188" y="0"/>
            <a:ext cx="9570130" cy="720000"/>
          </a:xfrm>
        </p:spPr>
        <p:txBody>
          <a:bodyPr>
            <a:normAutofit/>
          </a:bodyPr>
          <a:lstStyle/>
          <a:p>
            <a:r>
              <a:rPr lang="en-US" altLang="ja-JP" sz="2800" dirty="0" smtClean="0">
                <a:latin typeface="Calibri" panose="020F0502020204030204" pitchFamily="34" charset="0"/>
              </a:rPr>
              <a:t>3. Master Data</a:t>
            </a:r>
            <a:endParaRPr lang="ja-JP" altLang="en-US" sz="2800" dirty="0">
              <a:latin typeface="Calibri" panose="020F0502020204030204" pitchFamily="34" charset="0"/>
            </a:endParaRPr>
          </a:p>
        </p:txBody>
      </p:sp>
      <p:sp>
        <p:nvSpPr>
          <p:cNvPr id="8"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One Time Vendor</a:t>
            </a:r>
            <a:endParaRPr lang="ja-JP" altLang="en-US" b="1" dirty="0">
              <a:solidFill>
                <a:srgbClr val="FFC000"/>
              </a:solidFill>
              <a:latin typeface="Calibri" panose="020F0502020204030204" pitchFamily="34" charset="0"/>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l="2942" t="14815"/>
          <a:stretch>
            <a:fillRect/>
          </a:stretch>
        </p:blipFill>
        <p:spPr>
          <a:xfrm>
            <a:off x="1073150" y="990601"/>
            <a:ext cx="7454900" cy="4765675"/>
          </a:xfrm>
          <a:prstGeom prst="rect">
            <a:avLst/>
          </a:prstGeom>
        </p:spPr>
      </p:pic>
    </p:spTree>
    <p:extLst>
      <p:ext uri="{BB962C8B-B14F-4D97-AF65-F5344CB8AC3E}">
        <p14:creationId xmlns:p14="http://schemas.microsoft.com/office/powerpoint/2010/main" val="468125850"/>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3. Master Data</a:t>
            </a:r>
            <a:endParaRPr lang="ja-JP" altLang="en-US" sz="2800" dirty="0">
              <a:latin typeface="Calibri" panose="020F0502020204030204" pitchFamily="34" charset="0"/>
            </a:endParaRPr>
          </a:p>
        </p:txBody>
      </p:sp>
      <p:sp>
        <p:nvSpPr>
          <p:cNvPr id="113" name="Rectangle 5"/>
          <p:cNvSpPr>
            <a:spLocks noChangeArrowheads="1"/>
          </p:cNvSpPr>
          <p:nvPr/>
        </p:nvSpPr>
        <p:spPr bwMode="auto">
          <a:xfrm>
            <a:off x="1405414" y="1700213"/>
            <a:ext cx="609600" cy="533400"/>
          </a:xfrm>
          <a:prstGeom prst="rect">
            <a:avLst/>
          </a:prstGeom>
          <a:solidFill>
            <a:srgbClr val="FFD2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defTabSz="914400" eaLnBrk="1" fontAlgn="base" hangingPunct="1">
              <a:spcBef>
                <a:spcPct val="0"/>
              </a:spcBef>
              <a:spcAft>
                <a:spcPct val="0"/>
              </a:spcAft>
              <a:defRPr/>
            </a:pPr>
            <a:r>
              <a:rPr kumimoji="0" lang="en-US" altLang="en-US" sz="1800" kern="0">
                <a:solidFill>
                  <a:srgbClr val="000000"/>
                </a:solidFill>
                <a:ea typeface="ＭＳ Ｐゴシック"/>
              </a:rPr>
              <a:t>FG</a:t>
            </a:r>
          </a:p>
        </p:txBody>
      </p:sp>
      <p:sp>
        <p:nvSpPr>
          <p:cNvPr id="114" name="Rectangle 6"/>
          <p:cNvSpPr>
            <a:spLocks noChangeArrowheads="1"/>
          </p:cNvSpPr>
          <p:nvPr/>
        </p:nvSpPr>
        <p:spPr bwMode="auto">
          <a:xfrm>
            <a:off x="2243614" y="1700213"/>
            <a:ext cx="609600" cy="533400"/>
          </a:xfrm>
          <a:prstGeom prst="rect">
            <a:avLst/>
          </a:prstGeom>
          <a:solidFill>
            <a:srgbClr val="FFD2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defTabSz="914400" eaLnBrk="1" fontAlgn="base" hangingPunct="1">
              <a:spcBef>
                <a:spcPct val="0"/>
              </a:spcBef>
              <a:spcAft>
                <a:spcPct val="0"/>
              </a:spcAft>
              <a:defRPr/>
            </a:pPr>
            <a:r>
              <a:rPr kumimoji="0" lang="en-US" altLang="en-US" sz="1800" kern="0">
                <a:solidFill>
                  <a:srgbClr val="000000"/>
                </a:solidFill>
                <a:ea typeface="ＭＳ Ｐゴシック"/>
              </a:rPr>
              <a:t>SFG</a:t>
            </a:r>
          </a:p>
        </p:txBody>
      </p:sp>
      <p:sp>
        <p:nvSpPr>
          <p:cNvPr id="115" name="Text Box 7"/>
          <p:cNvSpPr txBox="1">
            <a:spLocks noChangeArrowheads="1"/>
          </p:cNvSpPr>
          <p:nvPr/>
        </p:nvSpPr>
        <p:spPr bwMode="auto">
          <a:xfrm>
            <a:off x="1112521" y="1119447"/>
            <a:ext cx="2871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defTabSz="914400" eaLnBrk="1" fontAlgn="base" hangingPunct="1">
              <a:spcBef>
                <a:spcPct val="50000"/>
              </a:spcBef>
              <a:spcAft>
                <a:spcPct val="0"/>
              </a:spcAft>
            </a:pPr>
            <a:r>
              <a:rPr lang="en-US" altLang="en-US" sz="2400" dirty="0">
                <a:solidFill>
                  <a:srgbClr val="000000"/>
                </a:solidFill>
                <a:latin typeface="Arial" panose="020B0604020202020204" pitchFamily="34" charset="0"/>
                <a:ea typeface="ＭＳ Ｐゴシック"/>
              </a:rPr>
              <a:t>Material Master</a:t>
            </a:r>
          </a:p>
        </p:txBody>
      </p:sp>
      <p:sp>
        <p:nvSpPr>
          <p:cNvPr id="116" name="Text Box 22"/>
          <p:cNvSpPr txBox="1">
            <a:spLocks noChangeArrowheads="1"/>
          </p:cNvSpPr>
          <p:nvPr/>
        </p:nvSpPr>
        <p:spPr bwMode="auto">
          <a:xfrm>
            <a:off x="5871060" y="3036401"/>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defTabSz="914400" eaLnBrk="1" fontAlgn="base" hangingPunct="1">
              <a:spcBef>
                <a:spcPct val="50000"/>
              </a:spcBef>
              <a:spcAft>
                <a:spcPct val="0"/>
              </a:spcAft>
            </a:pPr>
            <a:r>
              <a:rPr lang="en-US" altLang="en-US" sz="2400" dirty="0" smtClean="0">
                <a:solidFill>
                  <a:srgbClr val="000000"/>
                </a:solidFill>
                <a:latin typeface="Arial" panose="020B0604020202020204" pitchFamily="34" charset="0"/>
                <a:ea typeface="ＭＳ Ｐゴシック"/>
              </a:rPr>
              <a:t>Source List</a:t>
            </a:r>
            <a:endParaRPr lang="en-US" altLang="en-US" sz="2400" dirty="0">
              <a:solidFill>
                <a:srgbClr val="000000"/>
              </a:solidFill>
              <a:latin typeface="Arial" panose="020B0604020202020204" pitchFamily="34" charset="0"/>
              <a:ea typeface="ＭＳ Ｐゴシック"/>
            </a:endParaRPr>
          </a:p>
        </p:txBody>
      </p:sp>
      <p:sp>
        <p:nvSpPr>
          <p:cNvPr id="117" name="Rectangle 23"/>
          <p:cNvSpPr>
            <a:spLocks noChangeArrowheads="1"/>
          </p:cNvSpPr>
          <p:nvPr/>
        </p:nvSpPr>
        <p:spPr bwMode="auto">
          <a:xfrm>
            <a:off x="3081814" y="1700213"/>
            <a:ext cx="609600" cy="533400"/>
          </a:xfrm>
          <a:prstGeom prst="rect">
            <a:avLst/>
          </a:prstGeom>
          <a:solidFill>
            <a:srgbClr val="FFD2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defTabSz="914400" eaLnBrk="1" fontAlgn="base" hangingPunct="1">
              <a:spcBef>
                <a:spcPct val="0"/>
              </a:spcBef>
              <a:spcAft>
                <a:spcPct val="0"/>
              </a:spcAft>
              <a:defRPr/>
            </a:pPr>
            <a:r>
              <a:rPr kumimoji="0" lang="en-US" altLang="en-US" sz="1800" kern="0">
                <a:solidFill>
                  <a:srgbClr val="000000"/>
                </a:solidFill>
                <a:ea typeface="ＭＳ Ｐゴシック"/>
              </a:rPr>
              <a:t>RM</a:t>
            </a:r>
          </a:p>
        </p:txBody>
      </p:sp>
      <p:sp>
        <p:nvSpPr>
          <p:cNvPr id="118" name="Text Box 26"/>
          <p:cNvSpPr txBox="1">
            <a:spLocks noChangeArrowheads="1"/>
          </p:cNvSpPr>
          <p:nvPr/>
        </p:nvSpPr>
        <p:spPr bwMode="auto">
          <a:xfrm>
            <a:off x="1405414" y="2961113"/>
            <a:ext cx="2286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defTabSz="914400" eaLnBrk="1" fontAlgn="base" hangingPunct="1">
              <a:spcBef>
                <a:spcPct val="50000"/>
              </a:spcBef>
              <a:spcAft>
                <a:spcPct val="0"/>
              </a:spcAft>
            </a:pPr>
            <a:r>
              <a:rPr lang="en-US" altLang="en-US" sz="2400" dirty="0" smtClean="0">
                <a:solidFill>
                  <a:srgbClr val="000000"/>
                </a:solidFill>
                <a:latin typeface="Arial" panose="020B0604020202020204" pitchFamily="34" charset="0"/>
                <a:ea typeface="ＭＳ Ｐゴシック"/>
              </a:rPr>
              <a:t>Purchase Info Record</a:t>
            </a:r>
            <a:endParaRPr lang="en-US" altLang="en-US" sz="2400" dirty="0">
              <a:solidFill>
                <a:srgbClr val="000000"/>
              </a:solidFill>
              <a:latin typeface="Arial" panose="020B0604020202020204" pitchFamily="34" charset="0"/>
              <a:ea typeface="ＭＳ Ｐゴシック"/>
            </a:endParaRPr>
          </a:p>
        </p:txBody>
      </p:sp>
      <p:sp>
        <p:nvSpPr>
          <p:cNvPr id="119" name="Text Box 27"/>
          <p:cNvSpPr txBox="1">
            <a:spLocks noChangeArrowheads="1"/>
          </p:cNvSpPr>
          <p:nvPr/>
        </p:nvSpPr>
        <p:spPr bwMode="auto">
          <a:xfrm>
            <a:off x="5745088" y="1119447"/>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defTabSz="914400" eaLnBrk="1" fontAlgn="base" hangingPunct="1">
              <a:spcBef>
                <a:spcPct val="50000"/>
              </a:spcBef>
              <a:spcAft>
                <a:spcPct val="0"/>
              </a:spcAft>
            </a:pPr>
            <a:r>
              <a:rPr lang="en-US" altLang="en-US" sz="2400" dirty="0" smtClean="0">
                <a:solidFill>
                  <a:srgbClr val="000000"/>
                </a:solidFill>
                <a:latin typeface="Arial" panose="020B0604020202020204" pitchFamily="34" charset="0"/>
                <a:ea typeface="ＭＳ Ｐゴシック"/>
              </a:rPr>
              <a:t>Vendor</a:t>
            </a:r>
            <a:endParaRPr lang="en-US" altLang="en-US" sz="2400" dirty="0">
              <a:solidFill>
                <a:srgbClr val="000000"/>
              </a:solidFill>
              <a:latin typeface="Arial" panose="020B0604020202020204" pitchFamily="34" charset="0"/>
              <a:ea typeface="ＭＳ Ｐゴシック"/>
            </a:endParaRPr>
          </a:p>
        </p:txBody>
      </p:sp>
      <p:pic>
        <p:nvPicPr>
          <p:cNvPr id="120" name="Picture 1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944" y="1569262"/>
            <a:ext cx="1296144" cy="1296144"/>
          </a:xfrm>
          <a:prstGeom prst="rect">
            <a:avLst/>
          </a:prstGeom>
        </p:spPr>
      </p:pic>
      <p:pic>
        <p:nvPicPr>
          <p:cNvPr id="121" name="Picture 1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682" y="3772563"/>
            <a:ext cx="1296144" cy="1296144"/>
          </a:xfrm>
          <a:prstGeom prst="rect">
            <a:avLst/>
          </a:prstGeom>
        </p:spPr>
      </p:pic>
      <p:sp>
        <p:nvSpPr>
          <p:cNvPr id="122" name="Rectangle 23"/>
          <p:cNvSpPr>
            <a:spLocks noChangeArrowheads="1"/>
          </p:cNvSpPr>
          <p:nvPr/>
        </p:nvSpPr>
        <p:spPr bwMode="auto">
          <a:xfrm>
            <a:off x="2810064" y="4017031"/>
            <a:ext cx="609600" cy="533400"/>
          </a:xfrm>
          <a:prstGeom prst="rect">
            <a:avLst/>
          </a:prstGeom>
          <a:solidFill>
            <a:srgbClr val="FFD2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defTabSz="914400" eaLnBrk="1" fontAlgn="base" hangingPunct="1">
              <a:spcBef>
                <a:spcPct val="0"/>
              </a:spcBef>
              <a:spcAft>
                <a:spcPct val="0"/>
              </a:spcAft>
              <a:defRPr/>
            </a:pPr>
            <a:r>
              <a:rPr kumimoji="0" lang="en-US" altLang="en-US" sz="1800" kern="0" dirty="0" smtClean="0">
                <a:solidFill>
                  <a:srgbClr val="000000"/>
                </a:solidFill>
                <a:ea typeface="ＭＳ Ｐゴシック"/>
              </a:rPr>
              <a:t>RM 1</a:t>
            </a:r>
            <a:endParaRPr kumimoji="0" lang="en-US" altLang="en-US" sz="1800" kern="0" dirty="0">
              <a:solidFill>
                <a:srgbClr val="000000"/>
              </a:solidFill>
              <a:ea typeface="ＭＳ Ｐゴシック"/>
            </a:endParaRPr>
          </a:p>
        </p:txBody>
      </p:sp>
      <p:pic>
        <p:nvPicPr>
          <p:cNvPr id="123" name="Picture 1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6486" y="3816603"/>
            <a:ext cx="934256" cy="934256"/>
          </a:xfrm>
          <a:prstGeom prst="rect">
            <a:avLst/>
          </a:prstGeom>
        </p:spPr>
      </p:pic>
      <p:sp>
        <p:nvSpPr>
          <p:cNvPr id="124" name="Rectangle 23"/>
          <p:cNvSpPr>
            <a:spLocks noChangeArrowheads="1"/>
          </p:cNvSpPr>
          <p:nvPr/>
        </p:nvSpPr>
        <p:spPr bwMode="auto">
          <a:xfrm>
            <a:off x="6084698" y="5232044"/>
            <a:ext cx="877416" cy="533400"/>
          </a:xfrm>
          <a:prstGeom prst="rect">
            <a:avLst/>
          </a:prstGeom>
          <a:solidFill>
            <a:srgbClr val="FFD2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defTabSz="914400" eaLnBrk="1" fontAlgn="base" hangingPunct="1">
              <a:spcBef>
                <a:spcPct val="0"/>
              </a:spcBef>
              <a:spcAft>
                <a:spcPct val="0"/>
              </a:spcAft>
              <a:defRPr/>
            </a:pPr>
            <a:r>
              <a:rPr kumimoji="0" lang="en-US" altLang="en-US" sz="1800" kern="0" dirty="0" smtClean="0">
                <a:solidFill>
                  <a:srgbClr val="000000"/>
                </a:solidFill>
                <a:ea typeface="ＭＳ Ｐゴシック"/>
              </a:rPr>
              <a:t>RM 1</a:t>
            </a:r>
            <a:endParaRPr kumimoji="0" lang="en-US" altLang="en-US" sz="1800" kern="0" dirty="0">
              <a:solidFill>
                <a:srgbClr val="000000"/>
              </a:solidFill>
              <a:ea typeface="ＭＳ Ｐゴシック"/>
            </a:endParaRPr>
          </a:p>
        </p:txBody>
      </p:sp>
      <p:pic>
        <p:nvPicPr>
          <p:cNvPr id="125" name="Picture 1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7837" y="3743280"/>
            <a:ext cx="1296144" cy="1296144"/>
          </a:xfrm>
          <a:prstGeom prst="rect">
            <a:avLst/>
          </a:prstGeom>
        </p:spPr>
      </p:pic>
      <p:pic>
        <p:nvPicPr>
          <p:cNvPr id="126" name="Picture 1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0309" y="1517150"/>
            <a:ext cx="1289878" cy="1289878"/>
          </a:xfrm>
          <a:prstGeom prst="rect">
            <a:avLst/>
          </a:prstGeom>
        </p:spPr>
      </p:pic>
      <p:pic>
        <p:nvPicPr>
          <p:cNvPr id="127" name="Picture 1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548" y="4990048"/>
            <a:ext cx="1289878" cy="1289878"/>
          </a:xfrm>
          <a:prstGeom prst="rect">
            <a:avLst/>
          </a:prstGeom>
        </p:spPr>
      </p:pic>
      <p:pic>
        <p:nvPicPr>
          <p:cNvPr id="128" name="Picture 1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7646" y="5039424"/>
            <a:ext cx="934256" cy="934256"/>
          </a:xfrm>
          <a:prstGeom prst="rect">
            <a:avLst/>
          </a:prstGeom>
        </p:spPr>
      </p:pic>
      <p:sp>
        <p:nvSpPr>
          <p:cNvPr id="129" name="Rectangle 23"/>
          <p:cNvSpPr>
            <a:spLocks noChangeArrowheads="1"/>
          </p:cNvSpPr>
          <p:nvPr/>
        </p:nvSpPr>
        <p:spPr bwMode="auto">
          <a:xfrm>
            <a:off x="2810064" y="5239852"/>
            <a:ext cx="609600" cy="533400"/>
          </a:xfrm>
          <a:prstGeom prst="rect">
            <a:avLst/>
          </a:prstGeom>
          <a:solidFill>
            <a:srgbClr val="FFD2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defTabSz="914400" eaLnBrk="1" fontAlgn="base" hangingPunct="1">
              <a:spcBef>
                <a:spcPct val="0"/>
              </a:spcBef>
              <a:spcAft>
                <a:spcPct val="0"/>
              </a:spcAft>
              <a:defRPr/>
            </a:pPr>
            <a:r>
              <a:rPr kumimoji="0" lang="en-US" altLang="en-US" sz="1800" kern="0" dirty="0" smtClean="0">
                <a:solidFill>
                  <a:srgbClr val="000000"/>
                </a:solidFill>
                <a:ea typeface="ＭＳ Ｐゴシック"/>
              </a:rPr>
              <a:t>RM 1</a:t>
            </a:r>
            <a:endParaRPr kumimoji="0" lang="en-US" altLang="en-US" sz="1800" kern="0" dirty="0">
              <a:solidFill>
                <a:srgbClr val="000000"/>
              </a:solidFill>
              <a:ea typeface="ＭＳ Ｐゴシック"/>
            </a:endParaRPr>
          </a:p>
        </p:txBody>
      </p:sp>
      <p:pic>
        <p:nvPicPr>
          <p:cNvPr id="130" name="Picture 1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3296" y="3969942"/>
            <a:ext cx="1319161" cy="1319161"/>
          </a:xfrm>
          <a:prstGeom prst="rect">
            <a:avLst/>
          </a:prstGeom>
        </p:spPr>
      </p:pic>
      <p:pic>
        <p:nvPicPr>
          <p:cNvPr id="131" name="Picture 1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9306" y="1483571"/>
            <a:ext cx="1297357" cy="1297357"/>
          </a:xfrm>
          <a:prstGeom prst="rect">
            <a:avLst/>
          </a:prstGeom>
        </p:spPr>
      </p:pic>
      <p:pic>
        <p:nvPicPr>
          <p:cNvPr id="132"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7502" y="3613900"/>
            <a:ext cx="1319161" cy="1319161"/>
          </a:xfrm>
          <a:prstGeom prst="rect">
            <a:avLst/>
          </a:prstGeom>
        </p:spPr>
      </p:pic>
      <p:pic>
        <p:nvPicPr>
          <p:cNvPr id="133" name="Picture 1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6808" y="3885565"/>
            <a:ext cx="1297357" cy="1297357"/>
          </a:xfrm>
          <a:prstGeom prst="rect">
            <a:avLst/>
          </a:prstGeom>
        </p:spPr>
      </p:pic>
      <p:sp>
        <p:nvSpPr>
          <p:cNvPr id="134" name="Rectangle 23"/>
          <p:cNvSpPr>
            <a:spLocks noChangeArrowheads="1"/>
          </p:cNvSpPr>
          <p:nvPr/>
        </p:nvSpPr>
        <p:spPr bwMode="auto">
          <a:xfrm>
            <a:off x="8031088" y="5157508"/>
            <a:ext cx="877416" cy="533400"/>
          </a:xfrm>
          <a:prstGeom prst="rect">
            <a:avLst/>
          </a:prstGeom>
          <a:solidFill>
            <a:srgbClr val="FFD2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defTabSz="914400" eaLnBrk="1" fontAlgn="base" hangingPunct="1">
              <a:spcBef>
                <a:spcPct val="0"/>
              </a:spcBef>
              <a:spcAft>
                <a:spcPct val="0"/>
              </a:spcAft>
              <a:defRPr/>
            </a:pPr>
            <a:r>
              <a:rPr kumimoji="0" lang="en-US" altLang="en-US" sz="1800" kern="0" dirty="0" smtClean="0">
                <a:solidFill>
                  <a:srgbClr val="000000"/>
                </a:solidFill>
                <a:ea typeface="ＭＳ Ｐゴシック"/>
              </a:rPr>
              <a:t>RM 2</a:t>
            </a:r>
            <a:endParaRPr kumimoji="0" lang="en-US" altLang="en-US" sz="1800" kern="0" dirty="0">
              <a:solidFill>
                <a:srgbClr val="000000"/>
              </a:solidFill>
              <a:ea typeface="ＭＳ Ｐゴシック"/>
            </a:endParaRPr>
          </a:p>
        </p:txBody>
      </p:sp>
      <p:sp>
        <p:nvSpPr>
          <p:cNvPr id="135"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Purchasing Info Record + Source List</a:t>
            </a:r>
            <a:endParaRPr lang="ja-JP" altLang="en-US" b="1" dirty="0">
              <a:solidFill>
                <a:srgbClr val="FFC000"/>
              </a:solidFill>
              <a:latin typeface="Calibri" panose="020F0502020204030204" pitchFamily="34" charset="0"/>
            </a:endParaRPr>
          </a:p>
        </p:txBody>
      </p:sp>
    </p:spTree>
    <p:extLst>
      <p:ext uri="{BB962C8B-B14F-4D97-AF65-F5344CB8AC3E}">
        <p14:creationId xmlns:p14="http://schemas.microsoft.com/office/powerpoint/2010/main" val="16935765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30"/>
          <p:cNvSpPr>
            <a:spLocks noGrp="1"/>
          </p:cNvSpPr>
          <p:nvPr>
            <p:ph type="body" sz="quarter" idx="10"/>
          </p:nvPr>
        </p:nvSpPr>
        <p:spPr>
          <a:xfrm>
            <a:off x="172188" y="0"/>
            <a:ext cx="9570130" cy="720000"/>
          </a:xfrm>
        </p:spPr>
        <p:txBody>
          <a:bodyPr>
            <a:normAutofit/>
          </a:bodyPr>
          <a:lstStyle/>
          <a:p>
            <a:r>
              <a:rPr lang="en-US" altLang="ja-JP" sz="2800" dirty="0" smtClean="0">
                <a:latin typeface="Calibri" panose="020F0502020204030204" pitchFamily="34" charset="0"/>
              </a:rPr>
              <a:t>3. Master Data</a:t>
            </a:r>
            <a:endParaRPr lang="ja-JP" altLang="en-US" sz="2800" dirty="0">
              <a:latin typeface="Calibri" panose="020F0502020204030204" pitchFamily="34" charset="0"/>
            </a:endParaRPr>
          </a:p>
        </p:txBody>
      </p:sp>
      <p:sp>
        <p:nvSpPr>
          <p:cNvPr id="8"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Purchasing Info Record</a:t>
            </a:r>
            <a:endParaRPr lang="ja-JP" altLang="en-US" b="1" dirty="0">
              <a:solidFill>
                <a:srgbClr val="FFC000"/>
              </a:solidFill>
              <a:latin typeface="Calibri" panose="020F0502020204030204" pitchFamily="34" charset="0"/>
            </a:endParaRPr>
          </a:p>
        </p:txBody>
      </p:sp>
      <p:grpSp>
        <p:nvGrpSpPr>
          <p:cNvPr id="421" name="Group 5"/>
          <p:cNvGrpSpPr>
            <a:grpSpLocks/>
          </p:cNvGrpSpPr>
          <p:nvPr/>
        </p:nvGrpSpPr>
        <p:grpSpPr bwMode="auto">
          <a:xfrm>
            <a:off x="1066800" y="955676"/>
            <a:ext cx="7770380" cy="5140325"/>
            <a:chOff x="144" y="757"/>
            <a:chExt cx="5587" cy="3345"/>
          </a:xfrm>
        </p:grpSpPr>
        <p:sp>
          <p:nvSpPr>
            <p:cNvPr id="422" name="Rectangle 6"/>
            <p:cNvSpPr>
              <a:spLocks noChangeArrowheads="1"/>
            </p:cNvSpPr>
            <p:nvPr/>
          </p:nvSpPr>
          <p:spPr bwMode="auto">
            <a:xfrm>
              <a:off x="3791" y="2010"/>
              <a:ext cx="1881" cy="2092"/>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423" name="Rectangle 7"/>
            <p:cNvSpPr>
              <a:spLocks noChangeArrowheads="1"/>
            </p:cNvSpPr>
            <p:nvPr/>
          </p:nvSpPr>
          <p:spPr bwMode="auto">
            <a:xfrm>
              <a:off x="2116" y="2010"/>
              <a:ext cx="1402" cy="2092"/>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424" name="Rectangle 8"/>
            <p:cNvSpPr>
              <a:spLocks noChangeArrowheads="1"/>
            </p:cNvSpPr>
            <p:nvPr/>
          </p:nvSpPr>
          <p:spPr bwMode="auto">
            <a:xfrm>
              <a:off x="144" y="2010"/>
              <a:ext cx="1687" cy="2092"/>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nvGrpSpPr>
            <p:cNvPr id="425" name="Group 9"/>
            <p:cNvGrpSpPr>
              <a:grpSpLocks/>
            </p:cNvGrpSpPr>
            <p:nvPr/>
          </p:nvGrpSpPr>
          <p:grpSpPr bwMode="auto">
            <a:xfrm>
              <a:off x="1538" y="3796"/>
              <a:ext cx="696" cy="86"/>
              <a:chOff x="1538" y="3796"/>
              <a:chExt cx="696" cy="86"/>
            </a:xfrm>
          </p:grpSpPr>
          <p:sp>
            <p:nvSpPr>
              <p:cNvPr id="832" name="Rectangle 10"/>
              <p:cNvSpPr>
                <a:spLocks noChangeArrowheads="1"/>
              </p:cNvSpPr>
              <p:nvPr/>
            </p:nvSpPr>
            <p:spPr bwMode="auto">
              <a:xfrm>
                <a:off x="1619" y="3832"/>
                <a:ext cx="615"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833" name="Freeform 11"/>
              <p:cNvSpPr>
                <a:spLocks/>
              </p:cNvSpPr>
              <p:nvPr/>
            </p:nvSpPr>
            <p:spPr bwMode="auto">
              <a:xfrm>
                <a:off x="1538" y="3796"/>
                <a:ext cx="85" cy="86"/>
              </a:xfrm>
              <a:custGeom>
                <a:avLst/>
                <a:gdLst>
                  <a:gd name="T0" fmla="*/ 85 w 85"/>
                  <a:gd name="T1" fmla="*/ 0 h 86"/>
                  <a:gd name="T2" fmla="*/ 0 w 85"/>
                  <a:gd name="T3" fmla="*/ 44 h 86"/>
                  <a:gd name="T4" fmla="*/ 85 w 85"/>
                  <a:gd name="T5" fmla="*/ 86 h 86"/>
                  <a:gd name="T6" fmla="*/ 85 w 85"/>
                  <a:gd name="T7" fmla="*/ 0 h 86"/>
                  <a:gd name="T8" fmla="*/ 0 60000 65536"/>
                  <a:gd name="T9" fmla="*/ 0 60000 65536"/>
                  <a:gd name="T10" fmla="*/ 0 60000 65536"/>
                  <a:gd name="T11" fmla="*/ 0 60000 65536"/>
                  <a:gd name="T12" fmla="*/ 0 w 85"/>
                  <a:gd name="T13" fmla="*/ 0 h 86"/>
                  <a:gd name="T14" fmla="*/ 85 w 85"/>
                  <a:gd name="T15" fmla="*/ 86 h 86"/>
                </a:gdLst>
                <a:ahLst/>
                <a:cxnLst>
                  <a:cxn ang="T8">
                    <a:pos x="T0" y="T1"/>
                  </a:cxn>
                  <a:cxn ang="T9">
                    <a:pos x="T2" y="T3"/>
                  </a:cxn>
                  <a:cxn ang="T10">
                    <a:pos x="T4" y="T5"/>
                  </a:cxn>
                  <a:cxn ang="T11">
                    <a:pos x="T6" y="T7"/>
                  </a:cxn>
                </a:cxnLst>
                <a:rect l="T12" t="T13" r="T14" b="T15"/>
                <a:pathLst>
                  <a:path w="85" h="86">
                    <a:moveTo>
                      <a:pt x="85" y="0"/>
                    </a:moveTo>
                    <a:lnTo>
                      <a:pt x="0" y="44"/>
                    </a:lnTo>
                    <a:lnTo>
                      <a:pt x="85" y="86"/>
                    </a:lnTo>
                    <a:lnTo>
                      <a:pt x="8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426" name="Group 12"/>
            <p:cNvGrpSpPr>
              <a:grpSpLocks/>
            </p:cNvGrpSpPr>
            <p:nvPr/>
          </p:nvGrpSpPr>
          <p:grpSpPr bwMode="auto">
            <a:xfrm>
              <a:off x="1538" y="2175"/>
              <a:ext cx="696" cy="86"/>
              <a:chOff x="1538" y="2175"/>
              <a:chExt cx="696" cy="86"/>
            </a:xfrm>
          </p:grpSpPr>
          <p:sp>
            <p:nvSpPr>
              <p:cNvPr id="830" name="Rectangle 13"/>
              <p:cNvSpPr>
                <a:spLocks noChangeArrowheads="1"/>
              </p:cNvSpPr>
              <p:nvPr/>
            </p:nvSpPr>
            <p:spPr bwMode="auto">
              <a:xfrm>
                <a:off x="1619" y="2211"/>
                <a:ext cx="615"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831" name="Freeform 14"/>
              <p:cNvSpPr>
                <a:spLocks/>
              </p:cNvSpPr>
              <p:nvPr/>
            </p:nvSpPr>
            <p:spPr bwMode="auto">
              <a:xfrm>
                <a:off x="1538" y="2175"/>
                <a:ext cx="85" cy="86"/>
              </a:xfrm>
              <a:custGeom>
                <a:avLst/>
                <a:gdLst>
                  <a:gd name="T0" fmla="*/ 85 w 85"/>
                  <a:gd name="T1" fmla="*/ 0 h 86"/>
                  <a:gd name="T2" fmla="*/ 0 w 85"/>
                  <a:gd name="T3" fmla="*/ 44 h 86"/>
                  <a:gd name="T4" fmla="*/ 85 w 85"/>
                  <a:gd name="T5" fmla="*/ 86 h 86"/>
                  <a:gd name="T6" fmla="*/ 85 w 85"/>
                  <a:gd name="T7" fmla="*/ 0 h 86"/>
                  <a:gd name="T8" fmla="*/ 0 60000 65536"/>
                  <a:gd name="T9" fmla="*/ 0 60000 65536"/>
                  <a:gd name="T10" fmla="*/ 0 60000 65536"/>
                  <a:gd name="T11" fmla="*/ 0 60000 65536"/>
                  <a:gd name="T12" fmla="*/ 0 w 85"/>
                  <a:gd name="T13" fmla="*/ 0 h 86"/>
                  <a:gd name="T14" fmla="*/ 85 w 85"/>
                  <a:gd name="T15" fmla="*/ 86 h 86"/>
                </a:gdLst>
                <a:ahLst/>
                <a:cxnLst>
                  <a:cxn ang="T8">
                    <a:pos x="T0" y="T1"/>
                  </a:cxn>
                  <a:cxn ang="T9">
                    <a:pos x="T2" y="T3"/>
                  </a:cxn>
                  <a:cxn ang="T10">
                    <a:pos x="T4" y="T5"/>
                  </a:cxn>
                  <a:cxn ang="T11">
                    <a:pos x="T6" y="T7"/>
                  </a:cxn>
                </a:cxnLst>
                <a:rect l="T12" t="T13" r="T14" b="T15"/>
                <a:pathLst>
                  <a:path w="85" h="86">
                    <a:moveTo>
                      <a:pt x="85" y="0"/>
                    </a:moveTo>
                    <a:lnTo>
                      <a:pt x="0" y="44"/>
                    </a:lnTo>
                    <a:lnTo>
                      <a:pt x="85" y="86"/>
                    </a:lnTo>
                    <a:lnTo>
                      <a:pt x="8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427" name="Group 15"/>
            <p:cNvGrpSpPr>
              <a:grpSpLocks/>
            </p:cNvGrpSpPr>
            <p:nvPr/>
          </p:nvGrpSpPr>
          <p:grpSpPr bwMode="auto">
            <a:xfrm>
              <a:off x="439" y="2070"/>
              <a:ext cx="1097" cy="302"/>
              <a:chOff x="439" y="2070"/>
              <a:chExt cx="1097" cy="302"/>
            </a:xfrm>
          </p:grpSpPr>
          <p:sp>
            <p:nvSpPr>
              <p:cNvPr id="826" name="Rectangle 16"/>
              <p:cNvSpPr>
                <a:spLocks noChangeArrowheads="1"/>
              </p:cNvSpPr>
              <p:nvPr/>
            </p:nvSpPr>
            <p:spPr bwMode="auto">
              <a:xfrm>
                <a:off x="439" y="2070"/>
                <a:ext cx="1097" cy="30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827" name="Rectangle 17"/>
              <p:cNvSpPr>
                <a:spLocks noChangeArrowheads="1"/>
              </p:cNvSpPr>
              <p:nvPr/>
            </p:nvSpPr>
            <p:spPr bwMode="auto">
              <a:xfrm>
                <a:off x="667" y="2142"/>
                <a:ext cx="66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000000"/>
                    </a:solidFill>
                  </a:rPr>
                  <a:t>Vendor A</a:t>
                </a:r>
                <a:endParaRPr lang="en-US" altLang="en-US" sz="2400" b="0">
                  <a:latin typeface="Times New Roman" panose="02020603050405020304" pitchFamily="18" charset="0"/>
                </a:endParaRPr>
              </a:p>
            </p:txBody>
          </p:sp>
          <p:sp>
            <p:nvSpPr>
              <p:cNvPr id="828" name="Freeform 18"/>
              <p:cNvSpPr>
                <a:spLocks/>
              </p:cNvSpPr>
              <p:nvPr/>
            </p:nvSpPr>
            <p:spPr bwMode="auto">
              <a:xfrm>
                <a:off x="439" y="2070"/>
                <a:ext cx="1097" cy="300"/>
              </a:xfrm>
              <a:custGeom>
                <a:avLst/>
                <a:gdLst>
                  <a:gd name="T0" fmla="*/ 1097 w 1097"/>
                  <a:gd name="T1" fmla="*/ 0 h 300"/>
                  <a:gd name="T2" fmla="*/ 0 w 1097"/>
                  <a:gd name="T3" fmla="*/ 0 h 300"/>
                  <a:gd name="T4" fmla="*/ 0 w 1097"/>
                  <a:gd name="T5" fmla="*/ 300 h 300"/>
                  <a:gd name="T6" fmla="*/ 0 60000 65536"/>
                  <a:gd name="T7" fmla="*/ 0 60000 65536"/>
                  <a:gd name="T8" fmla="*/ 0 60000 65536"/>
                  <a:gd name="T9" fmla="*/ 0 w 1097"/>
                  <a:gd name="T10" fmla="*/ 0 h 300"/>
                  <a:gd name="T11" fmla="*/ 1097 w 1097"/>
                  <a:gd name="T12" fmla="*/ 300 h 300"/>
                </a:gdLst>
                <a:ahLst/>
                <a:cxnLst>
                  <a:cxn ang="T6">
                    <a:pos x="T0" y="T1"/>
                  </a:cxn>
                  <a:cxn ang="T7">
                    <a:pos x="T2" y="T3"/>
                  </a:cxn>
                  <a:cxn ang="T8">
                    <a:pos x="T4" y="T5"/>
                  </a:cxn>
                </a:cxnLst>
                <a:rect l="T9" t="T10" r="T11" b="T12"/>
                <a:pathLst>
                  <a:path w="1097" h="300">
                    <a:moveTo>
                      <a:pt x="1097" y="0"/>
                    </a:moveTo>
                    <a:lnTo>
                      <a:pt x="0" y="0"/>
                    </a:lnTo>
                    <a:lnTo>
                      <a:pt x="0" y="300"/>
                    </a:lnTo>
                  </a:path>
                </a:pathLst>
              </a:custGeom>
              <a:noFill/>
              <a:ln w="254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829" name="Freeform 19"/>
              <p:cNvSpPr>
                <a:spLocks/>
              </p:cNvSpPr>
              <p:nvPr/>
            </p:nvSpPr>
            <p:spPr bwMode="auto">
              <a:xfrm>
                <a:off x="439" y="2070"/>
                <a:ext cx="1097" cy="300"/>
              </a:xfrm>
              <a:custGeom>
                <a:avLst/>
                <a:gdLst>
                  <a:gd name="T0" fmla="*/ 0 w 1097"/>
                  <a:gd name="T1" fmla="*/ 300 h 300"/>
                  <a:gd name="T2" fmla="*/ 1097 w 1097"/>
                  <a:gd name="T3" fmla="*/ 300 h 300"/>
                  <a:gd name="T4" fmla="*/ 1097 w 1097"/>
                  <a:gd name="T5" fmla="*/ 0 h 300"/>
                  <a:gd name="T6" fmla="*/ 0 60000 65536"/>
                  <a:gd name="T7" fmla="*/ 0 60000 65536"/>
                  <a:gd name="T8" fmla="*/ 0 60000 65536"/>
                  <a:gd name="T9" fmla="*/ 0 w 1097"/>
                  <a:gd name="T10" fmla="*/ 0 h 300"/>
                  <a:gd name="T11" fmla="*/ 1097 w 1097"/>
                  <a:gd name="T12" fmla="*/ 300 h 300"/>
                </a:gdLst>
                <a:ahLst/>
                <a:cxnLst>
                  <a:cxn ang="T6">
                    <a:pos x="T0" y="T1"/>
                  </a:cxn>
                  <a:cxn ang="T7">
                    <a:pos x="T2" y="T3"/>
                  </a:cxn>
                  <a:cxn ang="T8">
                    <a:pos x="T4" y="T5"/>
                  </a:cxn>
                </a:cxnLst>
                <a:rect l="T9" t="T10" r="T11" b="T12"/>
                <a:pathLst>
                  <a:path w="1097" h="300">
                    <a:moveTo>
                      <a:pt x="0" y="300"/>
                    </a:moveTo>
                    <a:lnTo>
                      <a:pt x="1097" y="300"/>
                    </a:lnTo>
                    <a:lnTo>
                      <a:pt x="1097" y="0"/>
                    </a:lnTo>
                  </a:path>
                </a:pathLst>
              </a:custGeom>
              <a:noFill/>
              <a:ln w="25400">
                <a:solidFill>
                  <a:srgbClr val="91919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sp>
          <p:nvSpPr>
            <p:cNvPr id="428" name="Rectangle 20"/>
            <p:cNvSpPr>
              <a:spLocks noChangeArrowheads="1"/>
            </p:cNvSpPr>
            <p:nvPr/>
          </p:nvSpPr>
          <p:spPr bwMode="auto">
            <a:xfrm>
              <a:off x="144" y="757"/>
              <a:ext cx="1687" cy="1210"/>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429" name="Rectangle 21"/>
            <p:cNvSpPr>
              <a:spLocks noChangeArrowheads="1"/>
            </p:cNvSpPr>
            <p:nvPr/>
          </p:nvSpPr>
          <p:spPr bwMode="auto">
            <a:xfrm>
              <a:off x="3791" y="757"/>
              <a:ext cx="1881" cy="1210"/>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nvGrpSpPr>
            <p:cNvPr id="430" name="Group 22"/>
            <p:cNvGrpSpPr>
              <a:grpSpLocks/>
            </p:cNvGrpSpPr>
            <p:nvPr/>
          </p:nvGrpSpPr>
          <p:grpSpPr bwMode="auto">
            <a:xfrm>
              <a:off x="4202" y="1055"/>
              <a:ext cx="1081" cy="614"/>
              <a:chOff x="4202" y="1055"/>
              <a:chExt cx="1081" cy="614"/>
            </a:xfrm>
          </p:grpSpPr>
          <p:grpSp>
            <p:nvGrpSpPr>
              <p:cNvPr id="790" name="Group 23"/>
              <p:cNvGrpSpPr>
                <a:grpSpLocks/>
              </p:cNvGrpSpPr>
              <p:nvPr/>
            </p:nvGrpSpPr>
            <p:grpSpPr bwMode="auto">
              <a:xfrm>
                <a:off x="4202" y="1055"/>
                <a:ext cx="1081" cy="614"/>
                <a:chOff x="4202" y="1055"/>
                <a:chExt cx="1081" cy="614"/>
              </a:xfrm>
            </p:grpSpPr>
            <p:sp>
              <p:nvSpPr>
                <p:cNvPr id="823" name="Rectangle 24"/>
                <p:cNvSpPr>
                  <a:spLocks noChangeArrowheads="1"/>
                </p:cNvSpPr>
                <p:nvPr/>
              </p:nvSpPr>
              <p:spPr bwMode="auto">
                <a:xfrm>
                  <a:off x="4202" y="1055"/>
                  <a:ext cx="1081" cy="614"/>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824" name="Freeform 25"/>
                <p:cNvSpPr>
                  <a:spLocks/>
                </p:cNvSpPr>
                <p:nvPr/>
              </p:nvSpPr>
              <p:spPr bwMode="auto">
                <a:xfrm>
                  <a:off x="4202" y="1055"/>
                  <a:ext cx="1081" cy="614"/>
                </a:xfrm>
                <a:custGeom>
                  <a:avLst/>
                  <a:gdLst>
                    <a:gd name="T0" fmla="*/ 1081 w 1081"/>
                    <a:gd name="T1" fmla="*/ 0 h 614"/>
                    <a:gd name="T2" fmla="*/ 0 w 1081"/>
                    <a:gd name="T3" fmla="*/ 0 h 614"/>
                    <a:gd name="T4" fmla="*/ 0 w 1081"/>
                    <a:gd name="T5" fmla="*/ 614 h 614"/>
                    <a:gd name="T6" fmla="*/ 0 60000 65536"/>
                    <a:gd name="T7" fmla="*/ 0 60000 65536"/>
                    <a:gd name="T8" fmla="*/ 0 60000 65536"/>
                    <a:gd name="T9" fmla="*/ 0 w 1081"/>
                    <a:gd name="T10" fmla="*/ 0 h 614"/>
                    <a:gd name="T11" fmla="*/ 1081 w 1081"/>
                    <a:gd name="T12" fmla="*/ 614 h 614"/>
                  </a:gdLst>
                  <a:ahLst/>
                  <a:cxnLst>
                    <a:cxn ang="T6">
                      <a:pos x="T0" y="T1"/>
                    </a:cxn>
                    <a:cxn ang="T7">
                      <a:pos x="T2" y="T3"/>
                    </a:cxn>
                    <a:cxn ang="T8">
                      <a:pos x="T4" y="T5"/>
                    </a:cxn>
                  </a:cxnLst>
                  <a:rect l="T9" t="T10" r="T11" b="T12"/>
                  <a:pathLst>
                    <a:path w="1081" h="614">
                      <a:moveTo>
                        <a:pt x="1081" y="0"/>
                      </a:moveTo>
                      <a:lnTo>
                        <a:pt x="0" y="0"/>
                      </a:lnTo>
                      <a:lnTo>
                        <a:pt x="0" y="614"/>
                      </a:lnTo>
                    </a:path>
                  </a:pathLst>
                </a:custGeom>
                <a:noFill/>
                <a:ln w="254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825" name="Freeform 26"/>
                <p:cNvSpPr>
                  <a:spLocks/>
                </p:cNvSpPr>
                <p:nvPr/>
              </p:nvSpPr>
              <p:spPr bwMode="auto">
                <a:xfrm>
                  <a:off x="4202" y="1055"/>
                  <a:ext cx="1081" cy="614"/>
                </a:xfrm>
                <a:custGeom>
                  <a:avLst/>
                  <a:gdLst>
                    <a:gd name="T0" fmla="*/ 0 w 1081"/>
                    <a:gd name="T1" fmla="*/ 614 h 614"/>
                    <a:gd name="T2" fmla="*/ 1081 w 1081"/>
                    <a:gd name="T3" fmla="*/ 614 h 614"/>
                    <a:gd name="T4" fmla="*/ 1081 w 1081"/>
                    <a:gd name="T5" fmla="*/ 0 h 614"/>
                    <a:gd name="T6" fmla="*/ 0 60000 65536"/>
                    <a:gd name="T7" fmla="*/ 0 60000 65536"/>
                    <a:gd name="T8" fmla="*/ 0 60000 65536"/>
                    <a:gd name="T9" fmla="*/ 0 w 1081"/>
                    <a:gd name="T10" fmla="*/ 0 h 614"/>
                    <a:gd name="T11" fmla="*/ 1081 w 1081"/>
                    <a:gd name="T12" fmla="*/ 614 h 614"/>
                  </a:gdLst>
                  <a:ahLst/>
                  <a:cxnLst>
                    <a:cxn ang="T6">
                      <a:pos x="T0" y="T1"/>
                    </a:cxn>
                    <a:cxn ang="T7">
                      <a:pos x="T2" y="T3"/>
                    </a:cxn>
                    <a:cxn ang="T8">
                      <a:pos x="T4" y="T5"/>
                    </a:cxn>
                  </a:cxnLst>
                  <a:rect l="T9" t="T10" r="T11" b="T12"/>
                  <a:pathLst>
                    <a:path w="1081" h="614">
                      <a:moveTo>
                        <a:pt x="0" y="614"/>
                      </a:moveTo>
                      <a:lnTo>
                        <a:pt x="1081" y="614"/>
                      </a:lnTo>
                      <a:lnTo>
                        <a:pt x="1081" y="0"/>
                      </a:lnTo>
                    </a:path>
                  </a:pathLst>
                </a:custGeom>
                <a:noFill/>
                <a:ln w="25400">
                  <a:solidFill>
                    <a:srgbClr val="91919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791" name="Group 27"/>
              <p:cNvGrpSpPr>
                <a:grpSpLocks/>
              </p:cNvGrpSpPr>
              <p:nvPr/>
            </p:nvGrpSpPr>
            <p:grpSpPr bwMode="auto">
              <a:xfrm>
                <a:off x="4388" y="1108"/>
                <a:ext cx="732" cy="497"/>
                <a:chOff x="4388" y="1108"/>
                <a:chExt cx="732" cy="497"/>
              </a:xfrm>
            </p:grpSpPr>
            <p:grpSp>
              <p:nvGrpSpPr>
                <p:cNvPr id="792" name="Group 28"/>
                <p:cNvGrpSpPr>
                  <a:grpSpLocks/>
                </p:cNvGrpSpPr>
                <p:nvPr/>
              </p:nvGrpSpPr>
              <p:grpSpPr bwMode="auto">
                <a:xfrm>
                  <a:off x="4394" y="1373"/>
                  <a:ext cx="708" cy="75"/>
                  <a:chOff x="4394" y="1373"/>
                  <a:chExt cx="708" cy="75"/>
                </a:xfrm>
              </p:grpSpPr>
              <p:sp>
                <p:nvSpPr>
                  <p:cNvPr id="821" name="Freeform 29"/>
                  <p:cNvSpPr>
                    <a:spLocks/>
                  </p:cNvSpPr>
                  <p:nvPr/>
                </p:nvSpPr>
                <p:spPr bwMode="auto">
                  <a:xfrm>
                    <a:off x="4394" y="1373"/>
                    <a:ext cx="708" cy="75"/>
                  </a:xfrm>
                  <a:custGeom>
                    <a:avLst/>
                    <a:gdLst>
                      <a:gd name="T0" fmla="*/ 131 w 708"/>
                      <a:gd name="T1" fmla="*/ 0 h 75"/>
                      <a:gd name="T2" fmla="*/ 0 w 708"/>
                      <a:gd name="T3" fmla="*/ 75 h 75"/>
                      <a:gd name="T4" fmla="*/ 674 w 708"/>
                      <a:gd name="T5" fmla="*/ 75 h 75"/>
                      <a:gd name="T6" fmla="*/ 708 w 708"/>
                      <a:gd name="T7" fmla="*/ 0 h 75"/>
                      <a:gd name="T8" fmla="*/ 131 w 708"/>
                      <a:gd name="T9" fmla="*/ 0 h 75"/>
                      <a:gd name="T10" fmla="*/ 0 60000 65536"/>
                      <a:gd name="T11" fmla="*/ 0 60000 65536"/>
                      <a:gd name="T12" fmla="*/ 0 60000 65536"/>
                      <a:gd name="T13" fmla="*/ 0 60000 65536"/>
                      <a:gd name="T14" fmla="*/ 0 60000 65536"/>
                      <a:gd name="T15" fmla="*/ 0 w 708"/>
                      <a:gd name="T16" fmla="*/ 0 h 75"/>
                      <a:gd name="T17" fmla="*/ 708 w 708"/>
                      <a:gd name="T18" fmla="*/ 75 h 75"/>
                    </a:gdLst>
                    <a:ahLst/>
                    <a:cxnLst>
                      <a:cxn ang="T10">
                        <a:pos x="T0" y="T1"/>
                      </a:cxn>
                      <a:cxn ang="T11">
                        <a:pos x="T2" y="T3"/>
                      </a:cxn>
                      <a:cxn ang="T12">
                        <a:pos x="T4" y="T5"/>
                      </a:cxn>
                      <a:cxn ang="T13">
                        <a:pos x="T6" y="T7"/>
                      </a:cxn>
                      <a:cxn ang="T14">
                        <a:pos x="T8" y="T9"/>
                      </a:cxn>
                    </a:cxnLst>
                    <a:rect l="T15" t="T16" r="T17" b="T18"/>
                    <a:pathLst>
                      <a:path w="708" h="75">
                        <a:moveTo>
                          <a:pt x="131" y="0"/>
                        </a:moveTo>
                        <a:lnTo>
                          <a:pt x="0" y="75"/>
                        </a:lnTo>
                        <a:lnTo>
                          <a:pt x="674" y="75"/>
                        </a:lnTo>
                        <a:lnTo>
                          <a:pt x="708" y="0"/>
                        </a:lnTo>
                        <a:lnTo>
                          <a:pt x="131"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822" name="Freeform 30"/>
                  <p:cNvSpPr>
                    <a:spLocks/>
                  </p:cNvSpPr>
                  <p:nvPr/>
                </p:nvSpPr>
                <p:spPr bwMode="auto">
                  <a:xfrm>
                    <a:off x="4394" y="1373"/>
                    <a:ext cx="708" cy="75"/>
                  </a:xfrm>
                  <a:custGeom>
                    <a:avLst/>
                    <a:gdLst>
                      <a:gd name="T0" fmla="*/ 131 w 708"/>
                      <a:gd name="T1" fmla="*/ 0 h 75"/>
                      <a:gd name="T2" fmla="*/ 0 w 708"/>
                      <a:gd name="T3" fmla="*/ 75 h 75"/>
                      <a:gd name="T4" fmla="*/ 674 w 708"/>
                      <a:gd name="T5" fmla="*/ 75 h 75"/>
                      <a:gd name="T6" fmla="*/ 708 w 708"/>
                      <a:gd name="T7" fmla="*/ 0 h 75"/>
                      <a:gd name="T8" fmla="*/ 131 w 708"/>
                      <a:gd name="T9" fmla="*/ 0 h 75"/>
                      <a:gd name="T10" fmla="*/ 0 60000 65536"/>
                      <a:gd name="T11" fmla="*/ 0 60000 65536"/>
                      <a:gd name="T12" fmla="*/ 0 60000 65536"/>
                      <a:gd name="T13" fmla="*/ 0 60000 65536"/>
                      <a:gd name="T14" fmla="*/ 0 60000 65536"/>
                      <a:gd name="T15" fmla="*/ 0 w 708"/>
                      <a:gd name="T16" fmla="*/ 0 h 75"/>
                      <a:gd name="T17" fmla="*/ 708 w 708"/>
                      <a:gd name="T18" fmla="*/ 75 h 75"/>
                    </a:gdLst>
                    <a:ahLst/>
                    <a:cxnLst>
                      <a:cxn ang="T10">
                        <a:pos x="T0" y="T1"/>
                      </a:cxn>
                      <a:cxn ang="T11">
                        <a:pos x="T2" y="T3"/>
                      </a:cxn>
                      <a:cxn ang="T12">
                        <a:pos x="T4" y="T5"/>
                      </a:cxn>
                      <a:cxn ang="T13">
                        <a:pos x="T6" y="T7"/>
                      </a:cxn>
                      <a:cxn ang="T14">
                        <a:pos x="T8" y="T9"/>
                      </a:cxn>
                    </a:cxnLst>
                    <a:rect l="T15" t="T16" r="T17" b="T18"/>
                    <a:pathLst>
                      <a:path w="708" h="75">
                        <a:moveTo>
                          <a:pt x="131" y="0"/>
                        </a:moveTo>
                        <a:lnTo>
                          <a:pt x="0" y="75"/>
                        </a:lnTo>
                        <a:lnTo>
                          <a:pt x="674" y="75"/>
                        </a:lnTo>
                        <a:lnTo>
                          <a:pt x="708" y="0"/>
                        </a:lnTo>
                        <a:lnTo>
                          <a:pt x="131"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sp>
              <p:nvSpPr>
                <p:cNvPr id="793" name="Rectangle 31"/>
                <p:cNvSpPr>
                  <a:spLocks noChangeArrowheads="1"/>
                </p:cNvSpPr>
                <p:nvPr/>
              </p:nvSpPr>
              <p:spPr bwMode="auto">
                <a:xfrm>
                  <a:off x="4388" y="1448"/>
                  <a:ext cx="686" cy="109"/>
                </a:xfrm>
                <a:prstGeom prst="rect">
                  <a:avLst/>
                </a:prstGeom>
                <a:solidFill>
                  <a:srgbClr val="EEEEEE"/>
                </a:solidFill>
                <a:ln w="12700">
                  <a:solidFill>
                    <a:srgbClr val="000000"/>
                  </a:solidFill>
                  <a:miter lim="800000"/>
                  <a:headEnd/>
                  <a:tailEnd/>
                </a:ln>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nvGrpSpPr>
                <p:cNvPr id="794" name="Group 32"/>
                <p:cNvGrpSpPr>
                  <a:grpSpLocks/>
                </p:cNvGrpSpPr>
                <p:nvPr/>
              </p:nvGrpSpPr>
              <p:grpSpPr bwMode="auto">
                <a:xfrm>
                  <a:off x="5072" y="1373"/>
                  <a:ext cx="30" cy="176"/>
                  <a:chOff x="5072" y="1373"/>
                  <a:chExt cx="30" cy="176"/>
                </a:xfrm>
              </p:grpSpPr>
              <p:sp>
                <p:nvSpPr>
                  <p:cNvPr id="819" name="Freeform 33"/>
                  <p:cNvSpPr>
                    <a:spLocks/>
                  </p:cNvSpPr>
                  <p:nvPr/>
                </p:nvSpPr>
                <p:spPr bwMode="auto">
                  <a:xfrm>
                    <a:off x="5072" y="1373"/>
                    <a:ext cx="30" cy="176"/>
                  </a:xfrm>
                  <a:custGeom>
                    <a:avLst/>
                    <a:gdLst>
                      <a:gd name="T0" fmla="*/ 0 w 30"/>
                      <a:gd name="T1" fmla="*/ 71 h 176"/>
                      <a:gd name="T2" fmla="*/ 0 w 30"/>
                      <a:gd name="T3" fmla="*/ 176 h 176"/>
                      <a:gd name="T4" fmla="*/ 30 w 30"/>
                      <a:gd name="T5" fmla="*/ 83 h 176"/>
                      <a:gd name="T6" fmla="*/ 30 w 30"/>
                      <a:gd name="T7" fmla="*/ 0 h 176"/>
                      <a:gd name="T8" fmla="*/ 0 w 30"/>
                      <a:gd name="T9" fmla="*/ 71 h 176"/>
                      <a:gd name="T10" fmla="*/ 0 60000 65536"/>
                      <a:gd name="T11" fmla="*/ 0 60000 65536"/>
                      <a:gd name="T12" fmla="*/ 0 60000 65536"/>
                      <a:gd name="T13" fmla="*/ 0 60000 65536"/>
                      <a:gd name="T14" fmla="*/ 0 60000 65536"/>
                      <a:gd name="T15" fmla="*/ 0 w 30"/>
                      <a:gd name="T16" fmla="*/ 0 h 176"/>
                      <a:gd name="T17" fmla="*/ 30 w 30"/>
                      <a:gd name="T18" fmla="*/ 176 h 176"/>
                    </a:gdLst>
                    <a:ahLst/>
                    <a:cxnLst>
                      <a:cxn ang="T10">
                        <a:pos x="T0" y="T1"/>
                      </a:cxn>
                      <a:cxn ang="T11">
                        <a:pos x="T2" y="T3"/>
                      </a:cxn>
                      <a:cxn ang="T12">
                        <a:pos x="T4" y="T5"/>
                      </a:cxn>
                      <a:cxn ang="T13">
                        <a:pos x="T6" y="T7"/>
                      </a:cxn>
                      <a:cxn ang="T14">
                        <a:pos x="T8" y="T9"/>
                      </a:cxn>
                    </a:cxnLst>
                    <a:rect l="T15" t="T16" r="T17" b="T18"/>
                    <a:pathLst>
                      <a:path w="30" h="176">
                        <a:moveTo>
                          <a:pt x="0" y="71"/>
                        </a:moveTo>
                        <a:lnTo>
                          <a:pt x="0" y="176"/>
                        </a:lnTo>
                        <a:lnTo>
                          <a:pt x="30" y="83"/>
                        </a:lnTo>
                        <a:lnTo>
                          <a:pt x="30" y="0"/>
                        </a:lnTo>
                        <a:lnTo>
                          <a:pt x="0" y="71"/>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820" name="Freeform 34"/>
                  <p:cNvSpPr>
                    <a:spLocks/>
                  </p:cNvSpPr>
                  <p:nvPr/>
                </p:nvSpPr>
                <p:spPr bwMode="auto">
                  <a:xfrm>
                    <a:off x="5072" y="1373"/>
                    <a:ext cx="30" cy="176"/>
                  </a:xfrm>
                  <a:custGeom>
                    <a:avLst/>
                    <a:gdLst>
                      <a:gd name="T0" fmla="*/ 0 w 30"/>
                      <a:gd name="T1" fmla="*/ 71 h 176"/>
                      <a:gd name="T2" fmla="*/ 0 w 30"/>
                      <a:gd name="T3" fmla="*/ 176 h 176"/>
                      <a:gd name="T4" fmla="*/ 30 w 30"/>
                      <a:gd name="T5" fmla="*/ 83 h 176"/>
                      <a:gd name="T6" fmla="*/ 30 w 30"/>
                      <a:gd name="T7" fmla="*/ 0 h 176"/>
                      <a:gd name="T8" fmla="*/ 0 w 30"/>
                      <a:gd name="T9" fmla="*/ 71 h 176"/>
                      <a:gd name="T10" fmla="*/ 0 60000 65536"/>
                      <a:gd name="T11" fmla="*/ 0 60000 65536"/>
                      <a:gd name="T12" fmla="*/ 0 60000 65536"/>
                      <a:gd name="T13" fmla="*/ 0 60000 65536"/>
                      <a:gd name="T14" fmla="*/ 0 60000 65536"/>
                      <a:gd name="T15" fmla="*/ 0 w 30"/>
                      <a:gd name="T16" fmla="*/ 0 h 176"/>
                      <a:gd name="T17" fmla="*/ 30 w 30"/>
                      <a:gd name="T18" fmla="*/ 176 h 176"/>
                    </a:gdLst>
                    <a:ahLst/>
                    <a:cxnLst>
                      <a:cxn ang="T10">
                        <a:pos x="T0" y="T1"/>
                      </a:cxn>
                      <a:cxn ang="T11">
                        <a:pos x="T2" y="T3"/>
                      </a:cxn>
                      <a:cxn ang="T12">
                        <a:pos x="T4" y="T5"/>
                      </a:cxn>
                      <a:cxn ang="T13">
                        <a:pos x="T6" y="T7"/>
                      </a:cxn>
                      <a:cxn ang="T14">
                        <a:pos x="T8" y="T9"/>
                      </a:cxn>
                    </a:cxnLst>
                    <a:rect l="T15" t="T16" r="T17" b="T18"/>
                    <a:pathLst>
                      <a:path w="30" h="176">
                        <a:moveTo>
                          <a:pt x="0" y="71"/>
                        </a:moveTo>
                        <a:lnTo>
                          <a:pt x="0" y="176"/>
                        </a:lnTo>
                        <a:lnTo>
                          <a:pt x="30" y="83"/>
                        </a:lnTo>
                        <a:lnTo>
                          <a:pt x="30" y="0"/>
                        </a:lnTo>
                        <a:lnTo>
                          <a:pt x="0" y="71"/>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795" name="Group 35"/>
                <p:cNvGrpSpPr>
                  <a:grpSpLocks/>
                </p:cNvGrpSpPr>
                <p:nvPr/>
              </p:nvGrpSpPr>
              <p:grpSpPr bwMode="auto">
                <a:xfrm>
                  <a:off x="4537" y="1257"/>
                  <a:ext cx="268" cy="38"/>
                  <a:chOff x="4537" y="1257"/>
                  <a:chExt cx="268" cy="38"/>
                </a:xfrm>
              </p:grpSpPr>
              <p:sp>
                <p:nvSpPr>
                  <p:cNvPr id="817" name="Freeform 36"/>
                  <p:cNvSpPr>
                    <a:spLocks/>
                  </p:cNvSpPr>
                  <p:nvPr/>
                </p:nvSpPr>
                <p:spPr bwMode="auto">
                  <a:xfrm>
                    <a:off x="4537" y="1257"/>
                    <a:ext cx="268" cy="38"/>
                  </a:xfrm>
                  <a:custGeom>
                    <a:avLst/>
                    <a:gdLst>
                      <a:gd name="T0" fmla="*/ 224 w 268"/>
                      <a:gd name="T1" fmla="*/ 38 h 38"/>
                      <a:gd name="T2" fmla="*/ 0 w 268"/>
                      <a:gd name="T3" fmla="*/ 34 h 38"/>
                      <a:gd name="T4" fmla="*/ 88 w 268"/>
                      <a:gd name="T5" fmla="*/ 0 h 38"/>
                      <a:gd name="T6" fmla="*/ 268 w 268"/>
                      <a:gd name="T7" fmla="*/ 0 h 38"/>
                      <a:gd name="T8" fmla="*/ 224 w 268"/>
                      <a:gd name="T9" fmla="*/ 38 h 38"/>
                      <a:gd name="T10" fmla="*/ 0 60000 65536"/>
                      <a:gd name="T11" fmla="*/ 0 60000 65536"/>
                      <a:gd name="T12" fmla="*/ 0 60000 65536"/>
                      <a:gd name="T13" fmla="*/ 0 60000 65536"/>
                      <a:gd name="T14" fmla="*/ 0 60000 65536"/>
                      <a:gd name="T15" fmla="*/ 0 w 268"/>
                      <a:gd name="T16" fmla="*/ 0 h 38"/>
                      <a:gd name="T17" fmla="*/ 268 w 268"/>
                      <a:gd name="T18" fmla="*/ 38 h 38"/>
                    </a:gdLst>
                    <a:ahLst/>
                    <a:cxnLst>
                      <a:cxn ang="T10">
                        <a:pos x="T0" y="T1"/>
                      </a:cxn>
                      <a:cxn ang="T11">
                        <a:pos x="T2" y="T3"/>
                      </a:cxn>
                      <a:cxn ang="T12">
                        <a:pos x="T4" y="T5"/>
                      </a:cxn>
                      <a:cxn ang="T13">
                        <a:pos x="T6" y="T7"/>
                      </a:cxn>
                      <a:cxn ang="T14">
                        <a:pos x="T8" y="T9"/>
                      </a:cxn>
                    </a:cxnLst>
                    <a:rect l="T15" t="T16" r="T17" b="T18"/>
                    <a:pathLst>
                      <a:path w="268" h="38">
                        <a:moveTo>
                          <a:pt x="224" y="38"/>
                        </a:moveTo>
                        <a:lnTo>
                          <a:pt x="0" y="34"/>
                        </a:lnTo>
                        <a:lnTo>
                          <a:pt x="88" y="0"/>
                        </a:lnTo>
                        <a:lnTo>
                          <a:pt x="268" y="0"/>
                        </a:lnTo>
                        <a:lnTo>
                          <a:pt x="224" y="38"/>
                        </a:lnTo>
                        <a:close/>
                      </a:path>
                    </a:pathLst>
                  </a:custGeom>
                  <a:solidFill>
                    <a:srgbClr val="617A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818" name="Freeform 37"/>
                  <p:cNvSpPr>
                    <a:spLocks/>
                  </p:cNvSpPr>
                  <p:nvPr/>
                </p:nvSpPr>
                <p:spPr bwMode="auto">
                  <a:xfrm>
                    <a:off x="4537" y="1257"/>
                    <a:ext cx="268" cy="38"/>
                  </a:xfrm>
                  <a:custGeom>
                    <a:avLst/>
                    <a:gdLst>
                      <a:gd name="T0" fmla="*/ 224 w 268"/>
                      <a:gd name="T1" fmla="*/ 38 h 38"/>
                      <a:gd name="T2" fmla="*/ 0 w 268"/>
                      <a:gd name="T3" fmla="*/ 34 h 38"/>
                      <a:gd name="T4" fmla="*/ 88 w 268"/>
                      <a:gd name="T5" fmla="*/ 0 h 38"/>
                      <a:gd name="T6" fmla="*/ 268 w 268"/>
                      <a:gd name="T7" fmla="*/ 0 h 38"/>
                      <a:gd name="T8" fmla="*/ 224 w 268"/>
                      <a:gd name="T9" fmla="*/ 38 h 38"/>
                      <a:gd name="T10" fmla="*/ 0 60000 65536"/>
                      <a:gd name="T11" fmla="*/ 0 60000 65536"/>
                      <a:gd name="T12" fmla="*/ 0 60000 65536"/>
                      <a:gd name="T13" fmla="*/ 0 60000 65536"/>
                      <a:gd name="T14" fmla="*/ 0 60000 65536"/>
                      <a:gd name="T15" fmla="*/ 0 w 268"/>
                      <a:gd name="T16" fmla="*/ 0 h 38"/>
                      <a:gd name="T17" fmla="*/ 268 w 268"/>
                      <a:gd name="T18" fmla="*/ 38 h 38"/>
                    </a:gdLst>
                    <a:ahLst/>
                    <a:cxnLst>
                      <a:cxn ang="T10">
                        <a:pos x="T0" y="T1"/>
                      </a:cxn>
                      <a:cxn ang="T11">
                        <a:pos x="T2" y="T3"/>
                      </a:cxn>
                      <a:cxn ang="T12">
                        <a:pos x="T4" y="T5"/>
                      </a:cxn>
                      <a:cxn ang="T13">
                        <a:pos x="T6" y="T7"/>
                      </a:cxn>
                      <a:cxn ang="T14">
                        <a:pos x="T8" y="T9"/>
                      </a:cxn>
                    </a:cxnLst>
                    <a:rect l="T15" t="T16" r="T17" b="T18"/>
                    <a:pathLst>
                      <a:path w="268" h="38">
                        <a:moveTo>
                          <a:pt x="224" y="38"/>
                        </a:moveTo>
                        <a:lnTo>
                          <a:pt x="0" y="34"/>
                        </a:lnTo>
                        <a:lnTo>
                          <a:pt x="88" y="0"/>
                        </a:lnTo>
                        <a:lnTo>
                          <a:pt x="268" y="0"/>
                        </a:lnTo>
                        <a:lnTo>
                          <a:pt x="224" y="38"/>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796" name="Group 38"/>
                <p:cNvGrpSpPr>
                  <a:grpSpLocks/>
                </p:cNvGrpSpPr>
                <p:nvPr/>
              </p:nvGrpSpPr>
              <p:grpSpPr bwMode="auto">
                <a:xfrm>
                  <a:off x="4452" y="1176"/>
                  <a:ext cx="345" cy="115"/>
                  <a:chOff x="4452" y="1176"/>
                  <a:chExt cx="345" cy="115"/>
                </a:xfrm>
              </p:grpSpPr>
              <p:grpSp>
                <p:nvGrpSpPr>
                  <p:cNvPr id="810" name="Group 39"/>
                  <p:cNvGrpSpPr>
                    <a:grpSpLocks/>
                  </p:cNvGrpSpPr>
                  <p:nvPr/>
                </p:nvGrpSpPr>
                <p:grpSpPr bwMode="auto">
                  <a:xfrm>
                    <a:off x="4462" y="1176"/>
                    <a:ext cx="329" cy="24"/>
                    <a:chOff x="4462" y="1176"/>
                    <a:chExt cx="329" cy="24"/>
                  </a:xfrm>
                </p:grpSpPr>
                <p:sp>
                  <p:nvSpPr>
                    <p:cNvPr id="815" name="Freeform 40"/>
                    <p:cNvSpPr>
                      <a:spLocks/>
                    </p:cNvSpPr>
                    <p:nvPr/>
                  </p:nvSpPr>
                  <p:spPr bwMode="auto">
                    <a:xfrm>
                      <a:off x="4462" y="1176"/>
                      <a:ext cx="329" cy="24"/>
                    </a:xfrm>
                    <a:custGeom>
                      <a:avLst/>
                      <a:gdLst>
                        <a:gd name="T0" fmla="*/ 0 w 329"/>
                        <a:gd name="T1" fmla="*/ 24 h 24"/>
                        <a:gd name="T2" fmla="*/ 237 w 329"/>
                        <a:gd name="T3" fmla="*/ 24 h 24"/>
                        <a:gd name="T4" fmla="*/ 329 w 329"/>
                        <a:gd name="T5" fmla="*/ 0 h 24"/>
                        <a:gd name="T6" fmla="*/ 101 w 329"/>
                        <a:gd name="T7" fmla="*/ 0 h 24"/>
                        <a:gd name="T8" fmla="*/ 0 w 329"/>
                        <a:gd name="T9" fmla="*/ 24 h 24"/>
                        <a:gd name="T10" fmla="*/ 0 60000 65536"/>
                        <a:gd name="T11" fmla="*/ 0 60000 65536"/>
                        <a:gd name="T12" fmla="*/ 0 60000 65536"/>
                        <a:gd name="T13" fmla="*/ 0 60000 65536"/>
                        <a:gd name="T14" fmla="*/ 0 60000 65536"/>
                        <a:gd name="T15" fmla="*/ 0 w 329"/>
                        <a:gd name="T16" fmla="*/ 0 h 24"/>
                        <a:gd name="T17" fmla="*/ 329 w 329"/>
                        <a:gd name="T18" fmla="*/ 24 h 24"/>
                      </a:gdLst>
                      <a:ahLst/>
                      <a:cxnLst>
                        <a:cxn ang="T10">
                          <a:pos x="T0" y="T1"/>
                        </a:cxn>
                        <a:cxn ang="T11">
                          <a:pos x="T2" y="T3"/>
                        </a:cxn>
                        <a:cxn ang="T12">
                          <a:pos x="T4" y="T5"/>
                        </a:cxn>
                        <a:cxn ang="T13">
                          <a:pos x="T6" y="T7"/>
                        </a:cxn>
                        <a:cxn ang="T14">
                          <a:pos x="T8" y="T9"/>
                        </a:cxn>
                      </a:cxnLst>
                      <a:rect l="T15" t="T16" r="T17" b="T18"/>
                      <a:pathLst>
                        <a:path w="329" h="24">
                          <a:moveTo>
                            <a:pt x="0" y="24"/>
                          </a:moveTo>
                          <a:lnTo>
                            <a:pt x="237" y="24"/>
                          </a:lnTo>
                          <a:lnTo>
                            <a:pt x="329" y="0"/>
                          </a:lnTo>
                          <a:lnTo>
                            <a:pt x="101" y="0"/>
                          </a:lnTo>
                          <a:lnTo>
                            <a:pt x="0" y="24"/>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816" name="Freeform 41"/>
                    <p:cNvSpPr>
                      <a:spLocks/>
                    </p:cNvSpPr>
                    <p:nvPr/>
                  </p:nvSpPr>
                  <p:spPr bwMode="auto">
                    <a:xfrm>
                      <a:off x="4462" y="1176"/>
                      <a:ext cx="329" cy="24"/>
                    </a:xfrm>
                    <a:custGeom>
                      <a:avLst/>
                      <a:gdLst>
                        <a:gd name="T0" fmla="*/ 0 w 329"/>
                        <a:gd name="T1" fmla="*/ 24 h 24"/>
                        <a:gd name="T2" fmla="*/ 237 w 329"/>
                        <a:gd name="T3" fmla="*/ 24 h 24"/>
                        <a:gd name="T4" fmla="*/ 329 w 329"/>
                        <a:gd name="T5" fmla="*/ 0 h 24"/>
                        <a:gd name="T6" fmla="*/ 101 w 329"/>
                        <a:gd name="T7" fmla="*/ 0 h 24"/>
                        <a:gd name="T8" fmla="*/ 0 w 329"/>
                        <a:gd name="T9" fmla="*/ 24 h 24"/>
                        <a:gd name="T10" fmla="*/ 0 60000 65536"/>
                        <a:gd name="T11" fmla="*/ 0 60000 65536"/>
                        <a:gd name="T12" fmla="*/ 0 60000 65536"/>
                        <a:gd name="T13" fmla="*/ 0 60000 65536"/>
                        <a:gd name="T14" fmla="*/ 0 60000 65536"/>
                        <a:gd name="T15" fmla="*/ 0 w 329"/>
                        <a:gd name="T16" fmla="*/ 0 h 24"/>
                        <a:gd name="T17" fmla="*/ 329 w 329"/>
                        <a:gd name="T18" fmla="*/ 24 h 24"/>
                      </a:gdLst>
                      <a:ahLst/>
                      <a:cxnLst>
                        <a:cxn ang="T10">
                          <a:pos x="T0" y="T1"/>
                        </a:cxn>
                        <a:cxn ang="T11">
                          <a:pos x="T2" y="T3"/>
                        </a:cxn>
                        <a:cxn ang="T12">
                          <a:pos x="T4" y="T5"/>
                        </a:cxn>
                        <a:cxn ang="T13">
                          <a:pos x="T6" y="T7"/>
                        </a:cxn>
                        <a:cxn ang="T14">
                          <a:pos x="T8" y="T9"/>
                        </a:cxn>
                      </a:cxnLst>
                      <a:rect l="T15" t="T16" r="T17" b="T18"/>
                      <a:pathLst>
                        <a:path w="329" h="24">
                          <a:moveTo>
                            <a:pt x="0" y="24"/>
                          </a:moveTo>
                          <a:lnTo>
                            <a:pt x="237" y="24"/>
                          </a:lnTo>
                          <a:lnTo>
                            <a:pt x="329" y="0"/>
                          </a:lnTo>
                          <a:lnTo>
                            <a:pt x="101" y="0"/>
                          </a:lnTo>
                          <a:lnTo>
                            <a:pt x="0" y="2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sp>
                <p:nvSpPr>
                  <p:cNvPr id="811" name="Rectangle 42"/>
                  <p:cNvSpPr>
                    <a:spLocks noChangeArrowheads="1"/>
                  </p:cNvSpPr>
                  <p:nvPr/>
                </p:nvSpPr>
                <p:spPr bwMode="auto">
                  <a:xfrm>
                    <a:off x="4452" y="1200"/>
                    <a:ext cx="259" cy="91"/>
                  </a:xfrm>
                  <a:prstGeom prst="rect">
                    <a:avLst/>
                  </a:prstGeom>
                  <a:solidFill>
                    <a:srgbClr val="EEEEEE"/>
                  </a:solidFill>
                  <a:ln w="12700">
                    <a:solidFill>
                      <a:srgbClr val="000000"/>
                    </a:solidFill>
                    <a:miter lim="800000"/>
                    <a:headEnd/>
                    <a:tailEnd/>
                  </a:ln>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nvGrpSpPr>
                  <p:cNvPr id="812" name="Group 43"/>
                  <p:cNvGrpSpPr>
                    <a:grpSpLocks/>
                  </p:cNvGrpSpPr>
                  <p:nvPr/>
                </p:nvGrpSpPr>
                <p:grpSpPr bwMode="auto">
                  <a:xfrm>
                    <a:off x="4711" y="1176"/>
                    <a:ext cx="86" cy="111"/>
                    <a:chOff x="4711" y="1176"/>
                    <a:chExt cx="86" cy="111"/>
                  </a:xfrm>
                </p:grpSpPr>
                <p:sp>
                  <p:nvSpPr>
                    <p:cNvPr id="813" name="Freeform 44"/>
                    <p:cNvSpPr>
                      <a:spLocks/>
                    </p:cNvSpPr>
                    <p:nvPr/>
                  </p:nvSpPr>
                  <p:spPr bwMode="auto">
                    <a:xfrm>
                      <a:off x="4711" y="1176"/>
                      <a:ext cx="86" cy="111"/>
                    </a:xfrm>
                    <a:custGeom>
                      <a:avLst/>
                      <a:gdLst>
                        <a:gd name="T0" fmla="*/ 0 w 86"/>
                        <a:gd name="T1" fmla="*/ 24 h 111"/>
                        <a:gd name="T2" fmla="*/ 2 w 86"/>
                        <a:gd name="T3" fmla="*/ 111 h 111"/>
                        <a:gd name="T4" fmla="*/ 82 w 86"/>
                        <a:gd name="T5" fmla="*/ 46 h 111"/>
                        <a:gd name="T6" fmla="*/ 86 w 86"/>
                        <a:gd name="T7" fmla="*/ 0 h 111"/>
                        <a:gd name="T8" fmla="*/ 0 w 86"/>
                        <a:gd name="T9" fmla="*/ 24 h 111"/>
                        <a:gd name="T10" fmla="*/ 0 60000 65536"/>
                        <a:gd name="T11" fmla="*/ 0 60000 65536"/>
                        <a:gd name="T12" fmla="*/ 0 60000 65536"/>
                        <a:gd name="T13" fmla="*/ 0 60000 65536"/>
                        <a:gd name="T14" fmla="*/ 0 60000 65536"/>
                        <a:gd name="T15" fmla="*/ 0 w 86"/>
                        <a:gd name="T16" fmla="*/ 0 h 111"/>
                        <a:gd name="T17" fmla="*/ 86 w 86"/>
                        <a:gd name="T18" fmla="*/ 111 h 111"/>
                      </a:gdLst>
                      <a:ahLst/>
                      <a:cxnLst>
                        <a:cxn ang="T10">
                          <a:pos x="T0" y="T1"/>
                        </a:cxn>
                        <a:cxn ang="T11">
                          <a:pos x="T2" y="T3"/>
                        </a:cxn>
                        <a:cxn ang="T12">
                          <a:pos x="T4" y="T5"/>
                        </a:cxn>
                        <a:cxn ang="T13">
                          <a:pos x="T6" y="T7"/>
                        </a:cxn>
                        <a:cxn ang="T14">
                          <a:pos x="T8" y="T9"/>
                        </a:cxn>
                      </a:cxnLst>
                      <a:rect l="T15" t="T16" r="T17" b="T18"/>
                      <a:pathLst>
                        <a:path w="86" h="111">
                          <a:moveTo>
                            <a:pt x="0" y="24"/>
                          </a:moveTo>
                          <a:lnTo>
                            <a:pt x="2" y="111"/>
                          </a:lnTo>
                          <a:lnTo>
                            <a:pt x="82" y="46"/>
                          </a:lnTo>
                          <a:lnTo>
                            <a:pt x="86" y="0"/>
                          </a:lnTo>
                          <a:lnTo>
                            <a:pt x="0" y="24"/>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814" name="Freeform 45"/>
                    <p:cNvSpPr>
                      <a:spLocks/>
                    </p:cNvSpPr>
                    <p:nvPr/>
                  </p:nvSpPr>
                  <p:spPr bwMode="auto">
                    <a:xfrm>
                      <a:off x="4711" y="1176"/>
                      <a:ext cx="86" cy="111"/>
                    </a:xfrm>
                    <a:custGeom>
                      <a:avLst/>
                      <a:gdLst>
                        <a:gd name="T0" fmla="*/ 0 w 86"/>
                        <a:gd name="T1" fmla="*/ 24 h 111"/>
                        <a:gd name="T2" fmla="*/ 2 w 86"/>
                        <a:gd name="T3" fmla="*/ 111 h 111"/>
                        <a:gd name="T4" fmla="*/ 82 w 86"/>
                        <a:gd name="T5" fmla="*/ 46 h 111"/>
                        <a:gd name="T6" fmla="*/ 86 w 86"/>
                        <a:gd name="T7" fmla="*/ 0 h 111"/>
                        <a:gd name="T8" fmla="*/ 0 w 86"/>
                        <a:gd name="T9" fmla="*/ 24 h 111"/>
                        <a:gd name="T10" fmla="*/ 0 60000 65536"/>
                        <a:gd name="T11" fmla="*/ 0 60000 65536"/>
                        <a:gd name="T12" fmla="*/ 0 60000 65536"/>
                        <a:gd name="T13" fmla="*/ 0 60000 65536"/>
                        <a:gd name="T14" fmla="*/ 0 60000 65536"/>
                        <a:gd name="T15" fmla="*/ 0 w 86"/>
                        <a:gd name="T16" fmla="*/ 0 h 111"/>
                        <a:gd name="T17" fmla="*/ 86 w 86"/>
                        <a:gd name="T18" fmla="*/ 111 h 111"/>
                      </a:gdLst>
                      <a:ahLst/>
                      <a:cxnLst>
                        <a:cxn ang="T10">
                          <a:pos x="T0" y="T1"/>
                        </a:cxn>
                        <a:cxn ang="T11">
                          <a:pos x="T2" y="T3"/>
                        </a:cxn>
                        <a:cxn ang="T12">
                          <a:pos x="T4" y="T5"/>
                        </a:cxn>
                        <a:cxn ang="T13">
                          <a:pos x="T6" y="T7"/>
                        </a:cxn>
                        <a:cxn ang="T14">
                          <a:pos x="T8" y="T9"/>
                        </a:cxn>
                      </a:cxnLst>
                      <a:rect l="T15" t="T16" r="T17" b="T18"/>
                      <a:pathLst>
                        <a:path w="86" h="111">
                          <a:moveTo>
                            <a:pt x="0" y="24"/>
                          </a:moveTo>
                          <a:lnTo>
                            <a:pt x="2" y="111"/>
                          </a:lnTo>
                          <a:lnTo>
                            <a:pt x="82" y="46"/>
                          </a:lnTo>
                          <a:lnTo>
                            <a:pt x="86" y="0"/>
                          </a:lnTo>
                          <a:lnTo>
                            <a:pt x="0" y="2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sp>
              <p:nvSpPr>
                <p:cNvPr id="797" name="Rectangle 46"/>
                <p:cNvSpPr>
                  <a:spLocks noChangeArrowheads="1"/>
                </p:cNvSpPr>
                <p:nvPr/>
              </p:nvSpPr>
              <p:spPr bwMode="auto">
                <a:xfrm>
                  <a:off x="4531" y="1293"/>
                  <a:ext cx="248" cy="139"/>
                </a:xfrm>
                <a:prstGeom prst="rect">
                  <a:avLst/>
                </a:prstGeom>
                <a:solidFill>
                  <a:srgbClr val="EEEEEE"/>
                </a:solidFill>
                <a:ln w="12700">
                  <a:solidFill>
                    <a:srgbClr val="000000"/>
                  </a:solidFill>
                  <a:miter lim="800000"/>
                  <a:headEnd/>
                  <a:tailEnd/>
                </a:ln>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nvGrpSpPr>
                <p:cNvPr id="798" name="Group 47"/>
                <p:cNvGrpSpPr>
                  <a:grpSpLocks/>
                </p:cNvGrpSpPr>
                <p:nvPr/>
              </p:nvGrpSpPr>
              <p:grpSpPr bwMode="auto">
                <a:xfrm>
                  <a:off x="4773" y="1283"/>
                  <a:ext cx="30" cy="143"/>
                  <a:chOff x="4773" y="1283"/>
                  <a:chExt cx="30" cy="143"/>
                </a:xfrm>
              </p:grpSpPr>
              <p:sp>
                <p:nvSpPr>
                  <p:cNvPr id="808" name="Freeform 48"/>
                  <p:cNvSpPr>
                    <a:spLocks/>
                  </p:cNvSpPr>
                  <p:nvPr/>
                </p:nvSpPr>
                <p:spPr bwMode="auto">
                  <a:xfrm>
                    <a:off x="4773" y="1283"/>
                    <a:ext cx="30" cy="143"/>
                  </a:xfrm>
                  <a:custGeom>
                    <a:avLst/>
                    <a:gdLst>
                      <a:gd name="T0" fmla="*/ 0 w 30"/>
                      <a:gd name="T1" fmla="*/ 6 h 143"/>
                      <a:gd name="T2" fmla="*/ 0 w 30"/>
                      <a:gd name="T3" fmla="*/ 143 h 143"/>
                      <a:gd name="T4" fmla="*/ 30 w 30"/>
                      <a:gd name="T5" fmla="*/ 110 h 143"/>
                      <a:gd name="T6" fmla="*/ 30 w 30"/>
                      <a:gd name="T7" fmla="*/ 0 h 143"/>
                      <a:gd name="T8" fmla="*/ 0 w 30"/>
                      <a:gd name="T9" fmla="*/ 6 h 143"/>
                      <a:gd name="T10" fmla="*/ 0 60000 65536"/>
                      <a:gd name="T11" fmla="*/ 0 60000 65536"/>
                      <a:gd name="T12" fmla="*/ 0 60000 65536"/>
                      <a:gd name="T13" fmla="*/ 0 60000 65536"/>
                      <a:gd name="T14" fmla="*/ 0 60000 65536"/>
                      <a:gd name="T15" fmla="*/ 0 w 30"/>
                      <a:gd name="T16" fmla="*/ 0 h 143"/>
                      <a:gd name="T17" fmla="*/ 30 w 30"/>
                      <a:gd name="T18" fmla="*/ 143 h 143"/>
                    </a:gdLst>
                    <a:ahLst/>
                    <a:cxnLst>
                      <a:cxn ang="T10">
                        <a:pos x="T0" y="T1"/>
                      </a:cxn>
                      <a:cxn ang="T11">
                        <a:pos x="T2" y="T3"/>
                      </a:cxn>
                      <a:cxn ang="T12">
                        <a:pos x="T4" y="T5"/>
                      </a:cxn>
                      <a:cxn ang="T13">
                        <a:pos x="T6" y="T7"/>
                      </a:cxn>
                      <a:cxn ang="T14">
                        <a:pos x="T8" y="T9"/>
                      </a:cxn>
                    </a:cxnLst>
                    <a:rect l="T15" t="T16" r="T17" b="T18"/>
                    <a:pathLst>
                      <a:path w="30" h="143">
                        <a:moveTo>
                          <a:pt x="0" y="6"/>
                        </a:moveTo>
                        <a:lnTo>
                          <a:pt x="0" y="143"/>
                        </a:lnTo>
                        <a:lnTo>
                          <a:pt x="30" y="110"/>
                        </a:lnTo>
                        <a:lnTo>
                          <a:pt x="30" y="0"/>
                        </a:lnTo>
                        <a:lnTo>
                          <a:pt x="0" y="6"/>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809" name="Freeform 49"/>
                  <p:cNvSpPr>
                    <a:spLocks/>
                  </p:cNvSpPr>
                  <p:nvPr/>
                </p:nvSpPr>
                <p:spPr bwMode="auto">
                  <a:xfrm>
                    <a:off x="4773" y="1283"/>
                    <a:ext cx="30" cy="143"/>
                  </a:xfrm>
                  <a:custGeom>
                    <a:avLst/>
                    <a:gdLst>
                      <a:gd name="T0" fmla="*/ 0 w 30"/>
                      <a:gd name="T1" fmla="*/ 6 h 143"/>
                      <a:gd name="T2" fmla="*/ 0 w 30"/>
                      <a:gd name="T3" fmla="*/ 143 h 143"/>
                      <a:gd name="T4" fmla="*/ 30 w 30"/>
                      <a:gd name="T5" fmla="*/ 110 h 143"/>
                      <a:gd name="T6" fmla="*/ 30 w 30"/>
                      <a:gd name="T7" fmla="*/ 0 h 143"/>
                      <a:gd name="T8" fmla="*/ 0 w 30"/>
                      <a:gd name="T9" fmla="*/ 6 h 143"/>
                      <a:gd name="T10" fmla="*/ 0 60000 65536"/>
                      <a:gd name="T11" fmla="*/ 0 60000 65536"/>
                      <a:gd name="T12" fmla="*/ 0 60000 65536"/>
                      <a:gd name="T13" fmla="*/ 0 60000 65536"/>
                      <a:gd name="T14" fmla="*/ 0 60000 65536"/>
                      <a:gd name="T15" fmla="*/ 0 w 30"/>
                      <a:gd name="T16" fmla="*/ 0 h 143"/>
                      <a:gd name="T17" fmla="*/ 30 w 30"/>
                      <a:gd name="T18" fmla="*/ 143 h 143"/>
                    </a:gdLst>
                    <a:ahLst/>
                    <a:cxnLst>
                      <a:cxn ang="T10">
                        <a:pos x="T0" y="T1"/>
                      </a:cxn>
                      <a:cxn ang="T11">
                        <a:pos x="T2" y="T3"/>
                      </a:cxn>
                      <a:cxn ang="T12">
                        <a:pos x="T4" y="T5"/>
                      </a:cxn>
                      <a:cxn ang="T13">
                        <a:pos x="T6" y="T7"/>
                      </a:cxn>
                      <a:cxn ang="T14">
                        <a:pos x="T8" y="T9"/>
                      </a:cxn>
                    </a:cxnLst>
                    <a:rect l="T15" t="T16" r="T17" b="T18"/>
                    <a:pathLst>
                      <a:path w="30" h="143">
                        <a:moveTo>
                          <a:pt x="0" y="6"/>
                        </a:moveTo>
                        <a:lnTo>
                          <a:pt x="0" y="143"/>
                        </a:lnTo>
                        <a:lnTo>
                          <a:pt x="30" y="110"/>
                        </a:lnTo>
                        <a:lnTo>
                          <a:pt x="30" y="0"/>
                        </a:lnTo>
                        <a:lnTo>
                          <a:pt x="0" y="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799" name="Group 50"/>
                <p:cNvGrpSpPr>
                  <a:grpSpLocks/>
                </p:cNvGrpSpPr>
                <p:nvPr/>
              </p:nvGrpSpPr>
              <p:grpSpPr bwMode="auto">
                <a:xfrm>
                  <a:off x="4789" y="1108"/>
                  <a:ext cx="189" cy="22"/>
                  <a:chOff x="4789" y="1108"/>
                  <a:chExt cx="189" cy="22"/>
                </a:xfrm>
              </p:grpSpPr>
              <p:sp>
                <p:nvSpPr>
                  <p:cNvPr id="806" name="Freeform 51"/>
                  <p:cNvSpPr>
                    <a:spLocks/>
                  </p:cNvSpPr>
                  <p:nvPr/>
                </p:nvSpPr>
                <p:spPr bwMode="auto">
                  <a:xfrm>
                    <a:off x="4789" y="1108"/>
                    <a:ext cx="189" cy="22"/>
                  </a:xfrm>
                  <a:custGeom>
                    <a:avLst/>
                    <a:gdLst>
                      <a:gd name="T0" fmla="*/ 0 w 189"/>
                      <a:gd name="T1" fmla="*/ 18 h 22"/>
                      <a:gd name="T2" fmla="*/ 139 w 189"/>
                      <a:gd name="T3" fmla="*/ 22 h 22"/>
                      <a:gd name="T4" fmla="*/ 189 w 189"/>
                      <a:gd name="T5" fmla="*/ 0 h 22"/>
                      <a:gd name="T6" fmla="*/ 51 w 189"/>
                      <a:gd name="T7" fmla="*/ 0 h 22"/>
                      <a:gd name="T8" fmla="*/ 0 w 189"/>
                      <a:gd name="T9" fmla="*/ 18 h 22"/>
                      <a:gd name="T10" fmla="*/ 0 60000 65536"/>
                      <a:gd name="T11" fmla="*/ 0 60000 65536"/>
                      <a:gd name="T12" fmla="*/ 0 60000 65536"/>
                      <a:gd name="T13" fmla="*/ 0 60000 65536"/>
                      <a:gd name="T14" fmla="*/ 0 60000 65536"/>
                      <a:gd name="T15" fmla="*/ 0 w 189"/>
                      <a:gd name="T16" fmla="*/ 0 h 22"/>
                      <a:gd name="T17" fmla="*/ 189 w 189"/>
                      <a:gd name="T18" fmla="*/ 22 h 22"/>
                    </a:gdLst>
                    <a:ahLst/>
                    <a:cxnLst>
                      <a:cxn ang="T10">
                        <a:pos x="T0" y="T1"/>
                      </a:cxn>
                      <a:cxn ang="T11">
                        <a:pos x="T2" y="T3"/>
                      </a:cxn>
                      <a:cxn ang="T12">
                        <a:pos x="T4" y="T5"/>
                      </a:cxn>
                      <a:cxn ang="T13">
                        <a:pos x="T6" y="T7"/>
                      </a:cxn>
                      <a:cxn ang="T14">
                        <a:pos x="T8" y="T9"/>
                      </a:cxn>
                    </a:cxnLst>
                    <a:rect l="T15" t="T16" r="T17" b="T18"/>
                    <a:pathLst>
                      <a:path w="189" h="22">
                        <a:moveTo>
                          <a:pt x="0" y="18"/>
                        </a:moveTo>
                        <a:lnTo>
                          <a:pt x="139" y="22"/>
                        </a:lnTo>
                        <a:lnTo>
                          <a:pt x="189" y="0"/>
                        </a:lnTo>
                        <a:lnTo>
                          <a:pt x="51" y="0"/>
                        </a:lnTo>
                        <a:lnTo>
                          <a:pt x="0" y="18"/>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807" name="Freeform 52"/>
                  <p:cNvSpPr>
                    <a:spLocks/>
                  </p:cNvSpPr>
                  <p:nvPr/>
                </p:nvSpPr>
                <p:spPr bwMode="auto">
                  <a:xfrm>
                    <a:off x="4789" y="1108"/>
                    <a:ext cx="189" cy="22"/>
                  </a:xfrm>
                  <a:custGeom>
                    <a:avLst/>
                    <a:gdLst>
                      <a:gd name="T0" fmla="*/ 0 w 189"/>
                      <a:gd name="T1" fmla="*/ 18 h 22"/>
                      <a:gd name="T2" fmla="*/ 139 w 189"/>
                      <a:gd name="T3" fmla="*/ 22 h 22"/>
                      <a:gd name="T4" fmla="*/ 189 w 189"/>
                      <a:gd name="T5" fmla="*/ 0 h 22"/>
                      <a:gd name="T6" fmla="*/ 51 w 189"/>
                      <a:gd name="T7" fmla="*/ 0 h 22"/>
                      <a:gd name="T8" fmla="*/ 0 w 189"/>
                      <a:gd name="T9" fmla="*/ 18 h 22"/>
                      <a:gd name="T10" fmla="*/ 0 60000 65536"/>
                      <a:gd name="T11" fmla="*/ 0 60000 65536"/>
                      <a:gd name="T12" fmla="*/ 0 60000 65536"/>
                      <a:gd name="T13" fmla="*/ 0 60000 65536"/>
                      <a:gd name="T14" fmla="*/ 0 60000 65536"/>
                      <a:gd name="T15" fmla="*/ 0 w 189"/>
                      <a:gd name="T16" fmla="*/ 0 h 22"/>
                      <a:gd name="T17" fmla="*/ 189 w 189"/>
                      <a:gd name="T18" fmla="*/ 22 h 22"/>
                    </a:gdLst>
                    <a:ahLst/>
                    <a:cxnLst>
                      <a:cxn ang="T10">
                        <a:pos x="T0" y="T1"/>
                      </a:cxn>
                      <a:cxn ang="T11">
                        <a:pos x="T2" y="T3"/>
                      </a:cxn>
                      <a:cxn ang="T12">
                        <a:pos x="T4" y="T5"/>
                      </a:cxn>
                      <a:cxn ang="T13">
                        <a:pos x="T6" y="T7"/>
                      </a:cxn>
                      <a:cxn ang="T14">
                        <a:pos x="T8" y="T9"/>
                      </a:cxn>
                    </a:cxnLst>
                    <a:rect l="T15" t="T16" r="T17" b="T18"/>
                    <a:pathLst>
                      <a:path w="189" h="22">
                        <a:moveTo>
                          <a:pt x="0" y="18"/>
                        </a:moveTo>
                        <a:lnTo>
                          <a:pt x="139" y="22"/>
                        </a:lnTo>
                        <a:lnTo>
                          <a:pt x="189" y="0"/>
                        </a:lnTo>
                        <a:lnTo>
                          <a:pt x="51" y="0"/>
                        </a:lnTo>
                        <a:lnTo>
                          <a:pt x="0" y="18"/>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sp>
              <p:nvSpPr>
                <p:cNvPr id="800" name="Rectangle 53"/>
                <p:cNvSpPr>
                  <a:spLocks noChangeArrowheads="1"/>
                </p:cNvSpPr>
                <p:nvPr/>
              </p:nvSpPr>
              <p:spPr bwMode="auto">
                <a:xfrm>
                  <a:off x="4785" y="1126"/>
                  <a:ext cx="143" cy="306"/>
                </a:xfrm>
                <a:prstGeom prst="rect">
                  <a:avLst/>
                </a:prstGeom>
                <a:solidFill>
                  <a:srgbClr val="EEEEEE"/>
                </a:solidFill>
                <a:ln w="12700">
                  <a:solidFill>
                    <a:srgbClr val="000000"/>
                  </a:solidFill>
                  <a:miter lim="800000"/>
                  <a:headEnd/>
                  <a:tailEnd/>
                </a:ln>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nvGrpSpPr>
                <p:cNvPr id="801" name="Group 54"/>
                <p:cNvGrpSpPr>
                  <a:grpSpLocks/>
                </p:cNvGrpSpPr>
                <p:nvPr/>
              </p:nvGrpSpPr>
              <p:grpSpPr bwMode="auto">
                <a:xfrm>
                  <a:off x="4926" y="1108"/>
                  <a:ext cx="52" cy="316"/>
                  <a:chOff x="4926" y="1108"/>
                  <a:chExt cx="52" cy="316"/>
                </a:xfrm>
              </p:grpSpPr>
              <p:sp>
                <p:nvSpPr>
                  <p:cNvPr id="804" name="Freeform 55"/>
                  <p:cNvSpPr>
                    <a:spLocks/>
                  </p:cNvSpPr>
                  <p:nvPr/>
                </p:nvSpPr>
                <p:spPr bwMode="auto">
                  <a:xfrm>
                    <a:off x="4926" y="1108"/>
                    <a:ext cx="52" cy="316"/>
                  </a:xfrm>
                  <a:custGeom>
                    <a:avLst/>
                    <a:gdLst>
                      <a:gd name="T0" fmla="*/ 0 w 52"/>
                      <a:gd name="T1" fmla="*/ 20 h 316"/>
                      <a:gd name="T2" fmla="*/ 0 w 52"/>
                      <a:gd name="T3" fmla="*/ 316 h 316"/>
                      <a:gd name="T4" fmla="*/ 52 w 52"/>
                      <a:gd name="T5" fmla="*/ 255 h 316"/>
                      <a:gd name="T6" fmla="*/ 52 w 52"/>
                      <a:gd name="T7" fmla="*/ 0 h 316"/>
                      <a:gd name="T8" fmla="*/ 0 w 52"/>
                      <a:gd name="T9" fmla="*/ 20 h 316"/>
                      <a:gd name="T10" fmla="*/ 0 60000 65536"/>
                      <a:gd name="T11" fmla="*/ 0 60000 65536"/>
                      <a:gd name="T12" fmla="*/ 0 60000 65536"/>
                      <a:gd name="T13" fmla="*/ 0 60000 65536"/>
                      <a:gd name="T14" fmla="*/ 0 60000 65536"/>
                      <a:gd name="T15" fmla="*/ 0 w 52"/>
                      <a:gd name="T16" fmla="*/ 0 h 316"/>
                      <a:gd name="T17" fmla="*/ 52 w 52"/>
                      <a:gd name="T18" fmla="*/ 316 h 316"/>
                    </a:gdLst>
                    <a:ahLst/>
                    <a:cxnLst>
                      <a:cxn ang="T10">
                        <a:pos x="T0" y="T1"/>
                      </a:cxn>
                      <a:cxn ang="T11">
                        <a:pos x="T2" y="T3"/>
                      </a:cxn>
                      <a:cxn ang="T12">
                        <a:pos x="T4" y="T5"/>
                      </a:cxn>
                      <a:cxn ang="T13">
                        <a:pos x="T6" y="T7"/>
                      </a:cxn>
                      <a:cxn ang="T14">
                        <a:pos x="T8" y="T9"/>
                      </a:cxn>
                    </a:cxnLst>
                    <a:rect l="T15" t="T16" r="T17" b="T18"/>
                    <a:pathLst>
                      <a:path w="52" h="316">
                        <a:moveTo>
                          <a:pt x="0" y="20"/>
                        </a:moveTo>
                        <a:lnTo>
                          <a:pt x="0" y="316"/>
                        </a:lnTo>
                        <a:lnTo>
                          <a:pt x="52" y="255"/>
                        </a:lnTo>
                        <a:lnTo>
                          <a:pt x="52" y="0"/>
                        </a:lnTo>
                        <a:lnTo>
                          <a:pt x="0" y="2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805" name="Freeform 56"/>
                  <p:cNvSpPr>
                    <a:spLocks/>
                  </p:cNvSpPr>
                  <p:nvPr/>
                </p:nvSpPr>
                <p:spPr bwMode="auto">
                  <a:xfrm>
                    <a:off x="4926" y="1108"/>
                    <a:ext cx="52" cy="316"/>
                  </a:xfrm>
                  <a:custGeom>
                    <a:avLst/>
                    <a:gdLst>
                      <a:gd name="T0" fmla="*/ 0 w 52"/>
                      <a:gd name="T1" fmla="*/ 20 h 316"/>
                      <a:gd name="T2" fmla="*/ 0 w 52"/>
                      <a:gd name="T3" fmla="*/ 316 h 316"/>
                      <a:gd name="T4" fmla="*/ 52 w 52"/>
                      <a:gd name="T5" fmla="*/ 255 h 316"/>
                      <a:gd name="T6" fmla="*/ 52 w 52"/>
                      <a:gd name="T7" fmla="*/ 0 h 316"/>
                      <a:gd name="T8" fmla="*/ 0 w 52"/>
                      <a:gd name="T9" fmla="*/ 20 h 316"/>
                      <a:gd name="T10" fmla="*/ 0 60000 65536"/>
                      <a:gd name="T11" fmla="*/ 0 60000 65536"/>
                      <a:gd name="T12" fmla="*/ 0 60000 65536"/>
                      <a:gd name="T13" fmla="*/ 0 60000 65536"/>
                      <a:gd name="T14" fmla="*/ 0 60000 65536"/>
                      <a:gd name="T15" fmla="*/ 0 w 52"/>
                      <a:gd name="T16" fmla="*/ 0 h 316"/>
                      <a:gd name="T17" fmla="*/ 52 w 52"/>
                      <a:gd name="T18" fmla="*/ 316 h 316"/>
                    </a:gdLst>
                    <a:ahLst/>
                    <a:cxnLst>
                      <a:cxn ang="T10">
                        <a:pos x="T0" y="T1"/>
                      </a:cxn>
                      <a:cxn ang="T11">
                        <a:pos x="T2" y="T3"/>
                      </a:cxn>
                      <a:cxn ang="T12">
                        <a:pos x="T4" y="T5"/>
                      </a:cxn>
                      <a:cxn ang="T13">
                        <a:pos x="T6" y="T7"/>
                      </a:cxn>
                      <a:cxn ang="T14">
                        <a:pos x="T8" y="T9"/>
                      </a:cxn>
                    </a:cxnLst>
                    <a:rect l="T15" t="T16" r="T17" b="T18"/>
                    <a:pathLst>
                      <a:path w="52" h="316">
                        <a:moveTo>
                          <a:pt x="0" y="20"/>
                        </a:moveTo>
                        <a:lnTo>
                          <a:pt x="0" y="316"/>
                        </a:lnTo>
                        <a:lnTo>
                          <a:pt x="52" y="255"/>
                        </a:lnTo>
                        <a:lnTo>
                          <a:pt x="52" y="0"/>
                        </a:lnTo>
                        <a:lnTo>
                          <a:pt x="0" y="2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sp>
              <p:nvSpPr>
                <p:cNvPr id="802" name="Rectangle 57"/>
                <p:cNvSpPr>
                  <a:spLocks noChangeArrowheads="1"/>
                </p:cNvSpPr>
                <p:nvPr/>
              </p:nvSpPr>
              <p:spPr bwMode="auto">
                <a:xfrm>
                  <a:off x="4396" y="1404"/>
                  <a:ext cx="716"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803" name="Rectangle 58"/>
                <p:cNvSpPr>
                  <a:spLocks noChangeArrowheads="1"/>
                </p:cNvSpPr>
                <p:nvPr/>
              </p:nvSpPr>
              <p:spPr bwMode="auto">
                <a:xfrm>
                  <a:off x="4471" y="1445"/>
                  <a:ext cx="649"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300">
                      <a:solidFill>
                        <a:srgbClr val="000000"/>
                      </a:solidFill>
                    </a:rPr>
                    <a:t>Purchasing</a:t>
                  </a:r>
                  <a:endParaRPr lang="en-US" altLang="en-US" sz="2400" b="0">
                    <a:latin typeface="Times New Roman" panose="02020603050405020304" pitchFamily="18" charset="0"/>
                  </a:endParaRPr>
                </a:p>
              </p:txBody>
            </p:sp>
          </p:grpSp>
        </p:grpSp>
        <p:sp>
          <p:nvSpPr>
            <p:cNvPr id="431" name="Rectangle 59"/>
            <p:cNvSpPr>
              <a:spLocks noChangeArrowheads="1"/>
            </p:cNvSpPr>
            <p:nvPr/>
          </p:nvSpPr>
          <p:spPr bwMode="auto">
            <a:xfrm>
              <a:off x="2106" y="757"/>
              <a:ext cx="1422" cy="1210"/>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nvGrpSpPr>
            <p:cNvPr id="432" name="Group 60"/>
            <p:cNvGrpSpPr>
              <a:grpSpLocks/>
            </p:cNvGrpSpPr>
            <p:nvPr/>
          </p:nvGrpSpPr>
          <p:grpSpPr bwMode="auto">
            <a:xfrm>
              <a:off x="2218" y="890"/>
              <a:ext cx="990" cy="967"/>
              <a:chOff x="2218" y="890"/>
              <a:chExt cx="990" cy="967"/>
            </a:xfrm>
          </p:grpSpPr>
          <p:sp>
            <p:nvSpPr>
              <p:cNvPr id="738" name="Rectangle 61"/>
              <p:cNvSpPr>
                <a:spLocks noChangeArrowheads="1"/>
              </p:cNvSpPr>
              <p:nvPr/>
            </p:nvSpPr>
            <p:spPr bwMode="auto">
              <a:xfrm>
                <a:off x="2525" y="958"/>
                <a:ext cx="229"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000000"/>
                    </a:solidFill>
                  </a:rPr>
                  <a:t>Pc.</a:t>
                </a:r>
                <a:endParaRPr lang="en-US" altLang="en-US" sz="2400" b="0">
                  <a:latin typeface="Times New Roman" panose="02020603050405020304" pitchFamily="18" charset="0"/>
                </a:endParaRPr>
              </a:p>
            </p:txBody>
          </p:sp>
          <p:sp>
            <p:nvSpPr>
              <p:cNvPr id="739" name="Rectangle 62"/>
              <p:cNvSpPr>
                <a:spLocks noChangeArrowheads="1"/>
              </p:cNvSpPr>
              <p:nvPr/>
            </p:nvSpPr>
            <p:spPr bwMode="auto">
              <a:xfrm>
                <a:off x="2525" y="1128"/>
                <a:ext cx="56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000000"/>
                    </a:solidFill>
                  </a:rPr>
                  <a:t>          %</a:t>
                </a:r>
                <a:endParaRPr lang="en-US" altLang="en-US" sz="2400" b="0">
                  <a:latin typeface="Times New Roman" panose="02020603050405020304" pitchFamily="18" charset="0"/>
                </a:endParaRPr>
              </a:p>
            </p:txBody>
          </p:sp>
          <p:sp>
            <p:nvSpPr>
              <p:cNvPr id="740" name="Rectangle 63"/>
              <p:cNvSpPr>
                <a:spLocks noChangeArrowheads="1"/>
              </p:cNvSpPr>
              <p:nvPr/>
            </p:nvSpPr>
            <p:spPr bwMode="auto">
              <a:xfrm>
                <a:off x="2525" y="1301"/>
                <a:ext cx="85"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000000"/>
                    </a:solidFill>
                  </a:rPr>
                  <a:t>  </a:t>
                </a:r>
                <a:endParaRPr lang="en-US" altLang="en-US" sz="2400" b="0">
                  <a:latin typeface="Times New Roman" panose="02020603050405020304" pitchFamily="18" charset="0"/>
                </a:endParaRPr>
              </a:p>
            </p:txBody>
          </p:sp>
          <p:sp>
            <p:nvSpPr>
              <p:cNvPr id="741" name="Rectangle 64"/>
              <p:cNvSpPr>
                <a:spLocks noChangeArrowheads="1"/>
              </p:cNvSpPr>
              <p:nvPr/>
            </p:nvSpPr>
            <p:spPr bwMode="auto">
              <a:xfrm>
                <a:off x="2605" y="1355"/>
                <a:ext cx="530"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100">
                    <a:solidFill>
                      <a:srgbClr val="000000"/>
                    </a:solidFill>
                  </a:rPr>
                  <a:t>Conditions</a:t>
                </a:r>
                <a:endParaRPr lang="en-US" altLang="en-US" sz="2400" b="0">
                  <a:latin typeface="Times New Roman" panose="02020603050405020304" pitchFamily="18" charset="0"/>
                </a:endParaRPr>
              </a:p>
            </p:txBody>
          </p:sp>
          <p:sp>
            <p:nvSpPr>
              <p:cNvPr id="742" name="Rectangle 65"/>
              <p:cNvSpPr>
                <a:spLocks noChangeArrowheads="1"/>
              </p:cNvSpPr>
              <p:nvPr/>
            </p:nvSpPr>
            <p:spPr bwMode="auto">
              <a:xfrm>
                <a:off x="2525" y="1472"/>
                <a:ext cx="35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2000">
                    <a:solidFill>
                      <a:srgbClr val="000000"/>
                    </a:solidFill>
                  </a:rPr>
                  <a:t>     $</a:t>
                </a:r>
                <a:endParaRPr lang="en-US" altLang="en-US" sz="2400" b="0">
                  <a:latin typeface="Times New Roman" panose="02020603050405020304" pitchFamily="18" charset="0"/>
                </a:endParaRPr>
              </a:p>
            </p:txBody>
          </p:sp>
          <p:sp>
            <p:nvSpPr>
              <p:cNvPr id="743" name="Rectangle 66"/>
              <p:cNvSpPr>
                <a:spLocks noChangeArrowheads="1"/>
              </p:cNvSpPr>
              <p:nvPr/>
            </p:nvSpPr>
            <p:spPr bwMode="auto">
              <a:xfrm>
                <a:off x="2451" y="914"/>
                <a:ext cx="620" cy="7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744" name="Rectangle 67"/>
              <p:cNvSpPr>
                <a:spLocks noChangeArrowheads="1"/>
              </p:cNvSpPr>
              <p:nvPr/>
            </p:nvSpPr>
            <p:spPr bwMode="auto">
              <a:xfrm>
                <a:off x="2427" y="890"/>
                <a:ext cx="620" cy="791"/>
              </a:xfrm>
              <a:prstGeom prst="rect">
                <a:avLst/>
              </a:prstGeom>
              <a:solidFill>
                <a:srgbClr val="617A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745" name="Rectangle 68"/>
              <p:cNvSpPr>
                <a:spLocks noChangeArrowheads="1"/>
              </p:cNvSpPr>
              <p:nvPr/>
            </p:nvSpPr>
            <p:spPr bwMode="auto">
              <a:xfrm>
                <a:off x="2501" y="936"/>
                <a:ext cx="229"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FFFFFF"/>
                    </a:solidFill>
                  </a:rPr>
                  <a:t>Pc.</a:t>
                </a:r>
                <a:endParaRPr lang="en-US" altLang="en-US" sz="2400" b="0">
                  <a:latin typeface="Times New Roman" panose="02020603050405020304" pitchFamily="18" charset="0"/>
                </a:endParaRPr>
              </a:p>
            </p:txBody>
          </p:sp>
          <p:sp>
            <p:nvSpPr>
              <p:cNvPr id="746" name="Rectangle 69"/>
              <p:cNvSpPr>
                <a:spLocks noChangeArrowheads="1"/>
              </p:cNvSpPr>
              <p:nvPr/>
            </p:nvSpPr>
            <p:spPr bwMode="auto">
              <a:xfrm>
                <a:off x="2501" y="1105"/>
                <a:ext cx="56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FFFFFF"/>
                    </a:solidFill>
                  </a:rPr>
                  <a:t>          %</a:t>
                </a:r>
                <a:endParaRPr lang="en-US" altLang="en-US" sz="2400" b="0">
                  <a:latin typeface="Times New Roman" panose="02020603050405020304" pitchFamily="18" charset="0"/>
                </a:endParaRPr>
              </a:p>
            </p:txBody>
          </p:sp>
          <p:sp>
            <p:nvSpPr>
              <p:cNvPr id="747" name="Rectangle 70"/>
              <p:cNvSpPr>
                <a:spLocks noChangeArrowheads="1"/>
              </p:cNvSpPr>
              <p:nvPr/>
            </p:nvSpPr>
            <p:spPr bwMode="auto">
              <a:xfrm>
                <a:off x="2501" y="1279"/>
                <a:ext cx="85"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FFFFFF"/>
                    </a:solidFill>
                  </a:rPr>
                  <a:t>  </a:t>
                </a:r>
                <a:endParaRPr lang="en-US" altLang="en-US" sz="2400" b="0">
                  <a:latin typeface="Times New Roman" panose="02020603050405020304" pitchFamily="18" charset="0"/>
                </a:endParaRPr>
              </a:p>
            </p:txBody>
          </p:sp>
          <p:sp>
            <p:nvSpPr>
              <p:cNvPr id="748" name="Rectangle 71"/>
              <p:cNvSpPr>
                <a:spLocks noChangeArrowheads="1"/>
              </p:cNvSpPr>
              <p:nvPr/>
            </p:nvSpPr>
            <p:spPr bwMode="auto">
              <a:xfrm>
                <a:off x="2582" y="1331"/>
                <a:ext cx="530"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100">
                    <a:solidFill>
                      <a:srgbClr val="000000"/>
                    </a:solidFill>
                  </a:rPr>
                  <a:t>Conditions</a:t>
                </a:r>
                <a:endParaRPr lang="en-US" altLang="en-US" sz="2400" b="0">
                  <a:latin typeface="Times New Roman" panose="02020603050405020304" pitchFamily="18" charset="0"/>
                </a:endParaRPr>
              </a:p>
            </p:txBody>
          </p:sp>
          <p:sp>
            <p:nvSpPr>
              <p:cNvPr id="749" name="Rectangle 72"/>
              <p:cNvSpPr>
                <a:spLocks noChangeArrowheads="1"/>
              </p:cNvSpPr>
              <p:nvPr/>
            </p:nvSpPr>
            <p:spPr bwMode="auto">
              <a:xfrm>
                <a:off x="2501" y="1448"/>
                <a:ext cx="35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2000">
                    <a:solidFill>
                      <a:srgbClr val="000000"/>
                    </a:solidFill>
                  </a:rPr>
                  <a:t>     $</a:t>
                </a:r>
                <a:endParaRPr lang="en-US" altLang="en-US" sz="2400" b="0">
                  <a:latin typeface="Times New Roman" panose="02020603050405020304" pitchFamily="18" charset="0"/>
                </a:endParaRPr>
              </a:p>
            </p:txBody>
          </p:sp>
          <p:grpSp>
            <p:nvGrpSpPr>
              <p:cNvPr id="750" name="Group 73"/>
              <p:cNvGrpSpPr>
                <a:grpSpLocks/>
              </p:cNvGrpSpPr>
              <p:nvPr/>
            </p:nvGrpSpPr>
            <p:grpSpPr bwMode="auto">
              <a:xfrm>
                <a:off x="2381" y="1649"/>
                <a:ext cx="827" cy="208"/>
                <a:chOff x="2381" y="1649"/>
                <a:chExt cx="827" cy="208"/>
              </a:xfrm>
            </p:grpSpPr>
            <p:sp>
              <p:nvSpPr>
                <p:cNvPr id="786" name="Rectangle 74"/>
                <p:cNvSpPr>
                  <a:spLocks noChangeArrowheads="1"/>
                </p:cNvSpPr>
                <p:nvPr/>
              </p:nvSpPr>
              <p:spPr bwMode="auto">
                <a:xfrm>
                  <a:off x="2381" y="1649"/>
                  <a:ext cx="808" cy="208"/>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787" name="Rectangle 75"/>
                <p:cNvSpPr>
                  <a:spLocks noChangeArrowheads="1"/>
                </p:cNvSpPr>
                <p:nvPr/>
              </p:nvSpPr>
              <p:spPr bwMode="auto">
                <a:xfrm>
                  <a:off x="2410" y="1675"/>
                  <a:ext cx="79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000000"/>
                      </a:solidFill>
                    </a:rPr>
                    <a:t>Info record</a:t>
                  </a:r>
                  <a:endParaRPr lang="en-US" altLang="en-US" sz="2400" b="0">
                    <a:latin typeface="Times New Roman" panose="02020603050405020304" pitchFamily="18" charset="0"/>
                  </a:endParaRPr>
                </a:p>
              </p:txBody>
            </p:sp>
            <p:sp>
              <p:nvSpPr>
                <p:cNvPr id="788" name="Freeform 76"/>
                <p:cNvSpPr>
                  <a:spLocks/>
                </p:cNvSpPr>
                <p:nvPr/>
              </p:nvSpPr>
              <p:spPr bwMode="auto">
                <a:xfrm>
                  <a:off x="2381" y="1649"/>
                  <a:ext cx="806" cy="208"/>
                </a:xfrm>
                <a:custGeom>
                  <a:avLst/>
                  <a:gdLst>
                    <a:gd name="T0" fmla="*/ 806 w 806"/>
                    <a:gd name="T1" fmla="*/ 0 h 208"/>
                    <a:gd name="T2" fmla="*/ 0 w 806"/>
                    <a:gd name="T3" fmla="*/ 0 h 208"/>
                    <a:gd name="T4" fmla="*/ 0 w 806"/>
                    <a:gd name="T5" fmla="*/ 208 h 208"/>
                    <a:gd name="T6" fmla="*/ 0 60000 65536"/>
                    <a:gd name="T7" fmla="*/ 0 60000 65536"/>
                    <a:gd name="T8" fmla="*/ 0 60000 65536"/>
                    <a:gd name="T9" fmla="*/ 0 w 806"/>
                    <a:gd name="T10" fmla="*/ 0 h 208"/>
                    <a:gd name="T11" fmla="*/ 806 w 806"/>
                    <a:gd name="T12" fmla="*/ 208 h 208"/>
                  </a:gdLst>
                  <a:ahLst/>
                  <a:cxnLst>
                    <a:cxn ang="T6">
                      <a:pos x="T0" y="T1"/>
                    </a:cxn>
                    <a:cxn ang="T7">
                      <a:pos x="T2" y="T3"/>
                    </a:cxn>
                    <a:cxn ang="T8">
                      <a:pos x="T4" y="T5"/>
                    </a:cxn>
                  </a:cxnLst>
                  <a:rect l="T9" t="T10" r="T11" b="T12"/>
                  <a:pathLst>
                    <a:path w="806" h="208">
                      <a:moveTo>
                        <a:pt x="806" y="0"/>
                      </a:moveTo>
                      <a:lnTo>
                        <a:pt x="0" y="0"/>
                      </a:lnTo>
                      <a:lnTo>
                        <a:pt x="0" y="208"/>
                      </a:lnTo>
                    </a:path>
                  </a:pathLst>
                </a:custGeom>
                <a:noFill/>
                <a:ln w="254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789" name="Freeform 77"/>
                <p:cNvSpPr>
                  <a:spLocks/>
                </p:cNvSpPr>
                <p:nvPr/>
              </p:nvSpPr>
              <p:spPr bwMode="auto">
                <a:xfrm>
                  <a:off x="2381" y="1649"/>
                  <a:ext cx="806" cy="208"/>
                </a:xfrm>
                <a:custGeom>
                  <a:avLst/>
                  <a:gdLst>
                    <a:gd name="T0" fmla="*/ 0 w 806"/>
                    <a:gd name="T1" fmla="*/ 208 h 208"/>
                    <a:gd name="T2" fmla="*/ 806 w 806"/>
                    <a:gd name="T3" fmla="*/ 208 h 208"/>
                    <a:gd name="T4" fmla="*/ 806 w 806"/>
                    <a:gd name="T5" fmla="*/ 0 h 208"/>
                    <a:gd name="T6" fmla="*/ 0 60000 65536"/>
                    <a:gd name="T7" fmla="*/ 0 60000 65536"/>
                    <a:gd name="T8" fmla="*/ 0 60000 65536"/>
                    <a:gd name="T9" fmla="*/ 0 w 806"/>
                    <a:gd name="T10" fmla="*/ 0 h 208"/>
                    <a:gd name="T11" fmla="*/ 806 w 806"/>
                    <a:gd name="T12" fmla="*/ 208 h 208"/>
                  </a:gdLst>
                  <a:ahLst/>
                  <a:cxnLst>
                    <a:cxn ang="T6">
                      <a:pos x="T0" y="T1"/>
                    </a:cxn>
                    <a:cxn ang="T7">
                      <a:pos x="T2" y="T3"/>
                    </a:cxn>
                    <a:cxn ang="T8">
                      <a:pos x="T4" y="T5"/>
                    </a:cxn>
                  </a:cxnLst>
                  <a:rect l="T9" t="T10" r="T11" b="T12"/>
                  <a:pathLst>
                    <a:path w="806" h="208">
                      <a:moveTo>
                        <a:pt x="0" y="208"/>
                      </a:moveTo>
                      <a:lnTo>
                        <a:pt x="806" y="208"/>
                      </a:lnTo>
                      <a:lnTo>
                        <a:pt x="806" y="0"/>
                      </a:lnTo>
                    </a:path>
                  </a:pathLst>
                </a:custGeom>
                <a:noFill/>
                <a:ln w="25400">
                  <a:solidFill>
                    <a:srgbClr val="91919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751" name="Group 78"/>
              <p:cNvGrpSpPr>
                <a:grpSpLocks/>
              </p:cNvGrpSpPr>
              <p:nvPr/>
            </p:nvGrpSpPr>
            <p:grpSpPr bwMode="auto">
              <a:xfrm>
                <a:off x="2218" y="1091"/>
                <a:ext cx="333" cy="435"/>
                <a:chOff x="2218" y="1091"/>
                <a:chExt cx="333" cy="435"/>
              </a:xfrm>
            </p:grpSpPr>
            <p:grpSp>
              <p:nvGrpSpPr>
                <p:cNvPr id="752" name="Group 79"/>
                <p:cNvGrpSpPr>
                  <a:grpSpLocks/>
                </p:cNvGrpSpPr>
                <p:nvPr/>
              </p:nvGrpSpPr>
              <p:grpSpPr bwMode="auto">
                <a:xfrm>
                  <a:off x="2515" y="1136"/>
                  <a:ext cx="16" cy="32"/>
                  <a:chOff x="2515" y="1136"/>
                  <a:chExt cx="16" cy="32"/>
                </a:xfrm>
              </p:grpSpPr>
              <p:sp>
                <p:nvSpPr>
                  <p:cNvPr id="784" name="Freeform 80"/>
                  <p:cNvSpPr>
                    <a:spLocks/>
                  </p:cNvSpPr>
                  <p:nvPr/>
                </p:nvSpPr>
                <p:spPr bwMode="auto">
                  <a:xfrm>
                    <a:off x="2515" y="1136"/>
                    <a:ext cx="16" cy="32"/>
                  </a:xfrm>
                  <a:custGeom>
                    <a:avLst/>
                    <a:gdLst>
                      <a:gd name="T0" fmla="*/ 16 w 16"/>
                      <a:gd name="T1" fmla="*/ 22 h 32"/>
                      <a:gd name="T2" fmla="*/ 0 w 16"/>
                      <a:gd name="T3" fmla="*/ 32 h 32"/>
                      <a:gd name="T4" fmla="*/ 0 w 16"/>
                      <a:gd name="T5" fmla="*/ 0 h 32"/>
                      <a:gd name="T6" fmla="*/ 16 w 16"/>
                      <a:gd name="T7" fmla="*/ 22 h 32"/>
                      <a:gd name="T8" fmla="*/ 0 60000 65536"/>
                      <a:gd name="T9" fmla="*/ 0 60000 65536"/>
                      <a:gd name="T10" fmla="*/ 0 60000 65536"/>
                      <a:gd name="T11" fmla="*/ 0 60000 65536"/>
                      <a:gd name="T12" fmla="*/ 0 w 16"/>
                      <a:gd name="T13" fmla="*/ 0 h 32"/>
                      <a:gd name="T14" fmla="*/ 16 w 16"/>
                      <a:gd name="T15" fmla="*/ 32 h 32"/>
                    </a:gdLst>
                    <a:ahLst/>
                    <a:cxnLst>
                      <a:cxn ang="T8">
                        <a:pos x="T0" y="T1"/>
                      </a:cxn>
                      <a:cxn ang="T9">
                        <a:pos x="T2" y="T3"/>
                      </a:cxn>
                      <a:cxn ang="T10">
                        <a:pos x="T4" y="T5"/>
                      </a:cxn>
                      <a:cxn ang="T11">
                        <a:pos x="T6" y="T7"/>
                      </a:cxn>
                    </a:cxnLst>
                    <a:rect l="T12" t="T13" r="T14" b="T15"/>
                    <a:pathLst>
                      <a:path w="16" h="32">
                        <a:moveTo>
                          <a:pt x="16" y="22"/>
                        </a:moveTo>
                        <a:lnTo>
                          <a:pt x="0" y="32"/>
                        </a:lnTo>
                        <a:lnTo>
                          <a:pt x="0" y="0"/>
                        </a:lnTo>
                        <a:lnTo>
                          <a:pt x="16" y="22"/>
                        </a:lnTo>
                        <a:close/>
                      </a:path>
                    </a:pathLst>
                  </a:custGeom>
                  <a:solidFill>
                    <a:srgbClr val="617A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85" name="Freeform 81"/>
                  <p:cNvSpPr>
                    <a:spLocks/>
                  </p:cNvSpPr>
                  <p:nvPr/>
                </p:nvSpPr>
                <p:spPr bwMode="auto">
                  <a:xfrm>
                    <a:off x="2515" y="1136"/>
                    <a:ext cx="16" cy="32"/>
                  </a:xfrm>
                  <a:custGeom>
                    <a:avLst/>
                    <a:gdLst>
                      <a:gd name="T0" fmla="*/ 16 w 16"/>
                      <a:gd name="T1" fmla="*/ 22 h 32"/>
                      <a:gd name="T2" fmla="*/ 0 w 16"/>
                      <a:gd name="T3" fmla="*/ 32 h 32"/>
                      <a:gd name="T4" fmla="*/ 0 w 16"/>
                      <a:gd name="T5" fmla="*/ 0 h 32"/>
                      <a:gd name="T6" fmla="*/ 16 w 16"/>
                      <a:gd name="T7" fmla="*/ 22 h 32"/>
                      <a:gd name="T8" fmla="*/ 0 60000 65536"/>
                      <a:gd name="T9" fmla="*/ 0 60000 65536"/>
                      <a:gd name="T10" fmla="*/ 0 60000 65536"/>
                      <a:gd name="T11" fmla="*/ 0 60000 65536"/>
                      <a:gd name="T12" fmla="*/ 0 w 16"/>
                      <a:gd name="T13" fmla="*/ 0 h 32"/>
                      <a:gd name="T14" fmla="*/ 16 w 16"/>
                      <a:gd name="T15" fmla="*/ 32 h 32"/>
                    </a:gdLst>
                    <a:ahLst/>
                    <a:cxnLst>
                      <a:cxn ang="T8">
                        <a:pos x="T0" y="T1"/>
                      </a:cxn>
                      <a:cxn ang="T9">
                        <a:pos x="T2" y="T3"/>
                      </a:cxn>
                      <a:cxn ang="T10">
                        <a:pos x="T4" y="T5"/>
                      </a:cxn>
                      <a:cxn ang="T11">
                        <a:pos x="T6" y="T7"/>
                      </a:cxn>
                    </a:cxnLst>
                    <a:rect l="T12" t="T13" r="T14" b="T15"/>
                    <a:pathLst>
                      <a:path w="16" h="32">
                        <a:moveTo>
                          <a:pt x="16" y="22"/>
                        </a:moveTo>
                        <a:lnTo>
                          <a:pt x="0" y="32"/>
                        </a:lnTo>
                        <a:lnTo>
                          <a:pt x="0" y="0"/>
                        </a:lnTo>
                        <a:lnTo>
                          <a:pt x="16" y="2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753" name="Group 82"/>
                <p:cNvGrpSpPr>
                  <a:grpSpLocks/>
                </p:cNvGrpSpPr>
                <p:nvPr/>
              </p:nvGrpSpPr>
              <p:grpSpPr bwMode="auto">
                <a:xfrm>
                  <a:off x="2222" y="1180"/>
                  <a:ext cx="287" cy="346"/>
                  <a:chOff x="2222" y="1180"/>
                  <a:chExt cx="287" cy="346"/>
                </a:xfrm>
              </p:grpSpPr>
              <p:sp>
                <p:nvSpPr>
                  <p:cNvPr id="782" name="Freeform 83"/>
                  <p:cNvSpPr>
                    <a:spLocks/>
                  </p:cNvSpPr>
                  <p:nvPr/>
                </p:nvSpPr>
                <p:spPr bwMode="auto">
                  <a:xfrm>
                    <a:off x="2222" y="1180"/>
                    <a:ext cx="287" cy="346"/>
                  </a:xfrm>
                  <a:custGeom>
                    <a:avLst/>
                    <a:gdLst>
                      <a:gd name="T0" fmla="*/ 0 w 287"/>
                      <a:gd name="T1" fmla="*/ 0 h 346"/>
                      <a:gd name="T2" fmla="*/ 0 w 287"/>
                      <a:gd name="T3" fmla="*/ 290 h 346"/>
                      <a:gd name="T4" fmla="*/ 8 w 287"/>
                      <a:gd name="T5" fmla="*/ 322 h 346"/>
                      <a:gd name="T6" fmla="*/ 16 w 287"/>
                      <a:gd name="T7" fmla="*/ 334 h 346"/>
                      <a:gd name="T8" fmla="*/ 28 w 287"/>
                      <a:gd name="T9" fmla="*/ 346 h 346"/>
                      <a:gd name="T10" fmla="*/ 287 w 287"/>
                      <a:gd name="T11" fmla="*/ 346 h 346"/>
                      <a:gd name="T12" fmla="*/ 277 w 287"/>
                      <a:gd name="T13" fmla="*/ 340 h 346"/>
                      <a:gd name="T14" fmla="*/ 267 w 287"/>
                      <a:gd name="T15" fmla="*/ 326 h 346"/>
                      <a:gd name="T16" fmla="*/ 261 w 287"/>
                      <a:gd name="T17" fmla="*/ 304 h 346"/>
                      <a:gd name="T18" fmla="*/ 261 w 287"/>
                      <a:gd name="T19" fmla="*/ 0 h 346"/>
                      <a:gd name="T20" fmla="*/ 0 w 287"/>
                      <a:gd name="T21" fmla="*/ 0 h 3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7"/>
                      <a:gd name="T34" fmla="*/ 0 h 346"/>
                      <a:gd name="T35" fmla="*/ 287 w 287"/>
                      <a:gd name="T36" fmla="*/ 346 h 3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7" h="346">
                        <a:moveTo>
                          <a:pt x="0" y="0"/>
                        </a:moveTo>
                        <a:lnTo>
                          <a:pt x="0" y="290"/>
                        </a:lnTo>
                        <a:lnTo>
                          <a:pt x="8" y="322"/>
                        </a:lnTo>
                        <a:lnTo>
                          <a:pt x="16" y="334"/>
                        </a:lnTo>
                        <a:lnTo>
                          <a:pt x="28" y="346"/>
                        </a:lnTo>
                        <a:lnTo>
                          <a:pt x="287" y="346"/>
                        </a:lnTo>
                        <a:lnTo>
                          <a:pt x="277" y="340"/>
                        </a:lnTo>
                        <a:lnTo>
                          <a:pt x="267" y="326"/>
                        </a:lnTo>
                        <a:lnTo>
                          <a:pt x="261" y="304"/>
                        </a:lnTo>
                        <a:lnTo>
                          <a:pt x="261" y="0"/>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83" name="Freeform 84"/>
                  <p:cNvSpPr>
                    <a:spLocks/>
                  </p:cNvSpPr>
                  <p:nvPr/>
                </p:nvSpPr>
                <p:spPr bwMode="auto">
                  <a:xfrm>
                    <a:off x="2222" y="1180"/>
                    <a:ext cx="287" cy="346"/>
                  </a:xfrm>
                  <a:custGeom>
                    <a:avLst/>
                    <a:gdLst>
                      <a:gd name="T0" fmla="*/ 0 w 287"/>
                      <a:gd name="T1" fmla="*/ 0 h 346"/>
                      <a:gd name="T2" fmla="*/ 0 w 287"/>
                      <a:gd name="T3" fmla="*/ 290 h 346"/>
                      <a:gd name="T4" fmla="*/ 8 w 287"/>
                      <a:gd name="T5" fmla="*/ 322 h 346"/>
                      <a:gd name="T6" fmla="*/ 16 w 287"/>
                      <a:gd name="T7" fmla="*/ 334 h 346"/>
                      <a:gd name="T8" fmla="*/ 28 w 287"/>
                      <a:gd name="T9" fmla="*/ 346 h 346"/>
                      <a:gd name="T10" fmla="*/ 287 w 287"/>
                      <a:gd name="T11" fmla="*/ 346 h 346"/>
                      <a:gd name="T12" fmla="*/ 277 w 287"/>
                      <a:gd name="T13" fmla="*/ 340 h 346"/>
                      <a:gd name="T14" fmla="*/ 267 w 287"/>
                      <a:gd name="T15" fmla="*/ 326 h 346"/>
                      <a:gd name="T16" fmla="*/ 261 w 287"/>
                      <a:gd name="T17" fmla="*/ 304 h 346"/>
                      <a:gd name="T18" fmla="*/ 261 w 287"/>
                      <a:gd name="T19" fmla="*/ 0 h 346"/>
                      <a:gd name="T20" fmla="*/ 0 w 287"/>
                      <a:gd name="T21" fmla="*/ 0 h 3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7"/>
                      <a:gd name="T34" fmla="*/ 0 h 346"/>
                      <a:gd name="T35" fmla="*/ 287 w 287"/>
                      <a:gd name="T36" fmla="*/ 346 h 3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7" h="346">
                        <a:moveTo>
                          <a:pt x="0" y="0"/>
                        </a:moveTo>
                        <a:lnTo>
                          <a:pt x="0" y="290"/>
                        </a:lnTo>
                        <a:lnTo>
                          <a:pt x="8" y="322"/>
                        </a:lnTo>
                        <a:lnTo>
                          <a:pt x="16" y="334"/>
                        </a:lnTo>
                        <a:lnTo>
                          <a:pt x="28" y="346"/>
                        </a:lnTo>
                        <a:lnTo>
                          <a:pt x="287" y="346"/>
                        </a:lnTo>
                        <a:lnTo>
                          <a:pt x="277" y="340"/>
                        </a:lnTo>
                        <a:lnTo>
                          <a:pt x="267" y="326"/>
                        </a:lnTo>
                        <a:lnTo>
                          <a:pt x="261" y="304"/>
                        </a:lnTo>
                        <a:lnTo>
                          <a:pt x="261"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754" name="Group 85"/>
                <p:cNvGrpSpPr>
                  <a:grpSpLocks/>
                </p:cNvGrpSpPr>
                <p:nvPr/>
              </p:nvGrpSpPr>
              <p:grpSpPr bwMode="auto">
                <a:xfrm>
                  <a:off x="2226" y="1178"/>
                  <a:ext cx="289" cy="344"/>
                  <a:chOff x="2226" y="1178"/>
                  <a:chExt cx="289" cy="344"/>
                </a:xfrm>
              </p:grpSpPr>
              <p:sp>
                <p:nvSpPr>
                  <p:cNvPr id="780" name="Freeform 86"/>
                  <p:cNvSpPr>
                    <a:spLocks/>
                  </p:cNvSpPr>
                  <p:nvPr/>
                </p:nvSpPr>
                <p:spPr bwMode="auto">
                  <a:xfrm>
                    <a:off x="2226" y="1178"/>
                    <a:ext cx="289" cy="344"/>
                  </a:xfrm>
                  <a:custGeom>
                    <a:avLst/>
                    <a:gdLst>
                      <a:gd name="T0" fmla="*/ 0 w 289"/>
                      <a:gd name="T1" fmla="*/ 0 h 344"/>
                      <a:gd name="T2" fmla="*/ 0 w 289"/>
                      <a:gd name="T3" fmla="*/ 288 h 344"/>
                      <a:gd name="T4" fmla="*/ 8 w 289"/>
                      <a:gd name="T5" fmla="*/ 320 h 344"/>
                      <a:gd name="T6" fmla="*/ 18 w 289"/>
                      <a:gd name="T7" fmla="*/ 332 h 344"/>
                      <a:gd name="T8" fmla="*/ 28 w 289"/>
                      <a:gd name="T9" fmla="*/ 344 h 344"/>
                      <a:gd name="T10" fmla="*/ 289 w 289"/>
                      <a:gd name="T11" fmla="*/ 344 h 344"/>
                      <a:gd name="T12" fmla="*/ 279 w 289"/>
                      <a:gd name="T13" fmla="*/ 336 h 344"/>
                      <a:gd name="T14" fmla="*/ 269 w 289"/>
                      <a:gd name="T15" fmla="*/ 322 h 344"/>
                      <a:gd name="T16" fmla="*/ 263 w 289"/>
                      <a:gd name="T17" fmla="*/ 302 h 344"/>
                      <a:gd name="T18" fmla="*/ 263 w 289"/>
                      <a:gd name="T19" fmla="*/ 0 h 344"/>
                      <a:gd name="T20" fmla="*/ 0 w 289"/>
                      <a:gd name="T21" fmla="*/ 0 h 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
                      <a:gd name="T34" fmla="*/ 0 h 344"/>
                      <a:gd name="T35" fmla="*/ 289 w 289"/>
                      <a:gd name="T36" fmla="*/ 344 h 3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 h="344">
                        <a:moveTo>
                          <a:pt x="0" y="0"/>
                        </a:moveTo>
                        <a:lnTo>
                          <a:pt x="0" y="288"/>
                        </a:lnTo>
                        <a:lnTo>
                          <a:pt x="8" y="320"/>
                        </a:lnTo>
                        <a:lnTo>
                          <a:pt x="18" y="332"/>
                        </a:lnTo>
                        <a:lnTo>
                          <a:pt x="28" y="344"/>
                        </a:lnTo>
                        <a:lnTo>
                          <a:pt x="289" y="344"/>
                        </a:lnTo>
                        <a:lnTo>
                          <a:pt x="279" y="336"/>
                        </a:lnTo>
                        <a:lnTo>
                          <a:pt x="269" y="322"/>
                        </a:lnTo>
                        <a:lnTo>
                          <a:pt x="263" y="302"/>
                        </a:lnTo>
                        <a:lnTo>
                          <a:pt x="263" y="0"/>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81" name="Freeform 87"/>
                  <p:cNvSpPr>
                    <a:spLocks/>
                  </p:cNvSpPr>
                  <p:nvPr/>
                </p:nvSpPr>
                <p:spPr bwMode="auto">
                  <a:xfrm>
                    <a:off x="2226" y="1178"/>
                    <a:ext cx="289" cy="344"/>
                  </a:xfrm>
                  <a:custGeom>
                    <a:avLst/>
                    <a:gdLst>
                      <a:gd name="T0" fmla="*/ 0 w 289"/>
                      <a:gd name="T1" fmla="*/ 0 h 344"/>
                      <a:gd name="T2" fmla="*/ 0 w 289"/>
                      <a:gd name="T3" fmla="*/ 288 h 344"/>
                      <a:gd name="T4" fmla="*/ 8 w 289"/>
                      <a:gd name="T5" fmla="*/ 320 h 344"/>
                      <a:gd name="T6" fmla="*/ 18 w 289"/>
                      <a:gd name="T7" fmla="*/ 332 h 344"/>
                      <a:gd name="T8" fmla="*/ 28 w 289"/>
                      <a:gd name="T9" fmla="*/ 344 h 344"/>
                      <a:gd name="T10" fmla="*/ 289 w 289"/>
                      <a:gd name="T11" fmla="*/ 344 h 344"/>
                      <a:gd name="T12" fmla="*/ 279 w 289"/>
                      <a:gd name="T13" fmla="*/ 336 h 344"/>
                      <a:gd name="T14" fmla="*/ 269 w 289"/>
                      <a:gd name="T15" fmla="*/ 322 h 344"/>
                      <a:gd name="T16" fmla="*/ 263 w 289"/>
                      <a:gd name="T17" fmla="*/ 302 h 344"/>
                      <a:gd name="T18" fmla="*/ 263 w 289"/>
                      <a:gd name="T19" fmla="*/ 0 h 344"/>
                      <a:gd name="T20" fmla="*/ 0 w 289"/>
                      <a:gd name="T21" fmla="*/ 0 h 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
                      <a:gd name="T34" fmla="*/ 0 h 344"/>
                      <a:gd name="T35" fmla="*/ 289 w 289"/>
                      <a:gd name="T36" fmla="*/ 344 h 3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 h="344">
                        <a:moveTo>
                          <a:pt x="0" y="0"/>
                        </a:moveTo>
                        <a:lnTo>
                          <a:pt x="0" y="288"/>
                        </a:lnTo>
                        <a:lnTo>
                          <a:pt x="8" y="320"/>
                        </a:lnTo>
                        <a:lnTo>
                          <a:pt x="18" y="332"/>
                        </a:lnTo>
                        <a:lnTo>
                          <a:pt x="28" y="344"/>
                        </a:lnTo>
                        <a:lnTo>
                          <a:pt x="289" y="344"/>
                        </a:lnTo>
                        <a:lnTo>
                          <a:pt x="279" y="336"/>
                        </a:lnTo>
                        <a:lnTo>
                          <a:pt x="269" y="322"/>
                        </a:lnTo>
                        <a:lnTo>
                          <a:pt x="263" y="302"/>
                        </a:lnTo>
                        <a:lnTo>
                          <a:pt x="263"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755" name="Group 88"/>
                <p:cNvGrpSpPr>
                  <a:grpSpLocks/>
                </p:cNvGrpSpPr>
                <p:nvPr/>
              </p:nvGrpSpPr>
              <p:grpSpPr bwMode="auto">
                <a:xfrm>
                  <a:off x="2234" y="1170"/>
                  <a:ext cx="287" cy="344"/>
                  <a:chOff x="2234" y="1170"/>
                  <a:chExt cx="287" cy="344"/>
                </a:xfrm>
              </p:grpSpPr>
              <p:sp>
                <p:nvSpPr>
                  <p:cNvPr id="778" name="Freeform 89"/>
                  <p:cNvSpPr>
                    <a:spLocks/>
                  </p:cNvSpPr>
                  <p:nvPr/>
                </p:nvSpPr>
                <p:spPr bwMode="auto">
                  <a:xfrm>
                    <a:off x="2234" y="1170"/>
                    <a:ext cx="287" cy="344"/>
                  </a:xfrm>
                  <a:custGeom>
                    <a:avLst/>
                    <a:gdLst>
                      <a:gd name="T0" fmla="*/ 0 w 287"/>
                      <a:gd name="T1" fmla="*/ 0 h 344"/>
                      <a:gd name="T2" fmla="*/ 0 w 287"/>
                      <a:gd name="T3" fmla="*/ 288 h 344"/>
                      <a:gd name="T4" fmla="*/ 8 w 287"/>
                      <a:gd name="T5" fmla="*/ 322 h 344"/>
                      <a:gd name="T6" fmla="*/ 18 w 287"/>
                      <a:gd name="T7" fmla="*/ 332 h 344"/>
                      <a:gd name="T8" fmla="*/ 28 w 287"/>
                      <a:gd name="T9" fmla="*/ 344 h 344"/>
                      <a:gd name="T10" fmla="*/ 287 w 287"/>
                      <a:gd name="T11" fmla="*/ 344 h 344"/>
                      <a:gd name="T12" fmla="*/ 277 w 287"/>
                      <a:gd name="T13" fmla="*/ 338 h 344"/>
                      <a:gd name="T14" fmla="*/ 267 w 287"/>
                      <a:gd name="T15" fmla="*/ 324 h 344"/>
                      <a:gd name="T16" fmla="*/ 261 w 287"/>
                      <a:gd name="T17" fmla="*/ 304 h 344"/>
                      <a:gd name="T18" fmla="*/ 261 w 287"/>
                      <a:gd name="T19" fmla="*/ 0 h 344"/>
                      <a:gd name="T20" fmla="*/ 0 w 287"/>
                      <a:gd name="T21" fmla="*/ 0 h 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7"/>
                      <a:gd name="T34" fmla="*/ 0 h 344"/>
                      <a:gd name="T35" fmla="*/ 287 w 287"/>
                      <a:gd name="T36" fmla="*/ 344 h 3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7" h="344">
                        <a:moveTo>
                          <a:pt x="0" y="0"/>
                        </a:moveTo>
                        <a:lnTo>
                          <a:pt x="0" y="288"/>
                        </a:lnTo>
                        <a:lnTo>
                          <a:pt x="8" y="322"/>
                        </a:lnTo>
                        <a:lnTo>
                          <a:pt x="18" y="332"/>
                        </a:lnTo>
                        <a:lnTo>
                          <a:pt x="28" y="344"/>
                        </a:lnTo>
                        <a:lnTo>
                          <a:pt x="287" y="344"/>
                        </a:lnTo>
                        <a:lnTo>
                          <a:pt x="277" y="338"/>
                        </a:lnTo>
                        <a:lnTo>
                          <a:pt x="267" y="324"/>
                        </a:lnTo>
                        <a:lnTo>
                          <a:pt x="261" y="304"/>
                        </a:lnTo>
                        <a:lnTo>
                          <a:pt x="261" y="0"/>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79" name="Freeform 90"/>
                  <p:cNvSpPr>
                    <a:spLocks/>
                  </p:cNvSpPr>
                  <p:nvPr/>
                </p:nvSpPr>
                <p:spPr bwMode="auto">
                  <a:xfrm>
                    <a:off x="2234" y="1170"/>
                    <a:ext cx="287" cy="344"/>
                  </a:xfrm>
                  <a:custGeom>
                    <a:avLst/>
                    <a:gdLst>
                      <a:gd name="T0" fmla="*/ 0 w 287"/>
                      <a:gd name="T1" fmla="*/ 0 h 344"/>
                      <a:gd name="T2" fmla="*/ 0 w 287"/>
                      <a:gd name="T3" fmla="*/ 288 h 344"/>
                      <a:gd name="T4" fmla="*/ 8 w 287"/>
                      <a:gd name="T5" fmla="*/ 322 h 344"/>
                      <a:gd name="T6" fmla="*/ 18 w 287"/>
                      <a:gd name="T7" fmla="*/ 332 h 344"/>
                      <a:gd name="T8" fmla="*/ 28 w 287"/>
                      <a:gd name="T9" fmla="*/ 344 h 344"/>
                      <a:gd name="T10" fmla="*/ 287 w 287"/>
                      <a:gd name="T11" fmla="*/ 344 h 344"/>
                      <a:gd name="T12" fmla="*/ 277 w 287"/>
                      <a:gd name="T13" fmla="*/ 338 h 344"/>
                      <a:gd name="T14" fmla="*/ 267 w 287"/>
                      <a:gd name="T15" fmla="*/ 324 h 344"/>
                      <a:gd name="T16" fmla="*/ 261 w 287"/>
                      <a:gd name="T17" fmla="*/ 304 h 344"/>
                      <a:gd name="T18" fmla="*/ 261 w 287"/>
                      <a:gd name="T19" fmla="*/ 0 h 344"/>
                      <a:gd name="T20" fmla="*/ 0 w 287"/>
                      <a:gd name="T21" fmla="*/ 0 h 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7"/>
                      <a:gd name="T34" fmla="*/ 0 h 344"/>
                      <a:gd name="T35" fmla="*/ 287 w 287"/>
                      <a:gd name="T36" fmla="*/ 344 h 3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7" h="344">
                        <a:moveTo>
                          <a:pt x="0" y="0"/>
                        </a:moveTo>
                        <a:lnTo>
                          <a:pt x="0" y="288"/>
                        </a:lnTo>
                        <a:lnTo>
                          <a:pt x="8" y="322"/>
                        </a:lnTo>
                        <a:lnTo>
                          <a:pt x="18" y="332"/>
                        </a:lnTo>
                        <a:lnTo>
                          <a:pt x="28" y="344"/>
                        </a:lnTo>
                        <a:lnTo>
                          <a:pt x="287" y="344"/>
                        </a:lnTo>
                        <a:lnTo>
                          <a:pt x="277" y="338"/>
                        </a:lnTo>
                        <a:lnTo>
                          <a:pt x="267" y="324"/>
                        </a:lnTo>
                        <a:lnTo>
                          <a:pt x="261" y="304"/>
                        </a:lnTo>
                        <a:lnTo>
                          <a:pt x="261"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756" name="Group 91"/>
                <p:cNvGrpSpPr>
                  <a:grpSpLocks/>
                </p:cNvGrpSpPr>
                <p:nvPr/>
              </p:nvGrpSpPr>
              <p:grpSpPr bwMode="auto">
                <a:xfrm>
                  <a:off x="2240" y="1166"/>
                  <a:ext cx="289" cy="344"/>
                  <a:chOff x="2240" y="1166"/>
                  <a:chExt cx="289" cy="344"/>
                </a:xfrm>
              </p:grpSpPr>
              <p:sp>
                <p:nvSpPr>
                  <p:cNvPr id="776" name="Freeform 92"/>
                  <p:cNvSpPr>
                    <a:spLocks/>
                  </p:cNvSpPr>
                  <p:nvPr/>
                </p:nvSpPr>
                <p:spPr bwMode="auto">
                  <a:xfrm>
                    <a:off x="2240" y="1166"/>
                    <a:ext cx="289" cy="344"/>
                  </a:xfrm>
                  <a:custGeom>
                    <a:avLst/>
                    <a:gdLst>
                      <a:gd name="T0" fmla="*/ 0 w 289"/>
                      <a:gd name="T1" fmla="*/ 0 h 344"/>
                      <a:gd name="T2" fmla="*/ 0 w 289"/>
                      <a:gd name="T3" fmla="*/ 288 h 344"/>
                      <a:gd name="T4" fmla="*/ 8 w 289"/>
                      <a:gd name="T5" fmla="*/ 320 h 344"/>
                      <a:gd name="T6" fmla="*/ 16 w 289"/>
                      <a:gd name="T7" fmla="*/ 332 h 344"/>
                      <a:gd name="T8" fmla="*/ 28 w 289"/>
                      <a:gd name="T9" fmla="*/ 344 h 344"/>
                      <a:gd name="T10" fmla="*/ 289 w 289"/>
                      <a:gd name="T11" fmla="*/ 344 h 344"/>
                      <a:gd name="T12" fmla="*/ 277 w 289"/>
                      <a:gd name="T13" fmla="*/ 336 h 344"/>
                      <a:gd name="T14" fmla="*/ 269 w 289"/>
                      <a:gd name="T15" fmla="*/ 322 h 344"/>
                      <a:gd name="T16" fmla="*/ 261 w 289"/>
                      <a:gd name="T17" fmla="*/ 302 h 344"/>
                      <a:gd name="T18" fmla="*/ 261 w 289"/>
                      <a:gd name="T19" fmla="*/ 0 h 344"/>
                      <a:gd name="T20" fmla="*/ 0 w 289"/>
                      <a:gd name="T21" fmla="*/ 0 h 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
                      <a:gd name="T34" fmla="*/ 0 h 344"/>
                      <a:gd name="T35" fmla="*/ 289 w 289"/>
                      <a:gd name="T36" fmla="*/ 344 h 3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 h="344">
                        <a:moveTo>
                          <a:pt x="0" y="0"/>
                        </a:moveTo>
                        <a:lnTo>
                          <a:pt x="0" y="288"/>
                        </a:lnTo>
                        <a:lnTo>
                          <a:pt x="8" y="320"/>
                        </a:lnTo>
                        <a:lnTo>
                          <a:pt x="16" y="332"/>
                        </a:lnTo>
                        <a:lnTo>
                          <a:pt x="28" y="344"/>
                        </a:lnTo>
                        <a:lnTo>
                          <a:pt x="289" y="344"/>
                        </a:lnTo>
                        <a:lnTo>
                          <a:pt x="277" y="336"/>
                        </a:lnTo>
                        <a:lnTo>
                          <a:pt x="269" y="322"/>
                        </a:lnTo>
                        <a:lnTo>
                          <a:pt x="261" y="302"/>
                        </a:lnTo>
                        <a:lnTo>
                          <a:pt x="261" y="0"/>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77" name="Freeform 93"/>
                  <p:cNvSpPr>
                    <a:spLocks/>
                  </p:cNvSpPr>
                  <p:nvPr/>
                </p:nvSpPr>
                <p:spPr bwMode="auto">
                  <a:xfrm>
                    <a:off x="2240" y="1166"/>
                    <a:ext cx="289" cy="344"/>
                  </a:xfrm>
                  <a:custGeom>
                    <a:avLst/>
                    <a:gdLst>
                      <a:gd name="T0" fmla="*/ 0 w 289"/>
                      <a:gd name="T1" fmla="*/ 0 h 344"/>
                      <a:gd name="T2" fmla="*/ 0 w 289"/>
                      <a:gd name="T3" fmla="*/ 288 h 344"/>
                      <a:gd name="T4" fmla="*/ 8 w 289"/>
                      <a:gd name="T5" fmla="*/ 320 h 344"/>
                      <a:gd name="T6" fmla="*/ 16 w 289"/>
                      <a:gd name="T7" fmla="*/ 332 h 344"/>
                      <a:gd name="T8" fmla="*/ 28 w 289"/>
                      <a:gd name="T9" fmla="*/ 344 h 344"/>
                      <a:gd name="T10" fmla="*/ 289 w 289"/>
                      <a:gd name="T11" fmla="*/ 344 h 344"/>
                      <a:gd name="T12" fmla="*/ 277 w 289"/>
                      <a:gd name="T13" fmla="*/ 336 h 344"/>
                      <a:gd name="T14" fmla="*/ 269 w 289"/>
                      <a:gd name="T15" fmla="*/ 322 h 344"/>
                      <a:gd name="T16" fmla="*/ 261 w 289"/>
                      <a:gd name="T17" fmla="*/ 302 h 344"/>
                      <a:gd name="T18" fmla="*/ 261 w 289"/>
                      <a:gd name="T19" fmla="*/ 0 h 344"/>
                      <a:gd name="T20" fmla="*/ 0 w 289"/>
                      <a:gd name="T21" fmla="*/ 0 h 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
                      <a:gd name="T34" fmla="*/ 0 h 344"/>
                      <a:gd name="T35" fmla="*/ 289 w 289"/>
                      <a:gd name="T36" fmla="*/ 344 h 3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 h="344">
                        <a:moveTo>
                          <a:pt x="0" y="0"/>
                        </a:moveTo>
                        <a:lnTo>
                          <a:pt x="0" y="288"/>
                        </a:lnTo>
                        <a:lnTo>
                          <a:pt x="8" y="320"/>
                        </a:lnTo>
                        <a:lnTo>
                          <a:pt x="16" y="332"/>
                        </a:lnTo>
                        <a:lnTo>
                          <a:pt x="28" y="344"/>
                        </a:lnTo>
                        <a:lnTo>
                          <a:pt x="289" y="344"/>
                        </a:lnTo>
                        <a:lnTo>
                          <a:pt x="277" y="336"/>
                        </a:lnTo>
                        <a:lnTo>
                          <a:pt x="269" y="322"/>
                        </a:lnTo>
                        <a:lnTo>
                          <a:pt x="261" y="302"/>
                        </a:lnTo>
                        <a:lnTo>
                          <a:pt x="261"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757" name="Group 94"/>
                <p:cNvGrpSpPr>
                  <a:grpSpLocks/>
                </p:cNvGrpSpPr>
                <p:nvPr/>
              </p:nvGrpSpPr>
              <p:grpSpPr bwMode="auto">
                <a:xfrm>
                  <a:off x="2244" y="1158"/>
                  <a:ext cx="289" cy="346"/>
                  <a:chOff x="2244" y="1158"/>
                  <a:chExt cx="289" cy="346"/>
                </a:xfrm>
              </p:grpSpPr>
              <p:sp>
                <p:nvSpPr>
                  <p:cNvPr id="774" name="Freeform 95"/>
                  <p:cNvSpPr>
                    <a:spLocks/>
                  </p:cNvSpPr>
                  <p:nvPr/>
                </p:nvSpPr>
                <p:spPr bwMode="auto">
                  <a:xfrm>
                    <a:off x="2244" y="1158"/>
                    <a:ext cx="289" cy="346"/>
                  </a:xfrm>
                  <a:custGeom>
                    <a:avLst/>
                    <a:gdLst>
                      <a:gd name="T0" fmla="*/ 0 w 289"/>
                      <a:gd name="T1" fmla="*/ 0 h 346"/>
                      <a:gd name="T2" fmla="*/ 0 w 289"/>
                      <a:gd name="T3" fmla="*/ 290 h 346"/>
                      <a:gd name="T4" fmla="*/ 8 w 289"/>
                      <a:gd name="T5" fmla="*/ 322 h 346"/>
                      <a:gd name="T6" fmla="*/ 16 w 289"/>
                      <a:gd name="T7" fmla="*/ 334 h 346"/>
                      <a:gd name="T8" fmla="*/ 28 w 289"/>
                      <a:gd name="T9" fmla="*/ 346 h 346"/>
                      <a:gd name="T10" fmla="*/ 289 w 289"/>
                      <a:gd name="T11" fmla="*/ 346 h 346"/>
                      <a:gd name="T12" fmla="*/ 277 w 289"/>
                      <a:gd name="T13" fmla="*/ 340 h 346"/>
                      <a:gd name="T14" fmla="*/ 269 w 289"/>
                      <a:gd name="T15" fmla="*/ 326 h 346"/>
                      <a:gd name="T16" fmla="*/ 261 w 289"/>
                      <a:gd name="T17" fmla="*/ 304 h 346"/>
                      <a:gd name="T18" fmla="*/ 261 w 289"/>
                      <a:gd name="T19" fmla="*/ 0 h 346"/>
                      <a:gd name="T20" fmla="*/ 0 w 289"/>
                      <a:gd name="T21" fmla="*/ 0 h 3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
                      <a:gd name="T34" fmla="*/ 0 h 346"/>
                      <a:gd name="T35" fmla="*/ 289 w 289"/>
                      <a:gd name="T36" fmla="*/ 346 h 3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 h="346">
                        <a:moveTo>
                          <a:pt x="0" y="0"/>
                        </a:moveTo>
                        <a:lnTo>
                          <a:pt x="0" y="290"/>
                        </a:lnTo>
                        <a:lnTo>
                          <a:pt x="8" y="322"/>
                        </a:lnTo>
                        <a:lnTo>
                          <a:pt x="16" y="334"/>
                        </a:lnTo>
                        <a:lnTo>
                          <a:pt x="28" y="346"/>
                        </a:lnTo>
                        <a:lnTo>
                          <a:pt x="289" y="346"/>
                        </a:lnTo>
                        <a:lnTo>
                          <a:pt x="277" y="340"/>
                        </a:lnTo>
                        <a:lnTo>
                          <a:pt x="269" y="326"/>
                        </a:lnTo>
                        <a:lnTo>
                          <a:pt x="261" y="304"/>
                        </a:lnTo>
                        <a:lnTo>
                          <a:pt x="261" y="0"/>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75" name="Freeform 96"/>
                  <p:cNvSpPr>
                    <a:spLocks/>
                  </p:cNvSpPr>
                  <p:nvPr/>
                </p:nvSpPr>
                <p:spPr bwMode="auto">
                  <a:xfrm>
                    <a:off x="2244" y="1158"/>
                    <a:ext cx="289" cy="346"/>
                  </a:xfrm>
                  <a:custGeom>
                    <a:avLst/>
                    <a:gdLst>
                      <a:gd name="T0" fmla="*/ 0 w 289"/>
                      <a:gd name="T1" fmla="*/ 0 h 346"/>
                      <a:gd name="T2" fmla="*/ 0 w 289"/>
                      <a:gd name="T3" fmla="*/ 290 h 346"/>
                      <a:gd name="T4" fmla="*/ 8 w 289"/>
                      <a:gd name="T5" fmla="*/ 322 h 346"/>
                      <a:gd name="T6" fmla="*/ 16 w 289"/>
                      <a:gd name="T7" fmla="*/ 334 h 346"/>
                      <a:gd name="T8" fmla="*/ 28 w 289"/>
                      <a:gd name="T9" fmla="*/ 346 h 346"/>
                      <a:gd name="T10" fmla="*/ 289 w 289"/>
                      <a:gd name="T11" fmla="*/ 346 h 346"/>
                      <a:gd name="T12" fmla="*/ 277 w 289"/>
                      <a:gd name="T13" fmla="*/ 340 h 346"/>
                      <a:gd name="T14" fmla="*/ 269 w 289"/>
                      <a:gd name="T15" fmla="*/ 326 h 346"/>
                      <a:gd name="T16" fmla="*/ 261 w 289"/>
                      <a:gd name="T17" fmla="*/ 304 h 346"/>
                      <a:gd name="T18" fmla="*/ 261 w 289"/>
                      <a:gd name="T19" fmla="*/ 0 h 346"/>
                      <a:gd name="T20" fmla="*/ 0 w 289"/>
                      <a:gd name="T21" fmla="*/ 0 h 3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
                      <a:gd name="T34" fmla="*/ 0 h 346"/>
                      <a:gd name="T35" fmla="*/ 289 w 289"/>
                      <a:gd name="T36" fmla="*/ 346 h 3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 h="346">
                        <a:moveTo>
                          <a:pt x="0" y="0"/>
                        </a:moveTo>
                        <a:lnTo>
                          <a:pt x="0" y="290"/>
                        </a:lnTo>
                        <a:lnTo>
                          <a:pt x="8" y="322"/>
                        </a:lnTo>
                        <a:lnTo>
                          <a:pt x="16" y="334"/>
                        </a:lnTo>
                        <a:lnTo>
                          <a:pt x="28" y="346"/>
                        </a:lnTo>
                        <a:lnTo>
                          <a:pt x="289" y="346"/>
                        </a:lnTo>
                        <a:lnTo>
                          <a:pt x="277" y="340"/>
                        </a:lnTo>
                        <a:lnTo>
                          <a:pt x="269" y="326"/>
                        </a:lnTo>
                        <a:lnTo>
                          <a:pt x="261" y="304"/>
                        </a:lnTo>
                        <a:lnTo>
                          <a:pt x="261"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758" name="Group 97"/>
                <p:cNvGrpSpPr>
                  <a:grpSpLocks/>
                </p:cNvGrpSpPr>
                <p:nvPr/>
              </p:nvGrpSpPr>
              <p:grpSpPr bwMode="auto">
                <a:xfrm>
                  <a:off x="2248" y="1150"/>
                  <a:ext cx="289" cy="346"/>
                  <a:chOff x="2248" y="1150"/>
                  <a:chExt cx="289" cy="346"/>
                </a:xfrm>
              </p:grpSpPr>
              <p:sp>
                <p:nvSpPr>
                  <p:cNvPr id="772" name="Freeform 98"/>
                  <p:cNvSpPr>
                    <a:spLocks/>
                  </p:cNvSpPr>
                  <p:nvPr/>
                </p:nvSpPr>
                <p:spPr bwMode="auto">
                  <a:xfrm>
                    <a:off x="2248" y="1150"/>
                    <a:ext cx="289" cy="346"/>
                  </a:xfrm>
                  <a:custGeom>
                    <a:avLst/>
                    <a:gdLst>
                      <a:gd name="T0" fmla="*/ 0 w 289"/>
                      <a:gd name="T1" fmla="*/ 0 h 346"/>
                      <a:gd name="T2" fmla="*/ 0 w 289"/>
                      <a:gd name="T3" fmla="*/ 290 h 346"/>
                      <a:gd name="T4" fmla="*/ 8 w 289"/>
                      <a:gd name="T5" fmla="*/ 322 h 346"/>
                      <a:gd name="T6" fmla="*/ 16 w 289"/>
                      <a:gd name="T7" fmla="*/ 334 h 346"/>
                      <a:gd name="T8" fmla="*/ 28 w 289"/>
                      <a:gd name="T9" fmla="*/ 346 h 346"/>
                      <a:gd name="T10" fmla="*/ 289 w 289"/>
                      <a:gd name="T11" fmla="*/ 346 h 346"/>
                      <a:gd name="T12" fmla="*/ 279 w 289"/>
                      <a:gd name="T13" fmla="*/ 338 h 346"/>
                      <a:gd name="T14" fmla="*/ 269 w 289"/>
                      <a:gd name="T15" fmla="*/ 324 h 346"/>
                      <a:gd name="T16" fmla="*/ 263 w 289"/>
                      <a:gd name="T17" fmla="*/ 304 h 346"/>
                      <a:gd name="T18" fmla="*/ 263 w 289"/>
                      <a:gd name="T19" fmla="*/ 0 h 346"/>
                      <a:gd name="T20" fmla="*/ 0 w 289"/>
                      <a:gd name="T21" fmla="*/ 0 h 3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
                      <a:gd name="T34" fmla="*/ 0 h 346"/>
                      <a:gd name="T35" fmla="*/ 289 w 289"/>
                      <a:gd name="T36" fmla="*/ 346 h 3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 h="346">
                        <a:moveTo>
                          <a:pt x="0" y="0"/>
                        </a:moveTo>
                        <a:lnTo>
                          <a:pt x="0" y="290"/>
                        </a:lnTo>
                        <a:lnTo>
                          <a:pt x="8" y="322"/>
                        </a:lnTo>
                        <a:lnTo>
                          <a:pt x="16" y="334"/>
                        </a:lnTo>
                        <a:lnTo>
                          <a:pt x="28" y="346"/>
                        </a:lnTo>
                        <a:lnTo>
                          <a:pt x="289" y="346"/>
                        </a:lnTo>
                        <a:lnTo>
                          <a:pt x="279" y="338"/>
                        </a:lnTo>
                        <a:lnTo>
                          <a:pt x="269" y="324"/>
                        </a:lnTo>
                        <a:lnTo>
                          <a:pt x="263" y="304"/>
                        </a:lnTo>
                        <a:lnTo>
                          <a:pt x="263" y="0"/>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73" name="Freeform 99"/>
                  <p:cNvSpPr>
                    <a:spLocks/>
                  </p:cNvSpPr>
                  <p:nvPr/>
                </p:nvSpPr>
                <p:spPr bwMode="auto">
                  <a:xfrm>
                    <a:off x="2248" y="1150"/>
                    <a:ext cx="289" cy="346"/>
                  </a:xfrm>
                  <a:custGeom>
                    <a:avLst/>
                    <a:gdLst>
                      <a:gd name="T0" fmla="*/ 0 w 289"/>
                      <a:gd name="T1" fmla="*/ 0 h 346"/>
                      <a:gd name="T2" fmla="*/ 0 w 289"/>
                      <a:gd name="T3" fmla="*/ 290 h 346"/>
                      <a:gd name="T4" fmla="*/ 8 w 289"/>
                      <a:gd name="T5" fmla="*/ 322 h 346"/>
                      <a:gd name="T6" fmla="*/ 16 w 289"/>
                      <a:gd name="T7" fmla="*/ 334 h 346"/>
                      <a:gd name="T8" fmla="*/ 28 w 289"/>
                      <a:gd name="T9" fmla="*/ 346 h 346"/>
                      <a:gd name="T10" fmla="*/ 289 w 289"/>
                      <a:gd name="T11" fmla="*/ 346 h 346"/>
                      <a:gd name="T12" fmla="*/ 279 w 289"/>
                      <a:gd name="T13" fmla="*/ 338 h 346"/>
                      <a:gd name="T14" fmla="*/ 269 w 289"/>
                      <a:gd name="T15" fmla="*/ 324 h 346"/>
                      <a:gd name="T16" fmla="*/ 263 w 289"/>
                      <a:gd name="T17" fmla="*/ 304 h 346"/>
                      <a:gd name="T18" fmla="*/ 263 w 289"/>
                      <a:gd name="T19" fmla="*/ 0 h 346"/>
                      <a:gd name="T20" fmla="*/ 0 w 289"/>
                      <a:gd name="T21" fmla="*/ 0 h 3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
                      <a:gd name="T34" fmla="*/ 0 h 346"/>
                      <a:gd name="T35" fmla="*/ 289 w 289"/>
                      <a:gd name="T36" fmla="*/ 346 h 3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 h="346">
                        <a:moveTo>
                          <a:pt x="0" y="0"/>
                        </a:moveTo>
                        <a:lnTo>
                          <a:pt x="0" y="290"/>
                        </a:lnTo>
                        <a:lnTo>
                          <a:pt x="8" y="322"/>
                        </a:lnTo>
                        <a:lnTo>
                          <a:pt x="16" y="334"/>
                        </a:lnTo>
                        <a:lnTo>
                          <a:pt x="28" y="346"/>
                        </a:lnTo>
                        <a:lnTo>
                          <a:pt x="289" y="346"/>
                        </a:lnTo>
                        <a:lnTo>
                          <a:pt x="279" y="338"/>
                        </a:lnTo>
                        <a:lnTo>
                          <a:pt x="269" y="324"/>
                        </a:lnTo>
                        <a:lnTo>
                          <a:pt x="263" y="304"/>
                        </a:lnTo>
                        <a:lnTo>
                          <a:pt x="263"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759" name="Group 100"/>
                <p:cNvGrpSpPr>
                  <a:grpSpLocks/>
                </p:cNvGrpSpPr>
                <p:nvPr/>
              </p:nvGrpSpPr>
              <p:grpSpPr bwMode="auto">
                <a:xfrm>
                  <a:off x="2254" y="1144"/>
                  <a:ext cx="289" cy="346"/>
                  <a:chOff x="2254" y="1144"/>
                  <a:chExt cx="289" cy="346"/>
                </a:xfrm>
              </p:grpSpPr>
              <p:sp>
                <p:nvSpPr>
                  <p:cNvPr id="770" name="Freeform 101"/>
                  <p:cNvSpPr>
                    <a:spLocks/>
                  </p:cNvSpPr>
                  <p:nvPr/>
                </p:nvSpPr>
                <p:spPr bwMode="auto">
                  <a:xfrm>
                    <a:off x="2254" y="1144"/>
                    <a:ext cx="289" cy="346"/>
                  </a:xfrm>
                  <a:custGeom>
                    <a:avLst/>
                    <a:gdLst>
                      <a:gd name="T0" fmla="*/ 0 w 289"/>
                      <a:gd name="T1" fmla="*/ 0 h 346"/>
                      <a:gd name="T2" fmla="*/ 0 w 289"/>
                      <a:gd name="T3" fmla="*/ 290 h 346"/>
                      <a:gd name="T4" fmla="*/ 8 w 289"/>
                      <a:gd name="T5" fmla="*/ 322 h 346"/>
                      <a:gd name="T6" fmla="*/ 16 w 289"/>
                      <a:gd name="T7" fmla="*/ 334 h 346"/>
                      <a:gd name="T8" fmla="*/ 28 w 289"/>
                      <a:gd name="T9" fmla="*/ 346 h 346"/>
                      <a:gd name="T10" fmla="*/ 289 w 289"/>
                      <a:gd name="T11" fmla="*/ 346 h 346"/>
                      <a:gd name="T12" fmla="*/ 277 w 289"/>
                      <a:gd name="T13" fmla="*/ 340 h 346"/>
                      <a:gd name="T14" fmla="*/ 269 w 289"/>
                      <a:gd name="T15" fmla="*/ 326 h 346"/>
                      <a:gd name="T16" fmla="*/ 261 w 289"/>
                      <a:gd name="T17" fmla="*/ 304 h 346"/>
                      <a:gd name="T18" fmla="*/ 261 w 289"/>
                      <a:gd name="T19" fmla="*/ 0 h 346"/>
                      <a:gd name="T20" fmla="*/ 0 w 289"/>
                      <a:gd name="T21" fmla="*/ 0 h 3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
                      <a:gd name="T34" fmla="*/ 0 h 346"/>
                      <a:gd name="T35" fmla="*/ 289 w 289"/>
                      <a:gd name="T36" fmla="*/ 346 h 3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 h="346">
                        <a:moveTo>
                          <a:pt x="0" y="0"/>
                        </a:moveTo>
                        <a:lnTo>
                          <a:pt x="0" y="290"/>
                        </a:lnTo>
                        <a:lnTo>
                          <a:pt x="8" y="322"/>
                        </a:lnTo>
                        <a:lnTo>
                          <a:pt x="16" y="334"/>
                        </a:lnTo>
                        <a:lnTo>
                          <a:pt x="28" y="346"/>
                        </a:lnTo>
                        <a:lnTo>
                          <a:pt x="289" y="346"/>
                        </a:lnTo>
                        <a:lnTo>
                          <a:pt x="277" y="340"/>
                        </a:lnTo>
                        <a:lnTo>
                          <a:pt x="269" y="326"/>
                        </a:lnTo>
                        <a:lnTo>
                          <a:pt x="261" y="304"/>
                        </a:lnTo>
                        <a:lnTo>
                          <a:pt x="261" y="0"/>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71" name="Freeform 102"/>
                  <p:cNvSpPr>
                    <a:spLocks/>
                  </p:cNvSpPr>
                  <p:nvPr/>
                </p:nvSpPr>
                <p:spPr bwMode="auto">
                  <a:xfrm>
                    <a:off x="2254" y="1144"/>
                    <a:ext cx="289" cy="346"/>
                  </a:xfrm>
                  <a:custGeom>
                    <a:avLst/>
                    <a:gdLst>
                      <a:gd name="T0" fmla="*/ 0 w 289"/>
                      <a:gd name="T1" fmla="*/ 0 h 346"/>
                      <a:gd name="T2" fmla="*/ 0 w 289"/>
                      <a:gd name="T3" fmla="*/ 290 h 346"/>
                      <a:gd name="T4" fmla="*/ 8 w 289"/>
                      <a:gd name="T5" fmla="*/ 322 h 346"/>
                      <a:gd name="T6" fmla="*/ 16 w 289"/>
                      <a:gd name="T7" fmla="*/ 334 h 346"/>
                      <a:gd name="T8" fmla="*/ 28 w 289"/>
                      <a:gd name="T9" fmla="*/ 346 h 346"/>
                      <a:gd name="T10" fmla="*/ 289 w 289"/>
                      <a:gd name="T11" fmla="*/ 346 h 346"/>
                      <a:gd name="T12" fmla="*/ 277 w 289"/>
                      <a:gd name="T13" fmla="*/ 340 h 346"/>
                      <a:gd name="T14" fmla="*/ 269 w 289"/>
                      <a:gd name="T15" fmla="*/ 326 h 346"/>
                      <a:gd name="T16" fmla="*/ 261 w 289"/>
                      <a:gd name="T17" fmla="*/ 304 h 346"/>
                      <a:gd name="T18" fmla="*/ 261 w 289"/>
                      <a:gd name="T19" fmla="*/ 0 h 346"/>
                      <a:gd name="T20" fmla="*/ 0 w 289"/>
                      <a:gd name="T21" fmla="*/ 0 h 3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
                      <a:gd name="T34" fmla="*/ 0 h 346"/>
                      <a:gd name="T35" fmla="*/ 289 w 289"/>
                      <a:gd name="T36" fmla="*/ 346 h 3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 h="346">
                        <a:moveTo>
                          <a:pt x="0" y="0"/>
                        </a:moveTo>
                        <a:lnTo>
                          <a:pt x="0" y="290"/>
                        </a:lnTo>
                        <a:lnTo>
                          <a:pt x="8" y="322"/>
                        </a:lnTo>
                        <a:lnTo>
                          <a:pt x="16" y="334"/>
                        </a:lnTo>
                        <a:lnTo>
                          <a:pt x="28" y="346"/>
                        </a:lnTo>
                        <a:lnTo>
                          <a:pt x="289" y="346"/>
                        </a:lnTo>
                        <a:lnTo>
                          <a:pt x="277" y="340"/>
                        </a:lnTo>
                        <a:lnTo>
                          <a:pt x="269" y="326"/>
                        </a:lnTo>
                        <a:lnTo>
                          <a:pt x="261" y="304"/>
                        </a:lnTo>
                        <a:lnTo>
                          <a:pt x="261"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760" name="Group 103"/>
                <p:cNvGrpSpPr>
                  <a:grpSpLocks/>
                </p:cNvGrpSpPr>
                <p:nvPr/>
              </p:nvGrpSpPr>
              <p:grpSpPr bwMode="auto">
                <a:xfrm>
                  <a:off x="2260" y="1136"/>
                  <a:ext cx="291" cy="346"/>
                  <a:chOff x="2260" y="1136"/>
                  <a:chExt cx="291" cy="346"/>
                </a:xfrm>
              </p:grpSpPr>
              <p:sp>
                <p:nvSpPr>
                  <p:cNvPr id="768" name="Freeform 104"/>
                  <p:cNvSpPr>
                    <a:spLocks/>
                  </p:cNvSpPr>
                  <p:nvPr/>
                </p:nvSpPr>
                <p:spPr bwMode="auto">
                  <a:xfrm>
                    <a:off x="2260" y="1136"/>
                    <a:ext cx="291" cy="346"/>
                  </a:xfrm>
                  <a:custGeom>
                    <a:avLst/>
                    <a:gdLst>
                      <a:gd name="T0" fmla="*/ 0 w 291"/>
                      <a:gd name="T1" fmla="*/ 0 h 346"/>
                      <a:gd name="T2" fmla="*/ 0 w 291"/>
                      <a:gd name="T3" fmla="*/ 290 h 346"/>
                      <a:gd name="T4" fmla="*/ 8 w 291"/>
                      <a:gd name="T5" fmla="*/ 322 h 346"/>
                      <a:gd name="T6" fmla="*/ 16 w 291"/>
                      <a:gd name="T7" fmla="*/ 334 h 346"/>
                      <a:gd name="T8" fmla="*/ 28 w 291"/>
                      <a:gd name="T9" fmla="*/ 346 h 346"/>
                      <a:gd name="T10" fmla="*/ 291 w 291"/>
                      <a:gd name="T11" fmla="*/ 346 h 346"/>
                      <a:gd name="T12" fmla="*/ 279 w 291"/>
                      <a:gd name="T13" fmla="*/ 340 h 346"/>
                      <a:gd name="T14" fmla="*/ 269 w 291"/>
                      <a:gd name="T15" fmla="*/ 326 h 346"/>
                      <a:gd name="T16" fmla="*/ 263 w 291"/>
                      <a:gd name="T17" fmla="*/ 304 h 346"/>
                      <a:gd name="T18" fmla="*/ 263 w 291"/>
                      <a:gd name="T19" fmla="*/ 0 h 346"/>
                      <a:gd name="T20" fmla="*/ 0 w 291"/>
                      <a:gd name="T21" fmla="*/ 0 h 3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1"/>
                      <a:gd name="T34" fmla="*/ 0 h 346"/>
                      <a:gd name="T35" fmla="*/ 291 w 291"/>
                      <a:gd name="T36" fmla="*/ 346 h 3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1" h="346">
                        <a:moveTo>
                          <a:pt x="0" y="0"/>
                        </a:moveTo>
                        <a:lnTo>
                          <a:pt x="0" y="290"/>
                        </a:lnTo>
                        <a:lnTo>
                          <a:pt x="8" y="322"/>
                        </a:lnTo>
                        <a:lnTo>
                          <a:pt x="16" y="334"/>
                        </a:lnTo>
                        <a:lnTo>
                          <a:pt x="28" y="346"/>
                        </a:lnTo>
                        <a:lnTo>
                          <a:pt x="291" y="346"/>
                        </a:lnTo>
                        <a:lnTo>
                          <a:pt x="279" y="340"/>
                        </a:lnTo>
                        <a:lnTo>
                          <a:pt x="269" y="326"/>
                        </a:lnTo>
                        <a:lnTo>
                          <a:pt x="263" y="304"/>
                        </a:lnTo>
                        <a:lnTo>
                          <a:pt x="26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69" name="Freeform 105"/>
                  <p:cNvSpPr>
                    <a:spLocks/>
                  </p:cNvSpPr>
                  <p:nvPr/>
                </p:nvSpPr>
                <p:spPr bwMode="auto">
                  <a:xfrm>
                    <a:off x="2260" y="1136"/>
                    <a:ext cx="291" cy="346"/>
                  </a:xfrm>
                  <a:custGeom>
                    <a:avLst/>
                    <a:gdLst>
                      <a:gd name="T0" fmla="*/ 0 w 291"/>
                      <a:gd name="T1" fmla="*/ 0 h 346"/>
                      <a:gd name="T2" fmla="*/ 0 w 291"/>
                      <a:gd name="T3" fmla="*/ 290 h 346"/>
                      <a:gd name="T4" fmla="*/ 8 w 291"/>
                      <a:gd name="T5" fmla="*/ 322 h 346"/>
                      <a:gd name="T6" fmla="*/ 16 w 291"/>
                      <a:gd name="T7" fmla="*/ 334 h 346"/>
                      <a:gd name="T8" fmla="*/ 28 w 291"/>
                      <a:gd name="T9" fmla="*/ 346 h 346"/>
                      <a:gd name="T10" fmla="*/ 291 w 291"/>
                      <a:gd name="T11" fmla="*/ 346 h 346"/>
                      <a:gd name="T12" fmla="*/ 279 w 291"/>
                      <a:gd name="T13" fmla="*/ 340 h 346"/>
                      <a:gd name="T14" fmla="*/ 269 w 291"/>
                      <a:gd name="T15" fmla="*/ 326 h 346"/>
                      <a:gd name="T16" fmla="*/ 263 w 291"/>
                      <a:gd name="T17" fmla="*/ 304 h 346"/>
                      <a:gd name="T18" fmla="*/ 263 w 291"/>
                      <a:gd name="T19" fmla="*/ 0 h 346"/>
                      <a:gd name="T20" fmla="*/ 0 w 291"/>
                      <a:gd name="T21" fmla="*/ 0 h 3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1"/>
                      <a:gd name="T34" fmla="*/ 0 h 346"/>
                      <a:gd name="T35" fmla="*/ 291 w 291"/>
                      <a:gd name="T36" fmla="*/ 346 h 3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1" h="346">
                        <a:moveTo>
                          <a:pt x="0" y="0"/>
                        </a:moveTo>
                        <a:lnTo>
                          <a:pt x="0" y="290"/>
                        </a:lnTo>
                        <a:lnTo>
                          <a:pt x="8" y="322"/>
                        </a:lnTo>
                        <a:lnTo>
                          <a:pt x="16" y="334"/>
                        </a:lnTo>
                        <a:lnTo>
                          <a:pt x="28" y="346"/>
                        </a:lnTo>
                        <a:lnTo>
                          <a:pt x="291" y="346"/>
                        </a:lnTo>
                        <a:lnTo>
                          <a:pt x="279" y="340"/>
                        </a:lnTo>
                        <a:lnTo>
                          <a:pt x="269" y="326"/>
                        </a:lnTo>
                        <a:lnTo>
                          <a:pt x="263" y="304"/>
                        </a:lnTo>
                        <a:lnTo>
                          <a:pt x="263"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761" name="Group 106"/>
                <p:cNvGrpSpPr>
                  <a:grpSpLocks/>
                </p:cNvGrpSpPr>
                <p:nvPr/>
              </p:nvGrpSpPr>
              <p:grpSpPr bwMode="auto">
                <a:xfrm>
                  <a:off x="2218" y="1091"/>
                  <a:ext cx="42" cy="111"/>
                  <a:chOff x="2218" y="1091"/>
                  <a:chExt cx="42" cy="111"/>
                </a:xfrm>
              </p:grpSpPr>
              <p:sp>
                <p:nvSpPr>
                  <p:cNvPr id="766" name="Freeform 107"/>
                  <p:cNvSpPr>
                    <a:spLocks/>
                  </p:cNvSpPr>
                  <p:nvPr/>
                </p:nvSpPr>
                <p:spPr bwMode="auto">
                  <a:xfrm>
                    <a:off x="2218" y="1091"/>
                    <a:ext cx="42" cy="111"/>
                  </a:xfrm>
                  <a:custGeom>
                    <a:avLst/>
                    <a:gdLst>
                      <a:gd name="T0" fmla="*/ 0 w 42"/>
                      <a:gd name="T1" fmla="*/ 111 h 111"/>
                      <a:gd name="T2" fmla="*/ 42 w 42"/>
                      <a:gd name="T3" fmla="*/ 69 h 111"/>
                      <a:gd name="T4" fmla="*/ 42 w 42"/>
                      <a:gd name="T5" fmla="*/ 0 h 111"/>
                      <a:gd name="T6" fmla="*/ 0 w 42"/>
                      <a:gd name="T7" fmla="*/ 43 h 111"/>
                      <a:gd name="T8" fmla="*/ 0 w 42"/>
                      <a:gd name="T9" fmla="*/ 111 h 111"/>
                      <a:gd name="T10" fmla="*/ 0 60000 65536"/>
                      <a:gd name="T11" fmla="*/ 0 60000 65536"/>
                      <a:gd name="T12" fmla="*/ 0 60000 65536"/>
                      <a:gd name="T13" fmla="*/ 0 60000 65536"/>
                      <a:gd name="T14" fmla="*/ 0 60000 65536"/>
                      <a:gd name="T15" fmla="*/ 0 w 42"/>
                      <a:gd name="T16" fmla="*/ 0 h 111"/>
                      <a:gd name="T17" fmla="*/ 42 w 42"/>
                      <a:gd name="T18" fmla="*/ 111 h 111"/>
                    </a:gdLst>
                    <a:ahLst/>
                    <a:cxnLst>
                      <a:cxn ang="T10">
                        <a:pos x="T0" y="T1"/>
                      </a:cxn>
                      <a:cxn ang="T11">
                        <a:pos x="T2" y="T3"/>
                      </a:cxn>
                      <a:cxn ang="T12">
                        <a:pos x="T4" y="T5"/>
                      </a:cxn>
                      <a:cxn ang="T13">
                        <a:pos x="T6" y="T7"/>
                      </a:cxn>
                      <a:cxn ang="T14">
                        <a:pos x="T8" y="T9"/>
                      </a:cxn>
                    </a:cxnLst>
                    <a:rect l="T15" t="T16" r="T17" b="T18"/>
                    <a:pathLst>
                      <a:path w="42" h="111">
                        <a:moveTo>
                          <a:pt x="0" y="111"/>
                        </a:moveTo>
                        <a:lnTo>
                          <a:pt x="42" y="69"/>
                        </a:lnTo>
                        <a:lnTo>
                          <a:pt x="42" y="0"/>
                        </a:lnTo>
                        <a:lnTo>
                          <a:pt x="0" y="43"/>
                        </a:lnTo>
                        <a:lnTo>
                          <a:pt x="0" y="111"/>
                        </a:lnTo>
                        <a:close/>
                      </a:path>
                    </a:pathLst>
                  </a:custGeom>
                  <a:solidFill>
                    <a:srgbClr val="617A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67" name="Freeform 108"/>
                  <p:cNvSpPr>
                    <a:spLocks/>
                  </p:cNvSpPr>
                  <p:nvPr/>
                </p:nvSpPr>
                <p:spPr bwMode="auto">
                  <a:xfrm>
                    <a:off x="2218" y="1091"/>
                    <a:ext cx="42" cy="111"/>
                  </a:xfrm>
                  <a:custGeom>
                    <a:avLst/>
                    <a:gdLst>
                      <a:gd name="T0" fmla="*/ 0 w 42"/>
                      <a:gd name="T1" fmla="*/ 111 h 111"/>
                      <a:gd name="T2" fmla="*/ 42 w 42"/>
                      <a:gd name="T3" fmla="*/ 69 h 111"/>
                      <a:gd name="T4" fmla="*/ 42 w 42"/>
                      <a:gd name="T5" fmla="*/ 0 h 111"/>
                      <a:gd name="T6" fmla="*/ 0 w 42"/>
                      <a:gd name="T7" fmla="*/ 43 h 111"/>
                      <a:gd name="T8" fmla="*/ 0 w 42"/>
                      <a:gd name="T9" fmla="*/ 111 h 111"/>
                      <a:gd name="T10" fmla="*/ 0 60000 65536"/>
                      <a:gd name="T11" fmla="*/ 0 60000 65536"/>
                      <a:gd name="T12" fmla="*/ 0 60000 65536"/>
                      <a:gd name="T13" fmla="*/ 0 60000 65536"/>
                      <a:gd name="T14" fmla="*/ 0 60000 65536"/>
                      <a:gd name="T15" fmla="*/ 0 w 42"/>
                      <a:gd name="T16" fmla="*/ 0 h 111"/>
                      <a:gd name="T17" fmla="*/ 42 w 42"/>
                      <a:gd name="T18" fmla="*/ 111 h 111"/>
                    </a:gdLst>
                    <a:ahLst/>
                    <a:cxnLst>
                      <a:cxn ang="T10">
                        <a:pos x="T0" y="T1"/>
                      </a:cxn>
                      <a:cxn ang="T11">
                        <a:pos x="T2" y="T3"/>
                      </a:cxn>
                      <a:cxn ang="T12">
                        <a:pos x="T4" y="T5"/>
                      </a:cxn>
                      <a:cxn ang="T13">
                        <a:pos x="T6" y="T7"/>
                      </a:cxn>
                      <a:cxn ang="T14">
                        <a:pos x="T8" y="T9"/>
                      </a:cxn>
                    </a:cxnLst>
                    <a:rect l="T15" t="T16" r="T17" b="T18"/>
                    <a:pathLst>
                      <a:path w="42" h="111">
                        <a:moveTo>
                          <a:pt x="0" y="111"/>
                        </a:moveTo>
                        <a:lnTo>
                          <a:pt x="42" y="69"/>
                        </a:lnTo>
                        <a:lnTo>
                          <a:pt x="42" y="0"/>
                        </a:lnTo>
                        <a:lnTo>
                          <a:pt x="0" y="43"/>
                        </a:lnTo>
                        <a:lnTo>
                          <a:pt x="0" y="111"/>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sp>
              <p:nvSpPr>
                <p:cNvPr id="762" name="Rectangle 109"/>
                <p:cNvSpPr>
                  <a:spLocks noChangeArrowheads="1"/>
                </p:cNvSpPr>
                <p:nvPr/>
              </p:nvSpPr>
              <p:spPr bwMode="auto">
                <a:xfrm>
                  <a:off x="2266" y="1093"/>
                  <a:ext cx="265" cy="65"/>
                </a:xfrm>
                <a:prstGeom prst="rect">
                  <a:avLst/>
                </a:prstGeom>
                <a:solidFill>
                  <a:srgbClr val="CECECE"/>
                </a:solidFill>
                <a:ln w="12700">
                  <a:solidFill>
                    <a:srgbClr val="000000"/>
                  </a:solidFill>
                  <a:miter lim="800000"/>
                  <a:headEnd/>
                  <a:tailEnd/>
                </a:ln>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nvGrpSpPr>
                <p:cNvPr id="763" name="Group 110"/>
                <p:cNvGrpSpPr>
                  <a:grpSpLocks/>
                </p:cNvGrpSpPr>
                <p:nvPr/>
              </p:nvGrpSpPr>
              <p:grpSpPr bwMode="auto">
                <a:xfrm>
                  <a:off x="2353" y="1196"/>
                  <a:ext cx="70" cy="226"/>
                  <a:chOff x="2353" y="1196"/>
                  <a:chExt cx="70" cy="226"/>
                </a:xfrm>
              </p:grpSpPr>
              <p:sp>
                <p:nvSpPr>
                  <p:cNvPr id="764" name="Freeform 111"/>
                  <p:cNvSpPr>
                    <a:spLocks/>
                  </p:cNvSpPr>
                  <p:nvPr/>
                </p:nvSpPr>
                <p:spPr bwMode="auto">
                  <a:xfrm>
                    <a:off x="2353" y="1196"/>
                    <a:ext cx="70" cy="226"/>
                  </a:xfrm>
                  <a:custGeom>
                    <a:avLst/>
                    <a:gdLst>
                      <a:gd name="T0" fmla="*/ 70 w 70"/>
                      <a:gd name="T1" fmla="*/ 0 h 226"/>
                      <a:gd name="T2" fmla="*/ 70 w 70"/>
                      <a:gd name="T3" fmla="*/ 226 h 226"/>
                      <a:gd name="T4" fmla="*/ 24 w 70"/>
                      <a:gd name="T5" fmla="*/ 226 h 226"/>
                      <a:gd name="T6" fmla="*/ 24 w 70"/>
                      <a:gd name="T7" fmla="*/ 61 h 226"/>
                      <a:gd name="T8" fmla="*/ 0 w 70"/>
                      <a:gd name="T9" fmla="*/ 61 h 226"/>
                      <a:gd name="T10" fmla="*/ 0 w 70"/>
                      <a:gd name="T11" fmla="*/ 34 h 226"/>
                      <a:gd name="T12" fmla="*/ 6 w 70"/>
                      <a:gd name="T13" fmla="*/ 32 h 226"/>
                      <a:gd name="T14" fmla="*/ 18 w 70"/>
                      <a:gd name="T15" fmla="*/ 32 h 226"/>
                      <a:gd name="T16" fmla="*/ 26 w 70"/>
                      <a:gd name="T17" fmla="*/ 26 h 226"/>
                      <a:gd name="T18" fmla="*/ 30 w 70"/>
                      <a:gd name="T19" fmla="*/ 20 h 226"/>
                      <a:gd name="T20" fmla="*/ 32 w 70"/>
                      <a:gd name="T21" fmla="*/ 6 h 226"/>
                      <a:gd name="T22" fmla="*/ 32 w 70"/>
                      <a:gd name="T23" fmla="*/ 0 h 226"/>
                      <a:gd name="T24" fmla="*/ 70 w 70"/>
                      <a:gd name="T25" fmla="*/ 0 h 2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0"/>
                      <a:gd name="T40" fmla="*/ 0 h 226"/>
                      <a:gd name="T41" fmla="*/ 70 w 70"/>
                      <a:gd name="T42" fmla="*/ 226 h 22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0" h="226">
                        <a:moveTo>
                          <a:pt x="70" y="0"/>
                        </a:moveTo>
                        <a:lnTo>
                          <a:pt x="70" y="226"/>
                        </a:lnTo>
                        <a:lnTo>
                          <a:pt x="24" y="226"/>
                        </a:lnTo>
                        <a:lnTo>
                          <a:pt x="24" y="61"/>
                        </a:lnTo>
                        <a:lnTo>
                          <a:pt x="0" y="61"/>
                        </a:lnTo>
                        <a:lnTo>
                          <a:pt x="0" y="34"/>
                        </a:lnTo>
                        <a:lnTo>
                          <a:pt x="6" y="32"/>
                        </a:lnTo>
                        <a:lnTo>
                          <a:pt x="18" y="32"/>
                        </a:lnTo>
                        <a:lnTo>
                          <a:pt x="26" y="26"/>
                        </a:lnTo>
                        <a:lnTo>
                          <a:pt x="30" y="20"/>
                        </a:lnTo>
                        <a:lnTo>
                          <a:pt x="32" y="6"/>
                        </a:lnTo>
                        <a:lnTo>
                          <a:pt x="32" y="0"/>
                        </a:lnTo>
                        <a:lnTo>
                          <a:pt x="70" y="0"/>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65" name="Freeform 112"/>
                  <p:cNvSpPr>
                    <a:spLocks/>
                  </p:cNvSpPr>
                  <p:nvPr/>
                </p:nvSpPr>
                <p:spPr bwMode="auto">
                  <a:xfrm>
                    <a:off x="2353" y="1196"/>
                    <a:ext cx="70" cy="226"/>
                  </a:xfrm>
                  <a:custGeom>
                    <a:avLst/>
                    <a:gdLst>
                      <a:gd name="T0" fmla="*/ 70 w 70"/>
                      <a:gd name="T1" fmla="*/ 0 h 226"/>
                      <a:gd name="T2" fmla="*/ 70 w 70"/>
                      <a:gd name="T3" fmla="*/ 226 h 226"/>
                      <a:gd name="T4" fmla="*/ 24 w 70"/>
                      <a:gd name="T5" fmla="*/ 226 h 226"/>
                      <a:gd name="T6" fmla="*/ 24 w 70"/>
                      <a:gd name="T7" fmla="*/ 61 h 226"/>
                      <a:gd name="T8" fmla="*/ 0 w 70"/>
                      <a:gd name="T9" fmla="*/ 61 h 226"/>
                      <a:gd name="T10" fmla="*/ 0 w 70"/>
                      <a:gd name="T11" fmla="*/ 34 h 226"/>
                      <a:gd name="T12" fmla="*/ 6 w 70"/>
                      <a:gd name="T13" fmla="*/ 32 h 226"/>
                      <a:gd name="T14" fmla="*/ 18 w 70"/>
                      <a:gd name="T15" fmla="*/ 32 h 226"/>
                      <a:gd name="T16" fmla="*/ 26 w 70"/>
                      <a:gd name="T17" fmla="*/ 26 h 226"/>
                      <a:gd name="T18" fmla="*/ 30 w 70"/>
                      <a:gd name="T19" fmla="*/ 20 h 226"/>
                      <a:gd name="T20" fmla="*/ 32 w 70"/>
                      <a:gd name="T21" fmla="*/ 6 h 226"/>
                      <a:gd name="T22" fmla="*/ 32 w 70"/>
                      <a:gd name="T23" fmla="*/ 0 h 226"/>
                      <a:gd name="T24" fmla="*/ 70 w 70"/>
                      <a:gd name="T25" fmla="*/ 0 h 2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0"/>
                      <a:gd name="T40" fmla="*/ 0 h 226"/>
                      <a:gd name="T41" fmla="*/ 70 w 70"/>
                      <a:gd name="T42" fmla="*/ 226 h 22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0" h="226">
                        <a:moveTo>
                          <a:pt x="70" y="0"/>
                        </a:moveTo>
                        <a:lnTo>
                          <a:pt x="70" y="226"/>
                        </a:lnTo>
                        <a:lnTo>
                          <a:pt x="24" y="226"/>
                        </a:lnTo>
                        <a:lnTo>
                          <a:pt x="24" y="61"/>
                        </a:lnTo>
                        <a:lnTo>
                          <a:pt x="0" y="61"/>
                        </a:lnTo>
                        <a:lnTo>
                          <a:pt x="0" y="34"/>
                        </a:lnTo>
                        <a:lnTo>
                          <a:pt x="6" y="32"/>
                        </a:lnTo>
                        <a:lnTo>
                          <a:pt x="18" y="32"/>
                        </a:lnTo>
                        <a:lnTo>
                          <a:pt x="26" y="26"/>
                        </a:lnTo>
                        <a:lnTo>
                          <a:pt x="30" y="20"/>
                        </a:lnTo>
                        <a:lnTo>
                          <a:pt x="32" y="6"/>
                        </a:lnTo>
                        <a:lnTo>
                          <a:pt x="32" y="0"/>
                        </a:lnTo>
                        <a:lnTo>
                          <a:pt x="7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grpSp>
        <p:grpSp>
          <p:nvGrpSpPr>
            <p:cNvPr id="433" name="Group 113"/>
            <p:cNvGrpSpPr>
              <a:grpSpLocks/>
            </p:cNvGrpSpPr>
            <p:nvPr/>
          </p:nvGrpSpPr>
          <p:grpSpPr bwMode="auto">
            <a:xfrm>
              <a:off x="439" y="3689"/>
              <a:ext cx="1097" cy="302"/>
              <a:chOff x="439" y="3689"/>
              <a:chExt cx="1097" cy="302"/>
            </a:xfrm>
          </p:grpSpPr>
          <p:sp>
            <p:nvSpPr>
              <p:cNvPr id="734" name="Rectangle 114"/>
              <p:cNvSpPr>
                <a:spLocks noChangeArrowheads="1"/>
              </p:cNvSpPr>
              <p:nvPr/>
            </p:nvSpPr>
            <p:spPr bwMode="auto">
              <a:xfrm>
                <a:off x="439" y="3689"/>
                <a:ext cx="1097" cy="30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735" name="Rectangle 115"/>
              <p:cNvSpPr>
                <a:spLocks noChangeArrowheads="1"/>
              </p:cNvSpPr>
              <p:nvPr/>
            </p:nvSpPr>
            <p:spPr bwMode="auto">
              <a:xfrm>
                <a:off x="667" y="3759"/>
                <a:ext cx="669"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000000"/>
                    </a:solidFill>
                  </a:rPr>
                  <a:t>Vendor B</a:t>
                </a:r>
                <a:endParaRPr lang="en-US" altLang="en-US" sz="2400" b="0">
                  <a:latin typeface="Times New Roman" panose="02020603050405020304" pitchFamily="18" charset="0"/>
                </a:endParaRPr>
              </a:p>
            </p:txBody>
          </p:sp>
          <p:sp>
            <p:nvSpPr>
              <p:cNvPr id="736" name="Freeform 116"/>
              <p:cNvSpPr>
                <a:spLocks/>
              </p:cNvSpPr>
              <p:nvPr/>
            </p:nvSpPr>
            <p:spPr bwMode="auto">
              <a:xfrm>
                <a:off x="439" y="3689"/>
                <a:ext cx="1097" cy="300"/>
              </a:xfrm>
              <a:custGeom>
                <a:avLst/>
                <a:gdLst>
                  <a:gd name="T0" fmla="*/ 1097 w 1097"/>
                  <a:gd name="T1" fmla="*/ 0 h 300"/>
                  <a:gd name="T2" fmla="*/ 0 w 1097"/>
                  <a:gd name="T3" fmla="*/ 0 h 300"/>
                  <a:gd name="T4" fmla="*/ 0 w 1097"/>
                  <a:gd name="T5" fmla="*/ 300 h 300"/>
                  <a:gd name="T6" fmla="*/ 0 60000 65536"/>
                  <a:gd name="T7" fmla="*/ 0 60000 65536"/>
                  <a:gd name="T8" fmla="*/ 0 60000 65536"/>
                  <a:gd name="T9" fmla="*/ 0 w 1097"/>
                  <a:gd name="T10" fmla="*/ 0 h 300"/>
                  <a:gd name="T11" fmla="*/ 1097 w 1097"/>
                  <a:gd name="T12" fmla="*/ 300 h 300"/>
                </a:gdLst>
                <a:ahLst/>
                <a:cxnLst>
                  <a:cxn ang="T6">
                    <a:pos x="T0" y="T1"/>
                  </a:cxn>
                  <a:cxn ang="T7">
                    <a:pos x="T2" y="T3"/>
                  </a:cxn>
                  <a:cxn ang="T8">
                    <a:pos x="T4" y="T5"/>
                  </a:cxn>
                </a:cxnLst>
                <a:rect l="T9" t="T10" r="T11" b="T12"/>
                <a:pathLst>
                  <a:path w="1097" h="300">
                    <a:moveTo>
                      <a:pt x="1097" y="0"/>
                    </a:moveTo>
                    <a:lnTo>
                      <a:pt x="0" y="0"/>
                    </a:lnTo>
                    <a:lnTo>
                      <a:pt x="0" y="300"/>
                    </a:lnTo>
                  </a:path>
                </a:pathLst>
              </a:custGeom>
              <a:noFill/>
              <a:ln w="254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737" name="Freeform 117"/>
              <p:cNvSpPr>
                <a:spLocks/>
              </p:cNvSpPr>
              <p:nvPr/>
            </p:nvSpPr>
            <p:spPr bwMode="auto">
              <a:xfrm>
                <a:off x="439" y="3689"/>
                <a:ext cx="1097" cy="300"/>
              </a:xfrm>
              <a:custGeom>
                <a:avLst/>
                <a:gdLst>
                  <a:gd name="T0" fmla="*/ 0 w 1097"/>
                  <a:gd name="T1" fmla="*/ 300 h 300"/>
                  <a:gd name="T2" fmla="*/ 1097 w 1097"/>
                  <a:gd name="T3" fmla="*/ 300 h 300"/>
                  <a:gd name="T4" fmla="*/ 1097 w 1097"/>
                  <a:gd name="T5" fmla="*/ 0 h 300"/>
                  <a:gd name="T6" fmla="*/ 0 60000 65536"/>
                  <a:gd name="T7" fmla="*/ 0 60000 65536"/>
                  <a:gd name="T8" fmla="*/ 0 60000 65536"/>
                  <a:gd name="T9" fmla="*/ 0 w 1097"/>
                  <a:gd name="T10" fmla="*/ 0 h 300"/>
                  <a:gd name="T11" fmla="*/ 1097 w 1097"/>
                  <a:gd name="T12" fmla="*/ 300 h 300"/>
                </a:gdLst>
                <a:ahLst/>
                <a:cxnLst>
                  <a:cxn ang="T6">
                    <a:pos x="T0" y="T1"/>
                  </a:cxn>
                  <a:cxn ang="T7">
                    <a:pos x="T2" y="T3"/>
                  </a:cxn>
                  <a:cxn ang="T8">
                    <a:pos x="T4" y="T5"/>
                  </a:cxn>
                </a:cxnLst>
                <a:rect l="T9" t="T10" r="T11" b="T12"/>
                <a:pathLst>
                  <a:path w="1097" h="300">
                    <a:moveTo>
                      <a:pt x="0" y="300"/>
                    </a:moveTo>
                    <a:lnTo>
                      <a:pt x="1097" y="300"/>
                    </a:lnTo>
                    <a:lnTo>
                      <a:pt x="1097" y="0"/>
                    </a:lnTo>
                  </a:path>
                </a:pathLst>
              </a:custGeom>
              <a:noFill/>
              <a:ln w="25400">
                <a:solidFill>
                  <a:srgbClr val="91919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434" name="Group 118"/>
            <p:cNvGrpSpPr>
              <a:grpSpLocks/>
            </p:cNvGrpSpPr>
            <p:nvPr/>
          </p:nvGrpSpPr>
          <p:grpSpPr bwMode="auto">
            <a:xfrm>
              <a:off x="1538" y="2283"/>
              <a:ext cx="1340" cy="389"/>
              <a:chOff x="1538" y="2283"/>
              <a:chExt cx="1340" cy="389"/>
            </a:xfrm>
          </p:grpSpPr>
          <p:sp>
            <p:nvSpPr>
              <p:cNvPr id="732" name="Freeform 119"/>
              <p:cNvSpPr>
                <a:spLocks/>
              </p:cNvSpPr>
              <p:nvPr/>
            </p:nvSpPr>
            <p:spPr bwMode="auto">
              <a:xfrm>
                <a:off x="1615" y="2318"/>
                <a:ext cx="1263" cy="354"/>
              </a:xfrm>
              <a:custGeom>
                <a:avLst/>
                <a:gdLst>
                  <a:gd name="T0" fmla="*/ 1259 w 1263"/>
                  <a:gd name="T1" fmla="*/ 354 h 354"/>
                  <a:gd name="T2" fmla="*/ 1263 w 1263"/>
                  <a:gd name="T3" fmla="*/ 340 h 354"/>
                  <a:gd name="T4" fmla="*/ 4 w 1263"/>
                  <a:gd name="T5" fmla="*/ 0 h 354"/>
                  <a:gd name="T6" fmla="*/ 0 w 1263"/>
                  <a:gd name="T7" fmla="*/ 14 h 354"/>
                  <a:gd name="T8" fmla="*/ 1259 w 1263"/>
                  <a:gd name="T9" fmla="*/ 354 h 354"/>
                  <a:gd name="T10" fmla="*/ 0 60000 65536"/>
                  <a:gd name="T11" fmla="*/ 0 60000 65536"/>
                  <a:gd name="T12" fmla="*/ 0 60000 65536"/>
                  <a:gd name="T13" fmla="*/ 0 60000 65536"/>
                  <a:gd name="T14" fmla="*/ 0 60000 65536"/>
                  <a:gd name="T15" fmla="*/ 0 w 1263"/>
                  <a:gd name="T16" fmla="*/ 0 h 354"/>
                  <a:gd name="T17" fmla="*/ 1263 w 1263"/>
                  <a:gd name="T18" fmla="*/ 354 h 354"/>
                </a:gdLst>
                <a:ahLst/>
                <a:cxnLst>
                  <a:cxn ang="T10">
                    <a:pos x="T0" y="T1"/>
                  </a:cxn>
                  <a:cxn ang="T11">
                    <a:pos x="T2" y="T3"/>
                  </a:cxn>
                  <a:cxn ang="T12">
                    <a:pos x="T4" y="T5"/>
                  </a:cxn>
                  <a:cxn ang="T13">
                    <a:pos x="T6" y="T7"/>
                  </a:cxn>
                  <a:cxn ang="T14">
                    <a:pos x="T8" y="T9"/>
                  </a:cxn>
                </a:cxnLst>
                <a:rect l="T15" t="T16" r="T17" b="T18"/>
                <a:pathLst>
                  <a:path w="1263" h="354">
                    <a:moveTo>
                      <a:pt x="1259" y="354"/>
                    </a:moveTo>
                    <a:lnTo>
                      <a:pt x="1263" y="340"/>
                    </a:lnTo>
                    <a:lnTo>
                      <a:pt x="4" y="0"/>
                    </a:lnTo>
                    <a:lnTo>
                      <a:pt x="0" y="14"/>
                    </a:lnTo>
                    <a:lnTo>
                      <a:pt x="1259" y="3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33" name="Freeform 120"/>
              <p:cNvSpPr>
                <a:spLocks/>
              </p:cNvSpPr>
              <p:nvPr/>
            </p:nvSpPr>
            <p:spPr bwMode="auto">
              <a:xfrm>
                <a:off x="1538" y="2283"/>
                <a:ext cx="93" cy="81"/>
              </a:xfrm>
              <a:custGeom>
                <a:avLst/>
                <a:gdLst>
                  <a:gd name="T0" fmla="*/ 93 w 93"/>
                  <a:gd name="T1" fmla="*/ 0 h 81"/>
                  <a:gd name="T2" fmla="*/ 0 w 93"/>
                  <a:gd name="T3" fmla="*/ 19 h 81"/>
                  <a:gd name="T4" fmla="*/ 72 w 93"/>
                  <a:gd name="T5" fmla="*/ 81 h 81"/>
                  <a:gd name="T6" fmla="*/ 93 w 93"/>
                  <a:gd name="T7" fmla="*/ 0 h 81"/>
                  <a:gd name="T8" fmla="*/ 0 60000 65536"/>
                  <a:gd name="T9" fmla="*/ 0 60000 65536"/>
                  <a:gd name="T10" fmla="*/ 0 60000 65536"/>
                  <a:gd name="T11" fmla="*/ 0 60000 65536"/>
                  <a:gd name="T12" fmla="*/ 0 w 93"/>
                  <a:gd name="T13" fmla="*/ 0 h 81"/>
                  <a:gd name="T14" fmla="*/ 93 w 93"/>
                  <a:gd name="T15" fmla="*/ 81 h 81"/>
                </a:gdLst>
                <a:ahLst/>
                <a:cxnLst>
                  <a:cxn ang="T8">
                    <a:pos x="T0" y="T1"/>
                  </a:cxn>
                  <a:cxn ang="T9">
                    <a:pos x="T2" y="T3"/>
                  </a:cxn>
                  <a:cxn ang="T10">
                    <a:pos x="T4" y="T5"/>
                  </a:cxn>
                  <a:cxn ang="T11">
                    <a:pos x="T6" y="T7"/>
                  </a:cxn>
                </a:cxnLst>
                <a:rect l="T12" t="T13" r="T14" b="T15"/>
                <a:pathLst>
                  <a:path w="93" h="81">
                    <a:moveTo>
                      <a:pt x="93" y="0"/>
                    </a:moveTo>
                    <a:lnTo>
                      <a:pt x="0" y="19"/>
                    </a:lnTo>
                    <a:lnTo>
                      <a:pt x="72" y="81"/>
                    </a:lnTo>
                    <a:lnTo>
                      <a:pt x="9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435" name="Group 121"/>
            <p:cNvGrpSpPr>
              <a:grpSpLocks/>
            </p:cNvGrpSpPr>
            <p:nvPr/>
          </p:nvGrpSpPr>
          <p:grpSpPr bwMode="auto">
            <a:xfrm>
              <a:off x="3925" y="2070"/>
              <a:ext cx="1699" cy="302"/>
              <a:chOff x="3925" y="2070"/>
              <a:chExt cx="1699" cy="302"/>
            </a:xfrm>
          </p:grpSpPr>
          <p:sp>
            <p:nvSpPr>
              <p:cNvPr id="728" name="Rectangle 122"/>
              <p:cNvSpPr>
                <a:spLocks noChangeArrowheads="1"/>
              </p:cNvSpPr>
              <p:nvPr/>
            </p:nvSpPr>
            <p:spPr bwMode="auto">
              <a:xfrm>
                <a:off x="3925" y="2070"/>
                <a:ext cx="1699" cy="30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729" name="Rectangle 123"/>
              <p:cNvSpPr>
                <a:spLocks noChangeArrowheads="1"/>
              </p:cNvSpPr>
              <p:nvPr/>
            </p:nvSpPr>
            <p:spPr bwMode="auto">
              <a:xfrm>
                <a:off x="4164" y="2142"/>
                <a:ext cx="130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000000"/>
                    </a:solidFill>
                  </a:rPr>
                  <a:t>Stock material M1</a:t>
                </a:r>
                <a:endParaRPr lang="en-US" altLang="en-US" sz="2400" b="0">
                  <a:latin typeface="Times New Roman" panose="02020603050405020304" pitchFamily="18" charset="0"/>
                </a:endParaRPr>
              </a:p>
            </p:txBody>
          </p:sp>
          <p:sp>
            <p:nvSpPr>
              <p:cNvPr id="730" name="Freeform 124"/>
              <p:cNvSpPr>
                <a:spLocks/>
              </p:cNvSpPr>
              <p:nvPr/>
            </p:nvSpPr>
            <p:spPr bwMode="auto">
              <a:xfrm>
                <a:off x="3925" y="2070"/>
                <a:ext cx="1697" cy="300"/>
              </a:xfrm>
              <a:custGeom>
                <a:avLst/>
                <a:gdLst>
                  <a:gd name="T0" fmla="*/ 1697 w 1697"/>
                  <a:gd name="T1" fmla="*/ 0 h 300"/>
                  <a:gd name="T2" fmla="*/ 0 w 1697"/>
                  <a:gd name="T3" fmla="*/ 0 h 300"/>
                  <a:gd name="T4" fmla="*/ 0 w 1697"/>
                  <a:gd name="T5" fmla="*/ 300 h 300"/>
                  <a:gd name="T6" fmla="*/ 0 60000 65536"/>
                  <a:gd name="T7" fmla="*/ 0 60000 65536"/>
                  <a:gd name="T8" fmla="*/ 0 60000 65536"/>
                  <a:gd name="T9" fmla="*/ 0 w 1697"/>
                  <a:gd name="T10" fmla="*/ 0 h 300"/>
                  <a:gd name="T11" fmla="*/ 1697 w 1697"/>
                  <a:gd name="T12" fmla="*/ 300 h 300"/>
                </a:gdLst>
                <a:ahLst/>
                <a:cxnLst>
                  <a:cxn ang="T6">
                    <a:pos x="T0" y="T1"/>
                  </a:cxn>
                  <a:cxn ang="T7">
                    <a:pos x="T2" y="T3"/>
                  </a:cxn>
                  <a:cxn ang="T8">
                    <a:pos x="T4" y="T5"/>
                  </a:cxn>
                </a:cxnLst>
                <a:rect l="T9" t="T10" r="T11" b="T12"/>
                <a:pathLst>
                  <a:path w="1697" h="300">
                    <a:moveTo>
                      <a:pt x="1697" y="0"/>
                    </a:moveTo>
                    <a:lnTo>
                      <a:pt x="0" y="0"/>
                    </a:lnTo>
                    <a:lnTo>
                      <a:pt x="0" y="300"/>
                    </a:lnTo>
                  </a:path>
                </a:pathLst>
              </a:custGeom>
              <a:noFill/>
              <a:ln w="254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731" name="Freeform 125"/>
              <p:cNvSpPr>
                <a:spLocks/>
              </p:cNvSpPr>
              <p:nvPr/>
            </p:nvSpPr>
            <p:spPr bwMode="auto">
              <a:xfrm>
                <a:off x="3925" y="2070"/>
                <a:ext cx="1697" cy="300"/>
              </a:xfrm>
              <a:custGeom>
                <a:avLst/>
                <a:gdLst>
                  <a:gd name="T0" fmla="*/ 0 w 1697"/>
                  <a:gd name="T1" fmla="*/ 300 h 300"/>
                  <a:gd name="T2" fmla="*/ 1697 w 1697"/>
                  <a:gd name="T3" fmla="*/ 300 h 300"/>
                  <a:gd name="T4" fmla="*/ 1697 w 1697"/>
                  <a:gd name="T5" fmla="*/ 0 h 300"/>
                  <a:gd name="T6" fmla="*/ 0 60000 65536"/>
                  <a:gd name="T7" fmla="*/ 0 60000 65536"/>
                  <a:gd name="T8" fmla="*/ 0 60000 65536"/>
                  <a:gd name="T9" fmla="*/ 0 w 1697"/>
                  <a:gd name="T10" fmla="*/ 0 h 300"/>
                  <a:gd name="T11" fmla="*/ 1697 w 1697"/>
                  <a:gd name="T12" fmla="*/ 300 h 300"/>
                </a:gdLst>
                <a:ahLst/>
                <a:cxnLst>
                  <a:cxn ang="T6">
                    <a:pos x="T0" y="T1"/>
                  </a:cxn>
                  <a:cxn ang="T7">
                    <a:pos x="T2" y="T3"/>
                  </a:cxn>
                  <a:cxn ang="T8">
                    <a:pos x="T4" y="T5"/>
                  </a:cxn>
                </a:cxnLst>
                <a:rect l="T9" t="T10" r="T11" b="T12"/>
                <a:pathLst>
                  <a:path w="1697" h="300">
                    <a:moveTo>
                      <a:pt x="0" y="300"/>
                    </a:moveTo>
                    <a:lnTo>
                      <a:pt x="1697" y="300"/>
                    </a:lnTo>
                    <a:lnTo>
                      <a:pt x="1697" y="0"/>
                    </a:lnTo>
                  </a:path>
                </a:pathLst>
              </a:custGeom>
              <a:noFill/>
              <a:ln w="25400">
                <a:solidFill>
                  <a:srgbClr val="91919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436" name="Group 126"/>
            <p:cNvGrpSpPr>
              <a:grpSpLocks/>
            </p:cNvGrpSpPr>
            <p:nvPr/>
          </p:nvGrpSpPr>
          <p:grpSpPr bwMode="auto">
            <a:xfrm>
              <a:off x="3925" y="2878"/>
              <a:ext cx="1806" cy="302"/>
              <a:chOff x="3925" y="2878"/>
              <a:chExt cx="1806" cy="302"/>
            </a:xfrm>
          </p:grpSpPr>
          <p:sp>
            <p:nvSpPr>
              <p:cNvPr id="724" name="Rectangle 127"/>
              <p:cNvSpPr>
                <a:spLocks noChangeArrowheads="1"/>
              </p:cNvSpPr>
              <p:nvPr/>
            </p:nvSpPr>
            <p:spPr bwMode="auto">
              <a:xfrm>
                <a:off x="3925" y="2878"/>
                <a:ext cx="1699" cy="30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725" name="Rectangle 128"/>
              <p:cNvSpPr>
                <a:spLocks noChangeArrowheads="1"/>
              </p:cNvSpPr>
              <p:nvPr/>
            </p:nvSpPr>
            <p:spPr bwMode="auto">
              <a:xfrm>
                <a:off x="3930" y="2950"/>
                <a:ext cx="180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000000"/>
                    </a:solidFill>
                  </a:rPr>
                  <a:t>Consumable material M2</a:t>
                </a:r>
                <a:endParaRPr lang="en-US" altLang="en-US" sz="2400" b="0">
                  <a:latin typeface="Times New Roman" panose="02020603050405020304" pitchFamily="18" charset="0"/>
                </a:endParaRPr>
              </a:p>
            </p:txBody>
          </p:sp>
          <p:sp>
            <p:nvSpPr>
              <p:cNvPr id="726" name="Freeform 129"/>
              <p:cNvSpPr>
                <a:spLocks/>
              </p:cNvSpPr>
              <p:nvPr/>
            </p:nvSpPr>
            <p:spPr bwMode="auto">
              <a:xfrm>
                <a:off x="3925" y="2878"/>
                <a:ext cx="1697" cy="302"/>
              </a:xfrm>
              <a:custGeom>
                <a:avLst/>
                <a:gdLst>
                  <a:gd name="T0" fmla="*/ 1697 w 1697"/>
                  <a:gd name="T1" fmla="*/ 0 h 302"/>
                  <a:gd name="T2" fmla="*/ 0 w 1697"/>
                  <a:gd name="T3" fmla="*/ 0 h 302"/>
                  <a:gd name="T4" fmla="*/ 0 w 1697"/>
                  <a:gd name="T5" fmla="*/ 302 h 302"/>
                  <a:gd name="T6" fmla="*/ 0 60000 65536"/>
                  <a:gd name="T7" fmla="*/ 0 60000 65536"/>
                  <a:gd name="T8" fmla="*/ 0 60000 65536"/>
                  <a:gd name="T9" fmla="*/ 0 w 1697"/>
                  <a:gd name="T10" fmla="*/ 0 h 302"/>
                  <a:gd name="T11" fmla="*/ 1697 w 1697"/>
                  <a:gd name="T12" fmla="*/ 302 h 302"/>
                </a:gdLst>
                <a:ahLst/>
                <a:cxnLst>
                  <a:cxn ang="T6">
                    <a:pos x="T0" y="T1"/>
                  </a:cxn>
                  <a:cxn ang="T7">
                    <a:pos x="T2" y="T3"/>
                  </a:cxn>
                  <a:cxn ang="T8">
                    <a:pos x="T4" y="T5"/>
                  </a:cxn>
                </a:cxnLst>
                <a:rect l="T9" t="T10" r="T11" b="T12"/>
                <a:pathLst>
                  <a:path w="1697" h="302">
                    <a:moveTo>
                      <a:pt x="1697" y="0"/>
                    </a:moveTo>
                    <a:lnTo>
                      <a:pt x="0" y="0"/>
                    </a:lnTo>
                    <a:lnTo>
                      <a:pt x="0" y="302"/>
                    </a:lnTo>
                  </a:path>
                </a:pathLst>
              </a:custGeom>
              <a:noFill/>
              <a:ln w="254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727" name="Freeform 130"/>
              <p:cNvSpPr>
                <a:spLocks/>
              </p:cNvSpPr>
              <p:nvPr/>
            </p:nvSpPr>
            <p:spPr bwMode="auto">
              <a:xfrm>
                <a:off x="3925" y="2878"/>
                <a:ext cx="1697" cy="302"/>
              </a:xfrm>
              <a:custGeom>
                <a:avLst/>
                <a:gdLst>
                  <a:gd name="T0" fmla="*/ 0 w 1697"/>
                  <a:gd name="T1" fmla="*/ 302 h 302"/>
                  <a:gd name="T2" fmla="*/ 1697 w 1697"/>
                  <a:gd name="T3" fmla="*/ 302 h 302"/>
                  <a:gd name="T4" fmla="*/ 1697 w 1697"/>
                  <a:gd name="T5" fmla="*/ 0 h 302"/>
                  <a:gd name="T6" fmla="*/ 0 60000 65536"/>
                  <a:gd name="T7" fmla="*/ 0 60000 65536"/>
                  <a:gd name="T8" fmla="*/ 0 60000 65536"/>
                  <a:gd name="T9" fmla="*/ 0 w 1697"/>
                  <a:gd name="T10" fmla="*/ 0 h 302"/>
                  <a:gd name="T11" fmla="*/ 1697 w 1697"/>
                  <a:gd name="T12" fmla="*/ 302 h 302"/>
                </a:gdLst>
                <a:ahLst/>
                <a:cxnLst>
                  <a:cxn ang="T6">
                    <a:pos x="T0" y="T1"/>
                  </a:cxn>
                  <a:cxn ang="T7">
                    <a:pos x="T2" y="T3"/>
                  </a:cxn>
                  <a:cxn ang="T8">
                    <a:pos x="T4" y="T5"/>
                  </a:cxn>
                </a:cxnLst>
                <a:rect l="T9" t="T10" r="T11" b="T12"/>
                <a:pathLst>
                  <a:path w="1697" h="302">
                    <a:moveTo>
                      <a:pt x="0" y="302"/>
                    </a:moveTo>
                    <a:lnTo>
                      <a:pt x="1697" y="302"/>
                    </a:lnTo>
                    <a:lnTo>
                      <a:pt x="1697" y="0"/>
                    </a:lnTo>
                  </a:path>
                </a:pathLst>
              </a:custGeom>
              <a:noFill/>
              <a:ln w="25400">
                <a:solidFill>
                  <a:srgbClr val="91919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437" name="Group 131"/>
            <p:cNvGrpSpPr>
              <a:grpSpLocks/>
            </p:cNvGrpSpPr>
            <p:nvPr/>
          </p:nvGrpSpPr>
          <p:grpSpPr bwMode="auto">
            <a:xfrm>
              <a:off x="3925" y="3689"/>
              <a:ext cx="1699" cy="302"/>
              <a:chOff x="3925" y="3689"/>
              <a:chExt cx="1699" cy="302"/>
            </a:xfrm>
          </p:grpSpPr>
          <p:sp>
            <p:nvSpPr>
              <p:cNvPr id="720" name="Rectangle 132"/>
              <p:cNvSpPr>
                <a:spLocks noChangeArrowheads="1"/>
              </p:cNvSpPr>
              <p:nvPr/>
            </p:nvSpPr>
            <p:spPr bwMode="auto">
              <a:xfrm>
                <a:off x="3925" y="3689"/>
                <a:ext cx="1699" cy="30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721" name="Rectangle 133"/>
              <p:cNvSpPr>
                <a:spLocks noChangeArrowheads="1"/>
              </p:cNvSpPr>
              <p:nvPr/>
            </p:nvSpPr>
            <p:spPr bwMode="auto">
              <a:xfrm>
                <a:off x="4408" y="3759"/>
                <a:ext cx="78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000000"/>
                    </a:solidFill>
                  </a:rPr>
                  <a:t>Service D1</a:t>
                </a:r>
                <a:endParaRPr lang="en-US" altLang="en-US" sz="2400" b="0">
                  <a:latin typeface="Times New Roman" panose="02020603050405020304" pitchFamily="18" charset="0"/>
                </a:endParaRPr>
              </a:p>
            </p:txBody>
          </p:sp>
          <p:sp>
            <p:nvSpPr>
              <p:cNvPr id="722" name="Freeform 134"/>
              <p:cNvSpPr>
                <a:spLocks/>
              </p:cNvSpPr>
              <p:nvPr/>
            </p:nvSpPr>
            <p:spPr bwMode="auto">
              <a:xfrm>
                <a:off x="3925" y="3689"/>
                <a:ext cx="1697" cy="300"/>
              </a:xfrm>
              <a:custGeom>
                <a:avLst/>
                <a:gdLst>
                  <a:gd name="T0" fmla="*/ 1697 w 1697"/>
                  <a:gd name="T1" fmla="*/ 0 h 300"/>
                  <a:gd name="T2" fmla="*/ 0 w 1697"/>
                  <a:gd name="T3" fmla="*/ 0 h 300"/>
                  <a:gd name="T4" fmla="*/ 0 w 1697"/>
                  <a:gd name="T5" fmla="*/ 300 h 300"/>
                  <a:gd name="T6" fmla="*/ 0 60000 65536"/>
                  <a:gd name="T7" fmla="*/ 0 60000 65536"/>
                  <a:gd name="T8" fmla="*/ 0 60000 65536"/>
                  <a:gd name="T9" fmla="*/ 0 w 1697"/>
                  <a:gd name="T10" fmla="*/ 0 h 300"/>
                  <a:gd name="T11" fmla="*/ 1697 w 1697"/>
                  <a:gd name="T12" fmla="*/ 300 h 300"/>
                </a:gdLst>
                <a:ahLst/>
                <a:cxnLst>
                  <a:cxn ang="T6">
                    <a:pos x="T0" y="T1"/>
                  </a:cxn>
                  <a:cxn ang="T7">
                    <a:pos x="T2" y="T3"/>
                  </a:cxn>
                  <a:cxn ang="T8">
                    <a:pos x="T4" y="T5"/>
                  </a:cxn>
                </a:cxnLst>
                <a:rect l="T9" t="T10" r="T11" b="T12"/>
                <a:pathLst>
                  <a:path w="1697" h="300">
                    <a:moveTo>
                      <a:pt x="1697" y="0"/>
                    </a:moveTo>
                    <a:lnTo>
                      <a:pt x="0" y="0"/>
                    </a:lnTo>
                    <a:lnTo>
                      <a:pt x="0" y="300"/>
                    </a:lnTo>
                  </a:path>
                </a:pathLst>
              </a:custGeom>
              <a:noFill/>
              <a:ln w="254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723" name="Freeform 135"/>
              <p:cNvSpPr>
                <a:spLocks/>
              </p:cNvSpPr>
              <p:nvPr/>
            </p:nvSpPr>
            <p:spPr bwMode="auto">
              <a:xfrm>
                <a:off x="3925" y="3689"/>
                <a:ext cx="1697" cy="300"/>
              </a:xfrm>
              <a:custGeom>
                <a:avLst/>
                <a:gdLst>
                  <a:gd name="T0" fmla="*/ 0 w 1697"/>
                  <a:gd name="T1" fmla="*/ 300 h 300"/>
                  <a:gd name="T2" fmla="*/ 1697 w 1697"/>
                  <a:gd name="T3" fmla="*/ 300 h 300"/>
                  <a:gd name="T4" fmla="*/ 1697 w 1697"/>
                  <a:gd name="T5" fmla="*/ 0 h 300"/>
                  <a:gd name="T6" fmla="*/ 0 60000 65536"/>
                  <a:gd name="T7" fmla="*/ 0 60000 65536"/>
                  <a:gd name="T8" fmla="*/ 0 60000 65536"/>
                  <a:gd name="T9" fmla="*/ 0 w 1697"/>
                  <a:gd name="T10" fmla="*/ 0 h 300"/>
                  <a:gd name="T11" fmla="*/ 1697 w 1697"/>
                  <a:gd name="T12" fmla="*/ 300 h 300"/>
                </a:gdLst>
                <a:ahLst/>
                <a:cxnLst>
                  <a:cxn ang="T6">
                    <a:pos x="T0" y="T1"/>
                  </a:cxn>
                  <a:cxn ang="T7">
                    <a:pos x="T2" y="T3"/>
                  </a:cxn>
                  <a:cxn ang="T8">
                    <a:pos x="T4" y="T5"/>
                  </a:cxn>
                </a:cxnLst>
                <a:rect l="T9" t="T10" r="T11" b="T12"/>
                <a:pathLst>
                  <a:path w="1697" h="300">
                    <a:moveTo>
                      <a:pt x="0" y="300"/>
                    </a:moveTo>
                    <a:lnTo>
                      <a:pt x="1697" y="300"/>
                    </a:lnTo>
                    <a:lnTo>
                      <a:pt x="1697" y="0"/>
                    </a:lnTo>
                  </a:path>
                </a:pathLst>
              </a:custGeom>
              <a:noFill/>
              <a:ln w="25400">
                <a:solidFill>
                  <a:srgbClr val="91919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438" name="Group 136"/>
            <p:cNvGrpSpPr>
              <a:grpSpLocks/>
            </p:cNvGrpSpPr>
            <p:nvPr/>
          </p:nvGrpSpPr>
          <p:grpSpPr bwMode="auto">
            <a:xfrm>
              <a:off x="1538" y="3403"/>
              <a:ext cx="1340" cy="354"/>
              <a:chOff x="1538" y="3403"/>
              <a:chExt cx="1340" cy="354"/>
            </a:xfrm>
          </p:grpSpPr>
          <p:sp>
            <p:nvSpPr>
              <p:cNvPr id="718" name="Freeform 137"/>
              <p:cNvSpPr>
                <a:spLocks/>
              </p:cNvSpPr>
              <p:nvPr/>
            </p:nvSpPr>
            <p:spPr bwMode="auto">
              <a:xfrm>
                <a:off x="1615" y="3403"/>
                <a:ext cx="1263" cy="322"/>
              </a:xfrm>
              <a:custGeom>
                <a:avLst/>
                <a:gdLst>
                  <a:gd name="T0" fmla="*/ 1263 w 1263"/>
                  <a:gd name="T1" fmla="*/ 14 h 322"/>
                  <a:gd name="T2" fmla="*/ 1259 w 1263"/>
                  <a:gd name="T3" fmla="*/ 0 h 322"/>
                  <a:gd name="T4" fmla="*/ 0 w 1263"/>
                  <a:gd name="T5" fmla="*/ 308 h 322"/>
                  <a:gd name="T6" fmla="*/ 4 w 1263"/>
                  <a:gd name="T7" fmla="*/ 322 h 322"/>
                  <a:gd name="T8" fmla="*/ 1263 w 1263"/>
                  <a:gd name="T9" fmla="*/ 14 h 322"/>
                  <a:gd name="T10" fmla="*/ 0 60000 65536"/>
                  <a:gd name="T11" fmla="*/ 0 60000 65536"/>
                  <a:gd name="T12" fmla="*/ 0 60000 65536"/>
                  <a:gd name="T13" fmla="*/ 0 60000 65536"/>
                  <a:gd name="T14" fmla="*/ 0 60000 65536"/>
                  <a:gd name="T15" fmla="*/ 0 w 1263"/>
                  <a:gd name="T16" fmla="*/ 0 h 322"/>
                  <a:gd name="T17" fmla="*/ 1263 w 1263"/>
                  <a:gd name="T18" fmla="*/ 322 h 322"/>
                </a:gdLst>
                <a:ahLst/>
                <a:cxnLst>
                  <a:cxn ang="T10">
                    <a:pos x="T0" y="T1"/>
                  </a:cxn>
                  <a:cxn ang="T11">
                    <a:pos x="T2" y="T3"/>
                  </a:cxn>
                  <a:cxn ang="T12">
                    <a:pos x="T4" y="T5"/>
                  </a:cxn>
                  <a:cxn ang="T13">
                    <a:pos x="T6" y="T7"/>
                  </a:cxn>
                  <a:cxn ang="T14">
                    <a:pos x="T8" y="T9"/>
                  </a:cxn>
                </a:cxnLst>
                <a:rect l="T15" t="T16" r="T17" b="T18"/>
                <a:pathLst>
                  <a:path w="1263" h="322">
                    <a:moveTo>
                      <a:pt x="1263" y="14"/>
                    </a:moveTo>
                    <a:lnTo>
                      <a:pt x="1259" y="0"/>
                    </a:lnTo>
                    <a:lnTo>
                      <a:pt x="0" y="308"/>
                    </a:lnTo>
                    <a:lnTo>
                      <a:pt x="4" y="322"/>
                    </a:lnTo>
                    <a:lnTo>
                      <a:pt x="1263"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19" name="Freeform 138"/>
              <p:cNvSpPr>
                <a:spLocks/>
              </p:cNvSpPr>
              <p:nvPr/>
            </p:nvSpPr>
            <p:spPr bwMode="auto">
              <a:xfrm>
                <a:off x="1538" y="3675"/>
                <a:ext cx="93" cy="82"/>
              </a:xfrm>
              <a:custGeom>
                <a:avLst/>
                <a:gdLst>
                  <a:gd name="T0" fmla="*/ 74 w 93"/>
                  <a:gd name="T1" fmla="*/ 0 h 82"/>
                  <a:gd name="T2" fmla="*/ 0 w 93"/>
                  <a:gd name="T3" fmla="*/ 62 h 82"/>
                  <a:gd name="T4" fmla="*/ 93 w 93"/>
                  <a:gd name="T5" fmla="*/ 82 h 82"/>
                  <a:gd name="T6" fmla="*/ 74 w 93"/>
                  <a:gd name="T7" fmla="*/ 0 h 82"/>
                  <a:gd name="T8" fmla="*/ 0 60000 65536"/>
                  <a:gd name="T9" fmla="*/ 0 60000 65536"/>
                  <a:gd name="T10" fmla="*/ 0 60000 65536"/>
                  <a:gd name="T11" fmla="*/ 0 60000 65536"/>
                  <a:gd name="T12" fmla="*/ 0 w 93"/>
                  <a:gd name="T13" fmla="*/ 0 h 82"/>
                  <a:gd name="T14" fmla="*/ 93 w 93"/>
                  <a:gd name="T15" fmla="*/ 82 h 82"/>
                </a:gdLst>
                <a:ahLst/>
                <a:cxnLst>
                  <a:cxn ang="T8">
                    <a:pos x="T0" y="T1"/>
                  </a:cxn>
                  <a:cxn ang="T9">
                    <a:pos x="T2" y="T3"/>
                  </a:cxn>
                  <a:cxn ang="T10">
                    <a:pos x="T4" y="T5"/>
                  </a:cxn>
                  <a:cxn ang="T11">
                    <a:pos x="T6" y="T7"/>
                  </a:cxn>
                </a:cxnLst>
                <a:rect l="T12" t="T13" r="T14" b="T15"/>
                <a:pathLst>
                  <a:path w="93" h="82">
                    <a:moveTo>
                      <a:pt x="74" y="0"/>
                    </a:moveTo>
                    <a:lnTo>
                      <a:pt x="0" y="62"/>
                    </a:lnTo>
                    <a:lnTo>
                      <a:pt x="93" y="82"/>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439" name="Group 139"/>
            <p:cNvGrpSpPr>
              <a:grpSpLocks/>
            </p:cNvGrpSpPr>
            <p:nvPr/>
          </p:nvGrpSpPr>
          <p:grpSpPr bwMode="auto">
            <a:xfrm>
              <a:off x="3383" y="3063"/>
              <a:ext cx="512" cy="159"/>
              <a:chOff x="3383" y="3063"/>
              <a:chExt cx="512" cy="159"/>
            </a:xfrm>
          </p:grpSpPr>
          <p:sp>
            <p:nvSpPr>
              <p:cNvPr id="716" name="Freeform 140"/>
              <p:cNvSpPr>
                <a:spLocks/>
              </p:cNvSpPr>
              <p:nvPr/>
            </p:nvSpPr>
            <p:spPr bwMode="auto">
              <a:xfrm>
                <a:off x="3383" y="3097"/>
                <a:ext cx="434" cy="125"/>
              </a:xfrm>
              <a:custGeom>
                <a:avLst/>
                <a:gdLst>
                  <a:gd name="T0" fmla="*/ 0 w 434"/>
                  <a:gd name="T1" fmla="*/ 111 h 125"/>
                  <a:gd name="T2" fmla="*/ 4 w 434"/>
                  <a:gd name="T3" fmla="*/ 125 h 125"/>
                  <a:gd name="T4" fmla="*/ 434 w 434"/>
                  <a:gd name="T5" fmla="*/ 14 h 125"/>
                  <a:gd name="T6" fmla="*/ 430 w 434"/>
                  <a:gd name="T7" fmla="*/ 0 h 125"/>
                  <a:gd name="T8" fmla="*/ 0 w 434"/>
                  <a:gd name="T9" fmla="*/ 111 h 125"/>
                  <a:gd name="T10" fmla="*/ 0 60000 65536"/>
                  <a:gd name="T11" fmla="*/ 0 60000 65536"/>
                  <a:gd name="T12" fmla="*/ 0 60000 65536"/>
                  <a:gd name="T13" fmla="*/ 0 60000 65536"/>
                  <a:gd name="T14" fmla="*/ 0 60000 65536"/>
                  <a:gd name="T15" fmla="*/ 0 w 434"/>
                  <a:gd name="T16" fmla="*/ 0 h 125"/>
                  <a:gd name="T17" fmla="*/ 434 w 434"/>
                  <a:gd name="T18" fmla="*/ 125 h 125"/>
                </a:gdLst>
                <a:ahLst/>
                <a:cxnLst>
                  <a:cxn ang="T10">
                    <a:pos x="T0" y="T1"/>
                  </a:cxn>
                  <a:cxn ang="T11">
                    <a:pos x="T2" y="T3"/>
                  </a:cxn>
                  <a:cxn ang="T12">
                    <a:pos x="T4" y="T5"/>
                  </a:cxn>
                  <a:cxn ang="T13">
                    <a:pos x="T6" y="T7"/>
                  </a:cxn>
                  <a:cxn ang="T14">
                    <a:pos x="T8" y="T9"/>
                  </a:cxn>
                </a:cxnLst>
                <a:rect l="T15" t="T16" r="T17" b="T18"/>
                <a:pathLst>
                  <a:path w="434" h="125">
                    <a:moveTo>
                      <a:pt x="0" y="111"/>
                    </a:moveTo>
                    <a:lnTo>
                      <a:pt x="4" y="125"/>
                    </a:lnTo>
                    <a:lnTo>
                      <a:pt x="434" y="14"/>
                    </a:lnTo>
                    <a:lnTo>
                      <a:pt x="430" y="0"/>
                    </a:lnTo>
                    <a:lnTo>
                      <a:pt x="0"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17" name="Freeform 141"/>
              <p:cNvSpPr>
                <a:spLocks/>
              </p:cNvSpPr>
              <p:nvPr/>
            </p:nvSpPr>
            <p:spPr bwMode="auto">
              <a:xfrm>
                <a:off x="3801" y="3063"/>
                <a:ext cx="94" cy="82"/>
              </a:xfrm>
              <a:custGeom>
                <a:avLst/>
                <a:gdLst>
                  <a:gd name="T0" fmla="*/ 22 w 94"/>
                  <a:gd name="T1" fmla="*/ 82 h 82"/>
                  <a:gd name="T2" fmla="*/ 94 w 94"/>
                  <a:gd name="T3" fmla="*/ 18 h 82"/>
                  <a:gd name="T4" fmla="*/ 0 w 94"/>
                  <a:gd name="T5" fmla="*/ 0 h 82"/>
                  <a:gd name="T6" fmla="*/ 22 w 94"/>
                  <a:gd name="T7" fmla="*/ 82 h 82"/>
                  <a:gd name="T8" fmla="*/ 0 60000 65536"/>
                  <a:gd name="T9" fmla="*/ 0 60000 65536"/>
                  <a:gd name="T10" fmla="*/ 0 60000 65536"/>
                  <a:gd name="T11" fmla="*/ 0 60000 65536"/>
                  <a:gd name="T12" fmla="*/ 0 w 94"/>
                  <a:gd name="T13" fmla="*/ 0 h 82"/>
                  <a:gd name="T14" fmla="*/ 94 w 94"/>
                  <a:gd name="T15" fmla="*/ 82 h 82"/>
                </a:gdLst>
                <a:ahLst/>
                <a:cxnLst>
                  <a:cxn ang="T8">
                    <a:pos x="T0" y="T1"/>
                  </a:cxn>
                  <a:cxn ang="T9">
                    <a:pos x="T2" y="T3"/>
                  </a:cxn>
                  <a:cxn ang="T10">
                    <a:pos x="T4" y="T5"/>
                  </a:cxn>
                  <a:cxn ang="T11">
                    <a:pos x="T6" y="T7"/>
                  </a:cxn>
                </a:cxnLst>
                <a:rect l="T12" t="T13" r="T14" b="T15"/>
                <a:pathLst>
                  <a:path w="94" h="82">
                    <a:moveTo>
                      <a:pt x="22" y="82"/>
                    </a:moveTo>
                    <a:lnTo>
                      <a:pt x="94" y="18"/>
                    </a:lnTo>
                    <a:lnTo>
                      <a:pt x="0" y="0"/>
                    </a:lnTo>
                    <a:lnTo>
                      <a:pt x="22"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440" name="Group 142"/>
            <p:cNvGrpSpPr>
              <a:grpSpLocks/>
            </p:cNvGrpSpPr>
            <p:nvPr/>
          </p:nvGrpSpPr>
          <p:grpSpPr bwMode="auto">
            <a:xfrm>
              <a:off x="2212" y="3149"/>
              <a:ext cx="1210" cy="302"/>
              <a:chOff x="2212" y="3149"/>
              <a:chExt cx="1210" cy="302"/>
            </a:xfrm>
          </p:grpSpPr>
          <p:sp>
            <p:nvSpPr>
              <p:cNvPr id="712" name="Rectangle 143"/>
              <p:cNvSpPr>
                <a:spLocks noChangeArrowheads="1"/>
              </p:cNvSpPr>
              <p:nvPr/>
            </p:nvSpPr>
            <p:spPr bwMode="auto">
              <a:xfrm>
                <a:off x="2212" y="3149"/>
                <a:ext cx="1210" cy="30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713" name="Rectangle 144"/>
              <p:cNvSpPr>
                <a:spLocks noChangeArrowheads="1"/>
              </p:cNvSpPr>
              <p:nvPr/>
            </p:nvSpPr>
            <p:spPr bwMode="auto">
              <a:xfrm>
                <a:off x="2440" y="3220"/>
                <a:ext cx="79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000000"/>
                    </a:solidFill>
                  </a:rPr>
                  <a:t>Info record</a:t>
                </a:r>
                <a:endParaRPr lang="en-US" altLang="en-US" sz="2400" b="0">
                  <a:latin typeface="Times New Roman" panose="02020603050405020304" pitchFamily="18" charset="0"/>
                </a:endParaRPr>
              </a:p>
            </p:txBody>
          </p:sp>
          <p:sp>
            <p:nvSpPr>
              <p:cNvPr id="714" name="Freeform 145"/>
              <p:cNvSpPr>
                <a:spLocks/>
              </p:cNvSpPr>
              <p:nvPr/>
            </p:nvSpPr>
            <p:spPr bwMode="auto">
              <a:xfrm>
                <a:off x="2212" y="3149"/>
                <a:ext cx="1208" cy="302"/>
              </a:xfrm>
              <a:custGeom>
                <a:avLst/>
                <a:gdLst>
                  <a:gd name="T0" fmla="*/ 1208 w 1208"/>
                  <a:gd name="T1" fmla="*/ 0 h 302"/>
                  <a:gd name="T2" fmla="*/ 0 w 1208"/>
                  <a:gd name="T3" fmla="*/ 0 h 302"/>
                  <a:gd name="T4" fmla="*/ 0 w 1208"/>
                  <a:gd name="T5" fmla="*/ 302 h 302"/>
                  <a:gd name="T6" fmla="*/ 0 60000 65536"/>
                  <a:gd name="T7" fmla="*/ 0 60000 65536"/>
                  <a:gd name="T8" fmla="*/ 0 60000 65536"/>
                  <a:gd name="T9" fmla="*/ 0 w 1208"/>
                  <a:gd name="T10" fmla="*/ 0 h 302"/>
                  <a:gd name="T11" fmla="*/ 1208 w 1208"/>
                  <a:gd name="T12" fmla="*/ 302 h 302"/>
                </a:gdLst>
                <a:ahLst/>
                <a:cxnLst>
                  <a:cxn ang="T6">
                    <a:pos x="T0" y="T1"/>
                  </a:cxn>
                  <a:cxn ang="T7">
                    <a:pos x="T2" y="T3"/>
                  </a:cxn>
                  <a:cxn ang="T8">
                    <a:pos x="T4" y="T5"/>
                  </a:cxn>
                </a:cxnLst>
                <a:rect l="T9" t="T10" r="T11" b="T12"/>
                <a:pathLst>
                  <a:path w="1208" h="302">
                    <a:moveTo>
                      <a:pt x="1208" y="0"/>
                    </a:moveTo>
                    <a:lnTo>
                      <a:pt x="0" y="0"/>
                    </a:lnTo>
                    <a:lnTo>
                      <a:pt x="0" y="302"/>
                    </a:lnTo>
                  </a:path>
                </a:pathLst>
              </a:custGeom>
              <a:noFill/>
              <a:ln w="254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715" name="Freeform 146"/>
              <p:cNvSpPr>
                <a:spLocks/>
              </p:cNvSpPr>
              <p:nvPr/>
            </p:nvSpPr>
            <p:spPr bwMode="auto">
              <a:xfrm>
                <a:off x="2212" y="3149"/>
                <a:ext cx="1208" cy="302"/>
              </a:xfrm>
              <a:custGeom>
                <a:avLst/>
                <a:gdLst>
                  <a:gd name="T0" fmla="*/ 0 w 1208"/>
                  <a:gd name="T1" fmla="*/ 302 h 302"/>
                  <a:gd name="T2" fmla="*/ 1208 w 1208"/>
                  <a:gd name="T3" fmla="*/ 302 h 302"/>
                  <a:gd name="T4" fmla="*/ 1208 w 1208"/>
                  <a:gd name="T5" fmla="*/ 0 h 302"/>
                  <a:gd name="T6" fmla="*/ 0 60000 65536"/>
                  <a:gd name="T7" fmla="*/ 0 60000 65536"/>
                  <a:gd name="T8" fmla="*/ 0 60000 65536"/>
                  <a:gd name="T9" fmla="*/ 0 w 1208"/>
                  <a:gd name="T10" fmla="*/ 0 h 302"/>
                  <a:gd name="T11" fmla="*/ 1208 w 1208"/>
                  <a:gd name="T12" fmla="*/ 302 h 302"/>
                </a:gdLst>
                <a:ahLst/>
                <a:cxnLst>
                  <a:cxn ang="T6">
                    <a:pos x="T0" y="T1"/>
                  </a:cxn>
                  <a:cxn ang="T7">
                    <a:pos x="T2" y="T3"/>
                  </a:cxn>
                  <a:cxn ang="T8">
                    <a:pos x="T4" y="T5"/>
                  </a:cxn>
                </a:cxnLst>
                <a:rect l="T9" t="T10" r="T11" b="T12"/>
                <a:pathLst>
                  <a:path w="1208" h="302">
                    <a:moveTo>
                      <a:pt x="0" y="302"/>
                    </a:moveTo>
                    <a:lnTo>
                      <a:pt x="1208" y="302"/>
                    </a:lnTo>
                    <a:lnTo>
                      <a:pt x="1208" y="0"/>
                    </a:lnTo>
                  </a:path>
                </a:pathLst>
              </a:custGeom>
              <a:noFill/>
              <a:ln w="25400">
                <a:solidFill>
                  <a:srgbClr val="91919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441" name="Group 147"/>
            <p:cNvGrpSpPr>
              <a:grpSpLocks/>
            </p:cNvGrpSpPr>
            <p:nvPr/>
          </p:nvGrpSpPr>
          <p:grpSpPr bwMode="auto">
            <a:xfrm>
              <a:off x="3385" y="2865"/>
              <a:ext cx="510" cy="135"/>
              <a:chOff x="3385" y="2865"/>
              <a:chExt cx="510" cy="135"/>
            </a:xfrm>
          </p:grpSpPr>
          <p:sp>
            <p:nvSpPr>
              <p:cNvPr id="710" name="Freeform 148"/>
              <p:cNvSpPr>
                <a:spLocks/>
              </p:cNvSpPr>
              <p:nvPr/>
            </p:nvSpPr>
            <p:spPr bwMode="auto">
              <a:xfrm>
                <a:off x="3385" y="2865"/>
                <a:ext cx="432" cy="99"/>
              </a:xfrm>
              <a:custGeom>
                <a:avLst/>
                <a:gdLst>
                  <a:gd name="T0" fmla="*/ 2 w 432"/>
                  <a:gd name="T1" fmla="*/ 0 h 99"/>
                  <a:gd name="T2" fmla="*/ 0 w 432"/>
                  <a:gd name="T3" fmla="*/ 13 h 99"/>
                  <a:gd name="T4" fmla="*/ 430 w 432"/>
                  <a:gd name="T5" fmla="*/ 99 h 99"/>
                  <a:gd name="T6" fmla="*/ 432 w 432"/>
                  <a:gd name="T7" fmla="*/ 85 h 99"/>
                  <a:gd name="T8" fmla="*/ 2 w 432"/>
                  <a:gd name="T9" fmla="*/ 0 h 99"/>
                  <a:gd name="T10" fmla="*/ 0 60000 65536"/>
                  <a:gd name="T11" fmla="*/ 0 60000 65536"/>
                  <a:gd name="T12" fmla="*/ 0 60000 65536"/>
                  <a:gd name="T13" fmla="*/ 0 60000 65536"/>
                  <a:gd name="T14" fmla="*/ 0 60000 65536"/>
                  <a:gd name="T15" fmla="*/ 0 w 432"/>
                  <a:gd name="T16" fmla="*/ 0 h 99"/>
                  <a:gd name="T17" fmla="*/ 432 w 432"/>
                  <a:gd name="T18" fmla="*/ 99 h 99"/>
                </a:gdLst>
                <a:ahLst/>
                <a:cxnLst>
                  <a:cxn ang="T10">
                    <a:pos x="T0" y="T1"/>
                  </a:cxn>
                  <a:cxn ang="T11">
                    <a:pos x="T2" y="T3"/>
                  </a:cxn>
                  <a:cxn ang="T12">
                    <a:pos x="T4" y="T5"/>
                  </a:cxn>
                  <a:cxn ang="T13">
                    <a:pos x="T6" y="T7"/>
                  </a:cxn>
                  <a:cxn ang="T14">
                    <a:pos x="T8" y="T9"/>
                  </a:cxn>
                </a:cxnLst>
                <a:rect l="T15" t="T16" r="T17" b="T18"/>
                <a:pathLst>
                  <a:path w="432" h="99">
                    <a:moveTo>
                      <a:pt x="2" y="0"/>
                    </a:moveTo>
                    <a:lnTo>
                      <a:pt x="0" y="13"/>
                    </a:lnTo>
                    <a:lnTo>
                      <a:pt x="430" y="99"/>
                    </a:lnTo>
                    <a:lnTo>
                      <a:pt x="432" y="85"/>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11" name="Freeform 149"/>
              <p:cNvSpPr>
                <a:spLocks/>
              </p:cNvSpPr>
              <p:nvPr/>
            </p:nvSpPr>
            <p:spPr bwMode="auto">
              <a:xfrm>
                <a:off x="3803" y="2914"/>
                <a:ext cx="92" cy="86"/>
              </a:xfrm>
              <a:custGeom>
                <a:avLst/>
                <a:gdLst>
                  <a:gd name="T0" fmla="*/ 0 w 92"/>
                  <a:gd name="T1" fmla="*/ 86 h 86"/>
                  <a:gd name="T2" fmla="*/ 92 w 92"/>
                  <a:gd name="T3" fmla="*/ 58 h 86"/>
                  <a:gd name="T4" fmla="*/ 16 w 92"/>
                  <a:gd name="T5" fmla="*/ 0 h 86"/>
                  <a:gd name="T6" fmla="*/ 0 w 92"/>
                  <a:gd name="T7" fmla="*/ 86 h 86"/>
                  <a:gd name="T8" fmla="*/ 0 60000 65536"/>
                  <a:gd name="T9" fmla="*/ 0 60000 65536"/>
                  <a:gd name="T10" fmla="*/ 0 60000 65536"/>
                  <a:gd name="T11" fmla="*/ 0 60000 65536"/>
                  <a:gd name="T12" fmla="*/ 0 w 92"/>
                  <a:gd name="T13" fmla="*/ 0 h 86"/>
                  <a:gd name="T14" fmla="*/ 92 w 92"/>
                  <a:gd name="T15" fmla="*/ 86 h 86"/>
                </a:gdLst>
                <a:ahLst/>
                <a:cxnLst>
                  <a:cxn ang="T8">
                    <a:pos x="T0" y="T1"/>
                  </a:cxn>
                  <a:cxn ang="T9">
                    <a:pos x="T2" y="T3"/>
                  </a:cxn>
                  <a:cxn ang="T10">
                    <a:pos x="T4" y="T5"/>
                  </a:cxn>
                  <a:cxn ang="T11">
                    <a:pos x="T6" y="T7"/>
                  </a:cxn>
                </a:cxnLst>
                <a:rect l="T12" t="T13" r="T14" b="T15"/>
                <a:pathLst>
                  <a:path w="92" h="86">
                    <a:moveTo>
                      <a:pt x="0" y="86"/>
                    </a:moveTo>
                    <a:lnTo>
                      <a:pt x="92" y="58"/>
                    </a:lnTo>
                    <a:lnTo>
                      <a:pt x="16" y="0"/>
                    </a:lnTo>
                    <a:lnTo>
                      <a:pt x="0"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442" name="Group 150"/>
            <p:cNvGrpSpPr>
              <a:grpSpLocks/>
            </p:cNvGrpSpPr>
            <p:nvPr/>
          </p:nvGrpSpPr>
          <p:grpSpPr bwMode="auto">
            <a:xfrm>
              <a:off x="2212" y="2610"/>
              <a:ext cx="1210" cy="300"/>
              <a:chOff x="2212" y="2610"/>
              <a:chExt cx="1210" cy="300"/>
            </a:xfrm>
          </p:grpSpPr>
          <p:sp>
            <p:nvSpPr>
              <p:cNvPr id="706" name="Rectangle 151"/>
              <p:cNvSpPr>
                <a:spLocks noChangeArrowheads="1"/>
              </p:cNvSpPr>
              <p:nvPr/>
            </p:nvSpPr>
            <p:spPr bwMode="auto">
              <a:xfrm>
                <a:off x="2212" y="2610"/>
                <a:ext cx="1210" cy="300"/>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707" name="Rectangle 152"/>
              <p:cNvSpPr>
                <a:spLocks noChangeArrowheads="1"/>
              </p:cNvSpPr>
              <p:nvPr/>
            </p:nvSpPr>
            <p:spPr bwMode="auto">
              <a:xfrm>
                <a:off x="2440" y="2682"/>
                <a:ext cx="79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000000"/>
                    </a:solidFill>
                  </a:rPr>
                  <a:t>Info record</a:t>
                </a:r>
                <a:endParaRPr lang="en-US" altLang="en-US" sz="2400" b="0">
                  <a:latin typeface="Times New Roman" panose="02020603050405020304" pitchFamily="18" charset="0"/>
                </a:endParaRPr>
              </a:p>
            </p:txBody>
          </p:sp>
          <p:sp>
            <p:nvSpPr>
              <p:cNvPr id="708" name="Freeform 153"/>
              <p:cNvSpPr>
                <a:spLocks/>
              </p:cNvSpPr>
              <p:nvPr/>
            </p:nvSpPr>
            <p:spPr bwMode="auto">
              <a:xfrm>
                <a:off x="2212" y="2610"/>
                <a:ext cx="1208" cy="300"/>
              </a:xfrm>
              <a:custGeom>
                <a:avLst/>
                <a:gdLst>
                  <a:gd name="T0" fmla="*/ 1208 w 1208"/>
                  <a:gd name="T1" fmla="*/ 0 h 300"/>
                  <a:gd name="T2" fmla="*/ 0 w 1208"/>
                  <a:gd name="T3" fmla="*/ 0 h 300"/>
                  <a:gd name="T4" fmla="*/ 0 w 1208"/>
                  <a:gd name="T5" fmla="*/ 300 h 300"/>
                  <a:gd name="T6" fmla="*/ 0 60000 65536"/>
                  <a:gd name="T7" fmla="*/ 0 60000 65536"/>
                  <a:gd name="T8" fmla="*/ 0 60000 65536"/>
                  <a:gd name="T9" fmla="*/ 0 w 1208"/>
                  <a:gd name="T10" fmla="*/ 0 h 300"/>
                  <a:gd name="T11" fmla="*/ 1208 w 1208"/>
                  <a:gd name="T12" fmla="*/ 300 h 300"/>
                </a:gdLst>
                <a:ahLst/>
                <a:cxnLst>
                  <a:cxn ang="T6">
                    <a:pos x="T0" y="T1"/>
                  </a:cxn>
                  <a:cxn ang="T7">
                    <a:pos x="T2" y="T3"/>
                  </a:cxn>
                  <a:cxn ang="T8">
                    <a:pos x="T4" y="T5"/>
                  </a:cxn>
                </a:cxnLst>
                <a:rect l="T9" t="T10" r="T11" b="T12"/>
                <a:pathLst>
                  <a:path w="1208" h="300">
                    <a:moveTo>
                      <a:pt x="1208" y="0"/>
                    </a:moveTo>
                    <a:lnTo>
                      <a:pt x="0" y="0"/>
                    </a:lnTo>
                    <a:lnTo>
                      <a:pt x="0" y="300"/>
                    </a:lnTo>
                  </a:path>
                </a:pathLst>
              </a:custGeom>
              <a:noFill/>
              <a:ln w="254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709" name="Freeform 154"/>
              <p:cNvSpPr>
                <a:spLocks/>
              </p:cNvSpPr>
              <p:nvPr/>
            </p:nvSpPr>
            <p:spPr bwMode="auto">
              <a:xfrm>
                <a:off x="2212" y="2610"/>
                <a:ext cx="1208" cy="300"/>
              </a:xfrm>
              <a:custGeom>
                <a:avLst/>
                <a:gdLst>
                  <a:gd name="T0" fmla="*/ 0 w 1208"/>
                  <a:gd name="T1" fmla="*/ 300 h 300"/>
                  <a:gd name="T2" fmla="*/ 1208 w 1208"/>
                  <a:gd name="T3" fmla="*/ 300 h 300"/>
                  <a:gd name="T4" fmla="*/ 1208 w 1208"/>
                  <a:gd name="T5" fmla="*/ 0 h 300"/>
                  <a:gd name="T6" fmla="*/ 0 60000 65536"/>
                  <a:gd name="T7" fmla="*/ 0 60000 65536"/>
                  <a:gd name="T8" fmla="*/ 0 60000 65536"/>
                  <a:gd name="T9" fmla="*/ 0 w 1208"/>
                  <a:gd name="T10" fmla="*/ 0 h 300"/>
                  <a:gd name="T11" fmla="*/ 1208 w 1208"/>
                  <a:gd name="T12" fmla="*/ 300 h 300"/>
                </a:gdLst>
                <a:ahLst/>
                <a:cxnLst>
                  <a:cxn ang="T6">
                    <a:pos x="T0" y="T1"/>
                  </a:cxn>
                  <a:cxn ang="T7">
                    <a:pos x="T2" y="T3"/>
                  </a:cxn>
                  <a:cxn ang="T8">
                    <a:pos x="T4" y="T5"/>
                  </a:cxn>
                </a:cxnLst>
                <a:rect l="T9" t="T10" r="T11" b="T12"/>
                <a:pathLst>
                  <a:path w="1208" h="300">
                    <a:moveTo>
                      <a:pt x="0" y="300"/>
                    </a:moveTo>
                    <a:lnTo>
                      <a:pt x="1208" y="300"/>
                    </a:lnTo>
                    <a:lnTo>
                      <a:pt x="1208" y="0"/>
                    </a:lnTo>
                  </a:path>
                </a:pathLst>
              </a:custGeom>
              <a:noFill/>
              <a:ln w="25400">
                <a:solidFill>
                  <a:srgbClr val="91919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443" name="Group 155"/>
            <p:cNvGrpSpPr>
              <a:grpSpLocks/>
            </p:cNvGrpSpPr>
            <p:nvPr/>
          </p:nvGrpSpPr>
          <p:grpSpPr bwMode="auto">
            <a:xfrm>
              <a:off x="3404" y="2177"/>
              <a:ext cx="491" cy="86"/>
              <a:chOff x="3404" y="2177"/>
              <a:chExt cx="491" cy="86"/>
            </a:xfrm>
          </p:grpSpPr>
          <p:sp>
            <p:nvSpPr>
              <p:cNvPr id="704" name="Rectangle 156"/>
              <p:cNvSpPr>
                <a:spLocks noChangeArrowheads="1"/>
              </p:cNvSpPr>
              <p:nvPr/>
            </p:nvSpPr>
            <p:spPr bwMode="auto">
              <a:xfrm>
                <a:off x="3404" y="2211"/>
                <a:ext cx="409"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705" name="Freeform 157"/>
              <p:cNvSpPr>
                <a:spLocks/>
              </p:cNvSpPr>
              <p:nvPr/>
            </p:nvSpPr>
            <p:spPr bwMode="auto">
              <a:xfrm>
                <a:off x="3809" y="2177"/>
                <a:ext cx="86" cy="86"/>
              </a:xfrm>
              <a:custGeom>
                <a:avLst/>
                <a:gdLst>
                  <a:gd name="T0" fmla="*/ 0 w 86"/>
                  <a:gd name="T1" fmla="*/ 86 h 86"/>
                  <a:gd name="T2" fmla="*/ 86 w 86"/>
                  <a:gd name="T3" fmla="*/ 42 h 86"/>
                  <a:gd name="T4" fmla="*/ 0 w 86"/>
                  <a:gd name="T5" fmla="*/ 0 h 86"/>
                  <a:gd name="T6" fmla="*/ 0 w 86"/>
                  <a:gd name="T7" fmla="*/ 86 h 86"/>
                  <a:gd name="T8" fmla="*/ 0 60000 65536"/>
                  <a:gd name="T9" fmla="*/ 0 60000 65536"/>
                  <a:gd name="T10" fmla="*/ 0 60000 65536"/>
                  <a:gd name="T11" fmla="*/ 0 60000 65536"/>
                  <a:gd name="T12" fmla="*/ 0 w 86"/>
                  <a:gd name="T13" fmla="*/ 0 h 86"/>
                  <a:gd name="T14" fmla="*/ 86 w 86"/>
                  <a:gd name="T15" fmla="*/ 86 h 86"/>
                </a:gdLst>
                <a:ahLst/>
                <a:cxnLst>
                  <a:cxn ang="T8">
                    <a:pos x="T0" y="T1"/>
                  </a:cxn>
                  <a:cxn ang="T9">
                    <a:pos x="T2" y="T3"/>
                  </a:cxn>
                  <a:cxn ang="T10">
                    <a:pos x="T4" y="T5"/>
                  </a:cxn>
                  <a:cxn ang="T11">
                    <a:pos x="T6" y="T7"/>
                  </a:cxn>
                </a:cxnLst>
                <a:rect l="T12" t="T13" r="T14" b="T15"/>
                <a:pathLst>
                  <a:path w="86" h="86">
                    <a:moveTo>
                      <a:pt x="0" y="86"/>
                    </a:moveTo>
                    <a:lnTo>
                      <a:pt x="86" y="42"/>
                    </a:lnTo>
                    <a:lnTo>
                      <a:pt x="0" y="0"/>
                    </a:lnTo>
                    <a:lnTo>
                      <a:pt x="0"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444" name="Group 158"/>
            <p:cNvGrpSpPr>
              <a:grpSpLocks/>
            </p:cNvGrpSpPr>
            <p:nvPr/>
          </p:nvGrpSpPr>
          <p:grpSpPr bwMode="auto">
            <a:xfrm>
              <a:off x="2212" y="2070"/>
              <a:ext cx="1210" cy="302"/>
              <a:chOff x="2212" y="2070"/>
              <a:chExt cx="1210" cy="302"/>
            </a:xfrm>
          </p:grpSpPr>
          <p:sp>
            <p:nvSpPr>
              <p:cNvPr id="700" name="Rectangle 159"/>
              <p:cNvSpPr>
                <a:spLocks noChangeArrowheads="1"/>
              </p:cNvSpPr>
              <p:nvPr/>
            </p:nvSpPr>
            <p:spPr bwMode="auto">
              <a:xfrm>
                <a:off x="2212" y="2070"/>
                <a:ext cx="1210" cy="30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701" name="Rectangle 160"/>
              <p:cNvSpPr>
                <a:spLocks noChangeArrowheads="1"/>
              </p:cNvSpPr>
              <p:nvPr/>
            </p:nvSpPr>
            <p:spPr bwMode="auto">
              <a:xfrm>
                <a:off x="2440" y="2142"/>
                <a:ext cx="79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000000"/>
                    </a:solidFill>
                  </a:rPr>
                  <a:t>Info record</a:t>
                </a:r>
                <a:endParaRPr lang="en-US" altLang="en-US" sz="2400" b="0">
                  <a:latin typeface="Times New Roman" panose="02020603050405020304" pitchFamily="18" charset="0"/>
                </a:endParaRPr>
              </a:p>
            </p:txBody>
          </p:sp>
          <p:sp>
            <p:nvSpPr>
              <p:cNvPr id="702" name="Freeform 161"/>
              <p:cNvSpPr>
                <a:spLocks/>
              </p:cNvSpPr>
              <p:nvPr/>
            </p:nvSpPr>
            <p:spPr bwMode="auto">
              <a:xfrm>
                <a:off x="2212" y="2070"/>
                <a:ext cx="1208" cy="300"/>
              </a:xfrm>
              <a:custGeom>
                <a:avLst/>
                <a:gdLst>
                  <a:gd name="T0" fmla="*/ 1208 w 1208"/>
                  <a:gd name="T1" fmla="*/ 0 h 300"/>
                  <a:gd name="T2" fmla="*/ 0 w 1208"/>
                  <a:gd name="T3" fmla="*/ 0 h 300"/>
                  <a:gd name="T4" fmla="*/ 0 w 1208"/>
                  <a:gd name="T5" fmla="*/ 300 h 300"/>
                  <a:gd name="T6" fmla="*/ 0 60000 65536"/>
                  <a:gd name="T7" fmla="*/ 0 60000 65536"/>
                  <a:gd name="T8" fmla="*/ 0 60000 65536"/>
                  <a:gd name="T9" fmla="*/ 0 w 1208"/>
                  <a:gd name="T10" fmla="*/ 0 h 300"/>
                  <a:gd name="T11" fmla="*/ 1208 w 1208"/>
                  <a:gd name="T12" fmla="*/ 300 h 300"/>
                </a:gdLst>
                <a:ahLst/>
                <a:cxnLst>
                  <a:cxn ang="T6">
                    <a:pos x="T0" y="T1"/>
                  </a:cxn>
                  <a:cxn ang="T7">
                    <a:pos x="T2" y="T3"/>
                  </a:cxn>
                  <a:cxn ang="T8">
                    <a:pos x="T4" y="T5"/>
                  </a:cxn>
                </a:cxnLst>
                <a:rect l="T9" t="T10" r="T11" b="T12"/>
                <a:pathLst>
                  <a:path w="1208" h="300">
                    <a:moveTo>
                      <a:pt x="1208" y="0"/>
                    </a:moveTo>
                    <a:lnTo>
                      <a:pt x="0" y="0"/>
                    </a:lnTo>
                    <a:lnTo>
                      <a:pt x="0" y="300"/>
                    </a:lnTo>
                  </a:path>
                </a:pathLst>
              </a:custGeom>
              <a:noFill/>
              <a:ln w="254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703" name="Freeform 162"/>
              <p:cNvSpPr>
                <a:spLocks/>
              </p:cNvSpPr>
              <p:nvPr/>
            </p:nvSpPr>
            <p:spPr bwMode="auto">
              <a:xfrm>
                <a:off x="2212" y="2070"/>
                <a:ext cx="1208" cy="300"/>
              </a:xfrm>
              <a:custGeom>
                <a:avLst/>
                <a:gdLst>
                  <a:gd name="T0" fmla="*/ 0 w 1208"/>
                  <a:gd name="T1" fmla="*/ 300 h 300"/>
                  <a:gd name="T2" fmla="*/ 1208 w 1208"/>
                  <a:gd name="T3" fmla="*/ 300 h 300"/>
                  <a:gd name="T4" fmla="*/ 1208 w 1208"/>
                  <a:gd name="T5" fmla="*/ 0 h 300"/>
                  <a:gd name="T6" fmla="*/ 0 60000 65536"/>
                  <a:gd name="T7" fmla="*/ 0 60000 65536"/>
                  <a:gd name="T8" fmla="*/ 0 60000 65536"/>
                  <a:gd name="T9" fmla="*/ 0 w 1208"/>
                  <a:gd name="T10" fmla="*/ 0 h 300"/>
                  <a:gd name="T11" fmla="*/ 1208 w 1208"/>
                  <a:gd name="T12" fmla="*/ 300 h 300"/>
                </a:gdLst>
                <a:ahLst/>
                <a:cxnLst>
                  <a:cxn ang="T6">
                    <a:pos x="T0" y="T1"/>
                  </a:cxn>
                  <a:cxn ang="T7">
                    <a:pos x="T2" y="T3"/>
                  </a:cxn>
                  <a:cxn ang="T8">
                    <a:pos x="T4" y="T5"/>
                  </a:cxn>
                </a:cxnLst>
                <a:rect l="T9" t="T10" r="T11" b="T12"/>
                <a:pathLst>
                  <a:path w="1208" h="300">
                    <a:moveTo>
                      <a:pt x="0" y="300"/>
                    </a:moveTo>
                    <a:lnTo>
                      <a:pt x="1208" y="300"/>
                    </a:lnTo>
                    <a:lnTo>
                      <a:pt x="1208" y="0"/>
                    </a:lnTo>
                  </a:path>
                </a:pathLst>
              </a:custGeom>
              <a:noFill/>
              <a:ln w="25400">
                <a:solidFill>
                  <a:srgbClr val="91919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445" name="Group 163"/>
            <p:cNvGrpSpPr>
              <a:grpSpLocks/>
            </p:cNvGrpSpPr>
            <p:nvPr/>
          </p:nvGrpSpPr>
          <p:grpSpPr bwMode="auto">
            <a:xfrm>
              <a:off x="3404" y="3798"/>
              <a:ext cx="491" cy="86"/>
              <a:chOff x="3404" y="3798"/>
              <a:chExt cx="491" cy="86"/>
            </a:xfrm>
          </p:grpSpPr>
          <p:sp>
            <p:nvSpPr>
              <p:cNvPr id="698" name="Rectangle 164"/>
              <p:cNvSpPr>
                <a:spLocks noChangeArrowheads="1"/>
              </p:cNvSpPr>
              <p:nvPr/>
            </p:nvSpPr>
            <p:spPr bwMode="auto">
              <a:xfrm>
                <a:off x="3404" y="3832"/>
                <a:ext cx="409"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699" name="Freeform 165"/>
              <p:cNvSpPr>
                <a:spLocks/>
              </p:cNvSpPr>
              <p:nvPr/>
            </p:nvSpPr>
            <p:spPr bwMode="auto">
              <a:xfrm>
                <a:off x="3809" y="3798"/>
                <a:ext cx="86" cy="86"/>
              </a:xfrm>
              <a:custGeom>
                <a:avLst/>
                <a:gdLst>
                  <a:gd name="T0" fmla="*/ 0 w 86"/>
                  <a:gd name="T1" fmla="*/ 86 h 86"/>
                  <a:gd name="T2" fmla="*/ 86 w 86"/>
                  <a:gd name="T3" fmla="*/ 42 h 86"/>
                  <a:gd name="T4" fmla="*/ 0 w 86"/>
                  <a:gd name="T5" fmla="*/ 0 h 86"/>
                  <a:gd name="T6" fmla="*/ 0 w 86"/>
                  <a:gd name="T7" fmla="*/ 86 h 86"/>
                  <a:gd name="T8" fmla="*/ 0 60000 65536"/>
                  <a:gd name="T9" fmla="*/ 0 60000 65536"/>
                  <a:gd name="T10" fmla="*/ 0 60000 65536"/>
                  <a:gd name="T11" fmla="*/ 0 60000 65536"/>
                  <a:gd name="T12" fmla="*/ 0 w 86"/>
                  <a:gd name="T13" fmla="*/ 0 h 86"/>
                  <a:gd name="T14" fmla="*/ 86 w 86"/>
                  <a:gd name="T15" fmla="*/ 86 h 86"/>
                </a:gdLst>
                <a:ahLst/>
                <a:cxnLst>
                  <a:cxn ang="T8">
                    <a:pos x="T0" y="T1"/>
                  </a:cxn>
                  <a:cxn ang="T9">
                    <a:pos x="T2" y="T3"/>
                  </a:cxn>
                  <a:cxn ang="T10">
                    <a:pos x="T4" y="T5"/>
                  </a:cxn>
                  <a:cxn ang="T11">
                    <a:pos x="T6" y="T7"/>
                  </a:cxn>
                </a:cxnLst>
                <a:rect l="T12" t="T13" r="T14" b="T15"/>
                <a:pathLst>
                  <a:path w="86" h="86">
                    <a:moveTo>
                      <a:pt x="0" y="86"/>
                    </a:moveTo>
                    <a:lnTo>
                      <a:pt x="86" y="42"/>
                    </a:lnTo>
                    <a:lnTo>
                      <a:pt x="0" y="0"/>
                    </a:lnTo>
                    <a:lnTo>
                      <a:pt x="0"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446" name="Group 166"/>
            <p:cNvGrpSpPr>
              <a:grpSpLocks/>
            </p:cNvGrpSpPr>
            <p:nvPr/>
          </p:nvGrpSpPr>
          <p:grpSpPr bwMode="auto">
            <a:xfrm>
              <a:off x="2212" y="3689"/>
              <a:ext cx="1210" cy="302"/>
              <a:chOff x="2212" y="3689"/>
              <a:chExt cx="1210" cy="302"/>
            </a:xfrm>
          </p:grpSpPr>
          <p:sp>
            <p:nvSpPr>
              <p:cNvPr id="694" name="Rectangle 167"/>
              <p:cNvSpPr>
                <a:spLocks noChangeArrowheads="1"/>
              </p:cNvSpPr>
              <p:nvPr/>
            </p:nvSpPr>
            <p:spPr bwMode="auto">
              <a:xfrm>
                <a:off x="2212" y="3689"/>
                <a:ext cx="1210" cy="30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695" name="Rectangle 168"/>
              <p:cNvSpPr>
                <a:spLocks noChangeArrowheads="1"/>
              </p:cNvSpPr>
              <p:nvPr/>
            </p:nvSpPr>
            <p:spPr bwMode="auto">
              <a:xfrm>
                <a:off x="2440" y="3759"/>
                <a:ext cx="79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000000"/>
                    </a:solidFill>
                  </a:rPr>
                  <a:t>Info record</a:t>
                </a:r>
                <a:endParaRPr lang="en-US" altLang="en-US" sz="2400" b="0">
                  <a:latin typeface="Times New Roman" panose="02020603050405020304" pitchFamily="18" charset="0"/>
                </a:endParaRPr>
              </a:p>
            </p:txBody>
          </p:sp>
          <p:sp>
            <p:nvSpPr>
              <p:cNvPr id="696" name="Freeform 169"/>
              <p:cNvSpPr>
                <a:spLocks/>
              </p:cNvSpPr>
              <p:nvPr/>
            </p:nvSpPr>
            <p:spPr bwMode="auto">
              <a:xfrm>
                <a:off x="2212" y="3689"/>
                <a:ext cx="1208" cy="300"/>
              </a:xfrm>
              <a:custGeom>
                <a:avLst/>
                <a:gdLst>
                  <a:gd name="T0" fmla="*/ 1208 w 1208"/>
                  <a:gd name="T1" fmla="*/ 0 h 300"/>
                  <a:gd name="T2" fmla="*/ 0 w 1208"/>
                  <a:gd name="T3" fmla="*/ 0 h 300"/>
                  <a:gd name="T4" fmla="*/ 0 w 1208"/>
                  <a:gd name="T5" fmla="*/ 300 h 300"/>
                  <a:gd name="T6" fmla="*/ 0 60000 65536"/>
                  <a:gd name="T7" fmla="*/ 0 60000 65536"/>
                  <a:gd name="T8" fmla="*/ 0 60000 65536"/>
                  <a:gd name="T9" fmla="*/ 0 w 1208"/>
                  <a:gd name="T10" fmla="*/ 0 h 300"/>
                  <a:gd name="T11" fmla="*/ 1208 w 1208"/>
                  <a:gd name="T12" fmla="*/ 300 h 300"/>
                </a:gdLst>
                <a:ahLst/>
                <a:cxnLst>
                  <a:cxn ang="T6">
                    <a:pos x="T0" y="T1"/>
                  </a:cxn>
                  <a:cxn ang="T7">
                    <a:pos x="T2" y="T3"/>
                  </a:cxn>
                  <a:cxn ang="T8">
                    <a:pos x="T4" y="T5"/>
                  </a:cxn>
                </a:cxnLst>
                <a:rect l="T9" t="T10" r="T11" b="T12"/>
                <a:pathLst>
                  <a:path w="1208" h="300">
                    <a:moveTo>
                      <a:pt x="1208" y="0"/>
                    </a:moveTo>
                    <a:lnTo>
                      <a:pt x="0" y="0"/>
                    </a:lnTo>
                    <a:lnTo>
                      <a:pt x="0" y="300"/>
                    </a:lnTo>
                  </a:path>
                </a:pathLst>
              </a:custGeom>
              <a:noFill/>
              <a:ln w="254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697" name="Freeform 170"/>
              <p:cNvSpPr>
                <a:spLocks/>
              </p:cNvSpPr>
              <p:nvPr/>
            </p:nvSpPr>
            <p:spPr bwMode="auto">
              <a:xfrm>
                <a:off x="2212" y="3689"/>
                <a:ext cx="1208" cy="300"/>
              </a:xfrm>
              <a:custGeom>
                <a:avLst/>
                <a:gdLst>
                  <a:gd name="T0" fmla="*/ 0 w 1208"/>
                  <a:gd name="T1" fmla="*/ 300 h 300"/>
                  <a:gd name="T2" fmla="*/ 1208 w 1208"/>
                  <a:gd name="T3" fmla="*/ 300 h 300"/>
                  <a:gd name="T4" fmla="*/ 1208 w 1208"/>
                  <a:gd name="T5" fmla="*/ 0 h 300"/>
                  <a:gd name="T6" fmla="*/ 0 60000 65536"/>
                  <a:gd name="T7" fmla="*/ 0 60000 65536"/>
                  <a:gd name="T8" fmla="*/ 0 60000 65536"/>
                  <a:gd name="T9" fmla="*/ 0 w 1208"/>
                  <a:gd name="T10" fmla="*/ 0 h 300"/>
                  <a:gd name="T11" fmla="*/ 1208 w 1208"/>
                  <a:gd name="T12" fmla="*/ 300 h 300"/>
                </a:gdLst>
                <a:ahLst/>
                <a:cxnLst>
                  <a:cxn ang="T6">
                    <a:pos x="T0" y="T1"/>
                  </a:cxn>
                  <a:cxn ang="T7">
                    <a:pos x="T2" y="T3"/>
                  </a:cxn>
                  <a:cxn ang="T8">
                    <a:pos x="T4" y="T5"/>
                  </a:cxn>
                </a:cxnLst>
                <a:rect l="T9" t="T10" r="T11" b="T12"/>
                <a:pathLst>
                  <a:path w="1208" h="300">
                    <a:moveTo>
                      <a:pt x="0" y="300"/>
                    </a:moveTo>
                    <a:lnTo>
                      <a:pt x="1208" y="300"/>
                    </a:lnTo>
                    <a:lnTo>
                      <a:pt x="1208" y="0"/>
                    </a:lnTo>
                  </a:path>
                </a:pathLst>
              </a:custGeom>
              <a:noFill/>
              <a:ln w="25400">
                <a:solidFill>
                  <a:srgbClr val="91919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447" name="Group 171"/>
            <p:cNvGrpSpPr>
              <a:grpSpLocks/>
            </p:cNvGrpSpPr>
            <p:nvPr/>
          </p:nvGrpSpPr>
          <p:grpSpPr bwMode="auto">
            <a:xfrm>
              <a:off x="477" y="1150"/>
              <a:ext cx="961" cy="537"/>
              <a:chOff x="477" y="1150"/>
              <a:chExt cx="961" cy="537"/>
            </a:xfrm>
          </p:grpSpPr>
          <p:grpSp>
            <p:nvGrpSpPr>
              <p:cNvPr id="448" name="Group 172"/>
              <p:cNvGrpSpPr>
                <a:grpSpLocks/>
              </p:cNvGrpSpPr>
              <p:nvPr/>
            </p:nvGrpSpPr>
            <p:grpSpPr bwMode="auto">
              <a:xfrm>
                <a:off x="1306" y="1597"/>
                <a:ext cx="88" cy="60"/>
                <a:chOff x="1306" y="1597"/>
                <a:chExt cx="88" cy="60"/>
              </a:xfrm>
            </p:grpSpPr>
            <p:sp>
              <p:nvSpPr>
                <p:cNvPr id="692" name="Freeform 173"/>
                <p:cNvSpPr>
                  <a:spLocks/>
                </p:cNvSpPr>
                <p:nvPr/>
              </p:nvSpPr>
              <p:spPr bwMode="auto">
                <a:xfrm>
                  <a:off x="1306" y="1597"/>
                  <a:ext cx="88" cy="60"/>
                </a:xfrm>
                <a:custGeom>
                  <a:avLst/>
                  <a:gdLst>
                    <a:gd name="T0" fmla="*/ 88 w 88"/>
                    <a:gd name="T1" fmla="*/ 34 h 60"/>
                    <a:gd name="T2" fmla="*/ 88 w 88"/>
                    <a:gd name="T3" fmla="*/ 34 h 60"/>
                    <a:gd name="T4" fmla="*/ 82 w 88"/>
                    <a:gd name="T5" fmla="*/ 42 h 60"/>
                    <a:gd name="T6" fmla="*/ 74 w 88"/>
                    <a:gd name="T7" fmla="*/ 50 h 60"/>
                    <a:gd name="T8" fmla="*/ 64 w 88"/>
                    <a:gd name="T9" fmla="*/ 56 h 60"/>
                    <a:gd name="T10" fmla="*/ 52 w 88"/>
                    <a:gd name="T11" fmla="*/ 58 h 60"/>
                    <a:gd name="T12" fmla="*/ 40 w 88"/>
                    <a:gd name="T13" fmla="*/ 60 h 60"/>
                    <a:gd name="T14" fmla="*/ 26 w 88"/>
                    <a:gd name="T15" fmla="*/ 58 h 60"/>
                    <a:gd name="T16" fmla="*/ 14 w 88"/>
                    <a:gd name="T17" fmla="*/ 54 h 60"/>
                    <a:gd name="T18" fmla="*/ 0 w 88"/>
                    <a:gd name="T19" fmla="*/ 48 h 60"/>
                    <a:gd name="T20" fmla="*/ 28 w 88"/>
                    <a:gd name="T21" fmla="*/ 0 h 60"/>
                    <a:gd name="T22" fmla="*/ 88 w 88"/>
                    <a:gd name="T23" fmla="*/ 34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8"/>
                    <a:gd name="T37" fmla="*/ 0 h 60"/>
                    <a:gd name="T38" fmla="*/ 88 w 88"/>
                    <a:gd name="T39" fmla="*/ 60 h 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8" h="60">
                      <a:moveTo>
                        <a:pt x="88" y="34"/>
                      </a:moveTo>
                      <a:lnTo>
                        <a:pt x="88" y="34"/>
                      </a:lnTo>
                      <a:lnTo>
                        <a:pt x="82" y="42"/>
                      </a:lnTo>
                      <a:lnTo>
                        <a:pt x="74" y="50"/>
                      </a:lnTo>
                      <a:lnTo>
                        <a:pt x="64" y="56"/>
                      </a:lnTo>
                      <a:lnTo>
                        <a:pt x="52" y="58"/>
                      </a:lnTo>
                      <a:lnTo>
                        <a:pt x="40" y="60"/>
                      </a:lnTo>
                      <a:lnTo>
                        <a:pt x="26" y="58"/>
                      </a:lnTo>
                      <a:lnTo>
                        <a:pt x="14" y="54"/>
                      </a:lnTo>
                      <a:lnTo>
                        <a:pt x="0" y="48"/>
                      </a:lnTo>
                      <a:lnTo>
                        <a:pt x="28" y="0"/>
                      </a:lnTo>
                      <a:lnTo>
                        <a:pt x="88"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93" name="Freeform 174"/>
                <p:cNvSpPr>
                  <a:spLocks/>
                </p:cNvSpPr>
                <p:nvPr/>
              </p:nvSpPr>
              <p:spPr bwMode="auto">
                <a:xfrm>
                  <a:off x="1306" y="1631"/>
                  <a:ext cx="88" cy="26"/>
                </a:xfrm>
                <a:custGeom>
                  <a:avLst/>
                  <a:gdLst>
                    <a:gd name="T0" fmla="*/ 88 w 88"/>
                    <a:gd name="T1" fmla="*/ 0 h 26"/>
                    <a:gd name="T2" fmla="*/ 88 w 88"/>
                    <a:gd name="T3" fmla="*/ 0 h 26"/>
                    <a:gd name="T4" fmla="*/ 82 w 88"/>
                    <a:gd name="T5" fmla="*/ 8 h 26"/>
                    <a:gd name="T6" fmla="*/ 74 w 88"/>
                    <a:gd name="T7" fmla="*/ 16 h 26"/>
                    <a:gd name="T8" fmla="*/ 64 w 88"/>
                    <a:gd name="T9" fmla="*/ 22 h 26"/>
                    <a:gd name="T10" fmla="*/ 52 w 88"/>
                    <a:gd name="T11" fmla="*/ 24 h 26"/>
                    <a:gd name="T12" fmla="*/ 40 w 88"/>
                    <a:gd name="T13" fmla="*/ 26 h 26"/>
                    <a:gd name="T14" fmla="*/ 26 w 88"/>
                    <a:gd name="T15" fmla="*/ 24 h 26"/>
                    <a:gd name="T16" fmla="*/ 14 w 88"/>
                    <a:gd name="T17" fmla="*/ 20 h 26"/>
                    <a:gd name="T18" fmla="*/ 0 w 88"/>
                    <a:gd name="T19" fmla="*/ 14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
                    <a:gd name="T31" fmla="*/ 0 h 26"/>
                    <a:gd name="T32" fmla="*/ 88 w 88"/>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 h="26">
                      <a:moveTo>
                        <a:pt x="88" y="0"/>
                      </a:moveTo>
                      <a:lnTo>
                        <a:pt x="88" y="0"/>
                      </a:lnTo>
                      <a:lnTo>
                        <a:pt x="82" y="8"/>
                      </a:lnTo>
                      <a:lnTo>
                        <a:pt x="74" y="16"/>
                      </a:lnTo>
                      <a:lnTo>
                        <a:pt x="64" y="22"/>
                      </a:lnTo>
                      <a:lnTo>
                        <a:pt x="52" y="24"/>
                      </a:lnTo>
                      <a:lnTo>
                        <a:pt x="40" y="26"/>
                      </a:lnTo>
                      <a:lnTo>
                        <a:pt x="26" y="24"/>
                      </a:lnTo>
                      <a:lnTo>
                        <a:pt x="14" y="20"/>
                      </a:lnTo>
                      <a:lnTo>
                        <a:pt x="0" y="1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sp>
            <p:nvSpPr>
              <p:cNvPr id="449" name="Freeform 175"/>
              <p:cNvSpPr>
                <a:spLocks/>
              </p:cNvSpPr>
              <p:nvPr/>
            </p:nvSpPr>
            <p:spPr bwMode="auto">
              <a:xfrm>
                <a:off x="1235" y="1573"/>
                <a:ext cx="181" cy="76"/>
              </a:xfrm>
              <a:custGeom>
                <a:avLst/>
                <a:gdLst>
                  <a:gd name="T0" fmla="*/ 0 w 181"/>
                  <a:gd name="T1" fmla="*/ 12 h 76"/>
                  <a:gd name="T2" fmla="*/ 2 w 181"/>
                  <a:gd name="T3" fmla="*/ 76 h 76"/>
                  <a:gd name="T4" fmla="*/ 181 w 181"/>
                  <a:gd name="T5" fmla="*/ 54 h 76"/>
                  <a:gd name="T6" fmla="*/ 173 w 181"/>
                  <a:gd name="T7" fmla="*/ 0 h 76"/>
                  <a:gd name="T8" fmla="*/ 0 w 181"/>
                  <a:gd name="T9" fmla="*/ 12 h 76"/>
                  <a:gd name="T10" fmla="*/ 0 60000 65536"/>
                  <a:gd name="T11" fmla="*/ 0 60000 65536"/>
                  <a:gd name="T12" fmla="*/ 0 60000 65536"/>
                  <a:gd name="T13" fmla="*/ 0 60000 65536"/>
                  <a:gd name="T14" fmla="*/ 0 60000 65536"/>
                  <a:gd name="T15" fmla="*/ 0 w 181"/>
                  <a:gd name="T16" fmla="*/ 0 h 76"/>
                  <a:gd name="T17" fmla="*/ 181 w 181"/>
                  <a:gd name="T18" fmla="*/ 76 h 76"/>
                </a:gdLst>
                <a:ahLst/>
                <a:cxnLst>
                  <a:cxn ang="T10">
                    <a:pos x="T0" y="T1"/>
                  </a:cxn>
                  <a:cxn ang="T11">
                    <a:pos x="T2" y="T3"/>
                  </a:cxn>
                  <a:cxn ang="T12">
                    <a:pos x="T4" y="T5"/>
                  </a:cxn>
                  <a:cxn ang="T13">
                    <a:pos x="T6" y="T7"/>
                  </a:cxn>
                  <a:cxn ang="T14">
                    <a:pos x="T8" y="T9"/>
                  </a:cxn>
                </a:cxnLst>
                <a:rect l="T15" t="T16" r="T17" b="T18"/>
                <a:pathLst>
                  <a:path w="181" h="76">
                    <a:moveTo>
                      <a:pt x="0" y="12"/>
                    </a:moveTo>
                    <a:lnTo>
                      <a:pt x="2" y="76"/>
                    </a:lnTo>
                    <a:lnTo>
                      <a:pt x="181" y="54"/>
                    </a:lnTo>
                    <a:lnTo>
                      <a:pt x="173" y="0"/>
                    </a:lnTo>
                    <a:lnTo>
                      <a:pt x="0" y="1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nvGrpSpPr>
              <p:cNvPr id="450" name="Group 176"/>
              <p:cNvGrpSpPr>
                <a:grpSpLocks/>
              </p:cNvGrpSpPr>
              <p:nvPr/>
            </p:nvGrpSpPr>
            <p:grpSpPr bwMode="auto">
              <a:xfrm>
                <a:off x="620" y="1504"/>
                <a:ext cx="96" cy="65"/>
                <a:chOff x="620" y="1504"/>
                <a:chExt cx="96" cy="65"/>
              </a:xfrm>
            </p:grpSpPr>
            <p:grpSp>
              <p:nvGrpSpPr>
                <p:cNvPr id="678" name="Group 177"/>
                <p:cNvGrpSpPr>
                  <a:grpSpLocks/>
                </p:cNvGrpSpPr>
                <p:nvPr/>
              </p:nvGrpSpPr>
              <p:grpSpPr bwMode="auto">
                <a:xfrm>
                  <a:off x="620" y="1504"/>
                  <a:ext cx="18" cy="57"/>
                  <a:chOff x="620" y="1504"/>
                  <a:chExt cx="18" cy="57"/>
                </a:xfrm>
              </p:grpSpPr>
              <p:sp>
                <p:nvSpPr>
                  <p:cNvPr id="690" name="Freeform 178"/>
                  <p:cNvSpPr>
                    <a:spLocks/>
                  </p:cNvSpPr>
                  <p:nvPr/>
                </p:nvSpPr>
                <p:spPr bwMode="auto">
                  <a:xfrm>
                    <a:off x="620" y="1504"/>
                    <a:ext cx="18" cy="57"/>
                  </a:xfrm>
                  <a:custGeom>
                    <a:avLst/>
                    <a:gdLst>
                      <a:gd name="T0" fmla="*/ 16 w 18"/>
                      <a:gd name="T1" fmla="*/ 57 h 57"/>
                      <a:gd name="T2" fmla="*/ 10 w 18"/>
                      <a:gd name="T3" fmla="*/ 55 h 57"/>
                      <a:gd name="T4" fmla="*/ 4 w 18"/>
                      <a:gd name="T5" fmla="*/ 49 h 57"/>
                      <a:gd name="T6" fmla="*/ 2 w 18"/>
                      <a:gd name="T7" fmla="*/ 42 h 57"/>
                      <a:gd name="T8" fmla="*/ 0 w 18"/>
                      <a:gd name="T9" fmla="*/ 30 h 57"/>
                      <a:gd name="T10" fmla="*/ 0 w 18"/>
                      <a:gd name="T11" fmla="*/ 18 h 57"/>
                      <a:gd name="T12" fmla="*/ 4 w 18"/>
                      <a:gd name="T13" fmla="*/ 10 h 57"/>
                      <a:gd name="T14" fmla="*/ 10 w 18"/>
                      <a:gd name="T15" fmla="*/ 4 h 57"/>
                      <a:gd name="T16" fmla="*/ 18 w 18"/>
                      <a:gd name="T17" fmla="*/ 0 h 57"/>
                      <a:gd name="T18" fmla="*/ 18 w 18"/>
                      <a:gd name="T19" fmla="*/ 30 h 57"/>
                      <a:gd name="T20" fmla="*/ 16 w 18"/>
                      <a:gd name="T21" fmla="*/ 57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57"/>
                      <a:gd name="T35" fmla="*/ 18 w 18"/>
                      <a:gd name="T36" fmla="*/ 57 h 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57">
                        <a:moveTo>
                          <a:pt x="16" y="57"/>
                        </a:moveTo>
                        <a:lnTo>
                          <a:pt x="10" y="55"/>
                        </a:lnTo>
                        <a:lnTo>
                          <a:pt x="4" y="49"/>
                        </a:lnTo>
                        <a:lnTo>
                          <a:pt x="2" y="42"/>
                        </a:lnTo>
                        <a:lnTo>
                          <a:pt x="0" y="30"/>
                        </a:lnTo>
                        <a:lnTo>
                          <a:pt x="0" y="18"/>
                        </a:lnTo>
                        <a:lnTo>
                          <a:pt x="4" y="10"/>
                        </a:lnTo>
                        <a:lnTo>
                          <a:pt x="10" y="4"/>
                        </a:lnTo>
                        <a:lnTo>
                          <a:pt x="18" y="0"/>
                        </a:lnTo>
                        <a:lnTo>
                          <a:pt x="18" y="30"/>
                        </a:lnTo>
                        <a:lnTo>
                          <a:pt x="16"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91" name="Freeform 179"/>
                  <p:cNvSpPr>
                    <a:spLocks/>
                  </p:cNvSpPr>
                  <p:nvPr/>
                </p:nvSpPr>
                <p:spPr bwMode="auto">
                  <a:xfrm>
                    <a:off x="620" y="1504"/>
                    <a:ext cx="18" cy="57"/>
                  </a:xfrm>
                  <a:custGeom>
                    <a:avLst/>
                    <a:gdLst>
                      <a:gd name="T0" fmla="*/ 16 w 18"/>
                      <a:gd name="T1" fmla="*/ 57 h 57"/>
                      <a:gd name="T2" fmla="*/ 10 w 18"/>
                      <a:gd name="T3" fmla="*/ 55 h 57"/>
                      <a:gd name="T4" fmla="*/ 4 w 18"/>
                      <a:gd name="T5" fmla="*/ 49 h 57"/>
                      <a:gd name="T6" fmla="*/ 2 w 18"/>
                      <a:gd name="T7" fmla="*/ 42 h 57"/>
                      <a:gd name="T8" fmla="*/ 0 w 18"/>
                      <a:gd name="T9" fmla="*/ 30 h 57"/>
                      <a:gd name="T10" fmla="*/ 0 w 18"/>
                      <a:gd name="T11" fmla="*/ 18 h 57"/>
                      <a:gd name="T12" fmla="*/ 4 w 18"/>
                      <a:gd name="T13" fmla="*/ 10 h 57"/>
                      <a:gd name="T14" fmla="*/ 10 w 18"/>
                      <a:gd name="T15" fmla="*/ 4 h 57"/>
                      <a:gd name="T16" fmla="*/ 18 w 18"/>
                      <a:gd name="T17" fmla="*/ 0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57"/>
                      <a:gd name="T29" fmla="*/ 18 w 18"/>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57">
                        <a:moveTo>
                          <a:pt x="16" y="57"/>
                        </a:moveTo>
                        <a:lnTo>
                          <a:pt x="10" y="55"/>
                        </a:lnTo>
                        <a:lnTo>
                          <a:pt x="4" y="49"/>
                        </a:lnTo>
                        <a:lnTo>
                          <a:pt x="2" y="42"/>
                        </a:lnTo>
                        <a:lnTo>
                          <a:pt x="0" y="30"/>
                        </a:lnTo>
                        <a:lnTo>
                          <a:pt x="0" y="18"/>
                        </a:lnTo>
                        <a:lnTo>
                          <a:pt x="4" y="10"/>
                        </a:lnTo>
                        <a:lnTo>
                          <a:pt x="10" y="4"/>
                        </a:lnTo>
                        <a:lnTo>
                          <a:pt x="18"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679" name="Group 180"/>
                <p:cNvGrpSpPr>
                  <a:grpSpLocks/>
                </p:cNvGrpSpPr>
                <p:nvPr/>
              </p:nvGrpSpPr>
              <p:grpSpPr bwMode="auto">
                <a:xfrm>
                  <a:off x="654" y="1506"/>
                  <a:ext cx="20" cy="57"/>
                  <a:chOff x="654" y="1506"/>
                  <a:chExt cx="20" cy="57"/>
                </a:xfrm>
              </p:grpSpPr>
              <p:sp>
                <p:nvSpPr>
                  <p:cNvPr id="688" name="Freeform 181"/>
                  <p:cNvSpPr>
                    <a:spLocks/>
                  </p:cNvSpPr>
                  <p:nvPr/>
                </p:nvSpPr>
                <p:spPr bwMode="auto">
                  <a:xfrm>
                    <a:off x="654" y="1506"/>
                    <a:ext cx="20" cy="57"/>
                  </a:xfrm>
                  <a:custGeom>
                    <a:avLst/>
                    <a:gdLst>
                      <a:gd name="T0" fmla="*/ 0 w 20"/>
                      <a:gd name="T1" fmla="*/ 0 h 57"/>
                      <a:gd name="T2" fmla="*/ 8 w 20"/>
                      <a:gd name="T3" fmla="*/ 2 h 57"/>
                      <a:gd name="T4" fmla="*/ 14 w 20"/>
                      <a:gd name="T5" fmla="*/ 8 h 57"/>
                      <a:gd name="T6" fmla="*/ 18 w 20"/>
                      <a:gd name="T7" fmla="*/ 16 h 57"/>
                      <a:gd name="T8" fmla="*/ 20 w 20"/>
                      <a:gd name="T9" fmla="*/ 28 h 57"/>
                      <a:gd name="T10" fmla="*/ 18 w 20"/>
                      <a:gd name="T11" fmla="*/ 40 h 57"/>
                      <a:gd name="T12" fmla="*/ 14 w 20"/>
                      <a:gd name="T13" fmla="*/ 49 h 57"/>
                      <a:gd name="T14" fmla="*/ 10 w 20"/>
                      <a:gd name="T15" fmla="*/ 55 h 57"/>
                      <a:gd name="T16" fmla="*/ 2 w 20"/>
                      <a:gd name="T17" fmla="*/ 57 h 57"/>
                      <a:gd name="T18" fmla="*/ 2 w 20"/>
                      <a:gd name="T19" fmla="*/ 28 h 57"/>
                      <a:gd name="T20" fmla="*/ 0 w 2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
                      <a:gd name="T34" fmla="*/ 0 h 57"/>
                      <a:gd name="T35" fmla="*/ 20 w 20"/>
                      <a:gd name="T36" fmla="*/ 57 h 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 h="57">
                        <a:moveTo>
                          <a:pt x="0" y="0"/>
                        </a:moveTo>
                        <a:lnTo>
                          <a:pt x="8" y="2"/>
                        </a:lnTo>
                        <a:lnTo>
                          <a:pt x="14" y="8"/>
                        </a:lnTo>
                        <a:lnTo>
                          <a:pt x="18" y="16"/>
                        </a:lnTo>
                        <a:lnTo>
                          <a:pt x="20" y="28"/>
                        </a:lnTo>
                        <a:lnTo>
                          <a:pt x="18" y="40"/>
                        </a:lnTo>
                        <a:lnTo>
                          <a:pt x="14" y="49"/>
                        </a:lnTo>
                        <a:lnTo>
                          <a:pt x="10" y="55"/>
                        </a:lnTo>
                        <a:lnTo>
                          <a:pt x="2" y="57"/>
                        </a:lnTo>
                        <a:lnTo>
                          <a:pt x="2"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89" name="Freeform 182"/>
                  <p:cNvSpPr>
                    <a:spLocks/>
                  </p:cNvSpPr>
                  <p:nvPr/>
                </p:nvSpPr>
                <p:spPr bwMode="auto">
                  <a:xfrm>
                    <a:off x="654" y="1506"/>
                    <a:ext cx="20" cy="57"/>
                  </a:xfrm>
                  <a:custGeom>
                    <a:avLst/>
                    <a:gdLst>
                      <a:gd name="T0" fmla="*/ 0 w 20"/>
                      <a:gd name="T1" fmla="*/ 0 h 57"/>
                      <a:gd name="T2" fmla="*/ 8 w 20"/>
                      <a:gd name="T3" fmla="*/ 2 h 57"/>
                      <a:gd name="T4" fmla="*/ 14 w 20"/>
                      <a:gd name="T5" fmla="*/ 8 h 57"/>
                      <a:gd name="T6" fmla="*/ 18 w 20"/>
                      <a:gd name="T7" fmla="*/ 16 h 57"/>
                      <a:gd name="T8" fmla="*/ 20 w 20"/>
                      <a:gd name="T9" fmla="*/ 28 h 57"/>
                      <a:gd name="T10" fmla="*/ 18 w 20"/>
                      <a:gd name="T11" fmla="*/ 40 h 57"/>
                      <a:gd name="T12" fmla="*/ 14 w 20"/>
                      <a:gd name="T13" fmla="*/ 49 h 57"/>
                      <a:gd name="T14" fmla="*/ 10 w 20"/>
                      <a:gd name="T15" fmla="*/ 55 h 57"/>
                      <a:gd name="T16" fmla="*/ 2 w 20"/>
                      <a:gd name="T17" fmla="*/ 57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57"/>
                      <a:gd name="T29" fmla="*/ 20 w 20"/>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57">
                        <a:moveTo>
                          <a:pt x="0" y="0"/>
                        </a:moveTo>
                        <a:lnTo>
                          <a:pt x="8" y="2"/>
                        </a:lnTo>
                        <a:lnTo>
                          <a:pt x="14" y="8"/>
                        </a:lnTo>
                        <a:lnTo>
                          <a:pt x="18" y="16"/>
                        </a:lnTo>
                        <a:lnTo>
                          <a:pt x="20" y="28"/>
                        </a:lnTo>
                        <a:lnTo>
                          <a:pt x="18" y="40"/>
                        </a:lnTo>
                        <a:lnTo>
                          <a:pt x="14" y="49"/>
                        </a:lnTo>
                        <a:lnTo>
                          <a:pt x="10" y="55"/>
                        </a:lnTo>
                        <a:lnTo>
                          <a:pt x="2" y="57"/>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680" name="Group 183"/>
                <p:cNvGrpSpPr>
                  <a:grpSpLocks/>
                </p:cNvGrpSpPr>
                <p:nvPr/>
              </p:nvGrpSpPr>
              <p:grpSpPr bwMode="auto">
                <a:xfrm>
                  <a:off x="662" y="1510"/>
                  <a:ext cx="16" cy="57"/>
                  <a:chOff x="662" y="1510"/>
                  <a:chExt cx="16" cy="57"/>
                </a:xfrm>
              </p:grpSpPr>
              <p:sp>
                <p:nvSpPr>
                  <p:cNvPr id="686" name="Freeform 184"/>
                  <p:cNvSpPr>
                    <a:spLocks/>
                  </p:cNvSpPr>
                  <p:nvPr/>
                </p:nvSpPr>
                <p:spPr bwMode="auto">
                  <a:xfrm>
                    <a:off x="662" y="1510"/>
                    <a:ext cx="16" cy="57"/>
                  </a:xfrm>
                  <a:custGeom>
                    <a:avLst/>
                    <a:gdLst>
                      <a:gd name="T0" fmla="*/ 14 w 16"/>
                      <a:gd name="T1" fmla="*/ 57 h 57"/>
                      <a:gd name="T2" fmla="*/ 8 w 16"/>
                      <a:gd name="T3" fmla="*/ 55 h 57"/>
                      <a:gd name="T4" fmla="*/ 4 w 16"/>
                      <a:gd name="T5" fmla="*/ 49 h 57"/>
                      <a:gd name="T6" fmla="*/ 2 w 16"/>
                      <a:gd name="T7" fmla="*/ 39 h 57"/>
                      <a:gd name="T8" fmla="*/ 0 w 16"/>
                      <a:gd name="T9" fmla="*/ 30 h 57"/>
                      <a:gd name="T10" fmla="*/ 2 w 16"/>
                      <a:gd name="T11" fmla="*/ 18 h 57"/>
                      <a:gd name="T12" fmla="*/ 6 w 16"/>
                      <a:gd name="T13" fmla="*/ 10 h 57"/>
                      <a:gd name="T14" fmla="*/ 10 w 16"/>
                      <a:gd name="T15" fmla="*/ 2 h 57"/>
                      <a:gd name="T16" fmla="*/ 16 w 16"/>
                      <a:gd name="T17" fmla="*/ 0 h 57"/>
                      <a:gd name="T18" fmla="*/ 16 w 16"/>
                      <a:gd name="T19" fmla="*/ 30 h 57"/>
                      <a:gd name="T20" fmla="*/ 14 w 16"/>
                      <a:gd name="T21" fmla="*/ 57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57"/>
                      <a:gd name="T35" fmla="*/ 16 w 16"/>
                      <a:gd name="T36" fmla="*/ 57 h 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57">
                        <a:moveTo>
                          <a:pt x="14" y="57"/>
                        </a:moveTo>
                        <a:lnTo>
                          <a:pt x="8" y="55"/>
                        </a:lnTo>
                        <a:lnTo>
                          <a:pt x="4" y="49"/>
                        </a:lnTo>
                        <a:lnTo>
                          <a:pt x="2" y="39"/>
                        </a:lnTo>
                        <a:lnTo>
                          <a:pt x="0" y="30"/>
                        </a:lnTo>
                        <a:lnTo>
                          <a:pt x="2" y="18"/>
                        </a:lnTo>
                        <a:lnTo>
                          <a:pt x="6" y="10"/>
                        </a:lnTo>
                        <a:lnTo>
                          <a:pt x="10" y="2"/>
                        </a:lnTo>
                        <a:lnTo>
                          <a:pt x="16" y="0"/>
                        </a:lnTo>
                        <a:lnTo>
                          <a:pt x="16" y="30"/>
                        </a:lnTo>
                        <a:lnTo>
                          <a:pt x="14"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87" name="Freeform 185"/>
                  <p:cNvSpPr>
                    <a:spLocks/>
                  </p:cNvSpPr>
                  <p:nvPr/>
                </p:nvSpPr>
                <p:spPr bwMode="auto">
                  <a:xfrm>
                    <a:off x="662" y="1510"/>
                    <a:ext cx="16" cy="57"/>
                  </a:xfrm>
                  <a:custGeom>
                    <a:avLst/>
                    <a:gdLst>
                      <a:gd name="T0" fmla="*/ 14 w 16"/>
                      <a:gd name="T1" fmla="*/ 57 h 57"/>
                      <a:gd name="T2" fmla="*/ 8 w 16"/>
                      <a:gd name="T3" fmla="*/ 55 h 57"/>
                      <a:gd name="T4" fmla="*/ 4 w 16"/>
                      <a:gd name="T5" fmla="*/ 49 h 57"/>
                      <a:gd name="T6" fmla="*/ 2 w 16"/>
                      <a:gd name="T7" fmla="*/ 39 h 57"/>
                      <a:gd name="T8" fmla="*/ 0 w 16"/>
                      <a:gd name="T9" fmla="*/ 30 h 57"/>
                      <a:gd name="T10" fmla="*/ 2 w 16"/>
                      <a:gd name="T11" fmla="*/ 18 h 57"/>
                      <a:gd name="T12" fmla="*/ 6 w 16"/>
                      <a:gd name="T13" fmla="*/ 10 h 57"/>
                      <a:gd name="T14" fmla="*/ 10 w 16"/>
                      <a:gd name="T15" fmla="*/ 2 h 57"/>
                      <a:gd name="T16" fmla="*/ 16 w 16"/>
                      <a:gd name="T17" fmla="*/ 0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57"/>
                      <a:gd name="T29" fmla="*/ 16 w 16"/>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57">
                        <a:moveTo>
                          <a:pt x="14" y="57"/>
                        </a:moveTo>
                        <a:lnTo>
                          <a:pt x="8" y="55"/>
                        </a:lnTo>
                        <a:lnTo>
                          <a:pt x="4" y="49"/>
                        </a:lnTo>
                        <a:lnTo>
                          <a:pt x="2" y="39"/>
                        </a:lnTo>
                        <a:lnTo>
                          <a:pt x="0" y="30"/>
                        </a:lnTo>
                        <a:lnTo>
                          <a:pt x="2" y="18"/>
                        </a:lnTo>
                        <a:lnTo>
                          <a:pt x="6" y="10"/>
                        </a:lnTo>
                        <a:lnTo>
                          <a:pt x="10" y="2"/>
                        </a:lnTo>
                        <a:lnTo>
                          <a:pt x="16"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681" name="Group 186"/>
                <p:cNvGrpSpPr>
                  <a:grpSpLocks/>
                </p:cNvGrpSpPr>
                <p:nvPr/>
              </p:nvGrpSpPr>
              <p:grpSpPr bwMode="auto">
                <a:xfrm>
                  <a:off x="698" y="1510"/>
                  <a:ext cx="18" cy="57"/>
                  <a:chOff x="698" y="1510"/>
                  <a:chExt cx="18" cy="57"/>
                </a:xfrm>
              </p:grpSpPr>
              <p:sp>
                <p:nvSpPr>
                  <p:cNvPr id="684" name="Freeform 187"/>
                  <p:cNvSpPr>
                    <a:spLocks/>
                  </p:cNvSpPr>
                  <p:nvPr/>
                </p:nvSpPr>
                <p:spPr bwMode="auto">
                  <a:xfrm>
                    <a:off x="698" y="1510"/>
                    <a:ext cx="18" cy="57"/>
                  </a:xfrm>
                  <a:custGeom>
                    <a:avLst/>
                    <a:gdLst>
                      <a:gd name="T0" fmla="*/ 0 w 18"/>
                      <a:gd name="T1" fmla="*/ 0 h 57"/>
                      <a:gd name="T2" fmla="*/ 8 w 18"/>
                      <a:gd name="T3" fmla="*/ 2 h 57"/>
                      <a:gd name="T4" fmla="*/ 12 w 18"/>
                      <a:gd name="T5" fmla="*/ 8 h 57"/>
                      <a:gd name="T6" fmla="*/ 16 w 18"/>
                      <a:gd name="T7" fmla="*/ 16 h 57"/>
                      <a:gd name="T8" fmla="*/ 18 w 18"/>
                      <a:gd name="T9" fmla="*/ 28 h 57"/>
                      <a:gd name="T10" fmla="*/ 16 w 18"/>
                      <a:gd name="T11" fmla="*/ 39 h 57"/>
                      <a:gd name="T12" fmla="*/ 12 w 18"/>
                      <a:gd name="T13" fmla="*/ 49 h 57"/>
                      <a:gd name="T14" fmla="*/ 8 w 18"/>
                      <a:gd name="T15" fmla="*/ 55 h 57"/>
                      <a:gd name="T16" fmla="*/ 0 w 18"/>
                      <a:gd name="T17" fmla="*/ 57 h 57"/>
                      <a:gd name="T18" fmla="*/ 0 w 18"/>
                      <a:gd name="T19" fmla="*/ 28 h 57"/>
                      <a:gd name="T20" fmla="*/ 0 w 18"/>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57"/>
                      <a:gd name="T35" fmla="*/ 18 w 18"/>
                      <a:gd name="T36" fmla="*/ 57 h 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57">
                        <a:moveTo>
                          <a:pt x="0" y="0"/>
                        </a:moveTo>
                        <a:lnTo>
                          <a:pt x="8" y="2"/>
                        </a:lnTo>
                        <a:lnTo>
                          <a:pt x="12" y="8"/>
                        </a:lnTo>
                        <a:lnTo>
                          <a:pt x="16" y="16"/>
                        </a:lnTo>
                        <a:lnTo>
                          <a:pt x="18" y="28"/>
                        </a:lnTo>
                        <a:lnTo>
                          <a:pt x="16" y="39"/>
                        </a:lnTo>
                        <a:lnTo>
                          <a:pt x="12" y="49"/>
                        </a:lnTo>
                        <a:lnTo>
                          <a:pt x="8" y="55"/>
                        </a:lnTo>
                        <a:lnTo>
                          <a:pt x="0" y="57"/>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85" name="Freeform 188"/>
                  <p:cNvSpPr>
                    <a:spLocks/>
                  </p:cNvSpPr>
                  <p:nvPr/>
                </p:nvSpPr>
                <p:spPr bwMode="auto">
                  <a:xfrm>
                    <a:off x="698" y="1510"/>
                    <a:ext cx="18" cy="57"/>
                  </a:xfrm>
                  <a:custGeom>
                    <a:avLst/>
                    <a:gdLst>
                      <a:gd name="T0" fmla="*/ 0 w 18"/>
                      <a:gd name="T1" fmla="*/ 0 h 57"/>
                      <a:gd name="T2" fmla="*/ 8 w 18"/>
                      <a:gd name="T3" fmla="*/ 2 h 57"/>
                      <a:gd name="T4" fmla="*/ 12 w 18"/>
                      <a:gd name="T5" fmla="*/ 8 h 57"/>
                      <a:gd name="T6" fmla="*/ 16 w 18"/>
                      <a:gd name="T7" fmla="*/ 16 h 57"/>
                      <a:gd name="T8" fmla="*/ 18 w 18"/>
                      <a:gd name="T9" fmla="*/ 28 h 57"/>
                      <a:gd name="T10" fmla="*/ 16 w 18"/>
                      <a:gd name="T11" fmla="*/ 39 h 57"/>
                      <a:gd name="T12" fmla="*/ 12 w 18"/>
                      <a:gd name="T13" fmla="*/ 49 h 57"/>
                      <a:gd name="T14" fmla="*/ 8 w 18"/>
                      <a:gd name="T15" fmla="*/ 55 h 57"/>
                      <a:gd name="T16" fmla="*/ 0 w 18"/>
                      <a:gd name="T17" fmla="*/ 57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57"/>
                      <a:gd name="T29" fmla="*/ 18 w 18"/>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57">
                        <a:moveTo>
                          <a:pt x="0" y="0"/>
                        </a:moveTo>
                        <a:lnTo>
                          <a:pt x="8" y="2"/>
                        </a:lnTo>
                        <a:lnTo>
                          <a:pt x="12" y="8"/>
                        </a:lnTo>
                        <a:lnTo>
                          <a:pt x="16" y="16"/>
                        </a:lnTo>
                        <a:lnTo>
                          <a:pt x="18" y="28"/>
                        </a:lnTo>
                        <a:lnTo>
                          <a:pt x="16" y="39"/>
                        </a:lnTo>
                        <a:lnTo>
                          <a:pt x="12" y="49"/>
                        </a:lnTo>
                        <a:lnTo>
                          <a:pt x="8" y="55"/>
                        </a:lnTo>
                        <a:lnTo>
                          <a:pt x="0" y="57"/>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sp>
              <p:nvSpPr>
                <p:cNvPr id="682" name="Rectangle 189"/>
                <p:cNvSpPr>
                  <a:spLocks noChangeArrowheads="1"/>
                </p:cNvSpPr>
                <p:nvPr/>
              </p:nvSpPr>
              <p:spPr bwMode="auto">
                <a:xfrm>
                  <a:off x="642" y="1506"/>
                  <a:ext cx="14" cy="59"/>
                </a:xfrm>
                <a:prstGeom prst="rect">
                  <a:avLst/>
                </a:prstGeom>
                <a:solidFill>
                  <a:srgbClr val="000000"/>
                </a:solidFill>
                <a:ln w="12700">
                  <a:solidFill>
                    <a:srgbClr val="000000"/>
                  </a:solidFill>
                  <a:miter lim="800000"/>
                  <a:headEnd/>
                  <a:tailEnd/>
                </a:ln>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683" name="Rectangle 190"/>
                <p:cNvSpPr>
                  <a:spLocks noChangeArrowheads="1"/>
                </p:cNvSpPr>
                <p:nvPr/>
              </p:nvSpPr>
              <p:spPr bwMode="auto">
                <a:xfrm>
                  <a:off x="680" y="1508"/>
                  <a:ext cx="16" cy="61"/>
                </a:xfrm>
                <a:prstGeom prst="rect">
                  <a:avLst/>
                </a:prstGeom>
                <a:solidFill>
                  <a:srgbClr val="000000"/>
                </a:solidFill>
                <a:ln w="12700">
                  <a:solidFill>
                    <a:srgbClr val="000000"/>
                  </a:solidFill>
                  <a:miter lim="800000"/>
                  <a:headEnd/>
                  <a:tailEnd/>
                </a:ln>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grpSp>
            <p:nvGrpSpPr>
              <p:cNvPr id="451" name="Group 191"/>
              <p:cNvGrpSpPr>
                <a:grpSpLocks/>
              </p:cNvGrpSpPr>
              <p:nvPr/>
            </p:nvGrpSpPr>
            <p:grpSpPr bwMode="auto">
              <a:xfrm>
                <a:off x="485" y="1522"/>
                <a:ext cx="95" cy="63"/>
                <a:chOff x="485" y="1522"/>
                <a:chExt cx="95" cy="63"/>
              </a:xfrm>
            </p:grpSpPr>
            <p:grpSp>
              <p:nvGrpSpPr>
                <p:cNvPr id="664" name="Group 192"/>
                <p:cNvGrpSpPr>
                  <a:grpSpLocks/>
                </p:cNvGrpSpPr>
                <p:nvPr/>
              </p:nvGrpSpPr>
              <p:grpSpPr bwMode="auto">
                <a:xfrm>
                  <a:off x="485" y="1522"/>
                  <a:ext cx="18" cy="57"/>
                  <a:chOff x="485" y="1522"/>
                  <a:chExt cx="18" cy="57"/>
                </a:xfrm>
              </p:grpSpPr>
              <p:sp>
                <p:nvSpPr>
                  <p:cNvPr id="676" name="Freeform 193"/>
                  <p:cNvSpPr>
                    <a:spLocks/>
                  </p:cNvSpPr>
                  <p:nvPr/>
                </p:nvSpPr>
                <p:spPr bwMode="auto">
                  <a:xfrm>
                    <a:off x="485" y="1522"/>
                    <a:ext cx="18" cy="57"/>
                  </a:xfrm>
                  <a:custGeom>
                    <a:avLst/>
                    <a:gdLst>
                      <a:gd name="T0" fmla="*/ 16 w 18"/>
                      <a:gd name="T1" fmla="*/ 57 h 57"/>
                      <a:gd name="T2" fmla="*/ 10 w 18"/>
                      <a:gd name="T3" fmla="*/ 55 h 57"/>
                      <a:gd name="T4" fmla="*/ 6 w 18"/>
                      <a:gd name="T5" fmla="*/ 49 h 57"/>
                      <a:gd name="T6" fmla="*/ 2 w 18"/>
                      <a:gd name="T7" fmla="*/ 39 h 57"/>
                      <a:gd name="T8" fmla="*/ 0 w 18"/>
                      <a:gd name="T9" fmla="*/ 29 h 57"/>
                      <a:gd name="T10" fmla="*/ 2 w 18"/>
                      <a:gd name="T11" fmla="*/ 18 h 57"/>
                      <a:gd name="T12" fmla="*/ 6 w 18"/>
                      <a:gd name="T13" fmla="*/ 10 h 57"/>
                      <a:gd name="T14" fmla="*/ 12 w 18"/>
                      <a:gd name="T15" fmla="*/ 2 h 57"/>
                      <a:gd name="T16" fmla="*/ 18 w 18"/>
                      <a:gd name="T17" fmla="*/ 0 h 57"/>
                      <a:gd name="T18" fmla="*/ 18 w 18"/>
                      <a:gd name="T19" fmla="*/ 29 h 57"/>
                      <a:gd name="T20" fmla="*/ 16 w 18"/>
                      <a:gd name="T21" fmla="*/ 57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57"/>
                      <a:gd name="T35" fmla="*/ 18 w 18"/>
                      <a:gd name="T36" fmla="*/ 57 h 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57">
                        <a:moveTo>
                          <a:pt x="16" y="57"/>
                        </a:moveTo>
                        <a:lnTo>
                          <a:pt x="10" y="55"/>
                        </a:lnTo>
                        <a:lnTo>
                          <a:pt x="6" y="49"/>
                        </a:lnTo>
                        <a:lnTo>
                          <a:pt x="2" y="39"/>
                        </a:lnTo>
                        <a:lnTo>
                          <a:pt x="0" y="29"/>
                        </a:lnTo>
                        <a:lnTo>
                          <a:pt x="2" y="18"/>
                        </a:lnTo>
                        <a:lnTo>
                          <a:pt x="6" y="10"/>
                        </a:lnTo>
                        <a:lnTo>
                          <a:pt x="12" y="2"/>
                        </a:lnTo>
                        <a:lnTo>
                          <a:pt x="18" y="0"/>
                        </a:lnTo>
                        <a:lnTo>
                          <a:pt x="18" y="29"/>
                        </a:lnTo>
                        <a:lnTo>
                          <a:pt x="16"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77" name="Freeform 194"/>
                  <p:cNvSpPr>
                    <a:spLocks/>
                  </p:cNvSpPr>
                  <p:nvPr/>
                </p:nvSpPr>
                <p:spPr bwMode="auto">
                  <a:xfrm>
                    <a:off x="485" y="1522"/>
                    <a:ext cx="18" cy="57"/>
                  </a:xfrm>
                  <a:custGeom>
                    <a:avLst/>
                    <a:gdLst>
                      <a:gd name="T0" fmla="*/ 16 w 18"/>
                      <a:gd name="T1" fmla="*/ 57 h 57"/>
                      <a:gd name="T2" fmla="*/ 10 w 18"/>
                      <a:gd name="T3" fmla="*/ 55 h 57"/>
                      <a:gd name="T4" fmla="*/ 6 w 18"/>
                      <a:gd name="T5" fmla="*/ 49 h 57"/>
                      <a:gd name="T6" fmla="*/ 2 w 18"/>
                      <a:gd name="T7" fmla="*/ 39 h 57"/>
                      <a:gd name="T8" fmla="*/ 0 w 18"/>
                      <a:gd name="T9" fmla="*/ 29 h 57"/>
                      <a:gd name="T10" fmla="*/ 2 w 18"/>
                      <a:gd name="T11" fmla="*/ 18 h 57"/>
                      <a:gd name="T12" fmla="*/ 6 w 18"/>
                      <a:gd name="T13" fmla="*/ 10 h 57"/>
                      <a:gd name="T14" fmla="*/ 12 w 18"/>
                      <a:gd name="T15" fmla="*/ 2 h 57"/>
                      <a:gd name="T16" fmla="*/ 18 w 18"/>
                      <a:gd name="T17" fmla="*/ 0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57"/>
                      <a:gd name="T29" fmla="*/ 18 w 18"/>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57">
                        <a:moveTo>
                          <a:pt x="16" y="57"/>
                        </a:moveTo>
                        <a:lnTo>
                          <a:pt x="10" y="55"/>
                        </a:lnTo>
                        <a:lnTo>
                          <a:pt x="6" y="49"/>
                        </a:lnTo>
                        <a:lnTo>
                          <a:pt x="2" y="39"/>
                        </a:lnTo>
                        <a:lnTo>
                          <a:pt x="0" y="29"/>
                        </a:lnTo>
                        <a:lnTo>
                          <a:pt x="2" y="18"/>
                        </a:lnTo>
                        <a:lnTo>
                          <a:pt x="6" y="10"/>
                        </a:lnTo>
                        <a:lnTo>
                          <a:pt x="12" y="2"/>
                        </a:lnTo>
                        <a:lnTo>
                          <a:pt x="18"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665" name="Group 195"/>
                <p:cNvGrpSpPr>
                  <a:grpSpLocks/>
                </p:cNvGrpSpPr>
                <p:nvPr/>
              </p:nvGrpSpPr>
              <p:grpSpPr bwMode="auto">
                <a:xfrm>
                  <a:off x="519" y="1522"/>
                  <a:ext cx="18" cy="59"/>
                  <a:chOff x="519" y="1522"/>
                  <a:chExt cx="18" cy="59"/>
                </a:xfrm>
              </p:grpSpPr>
              <p:sp>
                <p:nvSpPr>
                  <p:cNvPr id="674" name="Freeform 196"/>
                  <p:cNvSpPr>
                    <a:spLocks/>
                  </p:cNvSpPr>
                  <p:nvPr/>
                </p:nvSpPr>
                <p:spPr bwMode="auto">
                  <a:xfrm>
                    <a:off x="519" y="1522"/>
                    <a:ext cx="18" cy="59"/>
                  </a:xfrm>
                  <a:custGeom>
                    <a:avLst/>
                    <a:gdLst>
                      <a:gd name="T0" fmla="*/ 0 w 18"/>
                      <a:gd name="T1" fmla="*/ 0 h 59"/>
                      <a:gd name="T2" fmla="*/ 0 w 18"/>
                      <a:gd name="T3" fmla="*/ 0 h 59"/>
                      <a:gd name="T4" fmla="*/ 8 w 18"/>
                      <a:gd name="T5" fmla="*/ 2 h 59"/>
                      <a:gd name="T6" fmla="*/ 12 w 18"/>
                      <a:gd name="T7" fmla="*/ 10 h 59"/>
                      <a:gd name="T8" fmla="*/ 16 w 18"/>
                      <a:gd name="T9" fmla="*/ 18 h 59"/>
                      <a:gd name="T10" fmla="*/ 18 w 18"/>
                      <a:gd name="T11" fmla="*/ 29 h 59"/>
                      <a:gd name="T12" fmla="*/ 16 w 18"/>
                      <a:gd name="T13" fmla="*/ 41 h 59"/>
                      <a:gd name="T14" fmla="*/ 12 w 18"/>
                      <a:gd name="T15" fmla="*/ 51 h 59"/>
                      <a:gd name="T16" fmla="*/ 8 w 18"/>
                      <a:gd name="T17" fmla="*/ 57 h 59"/>
                      <a:gd name="T18" fmla="*/ 0 w 18"/>
                      <a:gd name="T19" fmla="*/ 59 h 59"/>
                      <a:gd name="T20" fmla="*/ 0 w 18"/>
                      <a:gd name="T21" fmla="*/ 29 h 59"/>
                      <a:gd name="T22" fmla="*/ 0 w 18"/>
                      <a:gd name="T23" fmla="*/ 0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59"/>
                      <a:gd name="T38" fmla="*/ 18 w 18"/>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59">
                        <a:moveTo>
                          <a:pt x="0" y="0"/>
                        </a:moveTo>
                        <a:lnTo>
                          <a:pt x="0" y="0"/>
                        </a:lnTo>
                        <a:lnTo>
                          <a:pt x="8" y="2"/>
                        </a:lnTo>
                        <a:lnTo>
                          <a:pt x="12" y="10"/>
                        </a:lnTo>
                        <a:lnTo>
                          <a:pt x="16" y="18"/>
                        </a:lnTo>
                        <a:lnTo>
                          <a:pt x="18" y="29"/>
                        </a:lnTo>
                        <a:lnTo>
                          <a:pt x="16" y="41"/>
                        </a:lnTo>
                        <a:lnTo>
                          <a:pt x="12" y="51"/>
                        </a:lnTo>
                        <a:lnTo>
                          <a:pt x="8" y="57"/>
                        </a:lnTo>
                        <a:lnTo>
                          <a:pt x="0" y="59"/>
                        </a:lnTo>
                        <a:lnTo>
                          <a:pt x="0" y="2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75" name="Freeform 197"/>
                  <p:cNvSpPr>
                    <a:spLocks/>
                  </p:cNvSpPr>
                  <p:nvPr/>
                </p:nvSpPr>
                <p:spPr bwMode="auto">
                  <a:xfrm>
                    <a:off x="519" y="1522"/>
                    <a:ext cx="18" cy="59"/>
                  </a:xfrm>
                  <a:custGeom>
                    <a:avLst/>
                    <a:gdLst>
                      <a:gd name="T0" fmla="*/ 0 w 18"/>
                      <a:gd name="T1" fmla="*/ 0 h 59"/>
                      <a:gd name="T2" fmla="*/ 0 w 18"/>
                      <a:gd name="T3" fmla="*/ 0 h 59"/>
                      <a:gd name="T4" fmla="*/ 8 w 18"/>
                      <a:gd name="T5" fmla="*/ 2 h 59"/>
                      <a:gd name="T6" fmla="*/ 12 w 18"/>
                      <a:gd name="T7" fmla="*/ 10 h 59"/>
                      <a:gd name="T8" fmla="*/ 16 w 18"/>
                      <a:gd name="T9" fmla="*/ 18 h 59"/>
                      <a:gd name="T10" fmla="*/ 18 w 18"/>
                      <a:gd name="T11" fmla="*/ 29 h 59"/>
                      <a:gd name="T12" fmla="*/ 16 w 18"/>
                      <a:gd name="T13" fmla="*/ 41 h 59"/>
                      <a:gd name="T14" fmla="*/ 12 w 18"/>
                      <a:gd name="T15" fmla="*/ 51 h 59"/>
                      <a:gd name="T16" fmla="*/ 8 w 18"/>
                      <a:gd name="T17" fmla="*/ 57 h 59"/>
                      <a:gd name="T18" fmla="*/ 0 w 18"/>
                      <a:gd name="T19" fmla="*/ 59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59"/>
                      <a:gd name="T32" fmla="*/ 18 w 18"/>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59">
                        <a:moveTo>
                          <a:pt x="0" y="0"/>
                        </a:moveTo>
                        <a:lnTo>
                          <a:pt x="0" y="0"/>
                        </a:lnTo>
                        <a:lnTo>
                          <a:pt x="8" y="2"/>
                        </a:lnTo>
                        <a:lnTo>
                          <a:pt x="12" y="10"/>
                        </a:lnTo>
                        <a:lnTo>
                          <a:pt x="16" y="18"/>
                        </a:lnTo>
                        <a:lnTo>
                          <a:pt x="18" y="29"/>
                        </a:lnTo>
                        <a:lnTo>
                          <a:pt x="16" y="41"/>
                        </a:lnTo>
                        <a:lnTo>
                          <a:pt x="12" y="51"/>
                        </a:lnTo>
                        <a:lnTo>
                          <a:pt x="8" y="57"/>
                        </a:lnTo>
                        <a:lnTo>
                          <a:pt x="0" y="59"/>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666" name="Group 198"/>
                <p:cNvGrpSpPr>
                  <a:grpSpLocks/>
                </p:cNvGrpSpPr>
                <p:nvPr/>
              </p:nvGrpSpPr>
              <p:grpSpPr bwMode="auto">
                <a:xfrm>
                  <a:off x="525" y="1526"/>
                  <a:ext cx="17" cy="57"/>
                  <a:chOff x="525" y="1526"/>
                  <a:chExt cx="17" cy="57"/>
                </a:xfrm>
              </p:grpSpPr>
              <p:sp>
                <p:nvSpPr>
                  <p:cNvPr id="672" name="Freeform 199"/>
                  <p:cNvSpPr>
                    <a:spLocks/>
                  </p:cNvSpPr>
                  <p:nvPr/>
                </p:nvSpPr>
                <p:spPr bwMode="auto">
                  <a:xfrm>
                    <a:off x="525" y="1526"/>
                    <a:ext cx="17" cy="57"/>
                  </a:xfrm>
                  <a:custGeom>
                    <a:avLst/>
                    <a:gdLst>
                      <a:gd name="T0" fmla="*/ 15 w 17"/>
                      <a:gd name="T1" fmla="*/ 57 h 57"/>
                      <a:gd name="T2" fmla="*/ 10 w 17"/>
                      <a:gd name="T3" fmla="*/ 53 h 57"/>
                      <a:gd name="T4" fmla="*/ 4 w 17"/>
                      <a:gd name="T5" fmla="*/ 47 h 57"/>
                      <a:gd name="T6" fmla="*/ 2 w 17"/>
                      <a:gd name="T7" fmla="*/ 39 h 57"/>
                      <a:gd name="T8" fmla="*/ 0 w 17"/>
                      <a:gd name="T9" fmla="*/ 29 h 57"/>
                      <a:gd name="T10" fmla="*/ 2 w 17"/>
                      <a:gd name="T11" fmla="*/ 18 h 57"/>
                      <a:gd name="T12" fmla="*/ 6 w 17"/>
                      <a:gd name="T13" fmla="*/ 10 h 57"/>
                      <a:gd name="T14" fmla="*/ 10 w 17"/>
                      <a:gd name="T15" fmla="*/ 2 h 57"/>
                      <a:gd name="T16" fmla="*/ 15 w 17"/>
                      <a:gd name="T17" fmla="*/ 0 h 57"/>
                      <a:gd name="T18" fmla="*/ 17 w 17"/>
                      <a:gd name="T19" fmla="*/ 29 h 57"/>
                      <a:gd name="T20" fmla="*/ 15 w 17"/>
                      <a:gd name="T21" fmla="*/ 57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57"/>
                      <a:gd name="T35" fmla="*/ 17 w 17"/>
                      <a:gd name="T36" fmla="*/ 57 h 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57">
                        <a:moveTo>
                          <a:pt x="15" y="57"/>
                        </a:moveTo>
                        <a:lnTo>
                          <a:pt x="10" y="53"/>
                        </a:lnTo>
                        <a:lnTo>
                          <a:pt x="4" y="47"/>
                        </a:lnTo>
                        <a:lnTo>
                          <a:pt x="2" y="39"/>
                        </a:lnTo>
                        <a:lnTo>
                          <a:pt x="0" y="29"/>
                        </a:lnTo>
                        <a:lnTo>
                          <a:pt x="2" y="18"/>
                        </a:lnTo>
                        <a:lnTo>
                          <a:pt x="6" y="10"/>
                        </a:lnTo>
                        <a:lnTo>
                          <a:pt x="10" y="2"/>
                        </a:lnTo>
                        <a:lnTo>
                          <a:pt x="15" y="0"/>
                        </a:lnTo>
                        <a:lnTo>
                          <a:pt x="17" y="29"/>
                        </a:lnTo>
                        <a:lnTo>
                          <a:pt x="15"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73" name="Freeform 200"/>
                  <p:cNvSpPr>
                    <a:spLocks/>
                  </p:cNvSpPr>
                  <p:nvPr/>
                </p:nvSpPr>
                <p:spPr bwMode="auto">
                  <a:xfrm>
                    <a:off x="525" y="1526"/>
                    <a:ext cx="15" cy="57"/>
                  </a:xfrm>
                  <a:custGeom>
                    <a:avLst/>
                    <a:gdLst>
                      <a:gd name="T0" fmla="*/ 15 w 15"/>
                      <a:gd name="T1" fmla="*/ 57 h 57"/>
                      <a:gd name="T2" fmla="*/ 10 w 15"/>
                      <a:gd name="T3" fmla="*/ 53 h 57"/>
                      <a:gd name="T4" fmla="*/ 4 w 15"/>
                      <a:gd name="T5" fmla="*/ 47 h 57"/>
                      <a:gd name="T6" fmla="*/ 2 w 15"/>
                      <a:gd name="T7" fmla="*/ 39 h 57"/>
                      <a:gd name="T8" fmla="*/ 0 w 15"/>
                      <a:gd name="T9" fmla="*/ 29 h 57"/>
                      <a:gd name="T10" fmla="*/ 2 w 15"/>
                      <a:gd name="T11" fmla="*/ 18 h 57"/>
                      <a:gd name="T12" fmla="*/ 6 w 15"/>
                      <a:gd name="T13" fmla="*/ 10 h 57"/>
                      <a:gd name="T14" fmla="*/ 10 w 15"/>
                      <a:gd name="T15" fmla="*/ 2 h 57"/>
                      <a:gd name="T16" fmla="*/ 15 w 15"/>
                      <a:gd name="T17" fmla="*/ 0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57"/>
                      <a:gd name="T29" fmla="*/ 15 w 15"/>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57">
                        <a:moveTo>
                          <a:pt x="15" y="57"/>
                        </a:moveTo>
                        <a:lnTo>
                          <a:pt x="10" y="53"/>
                        </a:lnTo>
                        <a:lnTo>
                          <a:pt x="4" y="47"/>
                        </a:lnTo>
                        <a:lnTo>
                          <a:pt x="2" y="39"/>
                        </a:lnTo>
                        <a:lnTo>
                          <a:pt x="0" y="29"/>
                        </a:lnTo>
                        <a:lnTo>
                          <a:pt x="2" y="18"/>
                        </a:lnTo>
                        <a:lnTo>
                          <a:pt x="6" y="10"/>
                        </a:lnTo>
                        <a:lnTo>
                          <a:pt x="10" y="2"/>
                        </a:lnTo>
                        <a:lnTo>
                          <a:pt x="15"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667" name="Group 201"/>
                <p:cNvGrpSpPr>
                  <a:grpSpLocks/>
                </p:cNvGrpSpPr>
                <p:nvPr/>
              </p:nvGrpSpPr>
              <p:grpSpPr bwMode="auto">
                <a:xfrm>
                  <a:off x="562" y="1528"/>
                  <a:ext cx="18" cy="55"/>
                  <a:chOff x="562" y="1528"/>
                  <a:chExt cx="18" cy="55"/>
                </a:xfrm>
              </p:grpSpPr>
              <p:sp>
                <p:nvSpPr>
                  <p:cNvPr id="670" name="Freeform 202"/>
                  <p:cNvSpPr>
                    <a:spLocks/>
                  </p:cNvSpPr>
                  <p:nvPr/>
                </p:nvSpPr>
                <p:spPr bwMode="auto">
                  <a:xfrm>
                    <a:off x="562" y="1528"/>
                    <a:ext cx="18" cy="55"/>
                  </a:xfrm>
                  <a:custGeom>
                    <a:avLst/>
                    <a:gdLst>
                      <a:gd name="T0" fmla="*/ 0 w 18"/>
                      <a:gd name="T1" fmla="*/ 0 h 55"/>
                      <a:gd name="T2" fmla="*/ 0 w 18"/>
                      <a:gd name="T3" fmla="*/ 0 h 55"/>
                      <a:gd name="T4" fmla="*/ 0 w 18"/>
                      <a:gd name="T5" fmla="*/ 0 h 55"/>
                      <a:gd name="T6" fmla="*/ 8 w 18"/>
                      <a:gd name="T7" fmla="*/ 2 h 55"/>
                      <a:gd name="T8" fmla="*/ 12 w 18"/>
                      <a:gd name="T9" fmla="*/ 8 h 55"/>
                      <a:gd name="T10" fmla="*/ 16 w 18"/>
                      <a:gd name="T11" fmla="*/ 16 h 55"/>
                      <a:gd name="T12" fmla="*/ 18 w 18"/>
                      <a:gd name="T13" fmla="*/ 27 h 55"/>
                      <a:gd name="T14" fmla="*/ 16 w 18"/>
                      <a:gd name="T15" fmla="*/ 39 h 55"/>
                      <a:gd name="T16" fmla="*/ 12 w 18"/>
                      <a:gd name="T17" fmla="*/ 47 h 55"/>
                      <a:gd name="T18" fmla="*/ 8 w 18"/>
                      <a:gd name="T19" fmla="*/ 53 h 55"/>
                      <a:gd name="T20" fmla="*/ 0 w 18"/>
                      <a:gd name="T21" fmla="*/ 55 h 55"/>
                      <a:gd name="T22" fmla="*/ 0 w 18"/>
                      <a:gd name="T23" fmla="*/ 27 h 55"/>
                      <a:gd name="T24" fmla="*/ 0 w 18"/>
                      <a:gd name="T25" fmla="*/ 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55"/>
                      <a:gd name="T41" fmla="*/ 18 w 18"/>
                      <a:gd name="T42" fmla="*/ 55 h 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55">
                        <a:moveTo>
                          <a:pt x="0" y="0"/>
                        </a:moveTo>
                        <a:lnTo>
                          <a:pt x="0" y="0"/>
                        </a:lnTo>
                        <a:lnTo>
                          <a:pt x="8" y="2"/>
                        </a:lnTo>
                        <a:lnTo>
                          <a:pt x="12" y="8"/>
                        </a:lnTo>
                        <a:lnTo>
                          <a:pt x="16" y="16"/>
                        </a:lnTo>
                        <a:lnTo>
                          <a:pt x="18" y="27"/>
                        </a:lnTo>
                        <a:lnTo>
                          <a:pt x="16" y="39"/>
                        </a:lnTo>
                        <a:lnTo>
                          <a:pt x="12" y="47"/>
                        </a:lnTo>
                        <a:lnTo>
                          <a:pt x="8" y="53"/>
                        </a:lnTo>
                        <a:lnTo>
                          <a:pt x="0" y="55"/>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71" name="Freeform 203"/>
                  <p:cNvSpPr>
                    <a:spLocks/>
                  </p:cNvSpPr>
                  <p:nvPr/>
                </p:nvSpPr>
                <p:spPr bwMode="auto">
                  <a:xfrm>
                    <a:off x="562" y="1528"/>
                    <a:ext cx="18" cy="55"/>
                  </a:xfrm>
                  <a:custGeom>
                    <a:avLst/>
                    <a:gdLst>
                      <a:gd name="T0" fmla="*/ 0 w 18"/>
                      <a:gd name="T1" fmla="*/ 0 h 55"/>
                      <a:gd name="T2" fmla="*/ 0 w 18"/>
                      <a:gd name="T3" fmla="*/ 0 h 55"/>
                      <a:gd name="T4" fmla="*/ 0 w 18"/>
                      <a:gd name="T5" fmla="*/ 0 h 55"/>
                      <a:gd name="T6" fmla="*/ 8 w 18"/>
                      <a:gd name="T7" fmla="*/ 2 h 55"/>
                      <a:gd name="T8" fmla="*/ 12 w 18"/>
                      <a:gd name="T9" fmla="*/ 8 h 55"/>
                      <a:gd name="T10" fmla="*/ 16 w 18"/>
                      <a:gd name="T11" fmla="*/ 16 h 55"/>
                      <a:gd name="T12" fmla="*/ 18 w 18"/>
                      <a:gd name="T13" fmla="*/ 27 h 55"/>
                      <a:gd name="T14" fmla="*/ 16 w 18"/>
                      <a:gd name="T15" fmla="*/ 39 h 55"/>
                      <a:gd name="T16" fmla="*/ 12 w 18"/>
                      <a:gd name="T17" fmla="*/ 47 h 55"/>
                      <a:gd name="T18" fmla="*/ 8 w 18"/>
                      <a:gd name="T19" fmla="*/ 53 h 55"/>
                      <a:gd name="T20" fmla="*/ 0 w 18"/>
                      <a:gd name="T21" fmla="*/ 55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55"/>
                      <a:gd name="T35" fmla="*/ 18 w 18"/>
                      <a:gd name="T36" fmla="*/ 55 h 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55">
                        <a:moveTo>
                          <a:pt x="0" y="0"/>
                        </a:moveTo>
                        <a:lnTo>
                          <a:pt x="0" y="0"/>
                        </a:lnTo>
                        <a:lnTo>
                          <a:pt x="8" y="2"/>
                        </a:lnTo>
                        <a:lnTo>
                          <a:pt x="12" y="8"/>
                        </a:lnTo>
                        <a:lnTo>
                          <a:pt x="16" y="16"/>
                        </a:lnTo>
                        <a:lnTo>
                          <a:pt x="18" y="27"/>
                        </a:lnTo>
                        <a:lnTo>
                          <a:pt x="16" y="39"/>
                        </a:lnTo>
                        <a:lnTo>
                          <a:pt x="12" y="47"/>
                        </a:lnTo>
                        <a:lnTo>
                          <a:pt x="8" y="53"/>
                        </a:lnTo>
                        <a:lnTo>
                          <a:pt x="0" y="55"/>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sp>
              <p:nvSpPr>
                <p:cNvPr id="668" name="Rectangle 204"/>
                <p:cNvSpPr>
                  <a:spLocks noChangeArrowheads="1"/>
                </p:cNvSpPr>
                <p:nvPr/>
              </p:nvSpPr>
              <p:spPr bwMode="auto">
                <a:xfrm>
                  <a:off x="505" y="1522"/>
                  <a:ext cx="14" cy="61"/>
                </a:xfrm>
                <a:prstGeom prst="rect">
                  <a:avLst/>
                </a:prstGeom>
                <a:solidFill>
                  <a:srgbClr val="000000"/>
                </a:solidFill>
                <a:ln w="12700">
                  <a:solidFill>
                    <a:srgbClr val="000000"/>
                  </a:solidFill>
                  <a:miter lim="800000"/>
                  <a:headEnd/>
                  <a:tailEnd/>
                </a:ln>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669" name="Rectangle 205"/>
                <p:cNvSpPr>
                  <a:spLocks noChangeArrowheads="1"/>
                </p:cNvSpPr>
                <p:nvPr/>
              </p:nvSpPr>
              <p:spPr bwMode="auto">
                <a:xfrm>
                  <a:off x="542" y="1526"/>
                  <a:ext cx="18" cy="59"/>
                </a:xfrm>
                <a:prstGeom prst="rect">
                  <a:avLst/>
                </a:prstGeom>
                <a:solidFill>
                  <a:srgbClr val="000000"/>
                </a:solidFill>
                <a:ln w="12700">
                  <a:solidFill>
                    <a:srgbClr val="000000"/>
                  </a:solidFill>
                  <a:miter lim="800000"/>
                  <a:headEnd/>
                  <a:tailEnd/>
                </a:ln>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grpSp>
            <p:nvGrpSpPr>
              <p:cNvPr id="452" name="Group 206"/>
              <p:cNvGrpSpPr>
                <a:grpSpLocks/>
              </p:cNvGrpSpPr>
              <p:nvPr/>
            </p:nvGrpSpPr>
            <p:grpSpPr bwMode="auto">
              <a:xfrm>
                <a:off x="1332" y="1222"/>
                <a:ext cx="52" cy="26"/>
                <a:chOff x="1332" y="1222"/>
                <a:chExt cx="52" cy="26"/>
              </a:xfrm>
            </p:grpSpPr>
            <p:sp>
              <p:nvSpPr>
                <p:cNvPr id="659" name="Oval 207"/>
                <p:cNvSpPr>
                  <a:spLocks noChangeArrowheads="1"/>
                </p:cNvSpPr>
                <p:nvPr/>
              </p:nvSpPr>
              <p:spPr bwMode="auto">
                <a:xfrm>
                  <a:off x="1366" y="1222"/>
                  <a:ext cx="18" cy="24"/>
                </a:xfrm>
                <a:prstGeom prst="ellipse">
                  <a:avLst/>
                </a:prstGeom>
                <a:solidFill>
                  <a:srgbClr val="FAD003"/>
                </a:solidFill>
                <a:ln w="12700">
                  <a:solidFill>
                    <a:srgbClr val="000000"/>
                  </a:solidFill>
                  <a:round/>
                  <a:headEnd/>
                  <a:tailEnd/>
                </a:ln>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660" name="Oval 208"/>
                <p:cNvSpPr>
                  <a:spLocks noChangeArrowheads="1"/>
                </p:cNvSpPr>
                <p:nvPr/>
              </p:nvSpPr>
              <p:spPr bwMode="auto">
                <a:xfrm>
                  <a:off x="1364" y="1232"/>
                  <a:ext cx="14"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nvGrpSpPr>
                <p:cNvPr id="661" name="Group 209"/>
                <p:cNvGrpSpPr>
                  <a:grpSpLocks/>
                </p:cNvGrpSpPr>
                <p:nvPr/>
              </p:nvGrpSpPr>
              <p:grpSpPr bwMode="auto">
                <a:xfrm>
                  <a:off x="1332" y="1232"/>
                  <a:ext cx="36" cy="14"/>
                  <a:chOff x="1332" y="1232"/>
                  <a:chExt cx="36" cy="14"/>
                </a:xfrm>
              </p:grpSpPr>
              <p:sp>
                <p:nvSpPr>
                  <p:cNvPr id="662" name="Freeform 210"/>
                  <p:cNvSpPr>
                    <a:spLocks/>
                  </p:cNvSpPr>
                  <p:nvPr/>
                </p:nvSpPr>
                <p:spPr bwMode="auto">
                  <a:xfrm>
                    <a:off x="1332" y="1232"/>
                    <a:ext cx="36" cy="14"/>
                  </a:xfrm>
                  <a:custGeom>
                    <a:avLst/>
                    <a:gdLst>
                      <a:gd name="T0" fmla="*/ 0 w 36"/>
                      <a:gd name="T1" fmla="*/ 14 h 14"/>
                      <a:gd name="T2" fmla="*/ 18 w 36"/>
                      <a:gd name="T3" fmla="*/ 8 h 14"/>
                      <a:gd name="T4" fmla="*/ 24 w 36"/>
                      <a:gd name="T5" fmla="*/ 4 h 14"/>
                      <a:gd name="T6" fmla="*/ 30 w 36"/>
                      <a:gd name="T7" fmla="*/ 0 h 14"/>
                      <a:gd name="T8" fmla="*/ 36 w 36"/>
                      <a:gd name="T9" fmla="*/ 12 h 14"/>
                      <a:gd name="T10" fmla="*/ 26 w 36"/>
                      <a:gd name="T11" fmla="*/ 12 h 14"/>
                      <a:gd name="T12" fmla="*/ 18 w 36"/>
                      <a:gd name="T13" fmla="*/ 12 h 14"/>
                      <a:gd name="T14" fmla="*/ 0 w 36"/>
                      <a:gd name="T15" fmla="*/ 14 h 14"/>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14"/>
                      <a:gd name="T26" fmla="*/ 36 w 36"/>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14">
                        <a:moveTo>
                          <a:pt x="0" y="14"/>
                        </a:moveTo>
                        <a:lnTo>
                          <a:pt x="18" y="8"/>
                        </a:lnTo>
                        <a:lnTo>
                          <a:pt x="24" y="4"/>
                        </a:lnTo>
                        <a:lnTo>
                          <a:pt x="30" y="0"/>
                        </a:lnTo>
                        <a:lnTo>
                          <a:pt x="36" y="12"/>
                        </a:lnTo>
                        <a:lnTo>
                          <a:pt x="26" y="12"/>
                        </a:lnTo>
                        <a:lnTo>
                          <a:pt x="18" y="12"/>
                        </a:lnTo>
                        <a:lnTo>
                          <a:pt x="0" y="14"/>
                        </a:lnTo>
                        <a:close/>
                      </a:path>
                    </a:pathLst>
                  </a:custGeom>
                  <a:solidFill>
                    <a:srgbClr val="FAD0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63" name="Freeform 211"/>
                  <p:cNvSpPr>
                    <a:spLocks/>
                  </p:cNvSpPr>
                  <p:nvPr/>
                </p:nvSpPr>
                <p:spPr bwMode="auto">
                  <a:xfrm>
                    <a:off x="1332" y="1232"/>
                    <a:ext cx="36" cy="14"/>
                  </a:xfrm>
                  <a:custGeom>
                    <a:avLst/>
                    <a:gdLst>
                      <a:gd name="T0" fmla="*/ 0 w 36"/>
                      <a:gd name="T1" fmla="*/ 14 h 14"/>
                      <a:gd name="T2" fmla="*/ 18 w 36"/>
                      <a:gd name="T3" fmla="*/ 8 h 14"/>
                      <a:gd name="T4" fmla="*/ 24 w 36"/>
                      <a:gd name="T5" fmla="*/ 4 h 14"/>
                      <a:gd name="T6" fmla="*/ 30 w 36"/>
                      <a:gd name="T7" fmla="*/ 0 h 14"/>
                      <a:gd name="T8" fmla="*/ 36 w 36"/>
                      <a:gd name="T9" fmla="*/ 12 h 14"/>
                      <a:gd name="T10" fmla="*/ 26 w 36"/>
                      <a:gd name="T11" fmla="*/ 12 h 14"/>
                      <a:gd name="T12" fmla="*/ 18 w 36"/>
                      <a:gd name="T13" fmla="*/ 12 h 14"/>
                      <a:gd name="T14" fmla="*/ 0 w 36"/>
                      <a:gd name="T15" fmla="*/ 14 h 14"/>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14"/>
                      <a:gd name="T26" fmla="*/ 36 w 36"/>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14">
                        <a:moveTo>
                          <a:pt x="0" y="14"/>
                        </a:moveTo>
                        <a:lnTo>
                          <a:pt x="18" y="8"/>
                        </a:lnTo>
                        <a:lnTo>
                          <a:pt x="24" y="4"/>
                        </a:lnTo>
                        <a:lnTo>
                          <a:pt x="30" y="0"/>
                        </a:lnTo>
                        <a:lnTo>
                          <a:pt x="36" y="12"/>
                        </a:lnTo>
                        <a:lnTo>
                          <a:pt x="26" y="12"/>
                        </a:lnTo>
                        <a:lnTo>
                          <a:pt x="18" y="12"/>
                        </a:lnTo>
                        <a:lnTo>
                          <a:pt x="0" y="1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grpSp>
            <p:nvGrpSpPr>
              <p:cNvPr id="453" name="Group 212"/>
              <p:cNvGrpSpPr>
                <a:grpSpLocks/>
              </p:cNvGrpSpPr>
              <p:nvPr/>
            </p:nvGrpSpPr>
            <p:grpSpPr bwMode="auto">
              <a:xfrm>
                <a:off x="1231" y="1184"/>
                <a:ext cx="75" cy="38"/>
                <a:chOff x="1231" y="1184"/>
                <a:chExt cx="75" cy="38"/>
              </a:xfrm>
            </p:grpSpPr>
            <p:sp>
              <p:nvSpPr>
                <p:cNvPr id="657" name="Freeform 213"/>
                <p:cNvSpPr>
                  <a:spLocks/>
                </p:cNvSpPr>
                <p:nvPr/>
              </p:nvSpPr>
              <p:spPr bwMode="auto">
                <a:xfrm>
                  <a:off x="1231" y="1184"/>
                  <a:ext cx="75" cy="38"/>
                </a:xfrm>
                <a:custGeom>
                  <a:avLst/>
                  <a:gdLst>
                    <a:gd name="T0" fmla="*/ 0 w 75"/>
                    <a:gd name="T1" fmla="*/ 38 h 38"/>
                    <a:gd name="T2" fmla="*/ 0 w 75"/>
                    <a:gd name="T3" fmla="*/ 0 h 38"/>
                    <a:gd name="T4" fmla="*/ 75 w 75"/>
                    <a:gd name="T5" fmla="*/ 12 h 38"/>
                    <a:gd name="T6" fmla="*/ 75 w 75"/>
                    <a:gd name="T7" fmla="*/ 38 h 38"/>
                    <a:gd name="T8" fmla="*/ 0 w 75"/>
                    <a:gd name="T9" fmla="*/ 38 h 38"/>
                    <a:gd name="T10" fmla="*/ 0 60000 65536"/>
                    <a:gd name="T11" fmla="*/ 0 60000 65536"/>
                    <a:gd name="T12" fmla="*/ 0 60000 65536"/>
                    <a:gd name="T13" fmla="*/ 0 60000 65536"/>
                    <a:gd name="T14" fmla="*/ 0 60000 65536"/>
                    <a:gd name="T15" fmla="*/ 0 w 75"/>
                    <a:gd name="T16" fmla="*/ 0 h 38"/>
                    <a:gd name="T17" fmla="*/ 75 w 75"/>
                    <a:gd name="T18" fmla="*/ 38 h 38"/>
                  </a:gdLst>
                  <a:ahLst/>
                  <a:cxnLst>
                    <a:cxn ang="T10">
                      <a:pos x="T0" y="T1"/>
                    </a:cxn>
                    <a:cxn ang="T11">
                      <a:pos x="T2" y="T3"/>
                    </a:cxn>
                    <a:cxn ang="T12">
                      <a:pos x="T4" y="T5"/>
                    </a:cxn>
                    <a:cxn ang="T13">
                      <a:pos x="T6" y="T7"/>
                    </a:cxn>
                    <a:cxn ang="T14">
                      <a:pos x="T8" y="T9"/>
                    </a:cxn>
                  </a:cxnLst>
                  <a:rect l="T15" t="T16" r="T17" b="T18"/>
                  <a:pathLst>
                    <a:path w="75" h="38">
                      <a:moveTo>
                        <a:pt x="0" y="38"/>
                      </a:moveTo>
                      <a:lnTo>
                        <a:pt x="0" y="0"/>
                      </a:lnTo>
                      <a:lnTo>
                        <a:pt x="75" y="12"/>
                      </a:lnTo>
                      <a:lnTo>
                        <a:pt x="75" y="38"/>
                      </a:lnTo>
                      <a:lnTo>
                        <a:pt x="0" y="38"/>
                      </a:lnTo>
                      <a:close/>
                    </a:path>
                  </a:pathLst>
                </a:custGeom>
                <a:solidFill>
                  <a:srgbClr val="617A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58" name="Freeform 214"/>
                <p:cNvSpPr>
                  <a:spLocks/>
                </p:cNvSpPr>
                <p:nvPr/>
              </p:nvSpPr>
              <p:spPr bwMode="auto">
                <a:xfrm>
                  <a:off x="1231" y="1184"/>
                  <a:ext cx="75" cy="38"/>
                </a:xfrm>
                <a:custGeom>
                  <a:avLst/>
                  <a:gdLst>
                    <a:gd name="T0" fmla="*/ 0 w 75"/>
                    <a:gd name="T1" fmla="*/ 38 h 38"/>
                    <a:gd name="T2" fmla="*/ 0 w 75"/>
                    <a:gd name="T3" fmla="*/ 0 h 38"/>
                    <a:gd name="T4" fmla="*/ 75 w 75"/>
                    <a:gd name="T5" fmla="*/ 12 h 38"/>
                    <a:gd name="T6" fmla="*/ 75 w 75"/>
                    <a:gd name="T7" fmla="*/ 38 h 38"/>
                    <a:gd name="T8" fmla="*/ 0 60000 65536"/>
                    <a:gd name="T9" fmla="*/ 0 60000 65536"/>
                    <a:gd name="T10" fmla="*/ 0 60000 65536"/>
                    <a:gd name="T11" fmla="*/ 0 60000 65536"/>
                    <a:gd name="T12" fmla="*/ 0 w 75"/>
                    <a:gd name="T13" fmla="*/ 0 h 38"/>
                    <a:gd name="T14" fmla="*/ 75 w 75"/>
                    <a:gd name="T15" fmla="*/ 38 h 38"/>
                  </a:gdLst>
                  <a:ahLst/>
                  <a:cxnLst>
                    <a:cxn ang="T8">
                      <a:pos x="T0" y="T1"/>
                    </a:cxn>
                    <a:cxn ang="T9">
                      <a:pos x="T2" y="T3"/>
                    </a:cxn>
                    <a:cxn ang="T10">
                      <a:pos x="T4" y="T5"/>
                    </a:cxn>
                    <a:cxn ang="T11">
                      <a:pos x="T6" y="T7"/>
                    </a:cxn>
                  </a:cxnLst>
                  <a:rect l="T12" t="T13" r="T14" b="T15"/>
                  <a:pathLst>
                    <a:path w="75" h="38">
                      <a:moveTo>
                        <a:pt x="0" y="38"/>
                      </a:moveTo>
                      <a:lnTo>
                        <a:pt x="0" y="0"/>
                      </a:lnTo>
                      <a:lnTo>
                        <a:pt x="75" y="12"/>
                      </a:lnTo>
                      <a:lnTo>
                        <a:pt x="75" y="38"/>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454" name="Group 215"/>
              <p:cNvGrpSpPr>
                <a:grpSpLocks/>
              </p:cNvGrpSpPr>
              <p:nvPr/>
            </p:nvGrpSpPr>
            <p:grpSpPr bwMode="auto">
              <a:xfrm>
                <a:off x="1241" y="1200"/>
                <a:ext cx="59" cy="18"/>
                <a:chOff x="1241" y="1200"/>
                <a:chExt cx="59" cy="18"/>
              </a:xfrm>
            </p:grpSpPr>
            <p:sp>
              <p:nvSpPr>
                <p:cNvPr id="655" name="Freeform 216"/>
                <p:cNvSpPr>
                  <a:spLocks/>
                </p:cNvSpPr>
                <p:nvPr/>
              </p:nvSpPr>
              <p:spPr bwMode="auto">
                <a:xfrm>
                  <a:off x="1241" y="1200"/>
                  <a:ext cx="59" cy="18"/>
                </a:xfrm>
                <a:custGeom>
                  <a:avLst/>
                  <a:gdLst>
                    <a:gd name="T0" fmla="*/ 0 w 59"/>
                    <a:gd name="T1" fmla="*/ 16 h 18"/>
                    <a:gd name="T2" fmla="*/ 0 w 59"/>
                    <a:gd name="T3" fmla="*/ 0 h 18"/>
                    <a:gd name="T4" fmla="*/ 59 w 59"/>
                    <a:gd name="T5" fmla="*/ 6 h 18"/>
                    <a:gd name="T6" fmla="*/ 59 w 59"/>
                    <a:gd name="T7" fmla="*/ 18 h 18"/>
                    <a:gd name="T8" fmla="*/ 0 w 59"/>
                    <a:gd name="T9" fmla="*/ 16 h 18"/>
                    <a:gd name="T10" fmla="*/ 0 60000 65536"/>
                    <a:gd name="T11" fmla="*/ 0 60000 65536"/>
                    <a:gd name="T12" fmla="*/ 0 60000 65536"/>
                    <a:gd name="T13" fmla="*/ 0 60000 65536"/>
                    <a:gd name="T14" fmla="*/ 0 60000 65536"/>
                    <a:gd name="T15" fmla="*/ 0 w 59"/>
                    <a:gd name="T16" fmla="*/ 0 h 18"/>
                    <a:gd name="T17" fmla="*/ 59 w 59"/>
                    <a:gd name="T18" fmla="*/ 18 h 18"/>
                  </a:gdLst>
                  <a:ahLst/>
                  <a:cxnLst>
                    <a:cxn ang="T10">
                      <a:pos x="T0" y="T1"/>
                    </a:cxn>
                    <a:cxn ang="T11">
                      <a:pos x="T2" y="T3"/>
                    </a:cxn>
                    <a:cxn ang="T12">
                      <a:pos x="T4" y="T5"/>
                    </a:cxn>
                    <a:cxn ang="T13">
                      <a:pos x="T6" y="T7"/>
                    </a:cxn>
                    <a:cxn ang="T14">
                      <a:pos x="T8" y="T9"/>
                    </a:cxn>
                  </a:cxnLst>
                  <a:rect l="T15" t="T16" r="T17" b="T18"/>
                  <a:pathLst>
                    <a:path w="59" h="18">
                      <a:moveTo>
                        <a:pt x="0" y="16"/>
                      </a:moveTo>
                      <a:lnTo>
                        <a:pt x="0" y="0"/>
                      </a:lnTo>
                      <a:lnTo>
                        <a:pt x="59" y="6"/>
                      </a:lnTo>
                      <a:lnTo>
                        <a:pt x="59" y="18"/>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56" name="Freeform 217"/>
                <p:cNvSpPr>
                  <a:spLocks/>
                </p:cNvSpPr>
                <p:nvPr/>
              </p:nvSpPr>
              <p:spPr bwMode="auto">
                <a:xfrm>
                  <a:off x="1241" y="1200"/>
                  <a:ext cx="59" cy="18"/>
                </a:xfrm>
                <a:custGeom>
                  <a:avLst/>
                  <a:gdLst>
                    <a:gd name="T0" fmla="*/ 0 w 59"/>
                    <a:gd name="T1" fmla="*/ 16 h 18"/>
                    <a:gd name="T2" fmla="*/ 0 w 59"/>
                    <a:gd name="T3" fmla="*/ 0 h 18"/>
                    <a:gd name="T4" fmla="*/ 59 w 59"/>
                    <a:gd name="T5" fmla="*/ 6 h 18"/>
                    <a:gd name="T6" fmla="*/ 59 w 59"/>
                    <a:gd name="T7" fmla="*/ 18 h 18"/>
                    <a:gd name="T8" fmla="*/ 0 60000 65536"/>
                    <a:gd name="T9" fmla="*/ 0 60000 65536"/>
                    <a:gd name="T10" fmla="*/ 0 60000 65536"/>
                    <a:gd name="T11" fmla="*/ 0 60000 65536"/>
                    <a:gd name="T12" fmla="*/ 0 w 59"/>
                    <a:gd name="T13" fmla="*/ 0 h 18"/>
                    <a:gd name="T14" fmla="*/ 59 w 59"/>
                    <a:gd name="T15" fmla="*/ 18 h 18"/>
                  </a:gdLst>
                  <a:ahLst/>
                  <a:cxnLst>
                    <a:cxn ang="T8">
                      <a:pos x="T0" y="T1"/>
                    </a:cxn>
                    <a:cxn ang="T9">
                      <a:pos x="T2" y="T3"/>
                    </a:cxn>
                    <a:cxn ang="T10">
                      <a:pos x="T4" y="T5"/>
                    </a:cxn>
                    <a:cxn ang="T11">
                      <a:pos x="T6" y="T7"/>
                    </a:cxn>
                  </a:cxnLst>
                  <a:rect l="T12" t="T13" r="T14" b="T15"/>
                  <a:pathLst>
                    <a:path w="59" h="18">
                      <a:moveTo>
                        <a:pt x="0" y="16"/>
                      </a:moveTo>
                      <a:lnTo>
                        <a:pt x="0" y="0"/>
                      </a:lnTo>
                      <a:lnTo>
                        <a:pt x="59" y="6"/>
                      </a:lnTo>
                      <a:lnTo>
                        <a:pt x="59" y="18"/>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455" name="Group 218"/>
              <p:cNvGrpSpPr>
                <a:grpSpLocks/>
              </p:cNvGrpSpPr>
              <p:nvPr/>
            </p:nvGrpSpPr>
            <p:grpSpPr bwMode="auto">
              <a:xfrm>
                <a:off x="1159" y="1184"/>
                <a:ext cx="70" cy="38"/>
                <a:chOff x="1159" y="1184"/>
                <a:chExt cx="70" cy="38"/>
              </a:xfrm>
            </p:grpSpPr>
            <p:sp>
              <p:nvSpPr>
                <p:cNvPr id="653" name="Freeform 219"/>
                <p:cNvSpPr>
                  <a:spLocks/>
                </p:cNvSpPr>
                <p:nvPr/>
              </p:nvSpPr>
              <p:spPr bwMode="auto">
                <a:xfrm>
                  <a:off x="1159" y="1184"/>
                  <a:ext cx="70" cy="38"/>
                </a:xfrm>
                <a:custGeom>
                  <a:avLst/>
                  <a:gdLst>
                    <a:gd name="T0" fmla="*/ 0 w 70"/>
                    <a:gd name="T1" fmla="*/ 34 h 38"/>
                    <a:gd name="T2" fmla="*/ 70 w 70"/>
                    <a:gd name="T3" fmla="*/ 0 h 38"/>
                    <a:gd name="T4" fmla="*/ 70 w 70"/>
                    <a:gd name="T5" fmla="*/ 38 h 38"/>
                    <a:gd name="T6" fmla="*/ 0 w 70"/>
                    <a:gd name="T7" fmla="*/ 34 h 38"/>
                    <a:gd name="T8" fmla="*/ 0 60000 65536"/>
                    <a:gd name="T9" fmla="*/ 0 60000 65536"/>
                    <a:gd name="T10" fmla="*/ 0 60000 65536"/>
                    <a:gd name="T11" fmla="*/ 0 60000 65536"/>
                    <a:gd name="T12" fmla="*/ 0 w 70"/>
                    <a:gd name="T13" fmla="*/ 0 h 38"/>
                    <a:gd name="T14" fmla="*/ 70 w 70"/>
                    <a:gd name="T15" fmla="*/ 38 h 38"/>
                  </a:gdLst>
                  <a:ahLst/>
                  <a:cxnLst>
                    <a:cxn ang="T8">
                      <a:pos x="T0" y="T1"/>
                    </a:cxn>
                    <a:cxn ang="T9">
                      <a:pos x="T2" y="T3"/>
                    </a:cxn>
                    <a:cxn ang="T10">
                      <a:pos x="T4" y="T5"/>
                    </a:cxn>
                    <a:cxn ang="T11">
                      <a:pos x="T6" y="T7"/>
                    </a:cxn>
                  </a:cxnLst>
                  <a:rect l="T12" t="T13" r="T14" b="T15"/>
                  <a:pathLst>
                    <a:path w="70" h="38">
                      <a:moveTo>
                        <a:pt x="0" y="34"/>
                      </a:moveTo>
                      <a:lnTo>
                        <a:pt x="70" y="0"/>
                      </a:lnTo>
                      <a:lnTo>
                        <a:pt x="70" y="38"/>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54" name="Freeform 220"/>
                <p:cNvSpPr>
                  <a:spLocks/>
                </p:cNvSpPr>
                <p:nvPr/>
              </p:nvSpPr>
              <p:spPr bwMode="auto">
                <a:xfrm>
                  <a:off x="1159" y="1184"/>
                  <a:ext cx="70" cy="38"/>
                </a:xfrm>
                <a:custGeom>
                  <a:avLst/>
                  <a:gdLst>
                    <a:gd name="T0" fmla="*/ 0 w 70"/>
                    <a:gd name="T1" fmla="*/ 34 h 38"/>
                    <a:gd name="T2" fmla="*/ 70 w 70"/>
                    <a:gd name="T3" fmla="*/ 0 h 38"/>
                    <a:gd name="T4" fmla="*/ 70 w 70"/>
                    <a:gd name="T5" fmla="*/ 38 h 38"/>
                    <a:gd name="T6" fmla="*/ 0 60000 65536"/>
                    <a:gd name="T7" fmla="*/ 0 60000 65536"/>
                    <a:gd name="T8" fmla="*/ 0 60000 65536"/>
                    <a:gd name="T9" fmla="*/ 0 w 70"/>
                    <a:gd name="T10" fmla="*/ 0 h 38"/>
                    <a:gd name="T11" fmla="*/ 70 w 70"/>
                    <a:gd name="T12" fmla="*/ 38 h 38"/>
                  </a:gdLst>
                  <a:ahLst/>
                  <a:cxnLst>
                    <a:cxn ang="T6">
                      <a:pos x="T0" y="T1"/>
                    </a:cxn>
                    <a:cxn ang="T7">
                      <a:pos x="T2" y="T3"/>
                    </a:cxn>
                    <a:cxn ang="T8">
                      <a:pos x="T4" y="T5"/>
                    </a:cxn>
                  </a:cxnLst>
                  <a:rect l="T9" t="T10" r="T11" b="T12"/>
                  <a:pathLst>
                    <a:path w="70" h="38">
                      <a:moveTo>
                        <a:pt x="0" y="34"/>
                      </a:moveTo>
                      <a:lnTo>
                        <a:pt x="70" y="0"/>
                      </a:lnTo>
                      <a:lnTo>
                        <a:pt x="70" y="38"/>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456" name="Group 221"/>
              <p:cNvGrpSpPr>
                <a:grpSpLocks/>
              </p:cNvGrpSpPr>
              <p:nvPr/>
            </p:nvGrpSpPr>
            <p:grpSpPr bwMode="auto">
              <a:xfrm>
                <a:off x="477" y="1150"/>
                <a:ext cx="664" cy="388"/>
                <a:chOff x="477" y="1150"/>
                <a:chExt cx="664" cy="388"/>
              </a:xfrm>
            </p:grpSpPr>
            <p:sp>
              <p:nvSpPr>
                <p:cNvPr id="651" name="Freeform 222"/>
                <p:cNvSpPr>
                  <a:spLocks/>
                </p:cNvSpPr>
                <p:nvPr/>
              </p:nvSpPr>
              <p:spPr bwMode="auto">
                <a:xfrm>
                  <a:off x="477" y="1150"/>
                  <a:ext cx="664" cy="388"/>
                </a:xfrm>
                <a:custGeom>
                  <a:avLst/>
                  <a:gdLst>
                    <a:gd name="T0" fmla="*/ 0 w 664"/>
                    <a:gd name="T1" fmla="*/ 149 h 388"/>
                    <a:gd name="T2" fmla="*/ 454 w 664"/>
                    <a:gd name="T3" fmla="*/ 0 h 388"/>
                    <a:gd name="T4" fmla="*/ 658 w 664"/>
                    <a:gd name="T5" fmla="*/ 38 h 388"/>
                    <a:gd name="T6" fmla="*/ 664 w 664"/>
                    <a:gd name="T7" fmla="*/ 52 h 388"/>
                    <a:gd name="T8" fmla="*/ 664 w 664"/>
                    <a:gd name="T9" fmla="*/ 72 h 388"/>
                    <a:gd name="T10" fmla="*/ 536 w 664"/>
                    <a:gd name="T11" fmla="*/ 104 h 388"/>
                    <a:gd name="T12" fmla="*/ 530 w 664"/>
                    <a:gd name="T13" fmla="*/ 121 h 388"/>
                    <a:gd name="T14" fmla="*/ 530 w 664"/>
                    <a:gd name="T15" fmla="*/ 334 h 388"/>
                    <a:gd name="T16" fmla="*/ 295 w 664"/>
                    <a:gd name="T17" fmla="*/ 334 h 388"/>
                    <a:gd name="T18" fmla="*/ 297 w 664"/>
                    <a:gd name="T19" fmla="*/ 370 h 388"/>
                    <a:gd name="T20" fmla="*/ 269 w 664"/>
                    <a:gd name="T21" fmla="*/ 388 h 388"/>
                    <a:gd name="T22" fmla="*/ 81 w 664"/>
                    <a:gd name="T23" fmla="*/ 374 h 388"/>
                    <a:gd name="T24" fmla="*/ 71 w 664"/>
                    <a:gd name="T25" fmla="*/ 358 h 388"/>
                    <a:gd name="T26" fmla="*/ 0 w 664"/>
                    <a:gd name="T27" fmla="*/ 356 h 388"/>
                    <a:gd name="T28" fmla="*/ 0 w 664"/>
                    <a:gd name="T29" fmla="*/ 149 h 3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64"/>
                    <a:gd name="T46" fmla="*/ 0 h 388"/>
                    <a:gd name="T47" fmla="*/ 664 w 664"/>
                    <a:gd name="T48" fmla="*/ 388 h 3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64" h="388">
                      <a:moveTo>
                        <a:pt x="0" y="149"/>
                      </a:moveTo>
                      <a:lnTo>
                        <a:pt x="454" y="0"/>
                      </a:lnTo>
                      <a:lnTo>
                        <a:pt x="658" y="38"/>
                      </a:lnTo>
                      <a:lnTo>
                        <a:pt x="664" y="52"/>
                      </a:lnTo>
                      <a:lnTo>
                        <a:pt x="664" y="72"/>
                      </a:lnTo>
                      <a:lnTo>
                        <a:pt x="536" y="104"/>
                      </a:lnTo>
                      <a:lnTo>
                        <a:pt x="530" y="121"/>
                      </a:lnTo>
                      <a:lnTo>
                        <a:pt x="530" y="334"/>
                      </a:lnTo>
                      <a:lnTo>
                        <a:pt x="295" y="334"/>
                      </a:lnTo>
                      <a:lnTo>
                        <a:pt x="297" y="370"/>
                      </a:lnTo>
                      <a:lnTo>
                        <a:pt x="269" y="388"/>
                      </a:lnTo>
                      <a:lnTo>
                        <a:pt x="81" y="374"/>
                      </a:lnTo>
                      <a:lnTo>
                        <a:pt x="71" y="358"/>
                      </a:lnTo>
                      <a:lnTo>
                        <a:pt x="0" y="356"/>
                      </a:lnTo>
                      <a:lnTo>
                        <a:pt x="0" y="149"/>
                      </a:lnTo>
                      <a:close/>
                    </a:path>
                  </a:pathLst>
                </a:custGeom>
                <a:solidFill>
                  <a:srgbClr val="EDF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52" name="Freeform 223"/>
                <p:cNvSpPr>
                  <a:spLocks/>
                </p:cNvSpPr>
                <p:nvPr/>
              </p:nvSpPr>
              <p:spPr bwMode="auto">
                <a:xfrm>
                  <a:off x="477" y="1150"/>
                  <a:ext cx="664" cy="388"/>
                </a:xfrm>
                <a:custGeom>
                  <a:avLst/>
                  <a:gdLst>
                    <a:gd name="T0" fmla="*/ 0 w 664"/>
                    <a:gd name="T1" fmla="*/ 149 h 388"/>
                    <a:gd name="T2" fmla="*/ 454 w 664"/>
                    <a:gd name="T3" fmla="*/ 0 h 388"/>
                    <a:gd name="T4" fmla="*/ 658 w 664"/>
                    <a:gd name="T5" fmla="*/ 38 h 388"/>
                    <a:gd name="T6" fmla="*/ 664 w 664"/>
                    <a:gd name="T7" fmla="*/ 52 h 388"/>
                    <a:gd name="T8" fmla="*/ 664 w 664"/>
                    <a:gd name="T9" fmla="*/ 72 h 388"/>
                    <a:gd name="T10" fmla="*/ 536 w 664"/>
                    <a:gd name="T11" fmla="*/ 104 h 388"/>
                    <a:gd name="T12" fmla="*/ 530 w 664"/>
                    <a:gd name="T13" fmla="*/ 121 h 388"/>
                    <a:gd name="T14" fmla="*/ 530 w 664"/>
                    <a:gd name="T15" fmla="*/ 334 h 388"/>
                    <a:gd name="T16" fmla="*/ 295 w 664"/>
                    <a:gd name="T17" fmla="*/ 334 h 388"/>
                    <a:gd name="T18" fmla="*/ 297 w 664"/>
                    <a:gd name="T19" fmla="*/ 370 h 388"/>
                    <a:gd name="T20" fmla="*/ 269 w 664"/>
                    <a:gd name="T21" fmla="*/ 388 h 388"/>
                    <a:gd name="T22" fmla="*/ 81 w 664"/>
                    <a:gd name="T23" fmla="*/ 374 h 388"/>
                    <a:gd name="T24" fmla="*/ 71 w 664"/>
                    <a:gd name="T25" fmla="*/ 358 h 388"/>
                    <a:gd name="T26" fmla="*/ 0 w 664"/>
                    <a:gd name="T27" fmla="*/ 356 h 388"/>
                    <a:gd name="T28" fmla="*/ 0 w 664"/>
                    <a:gd name="T29" fmla="*/ 149 h 3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64"/>
                    <a:gd name="T46" fmla="*/ 0 h 388"/>
                    <a:gd name="T47" fmla="*/ 664 w 664"/>
                    <a:gd name="T48" fmla="*/ 388 h 3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64" h="388">
                      <a:moveTo>
                        <a:pt x="0" y="149"/>
                      </a:moveTo>
                      <a:lnTo>
                        <a:pt x="454" y="0"/>
                      </a:lnTo>
                      <a:lnTo>
                        <a:pt x="658" y="38"/>
                      </a:lnTo>
                      <a:lnTo>
                        <a:pt x="664" y="52"/>
                      </a:lnTo>
                      <a:lnTo>
                        <a:pt x="664" y="72"/>
                      </a:lnTo>
                      <a:lnTo>
                        <a:pt x="536" y="104"/>
                      </a:lnTo>
                      <a:lnTo>
                        <a:pt x="530" y="121"/>
                      </a:lnTo>
                      <a:lnTo>
                        <a:pt x="530" y="334"/>
                      </a:lnTo>
                      <a:lnTo>
                        <a:pt x="295" y="334"/>
                      </a:lnTo>
                      <a:lnTo>
                        <a:pt x="297" y="370"/>
                      </a:lnTo>
                      <a:lnTo>
                        <a:pt x="269" y="388"/>
                      </a:lnTo>
                      <a:lnTo>
                        <a:pt x="81" y="374"/>
                      </a:lnTo>
                      <a:lnTo>
                        <a:pt x="71" y="358"/>
                      </a:lnTo>
                      <a:lnTo>
                        <a:pt x="0" y="356"/>
                      </a:lnTo>
                      <a:lnTo>
                        <a:pt x="0" y="149"/>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sp>
            <p:nvSpPr>
              <p:cNvPr id="457" name="Rectangle 224"/>
              <p:cNvSpPr>
                <a:spLocks noChangeArrowheads="1"/>
              </p:cNvSpPr>
              <p:nvPr/>
            </p:nvSpPr>
            <p:spPr bwMode="auto">
              <a:xfrm>
                <a:off x="951" y="1387"/>
                <a:ext cx="56" cy="51"/>
              </a:xfrm>
              <a:prstGeom prst="rect">
                <a:avLst/>
              </a:prstGeom>
              <a:solidFill>
                <a:srgbClr val="DC00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nvGrpSpPr>
              <p:cNvPr id="458" name="Group 225"/>
              <p:cNvGrpSpPr>
                <a:grpSpLocks/>
              </p:cNvGrpSpPr>
              <p:nvPr/>
            </p:nvGrpSpPr>
            <p:grpSpPr bwMode="auto">
              <a:xfrm>
                <a:off x="485" y="1160"/>
                <a:ext cx="440" cy="348"/>
                <a:chOff x="485" y="1160"/>
                <a:chExt cx="440" cy="348"/>
              </a:xfrm>
            </p:grpSpPr>
            <p:sp>
              <p:nvSpPr>
                <p:cNvPr id="649" name="Freeform 226"/>
                <p:cNvSpPr>
                  <a:spLocks/>
                </p:cNvSpPr>
                <p:nvPr/>
              </p:nvSpPr>
              <p:spPr bwMode="auto">
                <a:xfrm>
                  <a:off x="485" y="1160"/>
                  <a:ext cx="440" cy="348"/>
                </a:xfrm>
                <a:custGeom>
                  <a:avLst/>
                  <a:gdLst>
                    <a:gd name="T0" fmla="*/ 0 w 440"/>
                    <a:gd name="T1" fmla="*/ 145 h 348"/>
                    <a:gd name="T2" fmla="*/ 440 w 440"/>
                    <a:gd name="T3" fmla="*/ 0 h 348"/>
                    <a:gd name="T4" fmla="*/ 440 w 440"/>
                    <a:gd name="T5" fmla="*/ 308 h 348"/>
                    <a:gd name="T6" fmla="*/ 281 w 440"/>
                    <a:gd name="T7" fmla="*/ 310 h 348"/>
                    <a:gd name="T8" fmla="*/ 281 w 440"/>
                    <a:gd name="T9" fmla="*/ 348 h 348"/>
                    <a:gd name="T10" fmla="*/ 0 w 440"/>
                    <a:gd name="T11" fmla="*/ 342 h 348"/>
                    <a:gd name="T12" fmla="*/ 0 w 440"/>
                    <a:gd name="T13" fmla="*/ 145 h 348"/>
                    <a:gd name="T14" fmla="*/ 0 60000 65536"/>
                    <a:gd name="T15" fmla="*/ 0 60000 65536"/>
                    <a:gd name="T16" fmla="*/ 0 60000 65536"/>
                    <a:gd name="T17" fmla="*/ 0 60000 65536"/>
                    <a:gd name="T18" fmla="*/ 0 60000 65536"/>
                    <a:gd name="T19" fmla="*/ 0 60000 65536"/>
                    <a:gd name="T20" fmla="*/ 0 60000 65536"/>
                    <a:gd name="T21" fmla="*/ 0 w 440"/>
                    <a:gd name="T22" fmla="*/ 0 h 348"/>
                    <a:gd name="T23" fmla="*/ 440 w 440"/>
                    <a:gd name="T24" fmla="*/ 348 h 3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0" h="348">
                      <a:moveTo>
                        <a:pt x="0" y="145"/>
                      </a:moveTo>
                      <a:lnTo>
                        <a:pt x="440" y="0"/>
                      </a:lnTo>
                      <a:lnTo>
                        <a:pt x="440" y="308"/>
                      </a:lnTo>
                      <a:lnTo>
                        <a:pt x="281" y="310"/>
                      </a:lnTo>
                      <a:lnTo>
                        <a:pt x="281" y="348"/>
                      </a:lnTo>
                      <a:lnTo>
                        <a:pt x="0" y="342"/>
                      </a:lnTo>
                      <a:lnTo>
                        <a:pt x="0" y="145"/>
                      </a:lnTo>
                      <a:close/>
                    </a:path>
                  </a:pathLst>
                </a:custGeom>
                <a:solidFill>
                  <a:srgbClr val="EDF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50" name="Freeform 227"/>
                <p:cNvSpPr>
                  <a:spLocks/>
                </p:cNvSpPr>
                <p:nvPr/>
              </p:nvSpPr>
              <p:spPr bwMode="auto">
                <a:xfrm>
                  <a:off x="485" y="1160"/>
                  <a:ext cx="440" cy="348"/>
                </a:xfrm>
                <a:custGeom>
                  <a:avLst/>
                  <a:gdLst>
                    <a:gd name="T0" fmla="*/ 0 w 440"/>
                    <a:gd name="T1" fmla="*/ 145 h 348"/>
                    <a:gd name="T2" fmla="*/ 440 w 440"/>
                    <a:gd name="T3" fmla="*/ 0 h 348"/>
                    <a:gd name="T4" fmla="*/ 440 w 440"/>
                    <a:gd name="T5" fmla="*/ 308 h 348"/>
                    <a:gd name="T6" fmla="*/ 281 w 440"/>
                    <a:gd name="T7" fmla="*/ 310 h 348"/>
                    <a:gd name="T8" fmla="*/ 281 w 440"/>
                    <a:gd name="T9" fmla="*/ 348 h 348"/>
                    <a:gd name="T10" fmla="*/ 0 w 440"/>
                    <a:gd name="T11" fmla="*/ 342 h 348"/>
                    <a:gd name="T12" fmla="*/ 0 w 440"/>
                    <a:gd name="T13" fmla="*/ 145 h 348"/>
                    <a:gd name="T14" fmla="*/ 0 60000 65536"/>
                    <a:gd name="T15" fmla="*/ 0 60000 65536"/>
                    <a:gd name="T16" fmla="*/ 0 60000 65536"/>
                    <a:gd name="T17" fmla="*/ 0 60000 65536"/>
                    <a:gd name="T18" fmla="*/ 0 60000 65536"/>
                    <a:gd name="T19" fmla="*/ 0 60000 65536"/>
                    <a:gd name="T20" fmla="*/ 0 60000 65536"/>
                    <a:gd name="T21" fmla="*/ 0 w 440"/>
                    <a:gd name="T22" fmla="*/ 0 h 348"/>
                    <a:gd name="T23" fmla="*/ 440 w 440"/>
                    <a:gd name="T24" fmla="*/ 348 h 3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0" h="348">
                      <a:moveTo>
                        <a:pt x="0" y="145"/>
                      </a:moveTo>
                      <a:lnTo>
                        <a:pt x="440" y="0"/>
                      </a:lnTo>
                      <a:lnTo>
                        <a:pt x="440" y="308"/>
                      </a:lnTo>
                      <a:lnTo>
                        <a:pt x="281" y="310"/>
                      </a:lnTo>
                      <a:lnTo>
                        <a:pt x="281" y="348"/>
                      </a:lnTo>
                      <a:lnTo>
                        <a:pt x="0" y="342"/>
                      </a:lnTo>
                      <a:lnTo>
                        <a:pt x="0" y="145"/>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sp>
            <p:nvSpPr>
              <p:cNvPr id="459" name="Line 228"/>
              <p:cNvSpPr>
                <a:spLocks noChangeShapeType="1"/>
              </p:cNvSpPr>
              <p:nvPr/>
            </p:nvSpPr>
            <p:spPr bwMode="auto">
              <a:xfrm flipV="1">
                <a:off x="487" y="1192"/>
                <a:ext cx="432" cy="13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60" name="Freeform 229"/>
              <p:cNvSpPr>
                <a:spLocks/>
              </p:cNvSpPr>
              <p:nvPr/>
            </p:nvSpPr>
            <p:spPr bwMode="auto">
              <a:xfrm>
                <a:off x="493" y="1349"/>
                <a:ext cx="426" cy="77"/>
              </a:xfrm>
              <a:custGeom>
                <a:avLst/>
                <a:gdLst>
                  <a:gd name="T0" fmla="*/ 0 w 426"/>
                  <a:gd name="T1" fmla="*/ 63 h 77"/>
                  <a:gd name="T2" fmla="*/ 426 w 426"/>
                  <a:gd name="T3" fmla="*/ 0 h 77"/>
                  <a:gd name="T4" fmla="*/ 426 w 426"/>
                  <a:gd name="T5" fmla="*/ 26 h 77"/>
                  <a:gd name="T6" fmla="*/ 0 w 426"/>
                  <a:gd name="T7" fmla="*/ 77 h 77"/>
                  <a:gd name="T8" fmla="*/ 0 w 426"/>
                  <a:gd name="T9" fmla="*/ 63 h 77"/>
                  <a:gd name="T10" fmla="*/ 0 60000 65536"/>
                  <a:gd name="T11" fmla="*/ 0 60000 65536"/>
                  <a:gd name="T12" fmla="*/ 0 60000 65536"/>
                  <a:gd name="T13" fmla="*/ 0 60000 65536"/>
                  <a:gd name="T14" fmla="*/ 0 60000 65536"/>
                  <a:gd name="T15" fmla="*/ 0 w 426"/>
                  <a:gd name="T16" fmla="*/ 0 h 77"/>
                  <a:gd name="T17" fmla="*/ 426 w 426"/>
                  <a:gd name="T18" fmla="*/ 77 h 77"/>
                </a:gdLst>
                <a:ahLst/>
                <a:cxnLst>
                  <a:cxn ang="T10">
                    <a:pos x="T0" y="T1"/>
                  </a:cxn>
                  <a:cxn ang="T11">
                    <a:pos x="T2" y="T3"/>
                  </a:cxn>
                  <a:cxn ang="T12">
                    <a:pos x="T4" y="T5"/>
                  </a:cxn>
                  <a:cxn ang="T13">
                    <a:pos x="T6" y="T7"/>
                  </a:cxn>
                  <a:cxn ang="T14">
                    <a:pos x="T8" y="T9"/>
                  </a:cxn>
                </a:cxnLst>
                <a:rect l="T15" t="T16" r="T17" b="T18"/>
                <a:pathLst>
                  <a:path w="426" h="77">
                    <a:moveTo>
                      <a:pt x="0" y="63"/>
                    </a:moveTo>
                    <a:lnTo>
                      <a:pt x="426" y="0"/>
                    </a:lnTo>
                    <a:lnTo>
                      <a:pt x="426" y="26"/>
                    </a:lnTo>
                    <a:lnTo>
                      <a:pt x="0" y="77"/>
                    </a:lnTo>
                    <a:lnTo>
                      <a:pt x="0" y="63"/>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61" name="Rectangle 230"/>
              <p:cNvSpPr>
                <a:spLocks noChangeArrowheads="1"/>
              </p:cNvSpPr>
              <p:nvPr/>
            </p:nvSpPr>
            <p:spPr bwMode="auto">
              <a:xfrm>
                <a:off x="951" y="1349"/>
                <a:ext cx="56" cy="24"/>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462" name="Freeform 231"/>
              <p:cNvSpPr>
                <a:spLocks/>
              </p:cNvSpPr>
              <p:nvPr/>
            </p:nvSpPr>
            <p:spPr bwMode="auto">
              <a:xfrm>
                <a:off x="491" y="1387"/>
                <a:ext cx="428" cy="73"/>
              </a:xfrm>
              <a:custGeom>
                <a:avLst/>
                <a:gdLst>
                  <a:gd name="T0" fmla="*/ 0 w 428"/>
                  <a:gd name="T1" fmla="*/ 45 h 73"/>
                  <a:gd name="T2" fmla="*/ 428 w 428"/>
                  <a:gd name="T3" fmla="*/ 0 h 73"/>
                  <a:gd name="T4" fmla="*/ 428 w 428"/>
                  <a:gd name="T5" fmla="*/ 57 h 73"/>
                  <a:gd name="T6" fmla="*/ 2 w 428"/>
                  <a:gd name="T7" fmla="*/ 73 h 73"/>
                  <a:gd name="T8" fmla="*/ 0 w 428"/>
                  <a:gd name="T9" fmla="*/ 45 h 73"/>
                  <a:gd name="T10" fmla="*/ 0 60000 65536"/>
                  <a:gd name="T11" fmla="*/ 0 60000 65536"/>
                  <a:gd name="T12" fmla="*/ 0 60000 65536"/>
                  <a:gd name="T13" fmla="*/ 0 60000 65536"/>
                  <a:gd name="T14" fmla="*/ 0 60000 65536"/>
                  <a:gd name="T15" fmla="*/ 0 w 428"/>
                  <a:gd name="T16" fmla="*/ 0 h 73"/>
                  <a:gd name="T17" fmla="*/ 428 w 428"/>
                  <a:gd name="T18" fmla="*/ 73 h 73"/>
                </a:gdLst>
                <a:ahLst/>
                <a:cxnLst>
                  <a:cxn ang="T10">
                    <a:pos x="T0" y="T1"/>
                  </a:cxn>
                  <a:cxn ang="T11">
                    <a:pos x="T2" y="T3"/>
                  </a:cxn>
                  <a:cxn ang="T12">
                    <a:pos x="T4" y="T5"/>
                  </a:cxn>
                  <a:cxn ang="T13">
                    <a:pos x="T6" y="T7"/>
                  </a:cxn>
                  <a:cxn ang="T14">
                    <a:pos x="T8" y="T9"/>
                  </a:cxn>
                </a:cxnLst>
                <a:rect l="T15" t="T16" r="T17" b="T18"/>
                <a:pathLst>
                  <a:path w="428" h="73">
                    <a:moveTo>
                      <a:pt x="0" y="45"/>
                    </a:moveTo>
                    <a:lnTo>
                      <a:pt x="428" y="0"/>
                    </a:lnTo>
                    <a:lnTo>
                      <a:pt x="428" y="57"/>
                    </a:lnTo>
                    <a:lnTo>
                      <a:pt x="2" y="73"/>
                    </a:lnTo>
                    <a:lnTo>
                      <a:pt x="0" y="45"/>
                    </a:lnTo>
                    <a:close/>
                  </a:path>
                </a:pathLst>
              </a:custGeom>
              <a:solidFill>
                <a:srgbClr val="F95A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63" name="Oval 232"/>
              <p:cNvSpPr>
                <a:spLocks noChangeArrowheads="1"/>
              </p:cNvSpPr>
              <p:nvPr/>
            </p:nvSpPr>
            <p:spPr bwMode="auto">
              <a:xfrm>
                <a:off x="1081" y="1506"/>
                <a:ext cx="142" cy="163"/>
              </a:xfrm>
              <a:prstGeom prst="ellipse">
                <a:avLst/>
              </a:prstGeom>
              <a:solidFill>
                <a:srgbClr val="000000"/>
              </a:solidFill>
              <a:ln w="12700">
                <a:solidFill>
                  <a:srgbClr val="000000"/>
                </a:solidFill>
                <a:round/>
                <a:headEnd/>
                <a:tailEnd/>
              </a:ln>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464" name="Freeform 233"/>
              <p:cNvSpPr>
                <a:spLocks/>
              </p:cNvSpPr>
              <p:nvPr/>
            </p:nvSpPr>
            <p:spPr bwMode="auto">
              <a:xfrm>
                <a:off x="949" y="1178"/>
                <a:ext cx="190" cy="306"/>
              </a:xfrm>
              <a:custGeom>
                <a:avLst/>
                <a:gdLst>
                  <a:gd name="T0" fmla="*/ 0 w 190"/>
                  <a:gd name="T1" fmla="*/ 306 h 306"/>
                  <a:gd name="T2" fmla="*/ 0 w 190"/>
                  <a:gd name="T3" fmla="*/ 0 h 306"/>
                  <a:gd name="T4" fmla="*/ 190 w 190"/>
                  <a:gd name="T5" fmla="*/ 24 h 306"/>
                  <a:gd name="T6" fmla="*/ 0 60000 65536"/>
                  <a:gd name="T7" fmla="*/ 0 60000 65536"/>
                  <a:gd name="T8" fmla="*/ 0 60000 65536"/>
                  <a:gd name="T9" fmla="*/ 0 w 190"/>
                  <a:gd name="T10" fmla="*/ 0 h 306"/>
                  <a:gd name="T11" fmla="*/ 190 w 190"/>
                  <a:gd name="T12" fmla="*/ 306 h 306"/>
                </a:gdLst>
                <a:ahLst/>
                <a:cxnLst>
                  <a:cxn ang="T6">
                    <a:pos x="T0" y="T1"/>
                  </a:cxn>
                  <a:cxn ang="T7">
                    <a:pos x="T2" y="T3"/>
                  </a:cxn>
                  <a:cxn ang="T8">
                    <a:pos x="T4" y="T5"/>
                  </a:cxn>
                </a:cxnLst>
                <a:rect l="T9" t="T10" r="T11" b="T12"/>
                <a:pathLst>
                  <a:path w="190" h="306">
                    <a:moveTo>
                      <a:pt x="0" y="306"/>
                    </a:moveTo>
                    <a:lnTo>
                      <a:pt x="0" y="0"/>
                    </a:lnTo>
                    <a:lnTo>
                      <a:pt x="190" y="2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nvGrpSpPr>
              <p:cNvPr id="465" name="Group 234"/>
              <p:cNvGrpSpPr>
                <a:grpSpLocks/>
              </p:cNvGrpSpPr>
              <p:nvPr/>
            </p:nvGrpSpPr>
            <p:grpSpPr bwMode="auto">
              <a:xfrm>
                <a:off x="1007" y="1218"/>
                <a:ext cx="180" cy="320"/>
                <a:chOff x="1007" y="1218"/>
                <a:chExt cx="180" cy="320"/>
              </a:xfrm>
            </p:grpSpPr>
            <p:sp>
              <p:nvSpPr>
                <p:cNvPr id="647" name="Freeform 235"/>
                <p:cNvSpPr>
                  <a:spLocks/>
                </p:cNvSpPr>
                <p:nvPr/>
              </p:nvSpPr>
              <p:spPr bwMode="auto">
                <a:xfrm>
                  <a:off x="1007" y="1218"/>
                  <a:ext cx="180" cy="320"/>
                </a:xfrm>
                <a:custGeom>
                  <a:avLst/>
                  <a:gdLst>
                    <a:gd name="T0" fmla="*/ 180 w 180"/>
                    <a:gd name="T1" fmla="*/ 320 h 320"/>
                    <a:gd name="T2" fmla="*/ 148 w 180"/>
                    <a:gd name="T3" fmla="*/ 276 h 320"/>
                    <a:gd name="T4" fmla="*/ 4 w 180"/>
                    <a:gd name="T5" fmla="*/ 274 h 320"/>
                    <a:gd name="T6" fmla="*/ 0 w 180"/>
                    <a:gd name="T7" fmla="*/ 266 h 320"/>
                    <a:gd name="T8" fmla="*/ 2 w 180"/>
                    <a:gd name="T9" fmla="*/ 53 h 320"/>
                    <a:gd name="T10" fmla="*/ 8 w 180"/>
                    <a:gd name="T11" fmla="*/ 34 h 320"/>
                    <a:gd name="T12" fmla="*/ 146 w 180"/>
                    <a:gd name="T13" fmla="*/ 2 h 320"/>
                    <a:gd name="T14" fmla="*/ 164 w 180"/>
                    <a:gd name="T15" fmla="*/ 0 h 320"/>
                    <a:gd name="T16" fmla="*/ 180 w 180"/>
                    <a:gd name="T17" fmla="*/ 129 h 320"/>
                    <a:gd name="T18" fmla="*/ 180 w 180"/>
                    <a:gd name="T19" fmla="*/ 320 h 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0"/>
                    <a:gd name="T31" fmla="*/ 0 h 320"/>
                    <a:gd name="T32" fmla="*/ 180 w 180"/>
                    <a:gd name="T33" fmla="*/ 320 h 3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0" h="320">
                      <a:moveTo>
                        <a:pt x="180" y="320"/>
                      </a:moveTo>
                      <a:lnTo>
                        <a:pt x="148" y="276"/>
                      </a:lnTo>
                      <a:lnTo>
                        <a:pt x="4" y="274"/>
                      </a:lnTo>
                      <a:lnTo>
                        <a:pt x="0" y="266"/>
                      </a:lnTo>
                      <a:lnTo>
                        <a:pt x="2" y="53"/>
                      </a:lnTo>
                      <a:lnTo>
                        <a:pt x="8" y="34"/>
                      </a:lnTo>
                      <a:lnTo>
                        <a:pt x="146" y="2"/>
                      </a:lnTo>
                      <a:lnTo>
                        <a:pt x="164" y="0"/>
                      </a:lnTo>
                      <a:lnTo>
                        <a:pt x="180" y="129"/>
                      </a:lnTo>
                      <a:lnTo>
                        <a:pt x="180" y="320"/>
                      </a:lnTo>
                      <a:close/>
                    </a:path>
                  </a:pathLst>
                </a:custGeom>
                <a:solidFill>
                  <a:srgbClr val="EDF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48" name="Freeform 236"/>
                <p:cNvSpPr>
                  <a:spLocks/>
                </p:cNvSpPr>
                <p:nvPr/>
              </p:nvSpPr>
              <p:spPr bwMode="auto">
                <a:xfrm>
                  <a:off x="1007" y="1218"/>
                  <a:ext cx="180" cy="320"/>
                </a:xfrm>
                <a:custGeom>
                  <a:avLst/>
                  <a:gdLst>
                    <a:gd name="T0" fmla="*/ 180 w 180"/>
                    <a:gd name="T1" fmla="*/ 320 h 320"/>
                    <a:gd name="T2" fmla="*/ 148 w 180"/>
                    <a:gd name="T3" fmla="*/ 276 h 320"/>
                    <a:gd name="T4" fmla="*/ 4 w 180"/>
                    <a:gd name="T5" fmla="*/ 274 h 320"/>
                    <a:gd name="T6" fmla="*/ 0 w 180"/>
                    <a:gd name="T7" fmla="*/ 266 h 320"/>
                    <a:gd name="T8" fmla="*/ 2 w 180"/>
                    <a:gd name="T9" fmla="*/ 53 h 320"/>
                    <a:gd name="T10" fmla="*/ 8 w 180"/>
                    <a:gd name="T11" fmla="*/ 34 h 320"/>
                    <a:gd name="T12" fmla="*/ 146 w 180"/>
                    <a:gd name="T13" fmla="*/ 2 h 320"/>
                    <a:gd name="T14" fmla="*/ 164 w 180"/>
                    <a:gd name="T15" fmla="*/ 0 h 320"/>
                    <a:gd name="T16" fmla="*/ 180 w 180"/>
                    <a:gd name="T17" fmla="*/ 129 h 320"/>
                    <a:gd name="T18" fmla="*/ 180 w 180"/>
                    <a:gd name="T19" fmla="*/ 320 h 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0"/>
                    <a:gd name="T31" fmla="*/ 0 h 320"/>
                    <a:gd name="T32" fmla="*/ 180 w 180"/>
                    <a:gd name="T33" fmla="*/ 320 h 3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0" h="320">
                      <a:moveTo>
                        <a:pt x="180" y="320"/>
                      </a:moveTo>
                      <a:lnTo>
                        <a:pt x="148" y="276"/>
                      </a:lnTo>
                      <a:lnTo>
                        <a:pt x="4" y="274"/>
                      </a:lnTo>
                      <a:lnTo>
                        <a:pt x="0" y="266"/>
                      </a:lnTo>
                      <a:lnTo>
                        <a:pt x="2" y="53"/>
                      </a:lnTo>
                      <a:lnTo>
                        <a:pt x="8" y="34"/>
                      </a:lnTo>
                      <a:lnTo>
                        <a:pt x="146" y="2"/>
                      </a:lnTo>
                      <a:lnTo>
                        <a:pt x="164" y="0"/>
                      </a:lnTo>
                      <a:lnTo>
                        <a:pt x="180" y="129"/>
                      </a:lnTo>
                      <a:lnTo>
                        <a:pt x="180" y="32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sp>
            <p:nvSpPr>
              <p:cNvPr id="466" name="Freeform 237"/>
              <p:cNvSpPr>
                <a:spLocks/>
              </p:cNvSpPr>
              <p:nvPr/>
            </p:nvSpPr>
            <p:spPr bwMode="auto">
              <a:xfrm>
                <a:off x="1009" y="1351"/>
                <a:ext cx="176" cy="71"/>
              </a:xfrm>
              <a:custGeom>
                <a:avLst/>
                <a:gdLst>
                  <a:gd name="T0" fmla="*/ 0 w 176"/>
                  <a:gd name="T1" fmla="*/ 71 h 71"/>
                  <a:gd name="T2" fmla="*/ 172 w 176"/>
                  <a:gd name="T3" fmla="*/ 59 h 71"/>
                  <a:gd name="T4" fmla="*/ 176 w 176"/>
                  <a:gd name="T5" fmla="*/ 0 h 71"/>
                  <a:gd name="T6" fmla="*/ 0 w 176"/>
                  <a:gd name="T7" fmla="*/ 24 h 71"/>
                  <a:gd name="T8" fmla="*/ 0 w 176"/>
                  <a:gd name="T9" fmla="*/ 71 h 71"/>
                  <a:gd name="T10" fmla="*/ 0 60000 65536"/>
                  <a:gd name="T11" fmla="*/ 0 60000 65536"/>
                  <a:gd name="T12" fmla="*/ 0 60000 65536"/>
                  <a:gd name="T13" fmla="*/ 0 60000 65536"/>
                  <a:gd name="T14" fmla="*/ 0 60000 65536"/>
                  <a:gd name="T15" fmla="*/ 0 w 176"/>
                  <a:gd name="T16" fmla="*/ 0 h 71"/>
                  <a:gd name="T17" fmla="*/ 176 w 176"/>
                  <a:gd name="T18" fmla="*/ 71 h 71"/>
                </a:gdLst>
                <a:ahLst/>
                <a:cxnLst>
                  <a:cxn ang="T10">
                    <a:pos x="T0" y="T1"/>
                  </a:cxn>
                  <a:cxn ang="T11">
                    <a:pos x="T2" y="T3"/>
                  </a:cxn>
                  <a:cxn ang="T12">
                    <a:pos x="T4" y="T5"/>
                  </a:cxn>
                  <a:cxn ang="T13">
                    <a:pos x="T6" y="T7"/>
                  </a:cxn>
                  <a:cxn ang="T14">
                    <a:pos x="T8" y="T9"/>
                  </a:cxn>
                </a:cxnLst>
                <a:rect l="T15" t="T16" r="T17" b="T18"/>
                <a:pathLst>
                  <a:path w="176" h="71">
                    <a:moveTo>
                      <a:pt x="0" y="71"/>
                    </a:moveTo>
                    <a:lnTo>
                      <a:pt x="172" y="59"/>
                    </a:lnTo>
                    <a:lnTo>
                      <a:pt x="176" y="0"/>
                    </a:lnTo>
                    <a:lnTo>
                      <a:pt x="0" y="24"/>
                    </a:lnTo>
                    <a:lnTo>
                      <a:pt x="0" y="71"/>
                    </a:lnTo>
                    <a:close/>
                  </a:path>
                </a:pathLst>
              </a:custGeom>
              <a:solidFill>
                <a:srgbClr val="F95A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67" name="Freeform 238"/>
              <p:cNvSpPr>
                <a:spLocks/>
              </p:cNvSpPr>
              <p:nvPr/>
            </p:nvSpPr>
            <p:spPr bwMode="auto">
              <a:xfrm>
                <a:off x="1095" y="1248"/>
                <a:ext cx="92" cy="212"/>
              </a:xfrm>
              <a:custGeom>
                <a:avLst/>
                <a:gdLst>
                  <a:gd name="T0" fmla="*/ 6 w 92"/>
                  <a:gd name="T1" fmla="*/ 9 h 212"/>
                  <a:gd name="T2" fmla="*/ 0 w 92"/>
                  <a:gd name="T3" fmla="*/ 17 h 212"/>
                  <a:gd name="T4" fmla="*/ 0 w 92"/>
                  <a:gd name="T5" fmla="*/ 101 h 212"/>
                  <a:gd name="T6" fmla="*/ 0 w 92"/>
                  <a:gd name="T7" fmla="*/ 109 h 212"/>
                  <a:gd name="T8" fmla="*/ 0 w 92"/>
                  <a:gd name="T9" fmla="*/ 206 h 212"/>
                  <a:gd name="T10" fmla="*/ 8 w 92"/>
                  <a:gd name="T11" fmla="*/ 212 h 212"/>
                  <a:gd name="T12" fmla="*/ 76 w 92"/>
                  <a:gd name="T13" fmla="*/ 212 h 212"/>
                  <a:gd name="T14" fmla="*/ 84 w 92"/>
                  <a:gd name="T15" fmla="*/ 202 h 212"/>
                  <a:gd name="T16" fmla="*/ 84 w 92"/>
                  <a:gd name="T17" fmla="*/ 107 h 212"/>
                  <a:gd name="T18" fmla="*/ 92 w 92"/>
                  <a:gd name="T19" fmla="*/ 89 h 212"/>
                  <a:gd name="T20" fmla="*/ 68 w 92"/>
                  <a:gd name="T21" fmla="*/ 4 h 212"/>
                  <a:gd name="T22" fmla="*/ 62 w 92"/>
                  <a:gd name="T23" fmla="*/ 0 h 212"/>
                  <a:gd name="T24" fmla="*/ 6 w 92"/>
                  <a:gd name="T25" fmla="*/ 9 h 2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212"/>
                  <a:gd name="T41" fmla="*/ 92 w 92"/>
                  <a:gd name="T42" fmla="*/ 212 h 2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212">
                    <a:moveTo>
                      <a:pt x="6" y="9"/>
                    </a:moveTo>
                    <a:lnTo>
                      <a:pt x="0" y="17"/>
                    </a:lnTo>
                    <a:lnTo>
                      <a:pt x="0" y="101"/>
                    </a:lnTo>
                    <a:lnTo>
                      <a:pt x="0" y="109"/>
                    </a:lnTo>
                    <a:lnTo>
                      <a:pt x="0" y="206"/>
                    </a:lnTo>
                    <a:lnTo>
                      <a:pt x="8" y="212"/>
                    </a:lnTo>
                    <a:lnTo>
                      <a:pt x="76" y="212"/>
                    </a:lnTo>
                    <a:lnTo>
                      <a:pt x="84" y="202"/>
                    </a:lnTo>
                    <a:lnTo>
                      <a:pt x="84" y="107"/>
                    </a:lnTo>
                    <a:lnTo>
                      <a:pt x="92" y="89"/>
                    </a:lnTo>
                    <a:lnTo>
                      <a:pt x="68" y="4"/>
                    </a:lnTo>
                    <a:lnTo>
                      <a:pt x="62" y="0"/>
                    </a:lnTo>
                    <a:lnTo>
                      <a:pt x="6" y="9"/>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nvGrpSpPr>
              <p:cNvPr id="468" name="Group 239"/>
              <p:cNvGrpSpPr>
                <a:grpSpLocks/>
              </p:cNvGrpSpPr>
              <p:nvPr/>
            </p:nvGrpSpPr>
            <p:grpSpPr bwMode="auto">
              <a:xfrm>
                <a:off x="1103" y="1257"/>
                <a:ext cx="38" cy="100"/>
                <a:chOff x="1103" y="1257"/>
                <a:chExt cx="38" cy="100"/>
              </a:xfrm>
            </p:grpSpPr>
            <p:sp>
              <p:nvSpPr>
                <p:cNvPr id="645" name="Freeform 240"/>
                <p:cNvSpPr>
                  <a:spLocks/>
                </p:cNvSpPr>
                <p:nvPr/>
              </p:nvSpPr>
              <p:spPr bwMode="auto">
                <a:xfrm>
                  <a:off x="1103" y="1257"/>
                  <a:ext cx="38" cy="100"/>
                </a:xfrm>
                <a:custGeom>
                  <a:avLst/>
                  <a:gdLst>
                    <a:gd name="T0" fmla="*/ 0 w 38"/>
                    <a:gd name="T1" fmla="*/ 100 h 100"/>
                    <a:gd name="T2" fmla="*/ 38 w 38"/>
                    <a:gd name="T3" fmla="*/ 94 h 100"/>
                    <a:gd name="T4" fmla="*/ 38 w 38"/>
                    <a:gd name="T5" fmla="*/ 0 h 100"/>
                    <a:gd name="T6" fmla="*/ 0 w 38"/>
                    <a:gd name="T7" fmla="*/ 12 h 100"/>
                    <a:gd name="T8" fmla="*/ 0 w 38"/>
                    <a:gd name="T9" fmla="*/ 100 h 100"/>
                    <a:gd name="T10" fmla="*/ 0 60000 65536"/>
                    <a:gd name="T11" fmla="*/ 0 60000 65536"/>
                    <a:gd name="T12" fmla="*/ 0 60000 65536"/>
                    <a:gd name="T13" fmla="*/ 0 60000 65536"/>
                    <a:gd name="T14" fmla="*/ 0 60000 65536"/>
                    <a:gd name="T15" fmla="*/ 0 w 38"/>
                    <a:gd name="T16" fmla="*/ 0 h 100"/>
                    <a:gd name="T17" fmla="*/ 38 w 38"/>
                    <a:gd name="T18" fmla="*/ 100 h 100"/>
                  </a:gdLst>
                  <a:ahLst/>
                  <a:cxnLst>
                    <a:cxn ang="T10">
                      <a:pos x="T0" y="T1"/>
                    </a:cxn>
                    <a:cxn ang="T11">
                      <a:pos x="T2" y="T3"/>
                    </a:cxn>
                    <a:cxn ang="T12">
                      <a:pos x="T4" y="T5"/>
                    </a:cxn>
                    <a:cxn ang="T13">
                      <a:pos x="T6" y="T7"/>
                    </a:cxn>
                    <a:cxn ang="T14">
                      <a:pos x="T8" y="T9"/>
                    </a:cxn>
                  </a:cxnLst>
                  <a:rect l="T15" t="T16" r="T17" b="T18"/>
                  <a:pathLst>
                    <a:path w="38" h="100">
                      <a:moveTo>
                        <a:pt x="0" y="100"/>
                      </a:moveTo>
                      <a:lnTo>
                        <a:pt x="38" y="94"/>
                      </a:lnTo>
                      <a:lnTo>
                        <a:pt x="38" y="0"/>
                      </a:lnTo>
                      <a:lnTo>
                        <a:pt x="0" y="12"/>
                      </a:lnTo>
                      <a:lnTo>
                        <a:pt x="0"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46" name="Freeform 241"/>
                <p:cNvSpPr>
                  <a:spLocks/>
                </p:cNvSpPr>
                <p:nvPr/>
              </p:nvSpPr>
              <p:spPr bwMode="auto">
                <a:xfrm>
                  <a:off x="1103" y="1257"/>
                  <a:ext cx="38" cy="100"/>
                </a:xfrm>
                <a:custGeom>
                  <a:avLst/>
                  <a:gdLst>
                    <a:gd name="T0" fmla="*/ 0 w 38"/>
                    <a:gd name="T1" fmla="*/ 100 h 100"/>
                    <a:gd name="T2" fmla="*/ 38 w 38"/>
                    <a:gd name="T3" fmla="*/ 94 h 100"/>
                    <a:gd name="T4" fmla="*/ 38 w 38"/>
                    <a:gd name="T5" fmla="*/ 0 h 100"/>
                    <a:gd name="T6" fmla="*/ 0 w 38"/>
                    <a:gd name="T7" fmla="*/ 12 h 100"/>
                    <a:gd name="T8" fmla="*/ 0 w 38"/>
                    <a:gd name="T9" fmla="*/ 100 h 100"/>
                    <a:gd name="T10" fmla="*/ 0 60000 65536"/>
                    <a:gd name="T11" fmla="*/ 0 60000 65536"/>
                    <a:gd name="T12" fmla="*/ 0 60000 65536"/>
                    <a:gd name="T13" fmla="*/ 0 60000 65536"/>
                    <a:gd name="T14" fmla="*/ 0 60000 65536"/>
                    <a:gd name="T15" fmla="*/ 0 w 38"/>
                    <a:gd name="T16" fmla="*/ 0 h 100"/>
                    <a:gd name="T17" fmla="*/ 38 w 38"/>
                    <a:gd name="T18" fmla="*/ 100 h 100"/>
                  </a:gdLst>
                  <a:ahLst/>
                  <a:cxnLst>
                    <a:cxn ang="T10">
                      <a:pos x="T0" y="T1"/>
                    </a:cxn>
                    <a:cxn ang="T11">
                      <a:pos x="T2" y="T3"/>
                    </a:cxn>
                    <a:cxn ang="T12">
                      <a:pos x="T4" y="T5"/>
                    </a:cxn>
                    <a:cxn ang="T13">
                      <a:pos x="T6" y="T7"/>
                    </a:cxn>
                    <a:cxn ang="T14">
                      <a:pos x="T8" y="T9"/>
                    </a:cxn>
                  </a:cxnLst>
                  <a:rect l="T15" t="T16" r="T17" b="T18"/>
                  <a:pathLst>
                    <a:path w="38" h="100">
                      <a:moveTo>
                        <a:pt x="0" y="100"/>
                      </a:moveTo>
                      <a:lnTo>
                        <a:pt x="38" y="94"/>
                      </a:lnTo>
                      <a:lnTo>
                        <a:pt x="38" y="0"/>
                      </a:lnTo>
                      <a:lnTo>
                        <a:pt x="0" y="12"/>
                      </a:lnTo>
                      <a:lnTo>
                        <a:pt x="0" y="10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469" name="Group 242"/>
              <p:cNvGrpSpPr>
                <a:grpSpLocks/>
              </p:cNvGrpSpPr>
              <p:nvPr/>
            </p:nvGrpSpPr>
            <p:grpSpPr bwMode="auto">
              <a:xfrm>
                <a:off x="1153" y="1257"/>
                <a:ext cx="24" cy="92"/>
                <a:chOff x="1153" y="1257"/>
                <a:chExt cx="24" cy="92"/>
              </a:xfrm>
            </p:grpSpPr>
            <p:sp>
              <p:nvSpPr>
                <p:cNvPr id="643" name="Freeform 243"/>
                <p:cNvSpPr>
                  <a:spLocks/>
                </p:cNvSpPr>
                <p:nvPr/>
              </p:nvSpPr>
              <p:spPr bwMode="auto">
                <a:xfrm>
                  <a:off x="1153" y="1257"/>
                  <a:ext cx="24" cy="92"/>
                </a:xfrm>
                <a:custGeom>
                  <a:avLst/>
                  <a:gdLst>
                    <a:gd name="T0" fmla="*/ 0 w 24"/>
                    <a:gd name="T1" fmla="*/ 0 h 92"/>
                    <a:gd name="T2" fmla="*/ 4 w 24"/>
                    <a:gd name="T3" fmla="*/ 0 h 92"/>
                    <a:gd name="T4" fmla="*/ 24 w 24"/>
                    <a:gd name="T5" fmla="*/ 86 h 92"/>
                    <a:gd name="T6" fmla="*/ 0 w 24"/>
                    <a:gd name="T7" fmla="*/ 92 h 92"/>
                    <a:gd name="T8" fmla="*/ 0 w 24"/>
                    <a:gd name="T9" fmla="*/ 0 h 92"/>
                    <a:gd name="T10" fmla="*/ 0 60000 65536"/>
                    <a:gd name="T11" fmla="*/ 0 60000 65536"/>
                    <a:gd name="T12" fmla="*/ 0 60000 65536"/>
                    <a:gd name="T13" fmla="*/ 0 60000 65536"/>
                    <a:gd name="T14" fmla="*/ 0 60000 65536"/>
                    <a:gd name="T15" fmla="*/ 0 w 24"/>
                    <a:gd name="T16" fmla="*/ 0 h 92"/>
                    <a:gd name="T17" fmla="*/ 24 w 24"/>
                    <a:gd name="T18" fmla="*/ 92 h 92"/>
                  </a:gdLst>
                  <a:ahLst/>
                  <a:cxnLst>
                    <a:cxn ang="T10">
                      <a:pos x="T0" y="T1"/>
                    </a:cxn>
                    <a:cxn ang="T11">
                      <a:pos x="T2" y="T3"/>
                    </a:cxn>
                    <a:cxn ang="T12">
                      <a:pos x="T4" y="T5"/>
                    </a:cxn>
                    <a:cxn ang="T13">
                      <a:pos x="T6" y="T7"/>
                    </a:cxn>
                    <a:cxn ang="T14">
                      <a:pos x="T8" y="T9"/>
                    </a:cxn>
                  </a:cxnLst>
                  <a:rect l="T15" t="T16" r="T17" b="T18"/>
                  <a:pathLst>
                    <a:path w="24" h="92">
                      <a:moveTo>
                        <a:pt x="0" y="0"/>
                      </a:moveTo>
                      <a:lnTo>
                        <a:pt x="4" y="0"/>
                      </a:lnTo>
                      <a:lnTo>
                        <a:pt x="24" y="86"/>
                      </a:lnTo>
                      <a:lnTo>
                        <a:pt x="0" y="9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44" name="Freeform 244"/>
                <p:cNvSpPr>
                  <a:spLocks/>
                </p:cNvSpPr>
                <p:nvPr/>
              </p:nvSpPr>
              <p:spPr bwMode="auto">
                <a:xfrm>
                  <a:off x="1153" y="1257"/>
                  <a:ext cx="24" cy="92"/>
                </a:xfrm>
                <a:custGeom>
                  <a:avLst/>
                  <a:gdLst>
                    <a:gd name="T0" fmla="*/ 0 w 24"/>
                    <a:gd name="T1" fmla="*/ 0 h 92"/>
                    <a:gd name="T2" fmla="*/ 4 w 24"/>
                    <a:gd name="T3" fmla="*/ 0 h 92"/>
                    <a:gd name="T4" fmla="*/ 24 w 24"/>
                    <a:gd name="T5" fmla="*/ 86 h 92"/>
                    <a:gd name="T6" fmla="*/ 0 w 24"/>
                    <a:gd name="T7" fmla="*/ 92 h 92"/>
                    <a:gd name="T8" fmla="*/ 0 w 24"/>
                    <a:gd name="T9" fmla="*/ 0 h 92"/>
                    <a:gd name="T10" fmla="*/ 0 60000 65536"/>
                    <a:gd name="T11" fmla="*/ 0 60000 65536"/>
                    <a:gd name="T12" fmla="*/ 0 60000 65536"/>
                    <a:gd name="T13" fmla="*/ 0 60000 65536"/>
                    <a:gd name="T14" fmla="*/ 0 60000 65536"/>
                    <a:gd name="T15" fmla="*/ 0 w 24"/>
                    <a:gd name="T16" fmla="*/ 0 h 92"/>
                    <a:gd name="T17" fmla="*/ 24 w 24"/>
                    <a:gd name="T18" fmla="*/ 92 h 92"/>
                  </a:gdLst>
                  <a:ahLst/>
                  <a:cxnLst>
                    <a:cxn ang="T10">
                      <a:pos x="T0" y="T1"/>
                    </a:cxn>
                    <a:cxn ang="T11">
                      <a:pos x="T2" y="T3"/>
                    </a:cxn>
                    <a:cxn ang="T12">
                      <a:pos x="T4" y="T5"/>
                    </a:cxn>
                    <a:cxn ang="T13">
                      <a:pos x="T6" y="T7"/>
                    </a:cxn>
                    <a:cxn ang="T14">
                      <a:pos x="T8" y="T9"/>
                    </a:cxn>
                  </a:cxnLst>
                  <a:rect l="T15" t="T16" r="T17" b="T18"/>
                  <a:pathLst>
                    <a:path w="24" h="92">
                      <a:moveTo>
                        <a:pt x="0" y="0"/>
                      </a:moveTo>
                      <a:lnTo>
                        <a:pt x="4" y="0"/>
                      </a:lnTo>
                      <a:lnTo>
                        <a:pt x="24" y="86"/>
                      </a:lnTo>
                      <a:lnTo>
                        <a:pt x="0" y="92"/>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sp>
            <p:nvSpPr>
              <p:cNvPr id="470" name="Freeform 245"/>
              <p:cNvSpPr>
                <a:spLocks/>
              </p:cNvSpPr>
              <p:nvPr/>
            </p:nvSpPr>
            <p:spPr bwMode="auto">
              <a:xfrm>
                <a:off x="1097" y="1361"/>
                <a:ext cx="26" cy="16"/>
              </a:xfrm>
              <a:custGeom>
                <a:avLst/>
                <a:gdLst>
                  <a:gd name="T0" fmla="*/ 4 w 26"/>
                  <a:gd name="T1" fmla="*/ 2 h 16"/>
                  <a:gd name="T2" fmla="*/ 26 w 26"/>
                  <a:gd name="T3" fmla="*/ 0 h 16"/>
                  <a:gd name="T4" fmla="*/ 26 w 26"/>
                  <a:gd name="T5" fmla="*/ 12 h 16"/>
                  <a:gd name="T6" fmla="*/ 0 w 26"/>
                  <a:gd name="T7" fmla="*/ 16 h 16"/>
                  <a:gd name="T8" fmla="*/ 4 w 26"/>
                  <a:gd name="T9" fmla="*/ 2 h 16"/>
                  <a:gd name="T10" fmla="*/ 0 60000 65536"/>
                  <a:gd name="T11" fmla="*/ 0 60000 65536"/>
                  <a:gd name="T12" fmla="*/ 0 60000 65536"/>
                  <a:gd name="T13" fmla="*/ 0 60000 65536"/>
                  <a:gd name="T14" fmla="*/ 0 60000 65536"/>
                  <a:gd name="T15" fmla="*/ 0 w 26"/>
                  <a:gd name="T16" fmla="*/ 0 h 16"/>
                  <a:gd name="T17" fmla="*/ 26 w 26"/>
                  <a:gd name="T18" fmla="*/ 16 h 16"/>
                </a:gdLst>
                <a:ahLst/>
                <a:cxnLst>
                  <a:cxn ang="T10">
                    <a:pos x="T0" y="T1"/>
                  </a:cxn>
                  <a:cxn ang="T11">
                    <a:pos x="T2" y="T3"/>
                  </a:cxn>
                  <a:cxn ang="T12">
                    <a:pos x="T4" y="T5"/>
                  </a:cxn>
                  <a:cxn ang="T13">
                    <a:pos x="T6" y="T7"/>
                  </a:cxn>
                  <a:cxn ang="T14">
                    <a:pos x="T8" y="T9"/>
                  </a:cxn>
                </a:cxnLst>
                <a:rect l="T15" t="T16" r="T17" b="T18"/>
                <a:pathLst>
                  <a:path w="26" h="16">
                    <a:moveTo>
                      <a:pt x="4" y="2"/>
                    </a:moveTo>
                    <a:lnTo>
                      <a:pt x="26" y="0"/>
                    </a:lnTo>
                    <a:lnTo>
                      <a:pt x="26" y="12"/>
                    </a:lnTo>
                    <a:lnTo>
                      <a:pt x="0" y="16"/>
                    </a:lnTo>
                    <a:lnTo>
                      <a:pt x="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71" name="Line 246"/>
              <p:cNvSpPr>
                <a:spLocks noChangeShapeType="1"/>
              </p:cNvSpPr>
              <p:nvPr/>
            </p:nvSpPr>
            <p:spPr bwMode="auto">
              <a:xfrm flipV="1">
                <a:off x="1011" y="1259"/>
                <a:ext cx="78" cy="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72" name="Freeform 247"/>
              <p:cNvSpPr>
                <a:spLocks/>
              </p:cNvSpPr>
              <p:nvPr/>
            </p:nvSpPr>
            <p:spPr bwMode="auto">
              <a:xfrm>
                <a:off x="1035" y="1391"/>
                <a:ext cx="36" cy="69"/>
              </a:xfrm>
              <a:custGeom>
                <a:avLst/>
                <a:gdLst>
                  <a:gd name="T0" fmla="*/ 0 w 36"/>
                  <a:gd name="T1" fmla="*/ 4 h 69"/>
                  <a:gd name="T2" fmla="*/ 36 w 36"/>
                  <a:gd name="T3" fmla="*/ 0 h 69"/>
                  <a:gd name="T4" fmla="*/ 36 w 36"/>
                  <a:gd name="T5" fmla="*/ 67 h 69"/>
                  <a:gd name="T6" fmla="*/ 0 w 36"/>
                  <a:gd name="T7" fmla="*/ 69 h 69"/>
                  <a:gd name="T8" fmla="*/ 0 w 36"/>
                  <a:gd name="T9" fmla="*/ 4 h 69"/>
                  <a:gd name="T10" fmla="*/ 0 60000 65536"/>
                  <a:gd name="T11" fmla="*/ 0 60000 65536"/>
                  <a:gd name="T12" fmla="*/ 0 60000 65536"/>
                  <a:gd name="T13" fmla="*/ 0 60000 65536"/>
                  <a:gd name="T14" fmla="*/ 0 60000 65536"/>
                  <a:gd name="T15" fmla="*/ 0 w 36"/>
                  <a:gd name="T16" fmla="*/ 0 h 69"/>
                  <a:gd name="T17" fmla="*/ 36 w 36"/>
                  <a:gd name="T18" fmla="*/ 69 h 69"/>
                </a:gdLst>
                <a:ahLst/>
                <a:cxnLst>
                  <a:cxn ang="T10">
                    <a:pos x="T0" y="T1"/>
                  </a:cxn>
                  <a:cxn ang="T11">
                    <a:pos x="T2" y="T3"/>
                  </a:cxn>
                  <a:cxn ang="T12">
                    <a:pos x="T4" y="T5"/>
                  </a:cxn>
                  <a:cxn ang="T13">
                    <a:pos x="T6" y="T7"/>
                  </a:cxn>
                  <a:cxn ang="T14">
                    <a:pos x="T8" y="T9"/>
                  </a:cxn>
                </a:cxnLst>
                <a:rect l="T15" t="T16" r="T17" b="T18"/>
                <a:pathLst>
                  <a:path w="36" h="69">
                    <a:moveTo>
                      <a:pt x="0" y="4"/>
                    </a:moveTo>
                    <a:lnTo>
                      <a:pt x="36" y="0"/>
                    </a:lnTo>
                    <a:lnTo>
                      <a:pt x="36" y="67"/>
                    </a:lnTo>
                    <a:lnTo>
                      <a:pt x="0" y="69"/>
                    </a:lnTo>
                    <a:lnTo>
                      <a:pt x="0" y="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473" name="Freeform 248"/>
              <p:cNvSpPr>
                <a:spLocks/>
              </p:cNvSpPr>
              <p:nvPr/>
            </p:nvSpPr>
            <p:spPr bwMode="auto">
              <a:xfrm>
                <a:off x="1207" y="1534"/>
                <a:ext cx="231" cy="57"/>
              </a:xfrm>
              <a:custGeom>
                <a:avLst/>
                <a:gdLst>
                  <a:gd name="T0" fmla="*/ 4 w 231"/>
                  <a:gd name="T1" fmla="*/ 6 h 57"/>
                  <a:gd name="T2" fmla="*/ 231 w 231"/>
                  <a:gd name="T3" fmla="*/ 0 h 57"/>
                  <a:gd name="T4" fmla="*/ 231 w 231"/>
                  <a:gd name="T5" fmla="*/ 47 h 57"/>
                  <a:gd name="T6" fmla="*/ 0 w 231"/>
                  <a:gd name="T7" fmla="*/ 57 h 57"/>
                  <a:gd name="T8" fmla="*/ 4 w 231"/>
                  <a:gd name="T9" fmla="*/ 6 h 57"/>
                  <a:gd name="T10" fmla="*/ 0 60000 65536"/>
                  <a:gd name="T11" fmla="*/ 0 60000 65536"/>
                  <a:gd name="T12" fmla="*/ 0 60000 65536"/>
                  <a:gd name="T13" fmla="*/ 0 60000 65536"/>
                  <a:gd name="T14" fmla="*/ 0 60000 65536"/>
                  <a:gd name="T15" fmla="*/ 0 w 231"/>
                  <a:gd name="T16" fmla="*/ 0 h 57"/>
                  <a:gd name="T17" fmla="*/ 231 w 231"/>
                  <a:gd name="T18" fmla="*/ 57 h 57"/>
                </a:gdLst>
                <a:ahLst/>
                <a:cxnLst>
                  <a:cxn ang="T10">
                    <a:pos x="T0" y="T1"/>
                  </a:cxn>
                  <a:cxn ang="T11">
                    <a:pos x="T2" y="T3"/>
                  </a:cxn>
                  <a:cxn ang="T12">
                    <a:pos x="T4" y="T5"/>
                  </a:cxn>
                  <a:cxn ang="T13">
                    <a:pos x="T6" y="T7"/>
                  </a:cxn>
                  <a:cxn ang="T14">
                    <a:pos x="T8" y="T9"/>
                  </a:cxn>
                </a:cxnLst>
                <a:rect l="T15" t="T16" r="T17" b="T18"/>
                <a:pathLst>
                  <a:path w="231" h="57">
                    <a:moveTo>
                      <a:pt x="4" y="6"/>
                    </a:moveTo>
                    <a:lnTo>
                      <a:pt x="231" y="0"/>
                    </a:lnTo>
                    <a:lnTo>
                      <a:pt x="231" y="47"/>
                    </a:lnTo>
                    <a:lnTo>
                      <a:pt x="0" y="57"/>
                    </a:lnTo>
                    <a:lnTo>
                      <a:pt x="4" y="6"/>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nvGrpSpPr>
              <p:cNvPr id="474" name="Group 249"/>
              <p:cNvGrpSpPr>
                <a:grpSpLocks/>
              </p:cNvGrpSpPr>
              <p:nvPr/>
            </p:nvGrpSpPr>
            <p:grpSpPr bwMode="auto">
              <a:xfrm>
                <a:off x="1386" y="1551"/>
                <a:ext cx="28" cy="14"/>
                <a:chOff x="1386" y="1551"/>
                <a:chExt cx="28" cy="14"/>
              </a:xfrm>
            </p:grpSpPr>
            <p:sp>
              <p:nvSpPr>
                <p:cNvPr id="640" name="Freeform 250"/>
                <p:cNvSpPr>
                  <a:spLocks/>
                </p:cNvSpPr>
                <p:nvPr/>
              </p:nvSpPr>
              <p:spPr bwMode="auto">
                <a:xfrm>
                  <a:off x="1394" y="1551"/>
                  <a:ext cx="20" cy="14"/>
                </a:xfrm>
                <a:custGeom>
                  <a:avLst/>
                  <a:gdLst>
                    <a:gd name="T0" fmla="*/ 2 w 20"/>
                    <a:gd name="T1" fmla="*/ 0 h 14"/>
                    <a:gd name="T2" fmla="*/ 14 w 20"/>
                    <a:gd name="T3" fmla="*/ 0 h 14"/>
                    <a:gd name="T4" fmla="*/ 20 w 20"/>
                    <a:gd name="T5" fmla="*/ 2 h 14"/>
                    <a:gd name="T6" fmla="*/ 20 w 20"/>
                    <a:gd name="T7" fmla="*/ 12 h 14"/>
                    <a:gd name="T8" fmla="*/ 18 w 20"/>
                    <a:gd name="T9" fmla="*/ 14 h 14"/>
                    <a:gd name="T10" fmla="*/ 2 w 20"/>
                    <a:gd name="T11" fmla="*/ 14 h 14"/>
                    <a:gd name="T12" fmla="*/ 0 w 20"/>
                    <a:gd name="T13" fmla="*/ 12 h 14"/>
                    <a:gd name="T14" fmla="*/ 0 w 20"/>
                    <a:gd name="T15" fmla="*/ 4 h 14"/>
                    <a:gd name="T16" fmla="*/ 2 w 20"/>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4"/>
                    <a:gd name="T29" fmla="*/ 20 w 2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4">
                      <a:moveTo>
                        <a:pt x="2" y="0"/>
                      </a:moveTo>
                      <a:lnTo>
                        <a:pt x="14" y="0"/>
                      </a:lnTo>
                      <a:lnTo>
                        <a:pt x="20" y="2"/>
                      </a:lnTo>
                      <a:lnTo>
                        <a:pt x="20" y="12"/>
                      </a:lnTo>
                      <a:lnTo>
                        <a:pt x="18" y="14"/>
                      </a:lnTo>
                      <a:lnTo>
                        <a:pt x="2" y="14"/>
                      </a:lnTo>
                      <a:lnTo>
                        <a:pt x="0" y="12"/>
                      </a:lnTo>
                      <a:lnTo>
                        <a:pt x="0" y="4"/>
                      </a:lnTo>
                      <a:lnTo>
                        <a:pt x="2" y="0"/>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41" name="Freeform 251"/>
                <p:cNvSpPr>
                  <a:spLocks/>
                </p:cNvSpPr>
                <p:nvPr/>
              </p:nvSpPr>
              <p:spPr bwMode="auto">
                <a:xfrm>
                  <a:off x="1386" y="1551"/>
                  <a:ext cx="20" cy="14"/>
                </a:xfrm>
                <a:custGeom>
                  <a:avLst/>
                  <a:gdLst>
                    <a:gd name="T0" fmla="*/ 2 w 20"/>
                    <a:gd name="T1" fmla="*/ 0 h 14"/>
                    <a:gd name="T2" fmla="*/ 14 w 20"/>
                    <a:gd name="T3" fmla="*/ 0 h 14"/>
                    <a:gd name="T4" fmla="*/ 20 w 20"/>
                    <a:gd name="T5" fmla="*/ 2 h 14"/>
                    <a:gd name="T6" fmla="*/ 20 w 20"/>
                    <a:gd name="T7" fmla="*/ 12 h 14"/>
                    <a:gd name="T8" fmla="*/ 18 w 20"/>
                    <a:gd name="T9" fmla="*/ 14 h 14"/>
                    <a:gd name="T10" fmla="*/ 2 w 20"/>
                    <a:gd name="T11" fmla="*/ 14 h 14"/>
                    <a:gd name="T12" fmla="*/ 0 w 20"/>
                    <a:gd name="T13" fmla="*/ 12 h 14"/>
                    <a:gd name="T14" fmla="*/ 0 w 20"/>
                    <a:gd name="T15" fmla="*/ 4 h 14"/>
                    <a:gd name="T16" fmla="*/ 2 w 20"/>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4"/>
                    <a:gd name="T29" fmla="*/ 20 w 2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4">
                      <a:moveTo>
                        <a:pt x="2" y="0"/>
                      </a:moveTo>
                      <a:lnTo>
                        <a:pt x="14" y="0"/>
                      </a:lnTo>
                      <a:lnTo>
                        <a:pt x="20" y="2"/>
                      </a:lnTo>
                      <a:lnTo>
                        <a:pt x="20" y="12"/>
                      </a:lnTo>
                      <a:lnTo>
                        <a:pt x="18" y="14"/>
                      </a:lnTo>
                      <a:lnTo>
                        <a:pt x="2" y="14"/>
                      </a:lnTo>
                      <a:lnTo>
                        <a:pt x="0" y="12"/>
                      </a:lnTo>
                      <a:lnTo>
                        <a:pt x="0" y="4"/>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42" name="Freeform 252"/>
                <p:cNvSpPr>
                  <a:spLocks/>
                </p:cNvSpPr>
                <p:nvPr/>
              </p:nvSpPr>
              <p:spPr bwMode="auto">
                <a:xfrm>
                  <a:off x="1386" y="1551"/>
                  <a:ext cx="20" cy="14"/>
                </a:xfrm>
                <a:custGeom>
                  <a:avLst/>
                  <a:gdLst>
                    <a:gd name="T0" fmla="*/ 2 w 20"/>
                    <a:gd name="T1" fmla="*/ 0 h 14"/>
                    <a:gd name="T2" fmla="*/ 14 w 20"/>
                    <a:gd name="T3" fmla="*/ 0 h 14"/>
                    <a:gd name="T4" fmla="*/ 20 w 20"/>
                    <a:gd name="T5" fmla="*/ 2 h 14"/>
                    <a:gd name="T6" fmla="*/ 20 w 20"/>
                    <a:gd name="T7" fmla="*/ 12 h 14"/>
                    <a:gd name="T8" fmla="*/ 18 w 20"/>
                    <a:gd name="T9" fmla="*/ 14 h 14"/>
                    <a:gd name="T10" fmla="*/ 2 w 20"/>
                    <a:gd name="T11" fmla="*/ 14 h 14"/>
                    <a:gd name="T12" fmla="*/ 0 w 20"/>
                    <a:gd name="T13" fmla="*/ 12 h 14"/>
                    <a:gd name="T14" fmla="*/ 0 w 20"/>
                    <a:gd name="T15" fmla="*/ 4 h 14"/>
                    <a:gd name="T16" fmla="*/ 2 w 20"/>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4"/>
                    <a:gd name="T29" fmla="*/ 20 w 2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4">
                      <a:moveTo>
                        <a:pt x="2" y="0"/>
                      </a:moveTo>
                      <a:lnTo>
                        <a:pt x="14" y="0"/>
                      </a:lnTo>
                      <a:lnTo>
                        <a:pt x="20" y="2"/>
                      </a:lnTo>
                      <a:lnTo>
                        <a:pt x="20" y="12"/>
                      </a:lnTo>
                      <a:lnTo>
                        <a:pt x="18" y="14"/>
                      </a:lnTo>
                      <a:lnTo>
                        <a:pt x="2" y="14"/>
                      </a:lnTo>
                      <a:lnTo>
                        <a:pt x="0" y="12"/>
                      </a:lnTo>
                      <a:lnTo>
                        <a:pt x="0" y="4"/>
                      </a:lnTo>
                      <a:lnTo>
                        <a:pt x="2"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475" name="Group 253"/>
              <p:cNvGrpSpPr>
                <a:grpSpLocks/>
              </p:cNvGrpSpPr>
              <p:nvPr/>
            </p:nvGrpSpPr>
            <p:grpSpPr bwMode="auto">
              <a:xfrm>
                <a:off x="1173" y="1218"/>
                <a:ext cx="257" cy="322"/>
                <a:chOff x="1173" y="1218"/>
                <a:chExt cx="257" cy="322"/>
              </a:xfrm>
            </p:grpSpPr>
            <p:sp>
              <p:nvSpPr>
                <p:cNvPr id="638" name="Freeform 254"/>
                <p:cNvSpPr>
                  <a:spLocks/>
                </p:cNvSpPr>
                <p:nvPr/>
              </p:nvSpPr>
              <p:spPr bwMode="auto">
                <a:xfrm>
                  <a:off x="1173" y="1218"/>
                  <a:ext cx="257" cy="322"/>
                </a:xfrm>
                <a:custGeom>
                  <a:avLst/>
                  <a:gdLst>
                    <a:gd name="T0" fmla="*/ 16 w 257"/>
                    <a:gd name="T1" fmla="*/ 322 h 322"/>
                    <a:gd name="T2" fmla="*/ 18 w 257"/>
                    <a:gd name="T3" fmla="*/ 119 h 322"/>
                    <a:gd name="T4" fmla="*/ 0 w 257"/>
                    <a:gd name="T5" fmla="*/ 0 h 322"/>
                    <a:gd name="T6" fmla="*/ 141 w 257"/>
                    <a:gd name="T7" fmla="*/ 4 h 322"/>
                    <a:gd name="T8" fmla="*/ 195 w 257"/>
                    <a:gd name="T9" fmla="*/ 28 h 322"/>
                    <a:gd name="T10" fmla="*/ 225 w 257"/>
                    <a:gd name="T11" fmla="*/ 30 h 322"/>
                    <a:gd name="T12" fmla="*/ 249 w 257"/>
                    <a:gd name="T13" fmla="*/ 135 h 322"/>
                    <a:gd name="T14" fmla="*/ 257 w 257"/>
                    <a:gd name="T15" fmla="*/ 145 h 322"/>
                    <a:gd name="T16" fmla="*/ 253 w 257"/>
                    <a:gd name="T17" fmla="*/ 314 h 322"/>
                    <a:gd name="T18" fmla="*/ 16 w 257"/>
                    <a:gd name="T19" fmla="*/ 322 h 3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7"/>
                    <a:gd name="T31" fmla="*/ 0 h 322"/>
                    <a:gd name="T32" fmla="*/ 257 w 257"/>
                    <a:gd name="T33" fmla="*/ 322 h 3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7" h="322">
                      <a:moveTo>
                        <a:pt x="16" y="322"/>
                      </a:moveTo>
                      <a:lnTo>
                        <a:pt x="18" y="119"/>
                      </a:lnTo>
                      <a:lnTo>
                        <a:pt x="0" y="0"/>
                      </a:lnTo>
                      <a:lnTo>
                        <a:pt x="141" y="4"/>
                      </a:lnTo>
                      <a:lnTo>
                        <a:pt x="195" y="28"/>
                      </a:lnTo>
                      <a:lnTo>
                        <a:pt x="225" y="30"/>
                      </a:lnTo>
                      <a:lnTo>
                        <a:pt x="249" y="135"/>
                      </a:lnTo>
                      <a:lnTo>
                        <a:pt x="257" y="145"/>
                      </a:lnTo>
                      <a:lnTo>
                        <a:pt x="253" y="314"/>
                      </a:lnTo>
                      <a:lnTo>
                        <a:pt x="16" y="322"/>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39" name="Freeform 255"/>
                <p:cNvSpPr>
                  <a:spLocks/>
                </p:cNvSpPr>
                <p:nvPr/>
              </p:nvSpPr>
              <p:spPr bwMode="auto">
                <a:xfrm>
                  <a:off x="1173" y="1218"/>
                  <a:ext cx="257" cy="322"/>
                </a:xfrm>
                <a:custGeom>
                  <a:avLst/>
                  <a:gdLst>
                    <a:gd name="T0" fmla="*/ 16 w 257"/>
                    <a:gd name="T1" fmla="*/ 322 h 322"/>
                    <a:gd name="T2" fmla="*/ 18 w 257"/>
                    <a:gd name="T3" fmla="*/ 119 h 322"/>
                    <a:gd name="T4" fmla="*/ 0 w 257"/>
                    <a:gd name="T5" fmla="*/ 0 h 322"/>
                    <a:gd name="T6" fmla="*/ 141 w 257"/>
                    <a:gd name="T7" fmla="*/ 4 h 322"/>
                    <a:gd name="T8" fmla="*/ 195 w 257"/>
                    <a:gd name="T9" fmla="*/ 28 h 322"/>
                    <a:gd name="T10" fmla="*/ 225 w 257"/>
                    <a:gd name="T11" fmla="*/ 30 h 322"/>
                    <a:gd name="T12" fmla="*/ 249 w 257"/>
                    <a:gd name="T13" fmla="*/ 135 h 322"/>
                    <a:gd name="T14" fmla="*/ 257 w 257"/>
                    <a:gd name="T15" fmla="*/ 145 h 322"/>
                    <a:gd name="T16" fmla="*/ 253 w 257"/>
                    <a:gd name="T17" fmla="*/ 314 h 322"/>
                    <a:gd name="T18" fmla="*/ 16 w 257"/>
                    <a:gd name="T19" fmla="*/ 322 h 3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7"/>
                    <a:gd name="T31" fmla="*/ 0 h 322"/>
                    <a:gd name="T32" fmla="*/ 257 w 257"/>
                    <a:gd name="T33" fmla="*/ 322 h 3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7" h="322">
                      <a:moveTo>
                        <a:pt x="16" y="322"/>
                      </a:moveTo>
                      <a:lnTo>
                        <a:pt x="18" y="119"/>
                      </a:lnTo>
                      <a:lnTo>
                        <a:pt x="0" y="0"/>
                      </a:lnTo>
                      <a:lnTo>
                        <a:pt x="141" y="4"/>
                      </a:lnTo>
                      <a:lnTo>
                        <a:pt x="195" y="28"/>
                      </a:lnTo>
                      <a:lnTo>
                        <a:pt x="225" y="30"/>
                      </a:lnTo>
                      <a:lnTo>
                        <a:pt x="249" y="135"/>
                      </a:lnTo>
                      <a:lnTo>
                        <a:pt x="257" y="145"/>
                      </a:lnTo>
                      <a:lnTo>
                        <a:pt x="253" y="314"/>
                      </a:lnTo>
                      <a:lnTo>
                        <a:pt x="16" y="32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476" name="Group 256"/>
              <p:cNvGrpSpPr>
                <a:grpSpLocks/>
              </p:cNvGrpSpPr>
              <p:nvPr/>
            </p:nvGrpSpPr>
            <p:grpSpPr bwMode="auto">
              <a:xfrm>
                <a:off x="1185" y="1232"/>
                <a:ext cx="137" cy="117"/>
                <a:chOff x="1185" y="1232"/>
                <a:chExt cx="137" cy="117"/>
              </a:xfrm>
            </p:grpSpPr>
            <p:sp>
              <p:nvSpPr>
                <p:cNvPr id="636" name="Freeform 257"/>
                <p:cNvSpPr>
                  <a:spLocks/>
                </p:cNvSpPr>
                <p:nvPr/>
              </p:nvSpPr>
              <p:spPr bwMode="auto">
                <a:xfrm>
                  <a:off x="1185" y="1232"/>
                  <a:ext cx="137" cy="117"/>
                </a:xfrm>
                <a:custGeom>
                  <a:avLst/>
                  <a:gdLst>
                    <a:gd name="T0" fmla="*/ 133 w 137"/>
                    <a:gd name="T1" fmla="*/ 117 h 117"/>
                    <a:gd name="T2" fmla="*/ 24 w 137"/>
                    <a:gd name="T3" fmla="*/ 107 h 117"/>
                    <a:gd name="T4" fmla="*/ 12 w 137"/>
                    <a:gd name="T5" fmla="*/ 101 h 117"/>
                    <a:gd name="T6" fmla="*/ 0 w 137"/>
                    <a:gd name="T7" fmla="*/ 8 h 117"/>
                    <a:gd name="T8" fmla="*/ 4 w 137"/>
                    <a:gd name="T9" fmla="*/ 0 h 117"/>
                    <a:gd name="T10" fmla="*/ 119 w 137"/>
                    <a:gd name="T11" fmla="*/ 16 h 117"/>
                    <a:gd name="T12" fmla="*/ 123 w 137"/>
                    <a:gd name="T13" fmla="*/ 23 h 117"/>
                    <a:gd name="T14" fmla="*/ 137 w 137"/>
                    <a:gd name="T15" fmla="*/ 105 h 117"/>
                    <a:gd name="T16" fmla="*/ 133 w 137"/>
                    <a:gd name="T17" fmla="*/ 117 h 1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117"/>
                    <a:gd name="T29" fmla="*/ 137 w 137"/>
                    <a:gd name="T30" fmla="*/ 117 h 1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117">
                      <a:moveTo>
                        <a:pt x="133" y="117"/>
                      </a:moveTo>
                      <a:lnTo>
                        <a:pt x="24" y="107"/>
                      </a:lnTo>
                      <a:lnTo>
                        <a:pt x="12" y="101"/>
                      </a:lnTo>
                      <a:lnTo>
                        <a:pt x="0" y="8"/>
                      </a:lnTo>
                      <a:lnTo>
                        <a:pt x="4" y="0"/>
                      </a:lnTo>
                      <a:lnTo>
                        <a:pt x="119" y="16"/>
                      </a:lnTo>
                      <a:lnTo>
                        <a:pt x="123" y="23"/>
                      </a:lnTo>
                      <a:lnTo>
                        <a:pt x="137" y="105"/>
                      </a:lnTo>
                      <a:lnTo>
                        <a:pt x="133" y="117"/>
                      </a:lnTo>
                      <a:close/>
                    </a:path>
                  </a:pathLst>
                </a:custGeom>
                <a:solidFill>
                  <a:srgbClr val="617A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37" name="Freeform 258"/>
                <p:cNvSpPr>
                  <a:spLocks/>
                </p:cNvSpPr>
                <p:nvPr/>
              </p:nvSpPr>
              <p:spPr bwMode="auto">
                <a:xfrm>
                  <a:off x="1185" y="1232"/>
                  <a:ext cx="137" cy="117"/>
                </a:xfrm>
                <a:custGeom>
                  <a:avLst/>
                  <a:gdLst>
                    <a:gd name="T0" fmla="*/ 133 w 137"/>
                    <a:gd name="T1" fmla="*/ 117 h 117"/>
                    <a:gd name="T2" fmla="*/ 24 w 137"/>
                    <a:gd name="T3" fmla="*/ 107 h 117"/>
                    <a:gd name="T4" fmla="*/ 12 w 137"/>
                    <a:gd name="T5" fmla="*/ 101 h 117"/>
                    <a:gd name="T6" fmla="*/ 0 w 137"/>
                    <a:gd name="T7" fmla="*/ 8 h 117"/>
                    <a:gd name="T8" fmla="*/ 4 w 137"/>
                    <a:gd name="T9" fmla="*/ 0 h 117"/>
                    <a:gd name="T10" fmla="*/ 119 w 137"/>
                    <a:gd name="T11" fmla="*/ 16 h 117"/>
                    <a:gd name="T12" fmla="*/ 123 w 137"/>
                    <a:gd name="T13" fmla="*/ 23 h 117"/>
                    <a:gd name="T14" fmla="*/ 137 w 137"/>
                    <a:gd name="T15" fmla="*/ 105 h 117"/>
                    <a:gd name="T16" fmla="*/ 133 w 137"/>
                    <a:gd name="T17" fmla="*/ 117 h 1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117"/>
                    <a:gd name="T29" fmla="*/ 137 w 137"/>
                    <a:gd name="T30" fmla="*/ 117 h 1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117">
                      <a:moveTo>
                        <a:pt x="133" y="117"/>
                      </a:moveTo>
                      <a:lnTo>
                        <a:pt x="24" y="107"/>
                      </a:lnTo>
                      <a:lnTo>
                        <a:pt x="12" y="101"/>
                      </a:lnTo>
                      <a:lnTo>
                        <a:pt x="0" y="8"/>
                      </a:lnTo>
                      <a:lnTo>
                        <a:pt x="4" y="0"/>
                      </a:lnTo>
                      <a:lnTo>
                        <a:pt x="119" y="16"/>
                      </a:lnTo>
                      <a:lnTo>
                        <a:pt x="123" y="23"/>
                      </a:lnTo>
                      <a:lnTo>
                        <a:pt x="137" y="105"/>
                      </a:lnTo>
                      <a:lnTo>
                        <a:pt x="133" y="117"/>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477" name="Group 259"/>
              <p:cNvGrpSpPr>
                <a:grpSpLocks/>
              </p:cNvGrpSpPr>
              <p:nvPr/>
            </p:nvGrpSpPr>
            <p:grpSpPr bwMode="auto">
              <a:xfrm>
                <a:off x="1322" y="1257"/>
                <a:ext cx="98" cy="100"/>
                <a:chOff x="1322" y="1257"/>
                <a:chExt cx="98" cy="100"/>
              </a:xfrm>
            </p:grpSpPr>
            <p:sp>
              <p:nvSpPr>
                <p:cNvPr id="634" name="Freeform 260"/>
                <p:cNvSpPr>
                  <a:spLocks/>
                </p:cNvSpPr>
                <p:nvPr/>
              </p:nvSpPr>
              <p:spPr bwMode="auto">
                <a:xfrm>
                  <a:off x="1322" y="1257"/>
                  <a:ext cx="98" cy="100"/>
                </a:xfrm>
                <a:custGeom>
                  <a:avLst/>
                  <a:gdLst>
                    <a:gd name="T0" fmla="*/ 2 w 98"/>
                    <a:gd name="T1" fmla="*/ 0 h 100"/>
                    <a:gd name="T2" fmla="*/ 82 w 98"/>
                    <a:gd name="T3" fmla="*/ 10 h 100"/>
                    <a:gd name="T4" fmla="*/ 98 w 98"/>
                    <a:gd name="T5" fmla="*/ 90 h 100"/>
                    <a:gd name="T6" fmla="*/ 94 w 98"/>
                    <a:gd name="T7" fmla="*/ 100 h 100"/>
                    <a:gd name="T8" fmla="*/ 28 w 98"/>
                    <a:gd name="T9" fmla="*/ 98 h 100"/>
                    <a:gd name="T10" fmla="*/ 12 w 98"/>
                    <a:gd name="T11" fmla="*/ 90 h 100"/>
                    <a:gd name="T12" fmla="*/ 0 w 98"/>
                    <a:gd name="T13" fmla="*/ 10 h 100"/>
                    <a:gd name="T14" fmla="*/ 2 w 98"/>
                    <a:gd name="T15" fmla="*/ 0 h 100"/>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100"/>
                    <a:gd name="T26" fmla="*/ 98 w 98"/>
                    <a:gd name="T27" fmla="*/ 100 h 1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100">
                      <a:moveTo>
                        <a:pt x="2" y="0"/>
                      </a:moveTo>
                      <a:lnTo>
                        <a:pt x="82" y="10"/>
                      </a:lnTo>
                      <a:lnTo>
                        <a:pt x="98" y="90"/>
                      </a:lnTo>
                      <a:lnTo>
                        <a:pt x="94" y="100"/>
                      </a:lnTo>
                      <a:lnTo>
                        <a:pt x="28" y="98"/>
                      </a:lnTo>
                      <a:lnTo>
                        <a:pt x="12" y="90"/>
                      </a:lnTo>
                      <a:lnTo>
                        <a:pt x="0" y="10"/>
                      </a:lnTo>
                      <a:lnTo>
                        <a:pt x="2" y="0"/>
                      </a:lnTo>
                      <a:close/>
                    </a:path>
                  </a:pathLst>
                </a:custGeom>
                <a:solidFill>
                  <a:srgbClr val="617A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35" name="Freeform 261"/>
                <p:cNvSpPr>
                  <a:spLocks/>
                </p:cNvSpPr>
                <p:nvPr/>
              </p:nvSpPr>
              <p:spPr bwMode="auto">
                <a:xfrm>
                  <a:off x="1322" y="1257"/>
                  <a:ext cx="98" cy="100"/>
                </a:xfrm>
                <a:custGeom>
                  <a:avLst/>
                  <a:gdLst>
                    <a:gd name="T0" fmla="*/ 2 w 98"/>
                    <a:gd name="T1" fmla="*/ 0 h 100"/>
                    <a:gd name="T2" fmla="*/ 82 w 98"/>
                    <a:gd name="T3" fmla="*/ 10 h 100"/>
                    <a:gd name="T4" fmla="*/ 98 w 98"/>
                    <a:gd name="T5" fmla="*/ 90 h 100"/>
                    <a:gd name="T6" fmla="*/ 94 w 98"/>
                    <a:gd name="T7" fmla="*/ 100 h 100"/>
                    <a:gd name="T8" fmla="*/ 28 w 98"/>
                    <a:gd name="T9" fmla="*/ 98 h 100"/>
                    <a:gd name="T10" fmla="*/ 12 w 98"/>
                    <a:gd name="T11" fmla="*/ 90 h 100"/>
                    <a:gd name="T12" fmla="*/ 0 w 98"/>
                    <a:gd name="T13" fmla="*/ 10 h 100"/>
                    <a:gd name="T14" fmla="*/ 2 w 98"/>
                    <a:gd name="T15" fmla="*/ 0 h 100"/>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100"/>
                    <a:gd name="T26" fmla="*/ 98 w 98"/>
                    <a:gd name="T27" fmla="*/ 100 h 1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100">
                      <a:moveTo>
                        <a:pt x="2" y="0"/>
                      </a:moveTo>
                      <a:lnTo>
                        <a:pt x="82" y="10"/>
                      </a:lnTo>
                      <a:lnTo>
                        <a:pt x="98" y="90"/>
                      </a:lnTo>
                      <a:lnTo>
                        <a:pt x="94" y="100"/>
                      </a:lnTo>
                      <a:lnTo>
                        <a:pt x="28" y="98"/>
                      </a:lnTo>
                      <a:lnTo>
                        <a:pt x="12" y="90"/>
                      </a:lnTo>
                      <a:lnTo>
                        <a:pt x="0" y="10"/>
                      </a:lnTo>
                      <a:lnTo>
                        <a:pt x="2"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478" name="Group 262"/>
              <p:cNvGrpSpPr>
                <a:grpSpLocks/>
              </p:cNvGrpSpPr>
              <p:nvPr/>
            </p:nvGrpSpPr>
            <p:grpSpPr bwMode="auto">
              <a:xfrm>
                <a:off x="1193" y="1238"/>
                <a:ext cx="121" cy="105"/>
                <a:chOff x="1193" y="1238"/>
                <a:chExt cx="121" cy="105"/>
              </a:xfrm>
            </p:grpSpPr>
            <p:sp>
              <p:nvSpPr>
                <p:cNvPr id="632" name="Freeform 263"/>
                <p:cNvSpPr>
                  <a:spLocks/>
                </p:cNvSpPr>
                <p:nvPr/>
              </p:nvSpPr>
              <p:spPr bwMode="auto">
                <a:xfrm>
                  <a:off x="1193" y="1238"/>
                  <a:ext cx="121" cy="105"/>
                </a:xfrm>
                <a:custGeom>
                  <a:avLst/>
                  <a:gdLst>
                    <a:gd name="T0" fmla="*/ 115 w 121"/>
                    <a:gd name="T1" fmla="*/ 105 h 105"/>
                    <a:gd name="T2" fmla="*/ 20 w 121"/>
                    <a:gd name="T3" fmla="*/ 97 h 105"/>
                    <a:gd name="T4" fmla="*/ 10 w 121"/>
                    <a:gd name="T5" fmla="*/ 91 h 105"/>
                    <a:gd name="T6" fmla="*/ 0 w 121"/>
                    <a:gd name="T7" fmla="*/ 8 h 105"/>
                    <a:gd name="T8" fmla="*/ 4 w 121"/>
                    <a:gd name="T9" fmla="*/ 0 h 105"/>
                    <a:gd name="T10" fmla="*/ 103 w 121"/>
                    <a:gd name="T11" fmla="*/ 14 h 105"/>
                    <a:gd name="T12" fmla="*/ 109 w 121"/>
                    <a:gd name="T13" fmla="*/ 21 h 105"/>
                    <a:gd name="T14" fmla="*/ 121 w 121"/>
                    <a:gd name="T15" fmla="*/ 95 h 105"/>
                    <a:gd name="T16" fmla="*/ 115 w 121"/>
                    <a:gd name="T17" fmla="*/ 105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1"/>
                    <a:gd name="T28" fmla="*/ 0 h 105"/>
                    <a:gd name="T29" fmla="*/ 121 w 121"/>
                    <a:gd name="T30" fmla="*/ 105 h 1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1" h="105">
                      <a:moveTo>
                        <a:pt x="115" y="105"/>
                      </a:moveTo>
                      <a:lnTo>
                        <a:pt x="20" y="97"/>
                      </a:lnTo>
                      <a:lnTo>
                        <a:pt x="10" y="91"/>
                      </a:lnTo>
                      <a:lnTo>
                        <a:pt x="0" y="8"/>
                      </a:lnTo>
                      <a:lnTo>
                        <a:pt x="4" y="0"/>
                      </a:lnTo>
                      <a:lnTo>
                        <a:pt x="103" y="14"/>
                      </a:lnTo>
                      <a:lnTo>
                        <a:pt x="109" y="21"/>
                      </a:lnTo>
                      <a:lnTo>
                        <a:pt x="121" y="95"/>
                      </a:lnTo>
                      <a:lnTo>
                        <a:pt x="115"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33" name="Freeform 264"/>
                <p:cNvSpPr>
                  <a:spLocks/>
                </p:cNvSpPr>
                <p:nvPr/>
              </p:nvSpPr>
              <p:spPr bwMode="auto">
                <a:xfrm>
                  <a:off x="1193" y="1238"/>
                  <a:ext cx="121" cy="105"/>
                </a:xfrm>
                <a:custGeom>
                  <a:avLst/>
                  <a:gdLst>
                    <a:gd name="T0" fmla="*/ 115 w 121"/>
                    <a:gd name="T1" fmla="*/ 105 h 105"/>
                    <a:gd name="T2" fmla="*/ 20 w 121"/>
                    <a:gd name="T3" fmla="*/ 97 h 105"/>
                    <a:gd name="T4" fmla="*/ 10 w 121"/>
                    <a:gd name="T5" fmla="*/ 91 h 105"/>
                    <a:gd name="T6" fmla="*/ 0 w 121"/>
                    <a:gd name="T7" fmla="*/ 8 h 105"/>
                    <a:gd name="T8" fmla="*/ 4 w 121"/>
                    <a:gd name="T9" fmla="*/ 0 h 105"/>
                    <a:gd name="T10" fmla="*/ 103 w 121"/>
                    <a:gd name="T11" fmla="*/ 14 h 105"/>
                    <a:gd name="T12" fmla="*/ 109 w 121"/>
                    <a:gd name="T13" fmla="*/ 21 h 105"/>
                    <a:gd name="T14" fmla="*/ 121 w 121"/>
                    <a:gd name="T15" fmla="*/ 95 h 105"/>
                    <a:gd name="T16" fmla="*/ 115 w 121"/>
                    <a:gd name="T17" fmla="*/ 105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1"/>
                    <a:gd name="T28" fmla="*/ 0 h 105"/>
                    <a:gd name="T29" fmla="*/ 121 w 121"/>
                    <a:gd name="T30" fmla="*/ 105 h 1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1" h="105">
                      <a:moveTo>
                        <a:pt x="115" y="105"/>
                      </a:moveTo>
                      <a:lnTo>
                        <a:pt x="20" y="97"/>
                      </a:lnTo>
                      <a:lnTo>
                        <a:pt x="10" y="91"/>
                      </a:lnTo>
                      <a:lnTo>
                        <a:pt x="0" y="8"/>
                      </a:lnTo>
                      <a:lnTo>
                        <a:pt x="4" y="0"/>
                      </a:lnTo>
                      <a:lnTo>
                        <a:pt x="103" y="14"/>
                      </a:lnTo>
                      <a:lnTo>
                        <a:pt x="109" y="21"/>
                      </a:lnTo>
                      <a:lnTo>
                        <a:pt x="121" y="95"/>
                      </a:lnTo>
                      <a:lnTo>
                        <a:pt x="115" y="105"/>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479" name="Group 265"/>
              <p:cNvGrpSpPr>
                <a:grpSpLocks/>
              </p:cNvGrpSpPr>
              <p:nvPr/>
            </p:nvGrpSpPr>
            <p:grpSpPr bwMode="auto">
              <a:xfrm>
                <a:off x="1330" y="1263"/>
                <a:ext cx="82" cy="88"/>
                <a:chOff x="1330" y="1263"/>
                <a:chExt cx="82" cy="88"/>
              </a:xfrm>
            </p:grpSpPr>
            <p:sp>
              <p:nvSpPr>
                <p:cNvPr id="630" name="Freeform 266"/>
                <p:cNvSpPr>
                  <a:spLocks/>
                </p:cNvSpPr>
                <p:nvPr/>
              </p:nvSpPr>
              <p:spPr bwMode="auto">
                <a:xfrm>
                  <a:off x="1330" y="1263"/>
                  <a:ext cx="82" cy="88"/>
                </a:xfrm>
                <a:custGeom>
                  <a:avLst/>
                  <a:gdLst>
                    <a:gd name="T0" fmla="*/ 2 w 82"/>
                    <a:gd name="T1" fmla="*/ 0 h 88"/>
                    <a:gd name="T2" fmla="*/ 70 w 82"/>
                    <a:gd name="T3" fmla="*/ 10 h 88"/>
                    <a:gd name="T4" fmla="*/ 82 w 82"/>
                    <a:gd name="T5" fmla="*/ 78 h 88"/>
                    <a:gd name="T6" fmla="*/ 80 w 82"/>
                    <a:gd name="T7" fmla="*/ 88 h 88"/>
                    <a:gd name="T8" fmla="*/ 24 w 82"/>
                    <a:gd name="T9" fmla="*/ 86 h 88"/>
                    <a:gd name="T10" fmla="*/ 10 w 82"/>
                    <a:gd name="T11" fmla="*/ 78 h 88"/>
                    <a:gd name="T12" fmla="*/ 0 w 82"/>
                    <a:gd name="T13" fmla="*/ 10 h 88"/>
                    <a:gd name="T14" fmla="*/ 2 w 82"/>
                    <a:gd name="T15" fmla="*/ 0 h 88"/>
                    <a:gd name="T16" fmla="*/ 0 60000 65536"/>
                    <a:gd name="T17" fmla="*/ 0 60000 65536"/>
                    <a:gd name="T18" fmla="*/ 0 60000 65536"/>
                    <a:gd name="T19" fmla="*/ 0 60000 65536"/>
                    <a:gd name="T20" fmla="*/ 0 60000 65536"/>
                    <a:gd name="T21" fmla="*/ 0 60000 65536"/>
                    <a:gd name="T22" fmla="*/ 0 60000 65536"/>
                    <a:gd name="T23" fmla="*/ 0 60000 65536"/>
                    <a:gd name="T24" fmla="*/ 0 w 82"/>
                    <a:gd name="T25" fmla="*/ 0 h 88"/>
                    <a:gd name="T26" fmla="*/ 82 w 82"/>
                    <a:gd name="T27" fmla="*/ 88 h 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2" h="88">
                      <a:moveTo>
                        <a:pt x="2" y="0"/>
                      </a:moveTo>
                      <a:lnTo>
                        <a:pt x="70" y="10"/>
                      </a:lnTo>
                      <a:lnTo>
                        <a:pt x="82" y="78"/>
                      </a:lnTo>
                      <a:lnTo>
                        <a:pt x="80" y="88"/>
                      </a:lnTo>
                      <a:lnTo>
                        <a:pt x="24" y="86"/>
                      </a:lnTo>
                      <a:lnTo>
                        <a:pt x="10" y="78"/>
                      </a:lnTo>
                      <a:lnTo>
                        <a:pt x="0" y="1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31" name="Freeform 267"/>
                <p:cNvSpPr>
                  <a:spLocks/>
                </p:cNvSpPr>
                <p:nvPr/>
              </p:nvSpPr>
              <p:spPr bwMode="auto">
                <a:xfrm>
                  <a:off x="1330" y="1263"/>
                  <a:ext cx="82" cy="88"/>
                </a:xfrm>
                <a:custGeom>
                  <a:avLst/>
                  <a:gdLst>
                    <a:gd name="T0" fmla="*/ 2 w 82"/>
                    <a:gd name="T1" fmla="*/ 0 h 88"/>
                    <a:gd name="T2" fmla="*/ 70 w 82"/>
                    <a:gd name="T3" fmla="*/ 10 h 88"/>
                    <a:gd name="T4" fmla="*/ 82 w 82"/>
                    <a:gd name="T5" fmla="*/ 78 h 88"/>
                    <a:gd name="T6" fmla="*/ 80 w 82"/>
                    <a:gd name="T7" fmla="*/ 88 h 88"/>
                    <a:gd name="T8" fmla="*/ 24 w 82"/>
                    <a:gd name="T9" fmla="*/ 86 h 88"/>
                    <a:gd name="T10" fmla="*/ 10 w 82"/>
                    <a:gd name="T11" fmla="*/ 78 h 88"/>
                    <a:gd name="T12" fmla="*/ 0 w 82"/>
                    <a:gd name="T13" fmla="*/ 10 h 88"/>
                    <a:gd name="T14" fmla="*/ 2 w 82"/>
                    <a:gd name="T15" fmla="*/ 0 h 88"/>
                    <a:gd name="T16" fmla="*/ 0 60000 65536"/>
                    <a:gd name="T17" fmla="*/ 0 60000 65536"/>
                    <a:gd name="T18" fmla="*/ 0 60000 65536"/>
                    <a:gd name="T19" fmla="*/ 0 60000 65536"/>
                    <a:gd name="T20" fmla="*/ 0 60000 65536"/>
                    <a:gd name="T21" fmla="*/ 0 60000 65536"/>
                    <a:gd name="T22" fmla="*/ 0 60000 65536"/>
                    <a:gd name="T23" fmla="*/ 0 60000 65536"/>
                    <a:gd name="T24" fmla="*/ 0 w 82"/>
                    <a:gd name="T25" fmla="*/ 0 h 88"/>
                    <a:gd name="T26" fmla="*/ 82 w 82"/>
                    <a:gd name="T27" fmla="*/ 88 h 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2" h="88">
                      <a:moveTo>
                        <a:pt x="2" y="0"/>
                      </a:moveTo>
                      <a:lnTo>
                        <a:pt x="70" y="10"/>
                      </a:lnTo>
                      <a:lnTo>
                        <a:pt x="82" y="78"/>
                      </a:lnTo>
                      <a:lnTo>
                        <a:pt x="80" y="88"/>
                      </a:lnTo>
                      <a:lnTo>
                        <a:pt x="24" y="86"/>
                      </a:lnTo>
                      <a:lnTo>
                        <a:pt x="10" y="78"/>
                      </a:lnTo>
                      <a:lnTo>
                        <a:pt x="0" y="10"/>
                      </a:lnTo>
                      <a:lnTo>
                        <a:pt x="2"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480" name="Group 268"/>
              <p:cNvGrpSpPr>
                <a:grpSpLocks/>
              </p:cNvGrpSpPr>
              <p:nvPr/>
            </p:nvGrpSpPr>
            <p:grpSpPr bwMode="auto">
              <a:xfrm>
                <a:off x="1332" y="1281"/>
                <a:ext cx="74" cy="56"/>
                <a:chOff x="1332" y="1281"/>
                <a:chExt cx="74" cy="56"/>
              </a:xfrm>
            </p:grpSpPr>
            <p:sp>
              <p:nvSpPr>
                <p:cNvPr id="628" name="Freeform 269"/>
                <p:cNvSpPr>
                  <a:spLocks/>
                </p:cNvSpPr>
                <p:nvPr/>
              </p:nvSpPr>
              <p:spPr bwMode="auto">
                <a:xfrm>
                  <a:off x="1332" y="1281"/>
                  <a:ext cx="74" cy="56"/>
                </a:xfrm>
                <a:custGeom>
                  <a:avLst/>
                  <a:gdLst>
                    <a:gd name="T0" fmla="*/ 0 w 74"/>
                    <a:gd name="T1" fmla="*/ 12 h 56"/>
                    <a:gd name="T2" fmla="*/ 66 w 74"/>
                    <a:gd name="T3" fmla="*/ 0 h 56"/>
                    <a:gd name="T4" fmla="*/ 74 w 74"/>
                    <a:gd name="T5" fmla="*/ 56 h 56"/>
                    <a:gd name="T6" fmla="*/ 18 w 74"/>
                    <a:gd name="T7" fmla="*/ 56 h 56"/>
                    <a:gd name="T8" fmla="*/ 6 w 74"/>
                    <a:gd name="T9" fmla="*/ 46 h 56"/>
                    <a:gd name="T10" fmla="*/ 2 w 74"/>
                    <a:gd name="T11" fmla="*/ 38 h 56"/>
                    <a:gd name="T12" fmla="*/ 0 w 74"/>
                    <a:gd name="T13" fmla="*/ 12 h 56"/>
                    <a:gd name="T14" fmla="*/ 0 60000 65536"/>
                    <a:gd name="T15" fmla="*/ 0 60000 65536"/>
                    <a:gd name="T16" fmla="*/ 0 60000 65536"/>
                    <a:gd name="T17" fmla="*/ 0 60000 65536"/>
                    <a:gd name="T18" fmla="*/ 0 60000 65536"/>
                    <a:gd name="T19" fmla="*/ 0 60000 65536"/>
                    <a:gd name="T20" fmla="*/ 0 60000 65536"/>
                    <a:gd name="T21" fmla="*/ 0 w 74"/>
                    <a:gd name="T22" fmla="*/ 0 h 56"/>
                    <a:gd name="T23" fmla="*/ 74 w 74"/>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 h="56">
                      <a:moveTo>
                        <a:pt x="0" y="12"/>
                      </a:moveTo>
                      <a:lnTo>
                        <a:pt x="66" y="0"/>
                      </a:lnTo>
                      <a:lnTo>
                        <a:pt x="74" y="56"/>
                      </a:lnTo>
                      <a:lnTo>
                        <a:pt x="18" y="56"/>
                      </a:lnTo>
                      <a:lnTo>
                        <a:pt x="6" y="46"/>
                      </a:lnTo>
                      <a:lnTo>
                        <a:pt x="2" y="38"/>
                      </a:lnTo>
                      <a:lnTo>
                        <a:pt x="0" y="12"/>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29" name="Freeform 270"/>
                <p:cNvSpPr>
                  <a:spLocks/>
                </p:cNvSpPr>
                <p:nvPr/>
              </p:nvSpPr>
              <p:spPr bwMode="auto">
                <a:xfrm>
                  <a:off x="1332" y="1281"/>
                  <a:ext cx="74" cy="56"/>
                </a:xfrm>
                <a:custGeom>
                  <a:avLst/>
                  <a:gdLst>
                    <a:gd name="T0" fmla="*/ 0 w 74"/>
                    <a:gd name="T1" fmla="*/ 12 h 56"/>
                    <a:gd name="T2" fmla="*/ 66 w 74"/>
                    <a:gd name="T3" fmla="*/ 0 h 56"/>
                    <a:gd name="T4" fmla="*/ 74 w 74"/>
                    <a:gd name="T5" fmla="*/ 56 h 56"/>
                    <a:gd name="T6" fmla="*/ 18 w 74"/>
                    <a:gd name="T7" fmla="*/ 56 h 56"/>
                    <a:gd name="T8" fmla="*/ 6 w 74"/>
                    <a:gd name="T9" fmla="*/ 46 h 56"/>
                    <a:gd name="T10" fmla="*/ 2 w 74"/>
                    <a:gd name="T11" fmla="*/ 38 h 56"/>
                    <a:gd name="T12" fmla="*/ 0 w 74"/>
                    <a:gd name="T13" fmla="*/ 12 h 56"/>
                    <a:gd name="T14" fmla="*/ 0 60000 65536"/>
                    <a:gd name="T15" fmla="*/ 0 60000 65536"/>
                    <a:gd name="T16" fmla="*/ 0 60000 65536"/>
                    <a:gd name="T17" fmla="*/ 0 60000 65536"/>
                    <a:gd name="T18" fmla="*/ 0 60000 65536"/>
                    <a:gd name="T19" fmla="*/ 0 60000 65536"/>
                    <a:gd name="T20" fmla="*/ 0 60000 65536"/>
                    <a:gd name="T21" fmla="*/ 0 w 74"/>
                    <a:gd name="T22" fmla="*/ 0 h 56"/>
                    <a:gd name="T23" fmla="*/ 74 w 74"/>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 h="56">
                      <a:moveTo>
                        <a:pt x="0" y="12"/>
                      </a:moveTo>
                      <a:lnTo>
                        <a:pt x="66" y="0"/>
                      </a:lnTo>
                      <a:lnTo>
                        <a:pt x="74" y="56"/>
                      </a:lnTo>
                      <a:lnTo>
                        <a:pt x="18" y="56"/>
                      </a:lnTo>
                      <a:lnTo>
                        <a:pt x="6" y="46"/>
                      </a:lnTo>
                      <a:lnTo>
                        <a:pt x="2" y="38"/>
                      </a:lnTo>
                      <a:lnTo>
                        <a:pt x="0" y="1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sp>
            <p:nvSpPr>
              <p:cNvPr id="481" name="Line 271"/>
              <p:cNvSpPr>
                <a:spLocks noChangeShapeType="1"/>
              </p:cNvSpPr>
              <p:nvPr/>
            </p:nvSpPr>
            <p:spPr bwMode="auto">
              <a:xfrm>
                <a:off x="1360" y="1293"/>
                <a:ext cx="1" cy="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82" name="Line 272"/>
              <p:cNvSpPr>
                <a:spLocks noChangeShapeType="1"/>
              </p:cNvSpPr>
              <p:nvPr/>
            </p:nvSpPr>
            <p:spPr bwMode="auto">
              <a:xfrm>
                <a:off x="1007" y="1466"/>
                <a:ext cx="42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83" name="Freeform 273"/>
              <p:cNvSpPr>
                <a:spLocks/>
              </p:cNvSpPr>
              <p:nvPr/>
            </p:nvSpPr>
            <p:spPr bwMode="auto">
              <a:xfrm>
                <a:off x="1199" y="1349"/>
                <a:ext cx="229" cy="77"/>
              </a:xfrm>
              <a:custGeom>
                <a:avLst/>
                <a:gdLst>
                  <a:gd name="T0" fmla="*/ 0 w 229"/>
                  <a:gd name="T1" fmla="*/ 61 h 77"/>
                  <a:gd name="T2" fmla="*/ 227 w 229"/>
                  <a:gd name="T3" fmla="*/ 77 h 77"/>
                  <a:gd name="T4" fmla="*/ 229 w 229"/>
                  <a:gd name="T5" fmla="*/ 26 h 77"/>
                  <a:gd name="T6" fmla="*/ 0 w 229"/>
                  <a:gd name="T7" fmla="*/ 0 h 77"/>
                  <a:gd name="T8" fmla="*/ 0 w 229"/>
                  <a:gd name="T9" fmla="*/ 61 h 77"/>
                  <a:gd name="T10" fmla="*/ 0 60000 65536"/>
                  <a:gd name="T11" fmla="*/ 0 60000 65536"/>
                  <a:gd name="T12" fmla="*/ 0 60000 65536"/>
                  <a:gd name="T13" fmla="*/ 0 60000 65536"/>
                  <a:gd name="T14" fmla="*/ 0 60000 65536"/>
                  <a:gd name="T15" fmla="*/ 0 w 229"/>
                  <a:gd name="T16" fmla="*/ 0 h 77"/>
                  <a:gd name="T17" fmla="*/ 229 w 229"/>
                  <a:gd name="T18" fmla="*/ 77 h 77"/>
                </a:gdLst>
                <a:ahLst/>
                <a:cxnLst>
                  <a:cxn ang="T10">
                    <a:pos x="T0" y="T1"/>
                  </a:cxn>
                  <a:cxn ang="T11">
                    <a:pos x="T2" y="T3"/>
                  </a:cxn>
                  <a:cxn ang="T12">
                    <a:pos x="T4" y="T5"/>
                  </a:cxn>
                  <a:cxn ang="T13">
                    <a:pos x="T6" y="T7"/>
                  </a:cxn>
                  <a:cxn ang="T14">
                    <a:pos x="T8" y="T9"/>
                  </a:cxn>
                </a:cxnLst>
                <a:rect l="T15" t="T16" r="T17" b="T18"/>
                <a:pathLst>
                  <a:path w="229" h="77">
                    <a:moveTo>
                      <a:pt x="0" y="61"/>
                    </a:moveTo>
                    <a:lnTo>
                      <a:pt x="227" y="77"/>
                    </a:lnTo>
                    <a:lnTo>
                      <a:pt x="229" y="26"/>
                    </a:lnTo>
                    <a:lnTo>
                      <a:pt x="0" y="0"/>
                    </a:lnTo>
                    <a:lnTo>
                      <a:pt x="0" y="61"/>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nvGrpSpPr>
              <p:cNvPr id="484" name="Group 274"/>
              <p:cNvGrpSpPr>
                <a:grpSpLocks/>
              </p:cNvGrpSpPr>
              <p:nvPr/>
            </p:nvGrpSpPr>
            <p:grpSpPr bwMode="auto">
              <a:xfrm>
                <a:off x="1286" y="1365"/>
                <a:ext cx="90" cy="169"/>
                <a:chOff x="1286" y="1365"/>
                <a:chExt cx="90" cy="169"/>
              </a:xfrm>
            </p:grpSpPr>
            <p:grpSp>
              <p:nvGrpSpPr>
                <p:cNvPr id="610" name="Group 275"/>
                <p:cNvGrpSpPr>
                  <a:grpSpLocks/>
                </p:cNvGrpSpPr>
                <p:nvPr/>
              </p:nvGrpSpPr>
              <p:grpSpPr bwMode="auto">
                <a:xfrm>
                  <a:off x="1286" y="1365"/>
                  <a:ext cx="90" cy="169"/>
                  <a:chOff x="1286" y="1365"/>
                  <a:chExt cx="90" cy="169"/>
                </a:xfrm>
              </p:grpSpPr>
              <p:sp>
                <p:nvSpPr>
                  <p:cNvPr id="626" name="Freeform 276"/>
                  <p:cNvSpPr>
                    <a:spLocks/>
                  </p:cNvSpPr>
                  <p:nvPr/>
                </p:nvSpPr>
                <p:spPr bwMode="auto">
                  <a:xfrm>
                    <a:off x="1286" y="1365"/>
                    <a:ext cx="90" cy="169"/>
                  </a:xfrm>
                  <a:custGeom>
                    <a:avLst/>
                    <a:gdLst>
                      <a:gd name="T0" fmla="*/ 90 w 90"/>
                      <a:gd name="T1" fmla="*/ 165 h 169"/>
                      <a:gd name="T2" fmla="*/ 90 w 90"/>
                      <a:gd name="T3" fmla="*/ 16 h 169"/>
                      <a:gd name="T4" fmla="*/ 84 w 90"/>
                      <a:gd name="T5" fmla="*/ 12 h 169"/>
                      <a:gd name="T6" fmla="*/ 78 w 90"/>
                      <a:gd name="T7" fmla="*/ 8 h 169"/>
                      <a:gd name="T8" fmla="*/ 74 w 90"/>
                      <a:gd name="T9" fmla="*/ 6 h 169"/>
                      <a:gd name="T10" fmla="*/ 68 w 90"/>
                      <a:gd name="T11" fmla="*/ 2 h 169"/>
                      <a:gd name="T12" fmla="*/ 64 w 90"/>
                      <a:gd name="T13" fmla="*/ 0 h 169"/>
                      <a:gd name="T14" fmla="*/ 58 w 90"/>
                      <a:gd name="T15" fmla="*/ 0 h 169"/>
                      <a:gd name="T16" fmla="*/ 52 w 90"/>
                      <a:gd name="T17" fmla="*/ 0 h 169"/>
                      <a:gd name="T18" fmla="*/ 48 w 90"/>
                      <a:gd name="T19" fmla="*/ 0 h 169"/>
                      <a:gd name="T20" fmla="*/ 42 w 90"/>
                      <a:gd name="T21" fmla="*/ 0 h 169"/>
                      <a:gd name="T22" fmla="*/ 36 w 90"/>
                      <a:gd name="T23" fmla="*/ 0 h 169"/>
                      <a:gd name="T24" fmla="*/ 32 w 90"/>
                      <a:gd name="T25" fmla="*/ 0 h 169"/>
                      <a:gd name="T26" fmla="*/ 26 w 90"/>
                      <a:gd name="T27" fmla="*/ 2 h 169"/>
                      <a:gd name="T28" fmla="*/ 22 w 90"/>
                      <a:gd name="T29" fmla="*/ 4 h 169"/>
                      <a:gd name="T30" fmla="*/ 16 w 90"/>
                      <a:gd name="T31" fmla="*/ 6 h 169"/>
                      <a:gd name="T32" fmla="*/ 10 w 90"/>
                      <a:gd name="T33" fmla="*/ 8 h 169"/>
                      <a:gd name="T34" fmla="*/ 6 w 90"/>
                      <a:gd name="T35" fmla="*/ 10 h 169"/>
                      <a:gd name="T36" fmla="*/ 0 w 90"/>
                      <a:gd name="T37" fmla="*/ 14 h 169"/>
                      <a:gd name="T38" fmla="*/ 0 w 90"/>
                      <a:gd name="T39" fmla="*/ 169 h 169"/>
                      <a:gd name="T40" fmla="*/ 90 w 90"/>
                      <a:gd name="T41" fmla="*/ 165 h 1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169"/>
                      <a:gd name="T65" fmla="*/ 90 w 90"/>
                      <a:gd name="T66" fmla="*/ 169 h 1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169">
                        <a:moveTo>
                          <a:pt x="90" y="165"/>
                        </a:moveTo>
                        <a:lnTo>
                          <a:pt x="90" y="16"/>
                        </a:lnTo>
                        <a:lnTo>
                          <a:pt x="84" y="12"/>
                        </a:lnTo>
                        <a:lnTo>
                          <a:pt x="78" y="8"/>
                        </a:lnTo>
                        <a:lnTo>
                          <a:pt x="74" y="6"/>
                        </a:lnTo>
                        <a:lnTo>
                          <a:pt x="68" y="2"/>
                        </a:lnTo>
                        <a:lnTo>
                          <a:pt x="64" y="0"/>
                        </a:lnTo>
                        <a:lnTo>
                          <a:pt x="58" y="0"/>
                        </a:lnTo>
                        <a:lnTo>
                          <a:pt x="52" y="0"/>
                        </a:lnTo>
                        <a:lnTo>
                          <a:pt x="48" y="0"/>
                        </a:lnTo>
                        <a:lnTo>
                          <a:pt x="42" y="0"/>
                        </a:lnTo>
                        <a:lnTo>
                          <a:pt x="36" y="0"/>
                        </a:lnTo>
                        <a:lnTo>
                          <a:pt x="32" y="0"/>
                        </a:lnTo>
                        <a:lnTo>
                          <a:pt x="26" y="2"/>
                        </a:lnTo>
                        <a:lnTo>
                          <a:pt x="22" y="4"/>
                        </a:lnTo>
                        <a:lnTo>
                          <a:pt x="16" y="6"/>
                        </a:lnTo>
                        <a:lnTo>
                          <a:pt x="10" y="8"/>
                        </a:lnTo>
                        <a:lnTo>
                          <a:pt x="6" y="10"/>
                        </a:lnTo>
                        <a:lnTo>
                          <a:pt x="0" y="14"/>
                        </a:lnTo>
                        <a:lnTo>
                          <a:pt x="0" y="169"/>
                        </a:lnTo>
                        <a:lnTo>
                          <a:pt x="90" y="1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27" name="Freeform 277"/>
                  <p:cNvSpPr>
                    <a:spLocks/>
                  </p:cNvSpPr>
                  <p:nvPr/>
                </p:nvSpPr>
                <p:spPr bwMode="auto">
                  <a:xfrm>
                    <a:off x="1286" y="1365"/>
                    <a:ext cx="90" cy="169"/>
                  </a:xfrm>
                  <a:custGeom>
                    <a:avLst/>
                    <a:gdLst>
                      <a:gd name="T0" fmla="*/ 90 w 90"/>
                      <a:gd name="T1" fmla="*/ 165 h 169"/>
                      <a:gd name="T2" fmla="*/ 90 w 90"/>
                      <a:gd name="T3" fmla="*/ 16 h 169"/>
                      <a:gd name="T4" fmla="*/ 84 w 90"/>
                      <a:gd name="T5" fmla="*/ 12 h 169"/>
                      <a:gd name="T6" fmla="*/ 78 w 90"/>
                      <a:gd name="T7" fmla="*/ 8 h 169"/>
                      <a:gd name="T8" fmla="*/ 74 w 90"/>
                      <a:gd name="T9" fmla="*/ 6 h 169"/>
                      <a:gd name="T10" fmla="*/ 68 w 90"/>
                      <a:gd name="T11" fmla="*/ 2 h 169"/>
                      <a:gd name="T12" fmla="*/ 64 w 90"/>
                      <a:gd name="T13" fmla="*/ 0 h 169"/>
                      <a:gd name="T14" fmla="*/ 58 w 90"/>
                      <a:gd name="T15" fmla="*/ 0 h 169"/>
                      <a:gd name="T16" fmla="*/ 52 w 90"/>
                      <a:gd name="T17" fmla="*/ 0 h 169"/>
                      <a:gd name="T18" fmla="*/ 48 w 90"/>
                      <a:gd name="T19" fmla="*/ 0 h 169"/>
                      <a:gd name="T20" fmla="*/ 42 w 90"/>
                      <a:gd name="T21" fmla="*/ 0 h 169"/>
                      <a:gd name="T22" fmla="*/ 36 w 90"/>
                      <a:gd name="T23" fmla="*/ 0 h 169"/>
                      <a:gd name="T24" fmla="*/ 32 w 90"/>
                      <a:gd name="T25" fmla="*/ 0 h 169"/>
                      <a:gd name="T26" fmla="*/ 26 w 90"/>
                      <a:gd name="T27" fmla="*/ 2 h 169"/>
                      <a:gd name="T28" fmla="*/ 22 w 90"/>
                      <a:gd name="T29" fmla="*/ 4 h 169"/>
                      <a:gd name="T30" fmla="*/ 16 w 90"/>
                      <a:gd name="T31" fmla="*/ 6 h 169"/>
                      <a:gd name="T32" fmla="*/ 10 w 90"/>
                      <a:gd name="T33" fmla="*/ 8 h 169"/>
                      <a:gd name="T34" fmla="*/ 6 w 90"/>
                      <a:gd name="T35" fmla="*/ 10 h 169"/>
                      <a:gd name="T36" fmla="*/ 0 w 90"/>
                      <a:gd name="T37" fmla="*/ 14 h 169"/>
                      <a:gd name="T38" fmla="*/ 0 w 90"/>
                      <a:gd name="T39" fmla="*/ 169 h 1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0"/>
                      <a:gd name="T61" fmla="*/ 0 h 169"/>
                      <a:gd name="T62" fmla="*/ 90 w 90"/>
                      <a:gd name="T63" fmla="*/ 169 h 1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0" h="169">
                        <a:moveTo>
                          <a:pt x="90" y="165"/>
                        </a:moveTo>
                        <a:lnTo>
                          <a:pt x="90" y="16"/>
                        </a:lnTo>
                        <a:lnTo>
                          <a:pt x="84" y="12"/>
                        </a:lnTo>
                        <a:lnTo>
                          <a:pt x="78" y="8"/>
                        </a:lnTo>
                        <a:lnTo>
                          <a:pt x="74" y="6"/>
                        </a:lnTo>
                        <a:lnTo>
                          <a:pt x="68" y="2"/>
                        </a:lnTo>
                        <a:lnTo>
                          <a:pt x="64" y="0"/>
                        </a:lnTo>
                        <a:lnTo>
                          <a:pt x="58" y="0"/>
                        </a:lnTo>
                        <a:lnTo>
                          <a:pt x="52" y="0"/>
                        </a:lnTo>
                        <a:lnTo>
                          <a:pt x="48" y="0"/>
                        </a:lnTo>
                        <a:lnTo>
                          <a:pt x="42" y="0"/>
                        </a:lnTo>
                        <a:lnTo>
                          <a:pt x="36" y="0"/>
                        </a:lnTo>
                        <a:lnTo>
                          <a:pt x="32" y="0"/>
                        </a:lnTo>
                        <a:lnTo>
                          <a:pt x="26" y="2"/>
                        </a:lnTo>
                        <a:lnTo>
                          <a:pt x="22" y="4"/>
                        </a:lnTo>
                        <a:lnTo>
                          <a:pt x="16" y="6"/>
                        </a:lnTo>
                        <a:lnTo>
                          <a:pt x="10" y="8"/>
                        </a:lnTo>
                        <a:lnTo>
                          <a:pt x="6" y="10"/>
                        </a:lnTo>
                        <a:lnTo>
                          <a:pt x="0" y="14"/>
                        </a:lnTo>
                        <a:lnTo>
                          <a:pt x="0" y="169"/>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sp>
              <p:nvSpPr>
                <p:cNvPr id="611" name="Freeform 278"/>
                <p:cNvSpPr>
                  <a:spLocks/>
                </p:cNvSpPr>
                <p:nvPr/>
              </p:nvSpPr>
              <p:spPr bwMode="auto">
                <a:xfrm>
                  <a:off x="1294" y="1387"/>
                  <a:ext cx="74" cy="145"/>
                </a:xfrm>
                <a:custGeom>
                  <a:avLst/>
                  <a:gdLst>
                    <a:gd name="T0" fmla="*/ 0 w 74"/>
                    <a:gd name="T1" fmla="*/ 0 h 145"/>
                    <a:gd name="T2" fmla="*/ 74 w 74"/>
                    <a:gd name="T3" fmla="*/ 6 h 145"/>
                    <a:gd name="T4" fmla="*/ 74 w 74"/>
                    <a:gd name="T5" fmla="*/ 141 h 145"/>
                    <a:gd name="T6" fmla="*/ 0 w 74"/>
                    <a:gd name="T7" fmla="*/ 145 h 145"/>
                    <a:gd name="T8" fmla="*/ 0 w 74"/>
                    <a:gd name="T9" fmla="*/ 0 h 145"/>
                    <a:gd name="T10" fmla="*/ 0 60000 65536"/>
                    <a:gd name="T11" fmla="*/ 0 60000 65536"/>
                    <a:gd name="T12" fmla="*/ 0 60000 65536"/>
                    <a:gd name="T13" fmla="*/ 0 60000 65536"/>
                    <a:gd name="T14" fmla="*/ 0 60000 65536"/>
                    <a:gd name="T15" fmla="*/ 0 w 74"/>
                    <a:gd name="T16" fmla="*/ 0 h 145"/>
                    <a:gd name="T17" fmla="*/ 74 w 74"/>
                    <a:gd name="T18" fmla="*/ 145 h 145"/>
                  </a:gdLst>
                  <a:ahLst/>
                  <a:cxnLst>
                    <a:cxn ang="T10">
                      <a:pos x="T0" y="T1"/>
                    </a:cxn>
                    <a:cxn ang="T11">
                      <a:pos x="T2" y="T3"/>
                    </a:cxn>
                    <a:cxn ang="T12">
                      <a:pos x="T4" y="T5"/>
                    </a:cxn>
                    <a:cxn ang="T13">
                      <a:pos x="T6" y="T7"/>
                    </a:cxn>
                    <a:cxn ang="T14">
                      <a:pos x="T8" y="T9"/>
                    </a:cxn>
                  </a:cxnLst>
                  <a:rect l="T15" t="T16" r="T17" b="T18"/>
                  <a:pathLst>
                    <a:path w="74" h="145">
                      <a:moveTo>
                        <a:pt x="0" y="0"/>
                      </a:moveTo>
                      <a:lnTo>
                        <a:pt x="74" y="6"/>
                      </a:lnTo>
                      <a:lnTo>
                        <a:pt x="74" y="141"/>
                      </a:lnTo>
                      <a:lnTo>
                        <a:pt x="0" y="14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12" name="Line 279"/>
                <p:cNvSpPr>
                  <a:spLocks noChangeShapeType="1"/>
                </p:cNvSpPr>
                <p:nvPr/>
              </p:nvSpPr>
              <p:spPr bwMode="auto">
                <a:xfrm>
                  <a:off x="1296" y="1393"/>
                  <a:ext cx="68" cy="2"/>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613" name="Line 280"/>
                <p:cNvSpPr>
                  <a:spLocks noChangeShapeType="1"/>
                </p:cNvSpPr>
                <p:nvPr/>
              </p:nvSpPr>
              <p:spPr bwMode="auto">
                <a:xfrm>
                  <a:off x="1296" y="1404"/>
                  <a:ext cx="68" cy="1"/>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614" name="Line 281"/>
                <p:cNvSpPr>
                  <a:spLocks noChangeShapeType="1"/>
                </p:cNvSpPr>
                <p:nvPr/>
              </p:nvSpPr>
              <p:spPr bwMode="auto">
                <a:xfrm>
                  <a:off x="1296" y="1410"/>
                  <a:ext cx="68" cy="6"/>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615" name="Line 282"/>
                <p:cNvSpPr>
                  <a:spLocks noChangeShapeType="1"/>
                </p:cNvSpPr>
                <p:nvPr/>
              </p:nvSpPr>
              <p:spPr bwMode="auto">
                <a:xfrm>
                  <a:off x="1296" y="1422"/>
                  <a:ext cx="68" cy="4"/>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616" name="Line 283"/>
                <p:cNvSpPr>
                  <a:spLocks noChangeShapeType="1"/>
                </p:cNvSpPr>
                <p:nvPr/>
              </p:nvSpPr>
              <p:spPr bwMode="auto">
                <a:xfrm>
                  <a:off x="1298" y="1434"/>
                  <a:ext cx="66" cy="2"/>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617" name="Line 284"/>
                <p:cNvSpPr>
                  <a:spLocks noChangeShapeType="1"/>
                </p:cNvSpPr>
                <p:nvPr/>
              </p:nvSpPr>
              <p:spPr bwMode="auto">
                <a:xfrm>
                  <a:off x="1296" y="1446"/>
                  <a:ext cx="68" cy="1"/>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618" name="Line 285"/>
                <p:cNvSpPr>
                  <a:spLocks noChangeShapeType="1"/>
                </p:cNvSpPr>
                <p:nvPr/>
              </p:nvSpPr>
              <p:spPr bwMode="auto">
                <a:xfrm>
                  <a:off x="1296" y="1458"/>
                  <a:ext cx="70" cy="1"/>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619" name="Line 286"/>
                <p:cNvSpPr>
                  <a:spLocks noChangeShapeType="1"/>
                </p:cNvSpPr>
                <p:nvPr/>
              </p:nvSpPr>
              <p:spPr bwMode="auto">
                <a:xfrm>
                  <a:off x="1298" y="1466"/>
                  <a:ext cx="66" cy="2"/>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620" name="Line 287"/>
                <p:cNvSpPr>
                  <a:spLocks noChangeShapeType="1"/>
                </p:cNvSpPr>
                <p:nvPr/>
              </p:nvSpPr>
              <p:spPr bwMode="auto">
                <a:xfrm flipV="1">
                  <a:off x="1296" y="1472"/>
                  <a:ext cx="68" cy="1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621" name="Line 288"/>
                <p:cNvSpPr>
                  <a:spLocks noChangeShapeType="1"/>
                </p:cNvSpPr>
                <p:nvPr/>
              </p:nvSpPr>
              <p:spPr bwMode="auto">
                <a:xfrm flipV="1">
                  <a:off x="1296" y="1486"/>
                  <a:ext cx="68" cy="1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622" name="Line 289"/>
                <p:cNvSpPr>
                  <a:spLocks noChangeShapeType="1"/>
                </p:cNvSpPr>
                <p:nvPr/>
              </p:nvSpPr>
              <p:spPr bwMode="auto">
                <a:xfrm flipV="1">
                  <a:off x="1298" y="1494"/>
                  <a:ext cx="66" cy="14"/>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623" name="Line 290"/>
                <p:cNvSpPr>
                  <a:spLocks noChangeShapeType="1"/>
                </p:cNvSpPr>
                <p:nvPr/>
              </p:nvSpPr>
              <p:spPr bwMode="auto">
                <a:xfrm flipV="1">
                  <a:off x="1296" y="1504"/>
                  <a:ext cx="70" cy="14"/>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624" name="Line 291"/>
                <p:cNvSpPr>
                  <a:spLocks noChangeShapeType="1"/>
                </p:cNvSpPr>
                <p:nvPr/>
              </p:nvSpPr>
              <p:spPr bwMode="auto">
                <a:xfrm flipV="1">
                  <a:off x="1296" y="1518"/>
                  <a:ext cx="72" cy="1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625" name="Freeform 292"/>
                <p:cNvSpPr>
                  <a:spLocks/>
                </p:cNvSpPr>
                <p:nvPr/>
              </p:nvSpPr>
              <p:spPr bwMode="auto">
                <a:xfrm>
                  <a:off x="1330" y="1369"/>
                  <a:ext cx="38" cy="18"/>
                </a:xfrm>
                <a:custGeom>
                  <a:avLst/>
                  <a:gdLst>
                    <a:gd name="T0" fmla="*/ 38 w 38"/>
                    <a:gd name="T1" fmla="*/ 18 h 18"/>
                    <a:gd name="T2" fmla="*/ 0 w 38"/>
                    <a:gd name="T3" fmla="*/ 12 h 18"/>
                    <a:gd name="T4" fmla="*/ 2 w 38"/>
                    <a:gd name="T5" fmla="*/ 12 h 18"/>
                    <a:gd name="T6" fmla="*/ 4 w 38"/>
                    <a:gd name="T7" fmla="*/ 12 h 18"/>
                    <a:gd name="T8" fmla="*/ 8 w 38"/>
                    <a:gd name="T9" fmla="*/ 12 h 18"/>
                    <a:gd name="T10" fmla="*/ 10 w 38"/>
                    <a:gd name="T11" fmla="*/ 12 h 18"/>
                    <a:gd name="T12" fmla="*/ 12 w 38"/>
                    <a:gd name="T13" fmla="*/ 12 h 18"/>
                    <a:gd name="T14" fmla="*/ 14 w 38"/>
                    <a:gd name="T15" fmla="*/ 12 h 18"/>
                    <a:gd name="T16" fmla="*/ 18 w 38"/>
                    <a:gd name="T17" fmla="*/ 10 h 18"/>
                    <a:gd name="T18" fmla="*/ 18 w 38"/>
                    <a:gd name="T19" fmla="*/ 8 h 18"/>
                    <a:gd name="T20" fmla="*/ 18 w 38"/>
                    <a:gd name="T21" fmla="*/ 6 h 18"/>
                    <a:gd name="T22" fmla="*/ 16 w 38"/>
                    <a:gd name="T23" fmla="*/ 6 h 18"/>
                    <a:gd name="T24" fmla="*/ 14 w 38"/>
                    <a:gd name="T25" fmla="*/ 4 h 18"/>
                    <a:gd name="T26" fmla="*/ 10 w 38"/>
                    <a:gd name="T27" fmla="*/ 2 h 18"/>
                    <a:gd name="T28" fmla="*/ 8 w 38"/>
                    <a:gd name="T29" fmla="*/ 0 h 18"/>
                    <a:gd name="T30" fmla="*/ 6 w 38"/>
                    <a:gd name="T31" fmla="*/ 0 h 18"/>
                    <a:gd name="T32" fmla="*/ 8 w 38"/>
                    <a:gd name="T33" fmla="*/ 0 h 18"/>
                    <a:gd name="T34" fmla="*/ 10 w 38"/>
                    <a:gd name="T35" fmla="*/ 0 h 18"/>
                    <a:gd name="T36" fmla="*/ 14 w 38"/>
                    <a:gd name="T37" fmla="*/ 0 h 18"/>
                    <a:gd name="T38" fmla="*/ 16 w 38"/>
                    <a:gd name="T39" fmla="*/ 2 h 18"/>
                    <a:gd name="T40" fmla="*/ 18 w 38"/>
                    <a:gd name="T41" fmla="*/ 2 h 18"/>
                    <a:gd name="T42" fmla="*/ 22 w 38"/>
                    <a:gd name="T43" fmla="*/ 2 h 18"/>
                    <a:gd name="T44" fmla="*/ 24 w 38"/>
                    <a:gd name="T45" fmla="*/ 4 h 18"/>
                    <a:gd name="T46" fmla="*/ 26 w 38"/>
                    <a:gd name="T47" fmla="*/ 6 h 18"/>
                    <a:gd name="T48" fmla="*/ 30 w 38"/>
                    <a:gd name="T49" fmla="*/ 6 h 18"/>
                    <a:gd name="T50" fmla="*/ 34 w 38"/>
                    <a:gd name="T51" fmla="*/ 8 h 18"/>
                    <a:gd name="T52" fmla="*/ 34 w 38"/>
                    <a:gd name="T53" fmla="*/ 10 h 18"/>
                    <a:gd name="T54" fmla="*/ 34 w 38"/>
                    <a:gd name="T55" fmla="*/ 12 h 18"/>
                    <a:gd name="T56" fmla="*/ 36 w 38"/>
                    <a:gd name="T57" fmla="*/ 12 h 18"/>
                    <a:gd name="T58" fmla="*/ 36 w 38"/>
                    <a:gd name="T59" fmla="*/ 14 h 18"/>
                    <a:gd name="T60" fmla="*/ 36 w 38"/>
                    <a:gd name="T61" fmla="*/ 18 h 18"/>
                    <a:gd name="T62" fmla="*/ 38 w 38"/>
                    <a:gd name="T63" fmla="*/ 18 h 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
                    <a:gd name="T97" fmla="*/ 0 h 18"/>
                    <a:gd name="T98" fmla="*/ 38 w 38"/>
                    <a:gd name="T99" fmla="*/ 18 h 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 h="18">
                      <a:moveTo>
                        <a:pt x="38" y="18"/>
                      </a:moveTo>
                      <a:lnTo>
                        <a:pt x="0" y="12"/>
                      </a:lnTo>
                      <a:lnTo>
                        <a:pt x="2" y="12"/>
                      </a:lnTo>
                      <a:lnTo>
                        <a:pt x="4" y="12"/>
                      </a:lnTo>
                      <a:lnTo>
                        <a:pt x="8" y="12"/>
                      </a:lnTo>
                      <a:lnTo>
                        <a:pt x="10" y="12"/>
                      </a:lnTo>
                      <a:lnTo>
                        <a:pt x="12" y="12"/>
                      </a:lnTo>
                      <a:lnTo>
                        <a:pt x="14" y="12"/>
                      </a:lnTo>
                      <a:lnTo>
                        <a:pt x="18" y="10"/>
                      </a:lnTo>
                      <a:lnTo>
                        <a:pt x="18" y="8"/>
                      </a:lnTo>
                      <a:lnTo>
                        <a:pt x="18" y="6"/>
                      </a:lnTo>
                      <a:lnTo>
                        <a:pt x="16" y="6"/>
                      </a:lnTo>
                      <a:lnTo>
                        <a:pt x="14" y="4"/>
                      </a:lnTo>
                      <a:lnTo>
                        <a:pt x="10" y="2"/>
                      </a:lnTo>
                      <a:lnTo>
                        <a:pt x="8" y="0"/>
                      </a:lnTo>
                      <a:lnTo>
                        <a:pt x="6" y="0"/>
                      </a:lnTo>
                      <a:lnTo>
                        <a:pt x="8" y="0"/>
                      </a:lnTo>
                      <a:lnTo>
                        <a:pt x="10" y="0"/>
                      </a:lnTo>
                      <a:lnTo>
                        <a:pt x="14" y="0"/>
                      </a:lnTo>
                      <a:lnTo>
                        <a:pt x="16" y="2"/>
                      </a:lnTo>
                      <a:lnTo>
                        <a:pt x="18" y="2"/>
                      </a:lnTo>
                      <a:lnTo>
                        <a:pt x="22" y="2"/>
                      </a:lnTo>
                      <a:lnTo>
                        <a:pt x="24" y="4"/>
                      </a:lnTo>
                      <a:lnTo>
                        <a:pt x="26" y="6"/>
                      </a:lnTo>
                      <a:lnTo>
                        <a:pt x="30" y="6"/>
                      </a:lnTo>
                      <a:lnTo>
                        <a:pt x="34" y="8"/>
                      </a:lnTo>
                      <a:lnTo>
                        <a:pt x="34" y="10"/>
                      </a:lnTo>
                      <a:lnTo>
                        <a:pt x="34" y="12"/>
                      </a:lnTo>
                      <a:lnTo>
                        <a:pt x="36" y="12"/>
                      </a:lnTo>
                      <a:lnTo>
                        <a:pt x="36" y="14"/>
                      </a:lnTo>
                      <a:lnTo>
                        <a:pt x="36" y="18"/>
                      </a:lnTo>
                      <a:lnTo>
                        <a:pt x="3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sp>
            <p:nvSpPr>
              <p:cNvPr id="485" name="Freeform 293"/>
              <p:cNvSpPr>
                <a:spLocks/>
              </p:cNvSpPr>
              <p:nvPr/>
            </p:nvSpPr>
            <p:spPr bwMode="auto">
              <a:xfrm>
                <a:off x="1302" y="1301"/>
                <a:ext cx="8" cy="20"/>
              </a:xfrm>
              <a:custGeom>
                <a:avLst/>
                <a:gdLst>
                  <a:gd name="T0" fmla="*/ 8 w 8"/>
                  <a:gd name="T1" fmla="*/ 20 h 20"/>
                  <a:gd name="T2" fmla="*/ 0 w 8"/>
                  <a:gd name="T3" fmla="*/ 20 h 20"/>
                  <a:gd name="T4" fmla="*/ 0 w 8"/>
                  <a:gd name="T5" fmla="*/ 0 h 20"/>
                  <a:gd name="T6" fmla="*/ 4 w 8"/>
                  <a:gd name="T7" fmla="*/ 0 h 20"/>
                  <a:gd name="T8" fmla="*/ 8 w 8"/>
                  <a:gd name="T9" fmla="*/ 20 h 20"/>
                  <a:gd name="T10" fmla="*/ 0 60000 65536"/>
                  <a:gd name="T11" fmla="*/ 0 60000 65536"/>
                  <a:gd name="T12" fmla="*/ 0 60000 65536"/>
                  <a:gd name="T13" fmla="*/ 0 60000 65536"/>
                  <a:gd name="T14" fmla="*/ 0 60000 65536"/>
                  <a:gd name="T15" fmla="*/ 0 w 8"/>
                  <a:gd name="T16" fmla="*/ 0 h 20"/>
                  <a:gd name="T17" fmla="*/ 8 w 8"/>
                  <a:gd name="T18" fmla="*/ 20 h 20"/>
                </a:gdLst>
                <a:ahLst/>
                <a:cxnLst>
                  <a:cxn ang="T10">
                    <a:pos x="T0" y="T1"/>
                  </a:cxn>
                  <a:cxn ang="T11">
                    <a:pos x="T2" y="T3"/>
                  </a:cxn>
                  <a:cxn ang="T12">
                    <a:pos x="T4" y="T5"/>
                  </a:cxn>
                  <a:cxn ang="T13">
                    <a:pos x="T6" y="T7"/>
                  </a:cxn>
                  <a:cxn ang="T14">
                    <a:pos x="T8" y="T9"/>
                  </a:cxn>
                </a:cxnLst>
                <a:rect l="T15" t="T16" r="T17" b="T18"/>
                <a:pathLst>
                  <a:path w="8" h="20">
                    <a:moveTo>
                      <a:pt x="8" y="20"/>
                    </a:moveTo>
                    <a:lnTo>
                      <a:pt x="0" y="20"/>
                    </a:lnTo>
                    <a:lnTo>
                      <a:pt x="0" y="0"/>
                    </a:lnTo>
                    <a:lnTo>
                      <a:pt x="4" y="0"/>
                    </a:lnTo>
                    <a:lnTo>
                      <a:pt x="8" y="2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86" name="Oval 294"/>
              <p:cNvSpPr>
                <a:spLocks noChangeArrowheads="1"/>
              </p:cNvSpPr>
              <p:nvPr/>
            </p:nvSpPr>
            <p:spPr bwMode="auto">
              <a:xfrm>
                <a:off x="1185" y="1194"/>
                <a:ext cx="18" cy="22"/>
              </a:xfrm>
              <a:prstGeom prst="ellipse">
                <a:avLst/>
              </a:prstGeom>
              <a:solidFill>
                <a:srgbClr val="FAD003"/>
              </a:solidFill>
              <a:ln w="12700">
                <a:solidFill>
                  <a:srgbClr val="000000"/>
                </a:solidFill>
                <a:round/>
                <a:headEnd/>
                <a:tailEnd/>
              </a:ln>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487" name="Oval 295"/>
              <p:cNvSpPr>
                <a:spLocks noChangeArrowheads="1"/>
              </p:cNvSpPr>
              <p:nvPr/>
            </p:nvSpPr>
            <p:spPr bwMode="auto">
              <a:xfrm>
                <a:off x="1181" y="120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nvGrpSpPr>
              <p:cNvPr id="488" name="Group 296"/>
              <p:cNvGrpSpPr>
                <a:grpSpLocks/>
              </p:cNvGrpSpPr>
              <p:nvPr/>
            </p:nvGrpSpPr>
            <p:grpSpPr bwMode="auto">
              <a:xfrm>
                <a:off x="1153" y="1204"/>
                <a:ext cx="32" cy="14"/>
                <a:chOff x="1153" y="1204"/>
                <a:chExt cx="32" cy="14"/>
              </a:xfrm>
            </p:grpSpPr>
            <p:sp>
              <p:nvSpPr>
                <p:cNvPr id="608" name="Freeform 297"/>
                <p:cNvSpPr>
                  <a:spLocks/>
                </p:cNvSpPr>
                <p:nvPr/>
              </p:nvSpPr>
              <p:spPr bwMode="auto">
                <a:xfrm>
                  <a:off x="1153" y="1204"/>
                  <a:ext cx="32" cy="14"/>
                </a:xfrm>
                <a:custGeom>
                  <a:avLst/>
                  <a:gdLst>
                    <a:gd name="T0" fmla="*/ 0 w 32"/>
                    <a:gd name="T1" fmla="*/ 14 h 14"/>
                    <a:gd name="T2" fmla="*/ 16 w 32"/>
                    <a:gd name="T3" fmla="*/ 8 h 14"/>
                    <a:gd name="T4" fmla="*/ 20 w 32"/>
                    <a:gd name="T5" fmla="*/ 4 h 14"/>
                    <a:gd name="T6" fmla="*/ 26 w 32"/>
                    <a:gd name="T7" fmla="*/ 0 h 14"/>
                    <a:gd name="T8" fmla="*/ 32 w 32"/>
                    <a:gd name="T9" fmla="*/ 12 h 14"/>
                    <a:gd name="T10" fmla="*/ 22 w 32"/>
                    <a:gd name="T11" fmla="*/ 10 h 14"/>
                    <a:gd name="T12" fmla="*/ 16 w 32"/>
                    <a:gd name="T13" fmla="*/ 12 h 14"/>
                    <a:gd name="T14" fmla="*/ 0 w 32"/>
                    <a:gd name="T15" fmla="*/ 14 h 14"/>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4"/>
                    <a:gd name="T26" fmla="*/ 32 w 32"/>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4">
                      <a:moveTo>
                        <a:pt x="0" y="14"/>
                      </a:moveTo>
                      <a:lnTo>
                        <a:pt x="16" y="8"/>
                      </a:lnTo>
                      <a:lnTo>
                        <a:pt x="20" y="4"/>
                      </a:lnTo>
                      <a:lnTo>
                        <a:pt x="26" y="0"/>
                      </a:lnTo>
                      <a:lnTo>
                        <a:pt x="32" y="12"/>
                      </a:lnTo>
                      <a:lnTo>
                        <a:pt x="22" y="10"/>
                      </a:lnTo>
                      <a:lnTo>
                        <a:pt x="16" y="12"/>
                      </a:lnTo>
                      <a:lnTo>
                        <a:pt x="0" y="14"/>
                      </a:lnTo>
                      <a:close/>
                    </a:path>
                  </a:pathLst>
                </a:custGeom>
                <a:solidFill>
                  <a:srgbClr val="FAD0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09" name="Freeform 298"/>
                <p:cNvSpPr>
                  <a:spLocks/>
                </p:cNvSpPr>
                <p:nvPr/>
              </p:nvSpPr>
              <p:spPr bwMode="auto">
                <a:xfrm>
                  <a:off x="1153" y="1204"/>
                  <a:ext cx="32" cy="14"/>
                </a:xfrm>
                <a:custGeom>
                  <a:avLst/>
                  <a:gdLst>
                    <a:gd name="T0" fmla="*/ 0 w 32"/>
                    <a:gd name="T1" fmla="*/ 14 h 14"/>
                    <a:gd name="T2" fmla="*/ 16 w 32"/>
                    <a:gd name="T3" fmla="*/ 8 h 14"/>
                    <a:gd name="T4" fmla="*/ 20 w 32"/>
                    <a:gd name="T5" fmla="*/ 4 h 14"/>
                    <a:gd name="T6" fmla="*/ 26 w 32"/>
                    <a:gd name="T7" fmla="*/ 0 h 14"/>
                    <a:gd name="T8" fmla="*/ 32 w 32"/>
                    <a:gd name="T9" fmla="*/ 12 h 14"/>
                    <a:gd name="T10" fmla="*/ 22 w 32"/>
                    <a:gd name="T11" fmla="*/ 10 h 14"/>
                    <a:gd name="T12" fmla="*/ 16 w 32"/>
                    <a:gd name="T13" fmla="*/ 12 h 14"/>
                    <a:gd name="T14" fmla="*/ 0 w 32"/>
                    <a:gd name="T15" fmla="*/ 14 h 14"/>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4"/>
                    <a:gd name="T26" fmla="*/ 32 w 32"/>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4">
                      <a:moveTo>
                        <a:pt x="0" y="14"/>
                      </a:moveTo>
                      <a:lnTo>
                        <a:pt x="16" y="8"/>
                      </a:lnTo>
                      <a:lnTo>
                        <a:pt x="20" y="4"/>
                      </a:lnTo>
                      <a:lnTo>
                        <a:pt x="26" y="0"/>
                      </a:lnTo>
                      <a:lnTo>
                        <a:pt x="32" y="12"/>
                      </a:lnTo>
                      <a:lnTo>
                        <a:pt x="22" y="10"/>
                      </a:lnTo>
                      <a:lnTo>
                        <a:pt x="16" y="12"/>
                      </a:lnTo>
                      <a:lnTo>
                        <a:pt x="0" y="1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489" name="Group 299"/>
              <p:cNvGrpSpPr>
                <a:grpSpLocks/>
              </p:cNvGrpSpPr>
              <p:nvPr/>
            </p:nvGrpSpPr>
            <p:grpSpPr bwMode="auto">
              <a:xfrm>
                <a:off x="489" y="1484"/>
                <a:ext cx="700" cy="115"/>
                <a:chOff x="489" y="1484"/>
                <a:chExt cx="700" cy="115"/>
              </a:xfrm>
            </p:grpSpPr>
            <p:sp>
              <p:nvSpPr>
                <p:cNvPr id="606" name="Freeform 300"/>
                <p:cNvSpPr>
                  <a:spLocks/>
                </p:cNvSpPr>
                <p:nvPr/>
              </p:nvSpPr>
              <p:spPr bwMode="auto">
                <a:xfrm>
                  <a:off x="489" y="1484"/>
                  <a:ext cx="700" cy="115"/>
                </a:xfrm>
                <a:custGeom>
                  <a:avLst/>
                  <a:gdLst>
                    <a:gd name="T0" fmla="*/ 0 w 700"/>
                    <a:gd name="T1" fmla="*/ 24 h 115"/>
                    <a:gd name="T2" fmla="*/ 0 w 700"/>
                    <a:gd name="T3" fmla="*/ 58 h 115"/>
                    <a:gd name="T4" fmla="*/ 135 w 700"/>
                    <a:gd name="T5" fmla="*/ 58 h 115"/>
                    <a:gd name="T6" fmla="*/ 229 w 700"/>
                    <a:gd name="T7" fmla="*/ 71 h 115"/>
                    <a:gd name="T8" fmla="*/ 327 w 700"/>
                    <a:gd name="T9" fmla="*/ 77 h 115"/>
                    <a:gd name="T10" fmla="*/ 470 w 700"/>
                    <a:gd name="T11" fmla="*/ 111 h 115"/>
                    <a:gd name="T12" fmla="*/ 508 w 700"/>
                    <a:gd name="T13" fmla="*/ 109 h 115"/>
                    <a:gd name="T14" fmla="*/ 510 w 700"/>
                    <a:gd name="T15" fmla="*/ 113 h 115"/>
                    <a:gd name="T16" fmla="*/ 540 w 700"/>
                    <a:gd name="T17" fmla="*/ 115 h 115"/>
                    <a:gd name="T18" fmla="*/ 564 w 700"/>
                    <a:gd name="T19" fmla="*/ 101 h 115"/>
                    <a:gd name="T20" fmla="*/ 596 w 700"/>
                    <a:gd name="T21" fmla="*/ 97 h 115"/>
                    <a:gd name="T22" fmla="*/ 700 w 700"/>
                    <a:gd name="T23" fmla="*/ 58 h 115"/>
                    <a:gd name="T24" fmla="*/ 664 w 700"/>
                    <a:gd name="T25" fmla="*/ 12 h 115"/>
                    <a:gd name="T26" fmla="*/ 526 w 700"/>
                    <a:gd name="T27" fmla="*/ 12 h 115"/>
                    <a:gd name="T28" fmla="*/ 516 w 700"/>
                    <a:gd name="T29" fmla="*/ 0 h 115"/>
                    <a:gd name="T30" fmla="*/ 283 w 700"/>
                    <a:gd name="T31" fmla="*/ 0 h 115"/>
                    <a:gd name="T32" fmla="*/ 285 w 700"/>
                    <a:gd name="T33" fmla="*/ 34 h 115"/>
                    <a:gd name="T34" fmla="*/ 265 w 700"/>
                    <a:gd name="T35" fmla="*/ 54 h 115"/>
                    <a:gd name="T36" fmla="*/ 71 w 700"/>
                    <a:gd name="T37" fmla="*/ 42 h 115"/>
                    <a:gd name="T38" fmla="*/ 61 w 700"/>
                    <a:gd name="T39" fmla="*/ 26 h 115"/>
                    <a:gd name="T40" fmla="*/ 0 w 700"/>
                    <a:gd name="T41" fmla="*/ 24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00"/>
                    <a:gd name="T64" fmla="*/ 0 h 115"/>
                    <a:gd name="T65" fmla="*/ 700 w 700"/>
                    <a:gd name="T66" fmla="*/ 115 h 1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00" h="115">
                      <a:moveTo>
                        <a:pt x="0" y="24"/>
                      </a:moveTo>
                      <a:lnTo>
                        <a:pt x="0" y="58"/>
                      </a:lnTo>
                      <a:lnTo>
                        <a:pt x="135" y="58"/>
                      </a:lnTo>
                      <a:lnTo>
                        <a:pt x="229" y="71"/>
                      </a:lnTo>
                      <a:lnTo>
                        <a:pt x="327" y="77"/>
                      </a:lnTo>
                      <a:lnTo>
                        <a:pt x="470" y="111"/>
                      </a:lnTo>
                      <a:lnTo>
                        <a:pt x="508" y="109"/>
                      </a:lnTo>
                      <a:lnTo>
                        <a:pt x="510" y="113"/>
                      </a:lnTo>
                      <a:lnTo>
                        <a:pt x="540" y="115"/>
                      </a:lnTo>
                      <a:lnTo>
                        <a:pt x="564" y="101"/>
                      </a:lnTo>
                      <a:lnTo>
                        <a:pt x="596" y="97"/>
                      </a:lnTo>
                      <a:lnTo>
                        <a:pt x="700" y="58"/>
                      </a:lnTo>
                      <a:lnTo>
                        <a:pt x="664" y="12"/>
                      </a:lnTo>
                      <a:lnTo>
                        <a:pt x="526" y="12"/>
                      </a:lnTo>
                      <a:lnTo>
                        <a:pt x="516" y="0"/>
                      </a:lnTo>
                      <a:lnTo>
                        <a:pt x="283" y="0"/>
                      </a:lnTo>
                      <a:lnTo>
                        <a:pt x="285" y="34"/>
                      </a:lnTo>
                      <a:lnTo>
                        <a:pt x="265" y="54"/>
                      </a:lnTo>
                      <a:lnTo>
                        <a:pt x="71" y="42"/>
                      </a:lnTo>
                      <a:lnTo>
                        <a:pt x="61" y="26"/>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07" name="Freeform 301"/>
                <p:cNvSpPr>
                  <a:spLocks/>
                </p:cNvSpPr>
                <p:nvPr/>
              </p:nvSpPr>
              <p:spPr bwMode="auto">
                <a:xfrm>
                  <a:off x="489" y="1484"/>
                  <a:ext cx="700" cy="115"/>
                </a:xfrm>
                <a:custGeom>
                  <a:avLst/>
                  <a:gdLst>
                    <a:gd name="T0" fmla="*/ 0 w 700"/>
                    <a:gd name="T1" fmla="*/ 24 h 115"/>
                    <a:gd name="T2" fmla="*/ 0 w 700"/>
                    <a:gd name="T3" fmla="*/ 58 h 115"/>
                    <a:gd name="T4" fmla="*/ 135 w 700"/>
                    <a:gd name="T5" fmla="*/ 58 h 115"/>
                    <a:gd name="T6" fmla="*/ 229 w 700"/>
                    <a:gd name="T7" fmla="*/ 71 h 115"/>
                    <a:gd name="T8" fmla="*/ 327 w 700"/>
                    <a:gd name="T9" fmla="*/ 77 h 115"/>
                    <a:gd name="T10" fmla="*/ 470 w 700"/>
                    <a:gd name="T11" fmla="*/ 111 h 115"/>
                    <a:gd name="T12" fmla="*/ 508 w 700"/>
                    <a:gd name="T13" fmla="*/ 109 h 115"/>
                    <a:gd name="T14" fmla="*/ 510 w 700"/>
                    <a:gd name="T15" fmla="*/ 113 h 115"/>
                    <a:gd name="T16" fmla="*/ 540 w 700"/>
                    <a:gd name="T17" fmla="*/ 115 h 115"/>
                    <a:gd name="T18" fmla="*/ 564 w 700"/>
                    <a:gd name="T19" fmla="*/ 101 h 115"/>
                    <a:gd name="T20" fmla="*/ 596 w 700"/>
                    <a:gd name="T21" fmla="*/ 97 h 115"/>
                    <a:gd name="T22" fmla="*/ 700 w 700"/>
                    <a:gd name="T23" fmla="*/ 58 h 115"/>
                    <a:gd name="T24" fmla="*/ 664 w 700"/>
                    <a:gd name="T25" fmla="*/ 12 h 115"/>
                    <a:gd name="T26" fmla="*/ 526 w 700"/>
                    <a:gd name="T27" fmla="*/ 12 h 115"/>
                    <a:gd name="T28" fmla="*/ 516 w 700"/>
                    <a:gd name="T29" fmla="*/ 0 h 115"/>
                    <a:gd name="T30" fmla="*/ 283 w 700"/>
                    <a:gd name="T31" fmla="*/ 0 h 115"/>
                    <a:gd name="T32" fmla="*/ 285 w 700"/>
                    <a:gd name="T33" fmla="*/ 34 h 115"/>
                    <a:gd name="T34" fmla="*/ 265 w 700"/>
                    <a:gd name="T35" fmla="*/ 54 h 115"/>
                    <a:gd name="T36" fmla="*/ 71 w 700"/>
                    <a:gd name="T37" fmla="*/ 42 h 115"/>
                    <a:gd name="T38" fmla="*/ 61 w 700"/>
                    <a:gd name="T39" fmla="*/ 26 h 115"/>
                    <a:gd name="T40" fmla="*/ 0 w 700"/>
                    <a:gd name="T41" fmla="*/ 24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00"/>
                    <a:gd name="T64" fmla="*/ 0 h 115"/>
                    <a:gd name="T65" fmla="*/ 700 w 700"/>
                    <a:gd name="T66" fmla="*/ 115 h 1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00" h="115">
                      <a:moveTo>
                        <a:pt x="0" y="24"/>
                      </a:moveTo>
                      <a:lnTo>
                        <a:pt x="0" y="58"/>
                      </a:lnTo>
                      <a:lnTo>
                        <a:pt x="135" y="58"/>
                      </a:lnTo>
                      <a:lnTo>
                        <a:pt x="229" y="71"/>
                      </a:lnTo>
                      <a:lnTo>
                        <a:pt x="327" y="77"/>
                      </a:lnTo>
                      <a:lnTo>
                        <a:pt x="470" y="111"/>
                      </a:lnTo>
                      <a:lnTo>
                        <a:pt x="508" y="109"/>
                      </a:lnTo>
                      <a:lnTo>
                        <a:pt x="510" y="113"/>
                      </a:lnTo>
                      <a:lnTo>
                        <a:pt x="540" y="115"/>
                      </a:lnTo>
                      <a:lnTo>
                        <a:pt x="564" y="101"/>
                      </a:lnTo>
                      <a:lnTo>
                        <a:pt x="596" y="97"/>
                      </a:lnTo>
                      <a:lnTo>
                        <a:pt x="700" y="58"/>
                      </a:lnTo>
                      <a:lnTo>
                        <a:pt x="664" y="12"/>
                      </a:lnTo>
                      <a:lnTo>
                        <a:pt x="526" y="12"/>
                      </a:lnTo>
                      <a:lnTo>
                        <a:pt x="516" y="0"/>
                      </a:lnTo>
                      <a:lnTo>
                        <a:pt x="283" y="0"/>
                      </a:lnTo>
                      <a:lnTo>
                        <a:pt x="285" y="34"/>
                      </a:lnTo>
                      <a:lnTo>
                        <a:pt x="265" y="54"/>
                      </a:lnTo>
                      <a:lnTo>
                        <a:pt x="71" y="42"/>
                      </a:lnTo>
                      <a:lnTo>
                        <a:pt x="61" y="26"/>
                      </a:lnTo>
                      <a:lnTo>
                        <a:pt x="0" y="2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sp>
            <p:nvSpPr>
              <p:cNvPr id="490" name="Freeform 302"/>
              <p:cNvSpPr>
                <a:spLocks/>
              </p:cNvSpPr>
              <p:nvPr/>
            </p:nvSpPr>
            <p:spPr bwMode="auto">
              <a:xfrm>
                <a:off x="929" y="1514"/>
                <a:ext cx="80" cy="35"/>
              </a:xfrm>
              <a:custGeom>
                <a:avLst/>
                <a:gdLst>
                  <a:gd name="T0" fmla="*/ 16 w 80"/>
                  <a:gd name="T1" fmla="*/ 0 h 35"/>
                  <a:gd name="T2" fmla="*/ 80 w 80"/>
                  <a:gd name="T3" fmla="*/ 0 h 35"/>
                  <a:gd name="T4" fmla="*/ 78 w 80"/>
                  <a:gd name="T5" fmla="*/ 2 h 35"/>
                  <a:gd name="T6" fmla="*/ 74 w 80"/>
                  <a:gd name="T7" fmla="*/ 4 h 35"/>
                  <a:gd name="T8" fmla="*/ 72 w 80"/>
                  <a:gd name="T9" fmla="*/ 8 h 35"/>
                  <a:gd name="T10" fmla="*/ 68 w 80"/>
                  <a:gd name="T11" fmla="*/ 12 h 35"/>
                  <a:gd name="T12" fmla="*/ 66 w 80"/>
                  <a:gd name="T13" fmla="*/ 16 h 35"/>
                  <a:gd name="T14" fmla="*/ 64 w 80"/>
                  <a:gd name="T15" fmla="*/ 20 h 35"/>
                  <a:gd name="T16" fmla="*/ 62 w 80"/>
                  <a:gd name="T17" fmla="*/ 24 h 35"/>
                  <a:gd name="T18" fmla="*/ 60 w 80"/>
                  <a:gd name="T19" fmla="*/ 28 h 35"/>
                  <a:gd name="T20" fmla="*/ 60 w 80"/>
                  <a:gd name="T21" fmla="*/ 32 h 35"/>
                  <a:gd name="T22" fmla="*/ 58 w 80"/>
                  <a:gd name="T23" fmla="*/ 35 h 35"/>
                  <a:gd name="T24" fmla="*/ 0 w 80"/>
                  <a:gd name="T25" fmla="*/ 35 h 35"/>
                  <a:gd name="T26" fmla="*/ 0 w 80"/>
                  <a:gd name="T27" fmla="*/ 32 h 35"/>
                  <a:gd name="T28" fmla="*/ 0 w 80"/>
                  <a:gd name="T29" fmla="*/ 28 h 35"/>
                  <a:gd name="T30" fmla="*/ 0 w 80"/>
                  <a:gd name="T31" fmla="*/ 24 h 35"/>
                  <a:gd name="T32" fmla="*/ 0 w 80"/>
                  <a:gd name="T33" fmla="*/ 20 h 35"/>
                  <a:gd name="T34" fmla="*/ 2 w 80"/>
                  <a:gd name="T35" fmla="*/ 16 h 35"/>
                  <a:gd name="T36" fmla="*/ 4 w 80"/>
                  <a:gd name="T37" fmla="*/ 12 h 35"/>
                  <a:gd name="T38" fmla="*/ 8 w 80"/>
                  <a:gd name="T39" fmla="*/ 6 h 35"/>
                  <a:gd name="T40" fmla="*/ 12 w 80"/>
                  <a:gd name="T41" fmla="*/ 4 h 35"/>
                  <a:gd name="T42" fmla="*/ 14 w 80"/>
                  <a:gd name="T43" fmla="*/ 0 h 35"/>
                  <a:gd name="T44" fmla="*/ 18 w 80"/>
                  <a:gd name="T45" fmla="*/ 0 h 35"/>
                  <a:gd name="T46" fmla="*/ 16 w 80"/>
                  <a:gd name="T47" fmla="*/ 0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0"/>
                  <a:gd name="T73" fmla="*/ 0 h 35"/>
                  <a:gd name="T74" fmla="*/ 80 w 80"/>
                  <a:gd name="T75" fmla="*/ 35 h 3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0" h="35">
                    <a:moveTo>
                      <a:pt x="16" y="0"/>
                    </a:moveTo>
                    <a:lnTo>
                      <a:pt x="80" y="0"/>
                    </a:lnTo>
                    <a:lnTo>
                      <a:pt x="78" y="2"/>
                    </a:lnTo>
                    <a:lnTo>
                      <a:pt x="74" y="4"/>
                    </a:lnTo>
                    <a:lnTo>
                      <a:pt x="72" y="8"/>
                    </a:lnTo>
                    <a:lnTo>
                      <a:pt x="68" y="12"/>
                    </a:lnTo>
                    <a:lnTo>
                      <a:pt x="66" y="16"/>
                    </a:lnTo>
                    <a:lnTo>
                      <a:pt x="64" y="20"/>
                    </a:lnTo>
                    <a:lnTo>
                      <a:pt x="62" y="24"/>
                    </a:lnTo>
                    <a:lnTo>
                      <a:pt x="60" y="28"/>
                    </a:lnTo>
                    <a:lnTo>
                      <a:pt x="60" y="32"/>
                    </a:lnTo>
                    <a:lnTo>
                      <a:pt x="58" y="35"/>
                    </a:lnTo>
                    <a:lnTo>
                      <a:pt x="0" y="35"/>
                    </a:lnTo>
                    <a:lnTo>
                      <a:pt x="0" y="32"/>
                    </a:lnTo>
                    <a:lnTo>
                      <a:pt x="0" y="28"/>
                    </a:lnTo>
                    <a:lnTo>
                      <a:pt x="0" y="24"/>
                    </a:lnTo>
                    <a:lnTo>
                      <a:pt x="0" y="20"/>
                    </a:lnTo>
                    <a:lnTo>
                      <a:pt x="2" y="16"/>
                    </a:lnTo>
                    <a:lnTo>
                      <a:pt x="4" y="12"/>
                    </a:lnTo>
                    <a:lnTo>
                      <a:pt x="8" y="6"/>
                    </a:lnTo>
                    <a:lnTo>
                      <a:pt x="12" y="4"/>
                    </a:lnTo>
                    <a:lnTo>
                      <a:pt x="14" y="0"/>
                    </a:lnTo>
                    <a:lnTo>
                      <a:pt x="18" y="0"/>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91" name="Freeform 303"/>
              <p:cNvSpPr>
                <a:spLocks/>
              </p:cNvSpPr>
              <p:nvPr/>
            </p:nvSpPr>
            <p:spPr bwMode="auto">
              <a:xfrm>
                <a:off x="933" y="1514"/>
                <a:ext cx="80" cy="35"/>
              </a:xfrm>
              <a:custGeom>
                <a:avLst/>
                <a:gdLst>
                  <a:gd name="T0" fmla="*/ 16 w 80"/>
                  <a:gd name="T1" fmla="*/ 0 h 35"/>
                  <a:gd name="T2" fmla="*/ 80 w 80"/>
                  <a:gd name="T3" fmla="*/ 0 h 35"/>
                  <a:gd name="T4" fmla="*/ 78 w 80"/>
                  <a:gd name="T5" fmla="*/ 2 h 35"/>
                  <a:gd name="T6" fmla="*/ 74 w 80"/>
                  <a:gd name="T7" fmla="*/ 4 h 35"/>
                  <a:gd name="T8" fmla="*/ 72 w 80"/>
                  <a:gd name="T9" fmla="*/ 8 h 35"/>
                  <a:gd name="T10" fmla="*/ 68 w 80"/>
                  <a:gd name="T11" fmla="*/ 12 h 35"/>
                  <a:gd name="T12" fmla="*/ 66 w 80"/>
                  <a:gd name="T13" fmla="*/ 16 h 35"/>
                  <a:gd name="T14" fmla="*/ 64 w 80"/>
                  <a:gd name="T15" fmla="*/ 20 h 35"/>
                  <a:gd name="T16" fmla="*/ 62 w 80"/>
                  <a:gd name="T17" fmla="*/ 24 h 35"/>
                  <a:gd name="T18" fmla="*/ 60 w 80"/>
                  <a:gd name="T19" fmla="*/ 28 h 35"/>
                  <a:gd name="T20" fmla="*/ 60 w 80"/>
                  <a:gd name="T21" fmla="*/ 32 h 35"/>
                  <a:gd name="T22" fmla="*/ 58 w 80"/>
                  <a:gd name="T23" fmla="*/ 35 h 35"/>
                  <a:gd name="T24" fmla="*/ 0 w 80"/>
                  <a:gd name="T25" fmla="*/ 35 h 35"/>
                  <a:gd name="T26" fmla="*/ 0 w 80"/>
                  <a:gd name="T27" fmla="*/ 32 h 35"/>
                  <a:gd name="T28" fmla="*/ 0 w 80"/>
                  <a:gd name="T29" fmla="*/ 28 h 35"/>
                  <a:gd name="T30" fmla="*/ 0 w 80"/>
                  <a:gd name="T31" fmla="*/ 24 h 35"/>
                  <a:gd name="T32" fmla="*/ 0 w 80"/>
                  <a:gd name="T33" fmla="*/ 20 h 35"/>
                  <a:gd name="T34" fmla="*/ 2 w 80"/>
                  <a:gd name="T35" fmla="*/ 16 h 35"/>
                  <a:gd name="T36" fmla="*/ 4 w 80"/>
                  <a:gd name="T37" fmla="*/ 12 h 35"/>
                  <a:gd name="T38" fmla="*/ 6 w 80"/>
                  <a:gd name="T39" fmla="*/ 6 h 35"/>
                  <a:gd name="T40" fmla="*/ 10 w 80"/>
                  <a:gd name="T41" fmla="*/ 4 h 35"/>
                  <a:gd name="T42" fmla="*/ 14 w 80"/>
                  <a:gd name="T43" fmla="*/ 0 h 35"/>
                  <a:gd name="T44" fmla="*/ 18 w 80"/>
                  <a:gd name="T45" fmla="*/ 0 h 35"/>
                  <a:gd name="T46" fmla="*/ 16 w 80"/>
                  <a:gd name="T47" fmla="*/ 0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0"/>
                  <a:gd name="T73" fmla="*/ 0 h 35"/>
                  <a:gd name="T74" fmla="*/ 80 w 80"/>
                  <a:gd name="T75" fmla="*/ 35 h 3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0" h="35">
                    <a:moveTo>
                      <a:pt x="16" y="0"/>
                    </a:moveTo>
                    <a:lnTo>
                      <a:pt x="80" y="0"/>
                    </a:lnTo>
                    <a:lnTo>
                      <a:pt x="78" y="2"/>
                    </a:lnTo>
                    <a:lnTo>
                      <a:pt x="74" y="4"/>
                    </a:lnTo>
                    <a:lnTo>
                      <a:pt x="72" y="8"/>
                    </a:lnTo>
                    <a:lnTo>
                      <a:pt x="68" y="12"/>
                    </a:lnTo>
                    <a:lnTo>
                      <a:pt x="66" y="16"/>
                    </a:lnTo>
                    <a:lnTo>
                      <a:pt x="64" y="20"/>
                    </a:lnTo>
                    <a:lnTo>
                      <a:pt x="62" y="24"/>
                    </a:lnTo>
                    <a:lnTo>
                      <a:pt x="60" y="28"/>
                    </a:lnTo>
                    <a:lnTo>
                      <a:pt x="60" y="32"/>
                    </a:lnTo>
                    <a:lnTo>
                      <a:pt x="58" y="35"/>
                    </a:lnTo>
                    <a:lnTo>
                      <a:pt x="0" y="35"/>
                    </a:lnTo>
                    <a:lnTo>
                      <a:pt x="0" y="32"/>
                    </a:lnTo>
                    <a:lnTo>
                      <a:pt x="0" y="28"/>
                    </a:lnTo>
                    <a:lnTo>
                      <a:pt x="0" y="24"/>
                    </a:lnTo>
                    <a:lnTo>
                      <a:pt x="0" y="20"/>
                    </a:lnTo>
                    <a:lnTo>
                      <a:pt x="2" y="16"/>
                    </a:lnTo>
                    <a:lnTo>
                      <a:pt x="4" y="12"/>
                    </a:lnTo>
                    <a:lnTo>
                      <a:pt x="6" y="6"/>
                    </a:lnTo>
                    <a:lnTo>
                      <a:pt x="10" y="4"/>
                    </a:lnTo>
                    <a:lnTo>
                      <a:pt x="14" y="0"/>
                    </a:lnTo>
                    <a:lnTo>
                      <a:pt x="18" y="0"/>
                    </a:lnTo>
                    <a:lnTo>
                      <a:pt x="16"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92" name="Rectangle 304"/>
              <p:cNvSpPr>
                <a:spLocks noChangeArrowheads="1"/>
              </p:cNvSpPr>
              <p:nvPr/>
            </p:nvSpPr>
            <p:spPr bwMode="auto">
              <a:xfrm>
                <a:off x="993" y="1536"/>
                <a:ext cx="44" cy="55"/>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493" name="Freeform 305"/>
              <p:cNvSpPr>
                <a:spLocks/>
              </p:cNvSpPr>
              <p:nvPr/>
            </p:nvSpPr>
            <p:spPr bwMode="auto">
              <a:xfrm>
                <a:off x="1041" y="1534"/>
                <a:ext cx="38" cy="57"/>
              </a:xfrm>
              <a:custGeom>
                <a:avLst/>
                <a:gdLst>
                  <a:gd name="T0" fmla="*/ 0 w 38"/>
                  <a:gd name="T1" fmla="*/ 57 h 57"/>
                  <a:gd name="T2" fmla="*/ 36 w 38"/>
                  <a:gd name="T3" fmla="*/ 51 h 57"/>
                  <a:gd name="T4" fmla="*/ 38 w 38"/>
                  <a:gd name="T5" fmla="*/ 33 h 57"/>
                  <a:gd name="T6" fmla="*/ 18 w 38"/>
                  <a:gd name="T7" fmla="*/ 0 h 57"/>
                  <a:gd name="T8" fmla="*/ 0 w 38"/>
                  <a:gd name="T9" fmla="*/ 0 h 57"/>
                  <a:gd name="T10" fmla="*/ 0 w 38"/>
                  <a:gd name="T11" fmla="*/ 57 h 57"/>
                  <a:gd name="T12" fmla="*/ 0 60000 65536"/>
                  <a:gd name="T13" fmla="*/ 0 60000 65536"/>
                  <a:gd name="T14" fmla="*/ 0 60000 65536"/>
                  <a:gd name="T15" fmla="*/ 0 60000 65536"/>
                  <a:gd name="T16" fmla="*/ 0 60000 65536"/>
                  <a:gd name="T17" fmla="*/ 0 60000 65536"/>
                  <a:gd name="T18" fmla="*/ 0 w 38"/>
                  <a:gd name="T19" fmla="*/ 0 h 57"/>
                  <a:gd name="T20" fmla="*/ 38 w 38"/>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38" h="57">
                    <a:moveTo>
                      <a:pt x="0" y="57"/>
                    </a:moveTo>
                    <a:lnTo>
                      <a:pt x="36" y="51"/>
                    </a:lnTo>
                    <a:lnTo>
                      <a:pt x="38" y="33"/>
                    </a:lnTo>
                    <a:lnTo>
                      <a:pt x="18" y="0"/>
                    </a:lnTo>
                    <a:lnTo>
                      <a:pt x="0" y="0"/>
                    </a:lnTo>
                    <a:lnTo>
                      <a:pt x="0" y="57"/>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94" name="Freeform 306"/>
              <p:cNvSpPr>
                <a:spLocks/>
              </p:cNvSpPr>
              <p:nvPr/>
            </p:nvSpPr>
            <p:spPr bwMode="auto">
              <a:xfrm>
                <a:off x="949" y="1530"/>
                <a:ext cx="30" cy="33"/>
              </a:xfrm>
              <a:custGeom>
                <a:avLst/>
                <a:gdLst>
                  <a:gd name="T0" fmla="*/ 2 w 30"/>
                  <a:gd name="T1" fmla="*/ 0 h 33"/>
                  <a:gd name="T2" fmla="*/ 0 w 30"/>
                  <a:gd name="T3" fmla="*/ 31 h 33"/>
                  <a:gd name="T4" fmla="*/ 28 w 30"/>
                  <a:gd name="T5" fmla="*/ 33 h 33"/>
                  <a:gd name="T6" fmla="*/ 30 w 30"/>
                  <a:gd name="T7" fmla="*/ 2 h 33"/>
                  <a:gd name="T8" fmla="*/ 2 w 30"/>
                  <a:gd name="T9" fmla="*/ 0 h 33"/>
                  <a:gd name="T10" fmla="*/ 0 60000 65536"/>
                  <a:gd name="T11" fmla="*/ 0 60000 65536"/>
                  <a:gd name="T12" fmla="*/ 0 60000 65536"/>
                  <a:gd name="T13" fmla="*/ 0 60000 65536"/>
                  <a:gd name="T14" fmla="*/ 0 60000 65536"/>
                  <a:gd name="T15" fmla="*/ 0 w 30"/>
                  <a:gd name="T16" fmla="*/ 0 h 33"/>
                  <a:gd name="T17" fmla="*/ 30 w 30"/>
                  <a:gd name="T18" fmla="*/ 33 h 33"/>
                </a:gdLst>
                <a:ahLst/>
                <a:cxnLst>
                  <a:cxn ang="T10">
                    <a:pos x="T0" y="T1"/>
                  </a:cxn>
                  <a:cxn ang="T11">
                    <a:pos x="T2" y="T3"/>
                  </a:cxn>
                  <a:cxn ang="T12">
                    <a:pos x="T4" y="T5"/>
                  </a:cxn>
                  <a:cxn ang="T13">
                    <a:pos x="T6" y="T7"/>
                  </a:cxn>
                  <a:cxn ang="T14">
                    <a:pos x="T8" y="T9"/>
                  </a:cxn>
                </a:cxnLst>
                <a:rect l="T15" t="T16" r="T17" b="T18"/>
                <a:pathLst>
                  <a:path w="30" h="33">
                    <a:moveTo>
                      <a:pt x="2" y="0"/>
                    </a:moveTo>
                    <a:lnTo>
                      <a:pt x="0" y="31"/>
                    </a:lnTo>
                    <a:lnTo>
                      <a:pt x="28" y="33"/>
                    </a:lnTo>
                    <a:lnTo>
                      <a:pt x="30" y="2"/>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nvGrpSpPr>
              <p:cNvPr id="495" name="Group 307"/>
              <p:cNvGrpSpPr>
                <a:grpSpLocks/>
              </p:cNvGrpSpPr>
              <p:nvPr/>
            </p:nvGrpSpPr>
            <p:grpSpPr bwMode="auto">
              <a:xfrm>
                <a:off x="1101" y="1532"/>
                <a:ext cx="72" cy="155"/>
                <a:chOff x="1101" y="1532"/>
                <a:chExt cx="72" cy="155"/>
              </a:xfrm>
            </p:grpSpPr>
            <p:sp>
              <p:nvSpPr>
                <p:cNvPr id="590" name="Freeform 308"/>
                <p:cNvSpPr>
                  <a:spLocks/>
                </p:cNvSpPr>
                <p:nvPr/>
              </p:nvSpPr>
              <p:spPr bwMode="auto">
                <a:xfrm>
                  <a:off x="1129" y="1653"/>
                  <a:ext cx="44" cy="34"/>
                </a:xfrm>
                <a:custGeom>
                  <a:avLst/>
                  <a:gdLst>
                    <a:gd name="T0" fmla="*/ 2 w 44"/>
                    <a:gd name="T1" fmla="*/ 0 h 34"/>
                    <a:gd name="T2" fmla="*/ 0 w 44"/>
                    <a:gd name="T3" fmla="*/ 32 h 34"/>
                    <a:gd name="T4" fmla="*/ 42 w 44"/>
                    <a:gd name="T5" fmla="*/ 34 h 34"/>
                    <a:gd name="T6" fmla="*/ 44 w 44"/>
                    <a:gd name="T7" fmla="*/ 2 h 34"/>
                    <a:gd name="T8" fmla="*/ 2 w 44"/>
                    <a:gd name="T9" fmla="*/ 0 h 34"/>
                    <a:gd name="T10" fmla="*/ 0 60000 65536"/>
                    <a:gd name="T11" fmla="*/ 0 60000 65536"/>
                    <a:gd name="T12" fmla="*/ 0 60000 65536"/>
                    <a:gd name="T13" fmla="*/ 0 60000 65536"/>
                    <a:gd name="T14" fmla="*/ 0 60000 65536"/>
                    <a:gd name="T15" fmla="*/ 0 w 44"/>
                    <a:gd name="T16" fmla="*/ 0 h 34"/>
                    <a:gd name="T17" fmla="*/ 44 w 44"/>
                    <a:gd name="T18" fmla="*/ 34 h 34"/>
                  </a:gdLst>
                  <a:ahLst/>
                  <a:cxnLst>
                    <a:cxn ang="T10">
                      <a:pos x="T0" y="T1"/>
                    </a:cxn>
                    <a:cxn ang="T11">
                      <a:pos x="T2" y="T3"/>
                    </a:cxn>
                    <a:cxn ang="T12">
                      <a:pos x="T4" y="T5"/>
                    </a:cxn>
                    <a:cxn ang="T13">
                      <a:pos x="T6" y="T7"/>
                    </a:cxn>
                    <a:cxn ang="T14">
                      <a:pos x="T8" y="T9"/>
                    </a:cxn>
                  </a:cxnLst>
                  <a:rect l="T15" t="T16" r="T17" b="T18"/>
                  <a:pathLst>
                    <a:path w="44" h="34">
                      <a:moveTo>
                        <a:pt x="2" y="0"/>
                      </a:moveTo>
                      <a:lnTo>
                        <a:pt x="0" y="32"/>
                      </a:lnTo>
                      <a:lnTo>
                        <a:pt x="42" y="34"/>
                      </a:lnTo>
                      <a:lnTo>
                        <a:pt x="44" y="2"/>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91" name="Oval 309"/>
                <p:cNvSpPr>
                  <a:spLocks noChangeArrowheads="1"/>
                </p:cNvSpPr>
                <p:nvPr/>
              </p:nvSpPr>
              <p:spPr bwMode="auto">
                <a:xfrm>
                  <a:off x="1111" y="1540"/>
                  <a:ext cx="52" cy="8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92" name="Oval 310"/>
                <p:cNvSpPr>
                  <a:spLocks noChangeArrowheads="1"/>
                </p:cNvSpPr>
                <p:nvPr/>
              </p:nvSpPr>
              <p:spPr bwMode="auto">
                <a:xfrm>
                  <a:off x="1101" y="1532"/>
                  <a:ext cx="68" cy="103"/>
                </a:xfrm>
                <a:prstGeom prst="ellipse">
                  <a:avLst/>
                </a:pr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93" name="Oval 311"/>
                <p:cNvSpPr>
                  <a:spLocks noChangeArrowheads="1"/>
                </p:cNvSpPr>
                <p:nvPr/>
              </p:nvSpPr>
              <p:spPr bwMode="auto">
                <a:xfrm>
                  <a:off x="1105" y="1534"/>
                  <a:ext cx="6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94" name="Oval 312"/>
                <p:cNvSpPr>
                  <a:spLocks noChangeArrowheads="1"/>
                </p:cNvSpPr>
                <p:nvPr/>
              </p:nvSpPr>
              <p:spPr bwMode="auto">
                <a:xfrm>
                  <a:off x="1111" y="1540"/>
                  <a:ext cx="58" cy="8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95" name="Freeform 313"/>
                <p:cNvSpPr>
                  <a:spLocks/>
                </p:cNvSpPr>
                <p:nvPr/>
              </p:nvSpPr>
              <p:spPr bwMode="auto">
                <a:xfrm>
                  <a:off x="1129" y="1548"/>
                  <a:ext cx="12" cy="25"/>
                </a:xfrm>
                <a:custGeom>
                  <a:avLst/>
                  <a:gdLst>
                    <a:gd name="T0" fmla="*/ 4 w 12"/>
                    <a:gd name="T1" fmla="*/ 25 h 25"/>
                    <a:gd name="T2" fmla="*/ 0 w 12"/>
                    <a:gd name="T3" fmla="*/ 0 h 25"/>
                    <a:gd name="T4" fmla="*/ 12 w 12"/>
                    <a:gd name="T5" fmla="*/ 0 h 25"/>
                    <a:gd name="T6" fmla="*/ 0 60000 65536"/>
                    <a:gd name="T7" fmla="*/ 0 60000 65536"/>
                    <a:gd name="T8" fmla="*/ 0 60000 65536"/>
                    <a:gd name="T9" fmla="*/ 0 w 12"/>
                    <a:gd name="T10" fmla="*/ 0 h 25"/>
                    <a:gd name="T11" fmla="*/ 12 w 12"/>
                    <a:gd name="T12" fmla="*/ 25 h 25"/>
                  </a:gdLst>
                  <a:ahLst/>
                  <a:cxnLst>
                    <a:cxn ang="T6">
                      <a:pos x="T0" y="T1"/>
                    </a:cxn>
                    <a:cxn ang="T7">
                      <a:pos x="T2" y="T3"/>
                    </a:cxn>
                    <a:cxn ang="T8">
                      <a:pos x="T4" y="T5"/>
                    </a:cxn>
                  </a:cxnLst>
                  <a:rect l="T9" t="T10" r="T11" b="T12"/>
                  <a:pathLst>
                    <a:path w="12" h="25">
                      <a:moveTo>
                        <a:pt x="4" y="25"/>
                      </a:moveTo>
                      <a:lnTo>
                        <a:pt x="0" y="0"/>
                      </a:lnTo>
                      <a:lnTo>
                        <a:pt x="12" y="0"/>
                      </a:lnTo>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596" name="Freeform 314"/>
                <p:cNvSpPr>
                  <a:spLocks/>
                </p:cNvSpPr>
                <p:nvPr/>
              </p:nvSpPr>
              <p:spPr bwMode="auto">
                <a:xfrm>
                  <a:off x="1137" y="1565"/>
                  <a:ext cx="22" cy="12"/>
                </a:xfrm>
                <a:custGeom>
                  <a:avLst/>
                  <a:gdLst>
                    <a:gd name="T0" fmla="*/ 0 w 22"/>
                    <a:gd name="T1" fmla="*/ 12 h 12"/>
                    <a:gd name="T2" fmla="*/ 18 w 22"/>
                    <a:gd name="T3" fmla="*/ 0 h 12"/>
                    <a:gd name="T4" fmla="*/ 22 w 22"/>
                    <a:gd name="T5" fmla="*/ 12 h 12"/>
                    <a:gd name="T6" fmla="*/ 0 60000 65536"/>
                    <a:gd name="T7" fmla="*/ 0 60000 65536"/>
                    <a:gd name="T8" fmla="*/ 0 60000 65536"/>
                    <a:gd name="T9" fmla="*/ 0 w 22"/>
                    <a:gd name="T10" fmla="*/ 0 h 12"/>
                    <a:gd name="T11" fmla="*/ 22 w 22"/>
                    <a:gd name="T12" fmla="*/ 12 h 12"/>
                  </a:gdLst>
                  <a:ahLst/>
                  <a:cxnLst>
                    <a:cxn ang="T6">
                      <a:pos x="T0" y="T1"/>
                    </a:cxn>
                    <a:cxn ang="T7">
                      <a:pos x="T2" y="T3"/>
                    </a:cxn>
                    <a:cxn ang="T8">
                      <a:pos x="T4" y="T5"/>
                    </a:cxn>
                  </a:cxnLst>
                  <a:rect l="T9" t="T10" r="T11" b="T12"/>
                  <a:pathLst>
                    <a:path w="22" h="12">
                      <a:moveTo>
                        <a:pt x="0" y="12"/>
                      </a:moveTo>
                      <a:lnTo>
                        <a:pt x="18" y="0"/>
                      </a:lnTo>
                      <a:lnTo>
                        <a:pt x="22" y="12"/>
                      </a:lnTo>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597" name="Freeform 315"/>
                <p:cNvSpPr>
                  <a:spLocks/>
                </p:cNvSpPr>
                <p:nvPr/>
              </p:nvSpPr>
              <p:spPr bwMode="auto">
                <a:xfrm>
                  <a:off x="1113" y="1573"/>
                  <a:ext cx="22" cy="14"/>
                </a:xfrm>
                <a:custGeom>
                  <a:avLst/>
                  <a:gdLst>
                    <a:gd name="T0" fmla="*/ 22 w 22"/>
                    <a:gd name="T1" fmla="*/ 14 h 14"/>
                    <a:gd name="T2" fmla="*/ 0 w 22"/>
                    <a:gd name="T3" fmla="*/ 12 h 14"/>
                    <a:gd name="T4" fmla="*/ 0 w 22"/>
                    <a:gd name="T5" fmla="*/ 0 h 14"/>
                    <a:gd name="T6" fmla="*/ 0 60000 65536"/>
                    <a:gd name="T7" fmla="*/ 0 60000 65536"/>
                    <a:gd name="T8" fmla="*/ 0 60000 65536"/>
                    <a:gd name="T9" fmla="*/ 0 w 22"/>
                    <a:gd name="T10" fmla="*/ 0 h 14"/>
                    <a:gd name="T11" fmla="*/ 22 w 22"/>
                    <a:gd name="T12" fmla="*/ 14 h 14"/>
                  </a:gdLst>
                  <a:ahLst/>
                  <a:cxnLst>
                    <a:cxn ang="T6">
                      <a:pos x="T0" y="T1"/>
                    </a:cxn>
                    <a:cxn ang="T7">
                      <a:pos x="T2" y="T3"/>
                    </a:cxn>
                    <a:cxn ang="T8">
                      <a:pos x="T4" y="T5"/>
                    </a:cxn>
                  </a:cxnLst>
                  <a:rect l="T9" t="T10" r="T11" b="T12"/>
                  <a:pathLst>
                    <a:path w="22" h="14">
                      <a:moveTo>
                        <a:pt x="22" y="14"/>
                      </a:moveTo>
                      <a:lnTo>
                        <a:pt x="0" y="12"/>
                      </a:lnTo>
                      <a:lnTo>
                        <a:pt x="0" y="0"/>
                      </a:lnTo>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598" name="Freeform 316"/>
                <p:cNvSpPr>
                  <a:spLocks/>
                </p:cNvSpPr>
                <p:nvPr/>
              </p:nvSpPr>
              <p:spPr bwMode="auto">
                <a:xfrm>
                  <a:off x="1141" y="1579"/>
                  <a:ext cx="14" cy="32"/>
                </a:xfrm>
                <a:custGeom>
                  <a:avLst/>
                  <a:gdLst>
                    <a:gd name="T0" fmla="*/ 0 w 14"/>
                    <a:gd name="T1" fmla="*/ 0 h 32"/>
                    <a:gd name="T2" fmla="*/ 14 w 14"/>
                    <a:gd name="T3" fmla="*/ 24 h 32"/>
                    <a:gd name="T4" fmla="*/ 6 w 14"/>
                    <a:gd name="T5" fmla="*/ 32 h 32"/>
                    <a:gd name="T6" fmla="*/ 0 60000 65536"/>
                    <a:gd name="T7" fmla="*/ 0 60000 65536"/>
                    <a:gd name="T8" fmla="*/ 0 60000 65536"/>
                    <a:gd name="T9" fmla="*/ 0 w 14"/>
                    <a:gd name="T10" fmla="*/ 0 h 32"/>
                    <a:gd name="T11" fmla="*/ 14 w 14"/>
                    <a:gd name="T12" fmla="*/ 32 h 32"/>
                  </a:gdLst>
                  <a:ahLst/>
                  <a:cxnLst>
                    <a:cxn ang="T6">
                      <a:pos x="T0" y="T1"/>
                    </a:cxn>
                    <a:cxn ang="T7">
                      <a:pos x="T2" y="T3"/>
                    </a:cxn>
                    <a:cxn ang="T8">
                      <a:pos x="T4" y="T5"/>
                    </a:cxn>
                  </a:cxnLst>
                  <a:rect l="T9" t="T10" r="T11" b="T12"/>
                  <a:pathLst>
                    <a:path w="14" h="32">
                      <a:moveTo>
                        <a:pt x="0" y="0"/>
                      </a:moveTo>
                      <a:lnTo>
                        <a:pt x="14" y="24"/>
                      </a:lnTo>
                      <a:lnTo>
                        <a:pt x="6" y="32"/>
                      </a:lnTo>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599" name="Freeform 317"/>
                <p:cNvSpPr>
                  <a:spLocks/>
                </p:cNvSpPr>
                <p:nvPr/>
              </p:nvSpPr>
              <p:spPr bwMode="auto">
                <a:xfrm>
                  <a:off x="1117" y="1591"/>
                  <a:ext cx="18" cy="24"/>
                </a:xfrm>
                <a:custGeom>
                  <a:avLst/>
                  <a:gdLst>
                    <a:gd name="T0" fmla="*/ 18 w 18"/>
                    <a:gd name="T1" fmla="*/ 0 h 24"/>
                    <a:gd name="T2" fmla="*/ 12 w 18"/>
                    <a:gd name="T3" fmla="*/ 24 h 24"/>
                    <a:gd name="T4" fmla="*/ 0 w 18"/>
                    <a:gd name="T5" fmla="*/ 12 h 24"/>
                    <a:gd name="T6" fmla="*/ 0 60000 65536"/>
                    <a:gd name="T7" fmla="*/ 0 60000 65536"/>
                    <a:gd name="T8" fmla="*/ 0 60000 65536"/>
                    <a:gd name="T9" fmla="*/ 0 w 18"/>
                    <a:gd name="T10" fmla="*/ 0 h 24"/>
                    <a:gd name="T11" fmla="*/ 18 w 18"/>
                    <a:gd name="T12" fmla="*/ 24 h 24"/>
                  </a:gdLst>
                  <a:ahLst/>
                  <a:cxnLst>
                    <a:cxn ang="T6">
                      <a:pos x="T0" y="T1"/>
                    </a:cxn>
                    <a:cxn ang="T7">
                      <a:pos x="T2" y="T3"/>
                    </a:cxn>
                    <a:cxn ang="T8">
                      <a:pos x="T4" y="T5"/>
                    </a:cxn>
                  </a:cxnLst>
                  <a:rect l="T9" t="T10" r="T11" b="T12"/>
                  <a:pathLst>
                    <a:path w="18" h="24">
                      <a:moveTo>
                        <a:pt x="18" y="0"/>
                      </a:moveTo>
                      <a:lnTo>
                        <a:pt x="12" y="24"/>
                      </a:lnTo>
                      <a:lnTo>
                        <a:pt x="0" y="12"/>
                      </a:lnTo>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600" name="Freeform 318"/>
                <p:cNvSpPr>
                  <a:spLocks/>
                </p:cNvSpPr>
                <p:nvPr/>
              </p:nvSpPr>
              <p:spPr bwMode="auto">
                <a:xfrm>
                  <a:off x="1111" y="1548"/>
                  <a:ext cx="50" cy="67"/>
                </a:xfrm>
                <a:custGeom>
                  <a:avLst/>
                  <a:gdLst>
                    <a:gd name="T0" fmla="*/ 18 w 50"/>
                    <a:gd name="T1" fmla="*/ 0 h 67"/>
                    <a:gd name="T2" fmla="*/ 30 w 50"/>
                    <a:gd name="T3" fmla="*/ 0 h 67"/>
                    <a:gd name="T4" fmla="*/ 28 w 50"/>
                    <a:gd name="T5" fmla="*/ 25 h 67"/>
                    <a:gd name="T6" fmla="*/ 46 w 50"/>
                    <a:gd name="T7" fmla="*/ 13 h 67"/>
                    <a:gd name="T8" fmla="*/ 50 w 50"/>
                    <a:gd name="T9" fmla="*/ 31 h 67"/>
                    <a:gd name="T10" fmla="*/ 32 w 50"/>
                    <a:gd name="T11" fmla="*/ 35 h 67"/>
                    <a:gd name="T12" fmla="*/ 44 w 50"/>
                    <a:gd name="T13" fmla="*/ 53 h 67"/>
                    <a:gd name="T14" fmla="*/ 34 w 50"/>
                    <a:gd name="T15" fmla="*/ 67 h 67"/>
                    <a:gd name="T16" fmla="*/ 26 w 50"/>
                    <a:gd name="T17" fmla="*/ 43 h 67"/>
                    <a:gd name="T18" fmla="*/ 18 w 50"/>
                    <a:gd name="T19" fmla="*/ 67 h 67"/>
                    <a:gd name="T20" fmla="*/ 4 w 50"/>
                    <a:gd name="T21" fmla="*/ 55 h 67"/>
                    <a:gd name="T22" fmla="*/ 18 w 50"/>
                    <a:gd name="T23" fmla="*/ 37 h 67"/>
                    <a:gd name="T24" fmla="*/ 0 w 50"/>
                    <a:gd name="T25" fmla="*/ 35 h 67"/>
                    <a:gd name="T26" fmla="*/ 4 w 50"/>
                    <a:gd name="T27" fmla="*/ 13 h 67"/>
                    <a:gd name="T28" fmla="*/ 20 w 50"/>
                    <a:gd name="T29" fmla="*/ 25 h 67"/>
                    <a:gd name="T30" fmla="*/ 18 w 50"/>
                    <a:gd name="T31" fmla="*/ 0 h 6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67"/>
                    <a:gd name="T50" fmla="*/ 50 w 50"/>
                    <a:gd name="T51" fmla="*/ 67 h 6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67">
                      <a:moveTo>
                        <a:pt x="18" y="0"/>
                      </a:moveTo>
                      <a:lnTo>
                        <a:pt x="30" y="0"/>
                      </a:lnTo>
                      <a:lnTo>
                        <a:pt x="28" y="25"/>
                      </a:lnTo>
                      <a:lnTo>
                        <a:pt x="46" y="13"/>
                      </a:lnTo>
                      <a:lnTo>
                        <a:pt x="50" y="31"/>
                      </a:lnTo>
                      <a:lnTo>
                        <a:pt x="32" y="35"/>
                      </a:lnTo>
                      <a:lnTo>
                        <a:pt x="44" y="53"/>
                      </a:lnTo>
                      <a:lnTo>
                        <a:pt x="34" y="67"/>
                      </a:lnTo>
                      <a:lnTo>
                        <a:pt x="26" y="43"/>
                      </a:lnTo>
                      <a:lnTo>
                        <a:pt x="18" y="67"/>
                      </a:lnTo>
                      <a:lnTo>
                        <a:pt x="4" y="55"/>
                      </a:lnTo>
                      <a:lnTo>
                        <a:pt x="18" y="37"/>
                      </a:lnTo>
                      <a:lnTo>
                        <a:pt x="0" y="35"/>
                      </a:lnTo>
                      <a:lnTo>
                        <a:pt x="4" y="13"/>
                      </a:lnTo>
                      <a:lnTo>
                        <a:pt x="20" y="25"/>
                      </a:lnTo>
                      <a:lnTo>
                        <a:pt x="18" y="0"/>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01" name="Oval 319"/>
                <p:cNvSpPr>
                  <a:spLocks noChangeArrowheads="1"/>
                </p:cNvSpPr>
                <p:nvPr/>
              </p:nvSpPr>
              <p:spPr bwMode="auto">
                <a:xfrm>
                  <a:off x="1119" y="1557"/>
                  <a:ext cx="10" cy="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602" name="Oval 320"/>
                <p:cNvSpPr>
                  <a:spLocks noChangeArrowheads="1"/>
                </p:cNvSpPr>
                <p:nvPr/>
              </p:nvSpPr>
              <p:spPr bwMode="auto">
                <a:xfrm>
                  <a:off x="1143" y="1557"/>
                  <a:ext cx="8" cy="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603" name="Oval 321"/>
                <p:cNvSpPr>
                  <a:spLocks noChangeArrowheads="1"/>
                </p:cNvSpPr>
                <p:nvPr/>
              </p:nvSpPr>
              <p:spPr bwMode="auto">
                <a:xfrm>
                  <a:off x="1153" y="1585"/>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604" name="Oval 322"/>
                <p:cNvSpPr>
                  <a:spLocks noChangeArrowheads="1"/>
                </p:cNvSpPr>
                <p:nvPr/>
              </p:nvSpPr>
              <p:spPr bwMode="auto">
                <a:xfrm>
                  <a:off x="1137" y="1607"/>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605" name="Oval 323"/>
                <p:cNvSpPr>
                  <a:spLocks noChangeArrowheads="1"/>
                </p:cNvSpPr>
                <p:nvPr/>
              </p:nvSpPr>
              <p:spPr bwMode="auto">
                <a:xfrm>
                  <a:off x="1117" y="1589"/>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grpSp>
            <p:nvGrpSpPr>
              <p:cNvPr id="496" name="Group 324"/>
              <p:cNvGrpSpPr>
                <a:grpSpLocks/>
              </p:cNvGrpSpPr>
              <p:nvPr/>
            </p:nvGrpSpPr>
            <p:grpSpPr bwMode="auto">
              <a:xfrm>
                <a:off x="1155" y="1476"/>
                <a:ext cx="26" cy="10"/>
                <a:chOff x="1155" y="1476"/>
                <a:chExt cx="26" cy="10"/>
              </a:xfrm>
            </p:grpSpPr>
            <p:sp>
              <p:nvSpPr>
                <p:cNvPr id="587" name="Rectangle 325"/>
                <p:cNvSpPr>
                  <a:spLocks noChangeArrowheads="1"/>
                </p:cNvSpPr>
                <p:nvPr/>
              </p:nvSpPr>
              <p:spPr bwMode="auto">
                <a:xfrm>
                  <a:off x="1155" y="1476"/>
                  <a:ext cx="26"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88" name="Rectangle 326"/>
                <p:cNvSpPr>
                  <a:spLocks noChangeArrowheads="1"/>
                </p:cNvSpPr>
                <p:nvPr/>
              </p:nvSpPr>
              <p:spPr bwMode="auto">
                <a:xfrm>
                  <a:off x="1159" y="1478"/>
                  <a:ext cx="18" cy="6"/>
                </a:xfrm>
                <a:prstGeom prst="rect">
                  <a:avLst/>
                </a:prstGeom>
                <a:solidFill>
                  <a:srgbClr val="EF91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89" name="Rectangle 327"/>
                <p:cNvSpPr>
                  <a:spLocks noChangeArrowheads="1"/>
                </p:cNvSpPr>
                <p:nvPr/>
              </p:nvSpPr>
              <p:spPr bwMode="auto">
                <a:xfrm>
                  <a:off x="1157" y="1478"/>
                  <a:ext cx="16" cy="6"/>
                </a:xfrm>
                <a:prstGeom prst="rect">
                  <a:avLst/>
                </a:prstGeom>
                <a:solidFill>
                  <a:srgbClr val="FAD00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grpSp>
            <p:nvGrpSpPr>
              <p:cNvPr id="497" name="Group 328"/>
              <p:cNvGrpSpPr>
                <a:grpSpLocks/>
              </p:cNvGrpSpPr>
              <p:nvPr/>
            </p:nvGrpSpPr>
            <p:grpSpPr bwMode="auto">
              <a:xfrm>
                <a:off x="1256" y="1559"/>
                <a:ext cx="32" cy="14"/>
                <a:chOff x="1256" y="1559"/>
                <a:chExt cx="32" cy="14"/>
              </a:xfrm>
            </p:grpSpPr>
            <p:sp>
              <p:nvSpPr>
                <p:cNvPr id="584" name="Freeform 329"/>
                <p:cNvSpPr>
                  <a:spLocks/>
                </p:cNvSpPr>
                <p:nvPr/>
              </p:nvSpPr>
              <p:spPr bwMode="auto">
                <a:xfrm>
                  <a:off x="1264" y="1559"/>
                  <a:ext cx="24" cy="14"/>
                </a:xfrm>
                <a:custGeom>
                  <a:avLst/>
                  <a:gdLst>
                    <a:gd name="T0" fmla="*/ 4 w 24"/>
                    <a:gd name="T1" fmla="*/ 0 h 14"/>
                    <a:gd name="T2" fmla="*/ 18 w 24"/>
                    <a:gd name="T3" fmla="*/ 0 h 14"/>
                    <a:gd name="T4" fmla="*/ 24 w 24"/>
                    <a:gd name="T5" fmla="*/ 2 h 14"/>
                    <a:gd name="T6" fmla="*/ 24 w 24"/>
                    <a:gd name="T7" fmla="*/ 10 h 14"/>
                    <a:gd name="T8" fmla="*/ 20 w 24"/>
                    <a:gd name="T9" fmla="*/ 14 h 14"/>
                    <a:gd name="T10" fmla="*/ 4 w 24"/>
                    <a:gd name="T11" fmla="*/ 14 h 14"/>
                    <a:gd name="T12" fmla="*/ 0 w 24"/>
                    <a:gd name="T13" fmla="*/ 10 h 14"/>
                    <a:gd name="T14" fmla="*/ 0 w 24"/>
                    <a:gd name="T15" fmla="*/ 4 h 14"/>
                    <a:gd name="T16" fmla="*/ 4 w 24"/>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14"/>
                    <a:gd name="T29" fmla="*/ 24 w 2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14">
                      <a:moveTo>
                        <a:pt x="4" y="0"/>
                      </a:moveTo>
                      <a:lnTo>
                        <a:pt x="18" y="0"/>
                      </a:lnTo>
                      <a:lnTo>
                        <a:pt x="24" y="2"/>
                      </a:lnTo>
                      <a:lnTo>
                        <a:pt x="24" y="10"/>
                      </a:lnTo>
                      <a:lnTo>
                        <a:pt x="20" y="14"/>
                      </a:lnTo>
                      <a:lnTo>
                        <a:pt x="4" y="14"/>
                      </a:lnTo>
                      <a:lnTo>
                        <a:pt x="0" y="10"/>
                      </a:lnTo>
                      <a:lnTo>
                        <a:pt x="0" y="4"/>
                      </a:lnTo>
                      <a:lnTo>
                        <a:pt x="4" y="0"/>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85" name="Freeform 330"/>
                <p:cNvSpPr>
                  <a:spLocks/>
                </p:cNvSpPr>
                <p:nvPr/>
              </p:nvSpPr>
              <p:spPr bwMode="auto">
                <a:xfrm>
                  <a:off x="1256" y="1559"/>
                  <a:ext cx="24" cy="14"/>
                </a:xfrm>
                <a:custGeom>
                  <a:avLst/>
                  <a:gdLst>
                    <a:gd name="T0" fmla="*/ 4 w 24"/>
                    <a:gd name="T1" fmla="*/ 0 h 14"/>
                    <a:gd name="T2" fmla="*/ 18 w 24"/>
                    <a:gd name="T3" fmla="*/ 0 h 14"/>
                    <a:gd name="T4" fmla="*/ 24 w 24"/>
                    <a:gd name="T5" fmla="*/ 2 h 14"/>
                    <a:gd name="T6" fmla="*/ 24 w 24"/>
                    <a:gd name="T7" fmla="*/ 10 h 14"/>
                    <a:gd name="T8" fmla="*/ 20 w 24"/>
                    <a:gd name="T9" fmla="*/ 14 h 14"/>
                    <a:gd name="T10" fmla="*/ 4 w 24"/>
                    <a:gd name="T11" fmla="*/ 14 h 14"/>
                    <a:gd name="T12" fmla="*/ 0 w 24"/>
                    <a:gd name="T13" fmla="*/ 10 h 14"/>
                    <a:gd name="T14" fmla="*/ 0 w 24"/>
                    <a:gd name="T15" fmla="*/ 4 h 14"/>
                    <a:gd name="T16" fmla="*/ 4 w 24"/>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14"/>
                    <a:gd name="T29" fmla="*/ 24 w 2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14">
                      <a:moveTo>
                        <a:pt x="4" y="0"/>
                      </a:moveTo>
                      <a:lnTo>
                        <a:pt x="18" y="0"/>
                      </a:lnTo>
                      <a:lnTo>
                        <a:pt x="24" y="2"/>
                      </a:lnTo>
                      <a:lnTo>
                        <a:pt x="24" y="10"/>
                      </a:lnTo>
                      <a:lnTo>
                        <a:pt x="20" y="14"/>
                      </a:lnTo>
                      <a:lnTo>
                        <a:pt x="4" y="14"/>
                      </a:lnTo>
                      <a:lnTo>
                        <a:pt x="0" y="10"/>
                      </a:lnTo>
                      <a:lnTo>
                        <a:pt x="0" y="4"/>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86" name="Freeform 331"/>
                <p:cNvSpPr>
                  <a:spLocks/>
                </p:cNvSpPr>
                <p:nvPr/>
              </p:nvSpPr>
              <p:spPr bwMode="auto">
                <a:xfrm>
                  <a:off x="1256" y="1559"/>
                  <a:ext cx="24" cy="14"/>
                </a:xfrm>
                <a:custGeom>
                  <a:avLst/>
                  <a:gdLst>
                    <a:gd name="T0" fmla="*/ 4 w 24"/>
                    <a:gd name="T1" fmla="*/ 0 h 14"/>
                    <a:gd name="T2" fmla="*/ 18 w 24"/>
                    <a:gd name="T3" fmla="*/ 0 h 14"/>
                    <a:gd name="T4" fmla="*/ 24 w 24"/>
                    <a:gd name="T5" fmla="*/ 2 h 14"/>
                    <a:gd name="T6" fmla="*/ 24 w 24"/>
                    <a:gd name="T7" fmla="*/ 10 h 14"/>
                    <a:gd name="T8" fmla="*/ 20 w 24"/>
                    <a:gd name="T9" fmla="*/ 14 h 14"/>
                    <a:gd name="T10" fmla="*/ 4 w 24"/>
                    <a:gd name="T11" fmla="*/ 14 h 14"/>
                    <a:gd name="T12" fmla="*/ 0 w 24"/>
                    <a:gd name="T13" fmla="*/ 10 h 14"/>
                    <a:gd name="T14" fmla="*/ 0 w 24"/>
                    <a:gd name="T15" fmla="*/ 4 h 14"/>
                    <a:gd name="T16" fmla="*/ 4 w 24"/>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14"/>
                    <a:gd name="T29" fmla="*/ 24 w 2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14">
                      <a:moveTo>
                        <a:pt x="4" y="0"/>
                      </a:moveTo>
                      <a:lnTo>
                        <a:pt x="18" y="0"/>
                      </a:lnTo>
                      <a:lnTo>
                        <a:pt x="24" y="2"/>
                      </a:lnTo>
                      <a:lnTo>
                        <a:pt x="24" y="10"/>
                      </a:lnTo>
                      <a:lnTo>
                        <a:pt x="20" y="14"/>
                      </a:lnTo>
                      <a:lnTo>
                        <a:pt x="4" y="14"/>
                      </a:lnTo>
                      <a:lnTo>
                        <a:pt x="0" y="10"/>
                      </a:lnTo>
                      <a:lnTo>
                        <a:pt x="0" y="4"/>
                      </a:lnTo>
                      <a:lnTo>
                        <a:pt x="4"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sp>
            <p:nvSpPr>
              <p:cNvPr id="498" name="Freeform 332"/>
              <p:cNvSpPr>
                <a:spLocks/>
              </p:cNvSpPr>
              <p:nvPr/>
            </p:nvSpPr>
            <p:spPr bwMode="auto">
              <a:xfrm>
                <a:off x="1211" y="1476"/>
                <a:ext cx="43" cy="42"/>
              </a:xfrm>
              <a:custGeom>
                <a:avLst/>
                <a:gdLst>
                  <a:gd name="T0" fmla="*/ 6 w 43"/>
                  <a:gd name="T1" fmla="*/ 0 h 42"/>
                  <a:gd name="T2" fmla="*/ 32 w 43"/>
                  <a:gd name="T3" fmla="*/ 0 h 42"/>
                  <a:gd name="T4" fmla="*/ 43 w 43"/>
                  <a:gd name="T5" fmla="*/ 8 h 42"/>
                  <a:gd name="T6" fmla="*/ 42 w 43"/>
                  <a:gd name="T7" fmla="*/ 32 h 42"/>
                  <a:gd name="T8" fmla="*/ 36 w 43"/>
                  <a:gd name="T9" fmla="*/ 42 h 42"/>
                  <a:gd name="T10" fmla="*/ 8 w 43"/>
                  <a:gd name="T11" fmla="*/ 42 h 42"/>
                  <a:gd name="T12" fmla="*/ 0 w 43"/>
                  <a:gd name="T13" fmla="*/ 32 h 42"/>
                  <a:gd name="T14" fmla="*/ 0 w 43"/>
                  <a:gd name="T15" fmla="*/ 14 h 42"/>
                  <a:gd name="T16" fmla="*/ 6 w 43"/>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
                  <a:gd name="T28" fmla="*/ 0 h 42"/>
                  <a:gd name="T29" fmla="*/ 43 w 43"/>
                  <a:gd name="T30" fmla="*/ 42 h 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 h="42">
                    <a:moveTo>
                      <a:pt x="6" y="0"/>
                    </a:moveTo>
                    <a:lnTo>
                      <a:pt x="32" y="0"/>
                    </a:lnTo>
                    <a:lnTo>
                      <a:pt x="43" y="8"/>
                    </a:lnTo>
                    <a:lnTo>
                      <a:pt x="42" y="32"/>
                    </a:lnTo>
                    <a:lnTo>
                      <a:pt x="36" y="42"/>
                    </a:lnTo>
                    <a:lnTo>
                      <a:pt x="8" y="42"/>
                    </a:lnTo>
                    <a:lnTo>
                      <a:pt x="0" y="32"/>
                    </a:lnTo>
                    <a:lnTo>
                      <a:pt x="0" y="14"/>
                    </a:lnTo>
                    <a:lnTo>
                      <a:pt x="6"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499" name="Freeform 333"/>
              <p:cNvSpPr>
                <a:spLocks/>
              </p:cNvSpPr>
              <p:nvPr/>
            </p:nvSpPr>
            <p:spPr bwMode="auto">
              <a:xfrm>
                <a:off x="1211" y="1480"/>
                <a:ext cx="43" cy="34"/>
              </a:xfrm>
              <a:custGeom>
                <a:avLst/>
                <a:gdLst>
                  <a:gd name="T0" fmla="*/ 6 w 43"/>
                  <a:gd name="T1" fmla="*/ 0 h 34"/>
                  <a:gd name="T2" fmla="*/ 30 w 43"/>
                  <a:gd name="T3" fmla="*/ 0 h 34"/>
                  <a:gd name="T4" fmla="*/ 43 w 43"/>
                  <a:gd name="T5" fmla="*/ 6 h 34"/>
                  <a:gd name="T6" fmla="*/ 42 w 43"/>
                  <a:gd name="T7" fmla="*/ 26 h 34"/>
                  <a:gd name="T8" fmla="*/ 36 w 43"/>
                  <a:gd name="T9" fmla="*/ 34 h 34"/>
                  <a:gd name="T10" fmla="*/ 8 w 43"/>
                  <a:gd name="T11" fmla="*/ 34 h 34"/>
                  <a:gd name="T12" fmla="*/ 0 w 43"/>
                  <a:gd name="T13" fmla="*/ 26 h 34"/>
                  <a:gd name="T14" fmla="*/ 0 w 43"/>
                  <a:gd name="T15" fmla="*/ 10 h 34"/>
                  <a:gd name="T16" fmla="*/ 6 w 43"/>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
                  <a:gd name="T28" fmla="*/ 0 h 34"/>
                  <a:gd name="T29" fmla="*/ 43 w 43"/>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 h="34">
                    <a:moveTo>
                      <a:pt x="6" y="0"/>
                    </a:moveTo>
                    <a:lnTo>
                      <a:pt x="30" y="0"/>
                    </a:lnTo>
                    <a:lnTo>
                      <a:pt x="43" y="6"/>
                    </a:lnTo>
                    <a:lnTo>
                      <a:pt x="42" y="26"/>
                    </a:lnTo>
                    <a:lnTo>
                      <a:pt x="36" y="34"/>
                    </a:lnTo>
                    <a:lnTo>
                      <a:pt x="8" y="34"/>
                    </a:lnTo>
                    <a:lnTo>
                      <a:pt x="0" y="26"/>
                    </a:lnTo>
                    <a:lnTo>
                      <a:pt x="0" y="10"/>
                    </a:lnTo>
                    <a:lnTo>
                      <a:pt x="6"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nvGrpSpPr>
              <p:cNvPr id="500" name="Group 334"/>
              <p:cNvGrpSpPr>
                <a:grpSpLocks/>
              </p:cNvGrpSpPr>
              <p:nvPr/>
            </p:nvGrpSpPr>
            <p:grpSpPr bwMode="auto">
              <a:xfrm>
                <a:off x="1211" y="1484"/>
                <a:ext cx="40" cy="32"/>
                <a:chOff x="1211" y="1484"/>
                <a:chExt cx="40" cy="32"/>
              </a:xfrm>
            </p:grpSpPr>
            <p:grpSp>
              <p:nvGrpSpPr>
                <p:cNvPr id="578" name="Group 335"/>
                <p:cNvGrpSpPr>
                  <a:grpSpLocks/>
                </p:cNvGrpSpPr>
                <p:nvPr/>
              </p:nvGrpSpPr>
              <p:grpSpPr bwMode="auto">
                <a:xfrm>
                  <a:off x="1211" y="1486"/>
                  <a:ext cx="22" cy="30"/>
                  <a:chOff x="1211" y="1486"/>
                  <a:chExt cx="22" cy="30"/>
                </a:xfrm>
              </p:grpSpPr>
              <p:sp>
                <p:nvSpPr>
                  <p:cNvPr id="582" name="Oval 336"/>
                  <p:cNvSpPr>
                    <a:spLocks noChangeArrowheads="1"/>
                  </p:cNvSpPr>
                  <p:nvPr/>
                </p:nvSpPr>
                <p:spPr bwMode="auto">
                  <a:xfrm>
                    <a:off x="1211" y="1486"/>
                    <a:ext cx="22"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83" name="Freeform 337"/>
                  <p:cNvSpPr>
                    <a:spLocks/>
                  </p:cNvSpPr>
                  <p:nvPr/>
                </p:nvSpPr>
                <p:spPr bwMode="auto">
                  <a:xfrm>
                    <a:off x="1213" y="1494"/>
                    <a:ext cx="14" cy="14"/>
                  </a:xfrm>
                  <a:custGeom>
                    <a:avLst/>
                    <a:gdLst>
                      <a:gd name="T0" fmla="*/ 0 w 14"/>
                      <a:gd name="T1" fmla="*/ 2 h 14"/>
                      <a:gd name="T2" fmla="*/ 6 w 14"/>
                      <a:gd name="T3" fmla="*/ 4 h 14"/>
                      <a:gd name="T4" fmla="*/ 12 w 14"/>
                      <a:gd name="T5" fmla="*/ 0 h 14"/>
                      <a:gd name="T6" fmla="*/ 14 w 14"/>
                      <a:gd name="T7" fmla="*/ 8 h 14"/>
                      <a:gd name="T8" fmla="*/ 12 w 14"/>
                      <a:gd name="T9" fmla="*/ 14 h 14"/>
                      <a:gd name="T10" fmla="*/ 6 w 14"/>
                      <a:gd name="T11" fmla="*/ 10 h 14"/>
                      <a:gd name="T12" fmla="*/ 0 w 14"/>
                      <a:gd name="T13" fmla="*/ 12 h 14"/>
                      <a:gd name="T14" fmla="*/ 0 w 14"/>
                      <a:gd name="T15" fmla="*/ 2 h 14"/>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14"/>
                      <a:gd name="T26" fmla="*/ 14 w 14"/>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14">
                        <a:moveTo>
                          <a:pt x="0" y="2"/>
                        </a:moveTo>
                        <a:lnTo>
                          <a:pt x="6" y="4"/>
                        </a:lnTo>
                        <a:lnTo>
                          <a:pt x="12" y="0"/>
                        </a:lnTo>
                        <a:lnTo>
                          <a:pt x="14" y="8"/>
                        </a:lnTo>
                        <a:lnTo>
                          <a:pt x="12" y="14"/>
                        </a:lnTo>
                        <a:lnTo>
                          <a:pt x="6" y="10"/>
                        </a:lnTo>
                        <a:lnTo>
                          <a:pt x="0" y="1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579" name="Group 338"/>
                <p:cNvGrpSpPr>
                  <a:grpSpLocks/>
                </p:cNvGrpSpPr>
                <p:nvPr/>
              </p:nvGrpSpPr>
              <p:grpSpPr bwMode="auto">
                <a:xfrm>
                  <a:off x="1229" y="1484"/>
                  <a:ext cx="22" cy="32"/>
                  <a:chOff x="1229" y="1484"/>
                  <a:chExt cx="22" cy="32"/>
                </a:xfrm>
              </p:grpSpPr>
              <p:sp>
                <p:nvSpPr>
                  <p:cNvPr id="580" name="Oval 339"/>
                  <p:cNvSpPr>
                    <a:spLocks noChangeArrowheads="1"/>
                  </p:cNvSpPr>
                  <p:nvPr/>
                </p:nvSpPr>
                <p:spPr bwMode="auto">
                  <a:xfrm>
                    <a:off x="1229" y="1484"/>
                    <a:ext cx="22" cy="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81" name="Freeform 340"/>
                  <p:cNvSpPr>
                    <a:spLocks/>
                  </p:cNvSpPr>
                  <p:nvPr/>
                </p:nvSpPr>
                <p:spPr bwMode="auto">
                  <a:xfrm>
                    <a:off x="1231" y="1494"/>
                    <a:ext cx="18" cy="12"/>
                  </a:xfrm>
                  <a:custGeom>
                    <a:avLst/>
                    <a:gdLst>
                      <a:gd name="T0" fmla="*/ 0 w 18"/>
                      <a:gd name="T1" fmla="*/ 8 h 12"/>
                      <a:gd name="T2" fmla="*/ 0 w 18"/>
                      <a:gd name="T3" fmla="*/ 2 h 12"/>
                      <a:gd name="T4" fmla="*/ 8 w 18"/>
                      <a:gd name="T5" fmla="*/ 4 h 12"/>
                      <a:gd name="T6" fmla="*/ 14 w 18"/>
                      <a:gd name="T7" fmla="*/ 0 h 12"/>
                      <a:gd name="T8" fmla="*/ 18 w 18"/>
                      <a:gd name="T9" fmla="*/ 8 h 12"/>
                      <a:gd name="T10" fmla="*/ 14 w 18"/>
                      <a:gd name="T11" fmla="*/ 12 h 12"/>
                      <a:gd name="T12" fmla="*/ 8 w 18"/>
                      <a:gd name="T13" fmla="*/ 8 h 12"/>
                      <a:gd name="T14" fmla="*/ 2 w 18"/>
                      <a:gd name="T15" fmla="*/ 12 h 12"/>
                      <a:gd name="T16" fmla="*/ 0 w 18"/>
                      <a:gd name="T17" fmla="*/ 8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2"/>
                      <a:gd name="T29" fmla="*/ 18 w 18"/>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2">
                        <a:moveTo>
                          <a:pt x="0" y="8"/>
                        </a:moveTo>
                        <a:lnTo>
                          <a:pt x="0" y="2"/>
                        </a:lnTo>
                        <a:lnTo>
                          <a:pt x="8" y="4"/>
                        </a:lnTo>
                        <a:lnTo>
                          <a:pt x="14" y="0"/>
                        </a:lnTo>
                        <a:lnTo>
                          <a:pt x="18" y="8"/>
                        </a:lnTo>
                        <a:lnTo>
                          <a:pt x="14" y="12"/>
                        </a:lnTo>
                        <a:lnTo>
                          <a:pt x="8" y="8"/>
                        </a:lnTo>
                        <a:lnTo>
                          <a:pt x="2" y="1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grpSp>
            <p:nvGrpSpPr>
              <p:cNvPr id="501" name="Group 341"/>
              <p:cNvGrpSpPr>
                <a:grpSpLocks/>
              </p:cNvGrpSpPr>
              <p:nvPr/>
            </p:nvGrpSpPr>
            <p:grpSpPr bwMode="auto">
              <a:xfrm>
                <a:off x="1217" y="1484"/>
                <a:ext cx="39" cy="32"/>
                <a:chOff x="1217" y="1484"/>
                <a:chExt cx="39" cy="32"/>
              </a:xfrm>
            </p:grpSpPr>
            <p:grpSp>
              <p:nvGrpSpPr>
                <p:cNvPr id="572" name="Group 342"/>
                <p:cNvGrpSpPr>
                  <a:grpSpLocks/>
                </p:cNvGrpSpPr>
                <p:nvPr/>
              </p:nvGrpSpPr>
              <p:grpSpPr bwMode="auto">
                <a:xfrm>
                  <a:off x="1217" y="1486"/>
                  <a:ext cx="20" cy="30"/>
                  <a:chOff x="1217" y="1486"/>
                  <a:chExt cx="20" cy="30"/>
                </a:xfrm>
              </p:grpSpPr>
              <p:sp>
                <p:nvSpPr>
                  <p:cNvPr id="576" name="Oval 343"/>
                  <p:cNvSpPr>
                    <a:spLocks noChangeArrowheads="1"/>
                  </p:cNvSpPr>
                  <p:nvPr/>
                </p:nvSpPr>
                <p:spPr bwMode="auto">
                  <a:xfrm>
                    <a:off x="1217" y="1486"/>
                    <a:ext cx="20" cy="30"/>
                  </a:xfrm>
                  <a:prstGeom prst="ellipse">
                    <a:avLst/>
                  </a:prstGeom>
                  <a:solidFill>
                    <a:srgbClr val="DBFFD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77" name="Freeform 344"/>
                  <p:cNvSpPr>
                    <a:spLocks/>
                  </p:cNvSpPr>
                  <p:nvPr/>
                </p:nvSpPr>
                <p:spPr bwMode="auto">
                  <a:xfrm>
                    <a:off x="1217" y="1494"/>
                    <a:ext cx="14" cy="14"/>
                  </a:xfrm>
                  <a:custGeom>
                    <a:avLst/>
                    <a:gdLst>
                      <a:gd name="T0" fmla="*/ 0 w 14"/>
                      <a:gd name="T1" fmla="*/ 2 h 14"/>
                      <a:gd name="T2" fmla="*/ 6 w 14"/>
                      <a:gd name="T3" fmla="*/ 4 h 14"/>
                      <a:gd name="T4" fmla="*/ 12 w 14"/>
                      <a:gd name="T5" fmla="*/ 0 h 14"/>
                      <a:gd name="T6" fmla="*/ 14 w 14"/>
                      <a:gd name="T7" fmla="*/ 8 h 14"/>
                      <a:gd name="T8" fmla="*/ 12 w 14"/>
                      <a:gd name="T9" fmla="*/ 14 h 14"/>
                      <a:gd name="T10" fmla="*/ 6 w 14"/>
                      <a:gd name="T11" fmla="*/ 10 h 14"/>
                      <a:gd name="T12" fmla="*/ 0 w 14"/>
                      <a:gd name="T13" fmla="*/ 12 h 14"/>
                      <a:gd name="T14" fmla="*/ 0 w 14"/>
                      <a:gd name="T15" fmla="*/ 2 h 14"/>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14"/>
                      <a:gd name="T26" fmla="*/ 14 w 14"/>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14">
                        <a:moveTo>
                          <a:pt x="0" y="2"/>
                        </a:moveTo>
                        <a:lnTo>
                          <a:pt x="6" y="4"/>
                        </a:lnTo>
                        <a:lnTo>
                          <a:pt x="12" y="0"/>
                        </a:lnTo>
                        <a:lnTo>
                          <a:pt x="14" y="8"/>
                        </a:lnTo>
                        <a:lnTo>
                          <a:pt x="12" y="14"/>
                        </a:lnTo>
                        <a:lnTo>
                          <a:pt x="6" y="10"/>
                        </a:lnTo>
                        <a:lnTo>
                          <a:pt x="0" y="1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573" name="Group 345"/>
                <p:cNvGrpSpPr>
                  <a:grpSpLocks/>
                </p:cNvGrpSpPr>
                <p:nvPr/>
              </p:nvGrpSpPr>
              <p:grpSpPr bwMode="auto">
                <a:xfrm>
                  <a:off x="1233" y="1484"/>
                  <a:ext cx="23" cy="32"/>
                  <a:chOff x="1233" y="1484"/>
                  <a:chExt cx="23" cy="32"/>
                </a:xfrm>
              </p:grpSpPr>
              <p:sp>
                <p:nvSpPr>
                  <p:cNvPr id="574" name="Oval 346"/>
                  <p:cNvSpPr>
                    <a:spLocks noChangeArrowheads="1"/>
                  </p:cNvSpPr>
                  <p:nvPr/>
                </p:nvSpPr>
                <p:spPr bwMode="auto">
                  <a:xfrm>
                    <a:off x="1233" y="1484"/>
                    <a:ext cx="23" cy="32"/>
                  </a:xfrm>
                  <a:prstGeom prst="ellipse">
                    <a:avLst/>
                  </a:prstGeom>
                  <a:solidFill>
                    <a:srgbClr val="DBFFD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75" name="Freeform 347"/>
                  <p:cNvSpPr>
                    <a:spLocks/>
                  </p:cNvSpPr>
                  <p:nvPr/>
                </p:nvSpPr>
                <p:spPr bwMode="auto">
                  <a:xfrm>
                    <a:off x="1235" y="1494"/>
                    <a:ext cx="18" cy="12"/>
                  </a:xfrm>
                  <a:custGeom>
                    <a:avLst/>
                    <a:gdLst>
                      <a:gd name="T0" fmla="*/ 0 w 18"/>
                      <a:gd name="T1" fmla="*/ 8 h 12"/>
                      <a:gd name="T2" fmla="*/ 0 w 18"/>
                      <a:gd name="T3" fmla="*/ 2 h 12"/>
                      <a:gd name="T4" fmla="*/ 8 w 18"/>
                      <a:gd name="T5" fmla="*/ 4 h 12"/>
                      <a:gd name="T6" fmla="*/ 14 w 18"/>
                      <a:gd name="T7" fmla="*/ 0 h 12"/>
                      <a:gd name="T8" fmla="*/ 18 w 18"/>
                      <a:gd name="T9" fmla="*/ 8 h 12"/>
                      <a:gd name="T10" fmla="*/ 14 w 18"/>
                      <a:gd name="T11" fmla="*/ 12 h 12"/>
                      <a:gd name="T12" fmla="*/ 8 w 18"/>
                      <a:gd name="T13" fmla="*/ 8 h 12"/>
                      <a:gd name="T14" fmla="*/ 2 w 18"/>
                      <a:gd name="T15" fmla="*/ 12 h 12"/>
                      <a:gd name="T16" fmla="*/ 0 w 18"/>
                      <a:gd name="T17" fmla="*/ 8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2"/>
                      <a:gd name="T29" fmla="*/ 18 w 18"/>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2">
                        <a:moveTo>
                          <a:pt x="0" y="8"/>
                        </a:moveTo>
                        <a:lnTo>
                          <a:pt x="0" y="2"/>
                        </a:lnTo>
                        <a:lnTo>
                          <a:pt x="8" y="4"/>
                        </a:lnTo>
                        <a:lnTo>
                          <a:pt x="14" y="0"/>
                        </a:lnTo>
                        <a:lnTo>
                          <a:pt x="18" y="8"/>
                        </a:lnTo>
                        <a:lnTo>
                          <a:pt x="14" y="12"/>
                        </a:lnTo>
                        <a:lnTo>
                          <a:pt x="8" y="8"/>
                        </a:lnTo>
                        <a:lnTo>
                          <a:pt x="2" y="1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sp>
            <p:nvSpPr>
              <p:cNvPr id="502" name="Line 348"/>
              <p:cNvSpPr>
                <a:spLocks noChangeShapeType="1"/>
              </p:cNvSpPr>
              <p:nvPr/>
            </p:nvSpPr>
            <p:spPr bwMode="auto">
              <a:xfrm>
                <a:off x="1223" y="1498"/>
                <a:ext cx="1" cy="4"/>
              </a:xfrm>
              <a:prstGeom prst="line">
                <a:avLst/>
              </a:prstGeom>
              <a:noFill/>
              <a:ln w="12700">
                <a:solidFill>
                  <a:srgbClr val="617A97"/>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503" name="Line 349"/>
              <p:cNvSpPr>
                <a:spLocks noChangeShapeType="1"/>
              </p:cNvSpPr>
              <p:nvPr/>
            </p:nvSpPr>
            <p:spPr bwMode="auto">
              <a:xfrm>
                <a:off x="1219" y="1504"/>
                <a:ext cx="6" cy="1"/>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504" name="Line 350"/>
              <p:cNvSpPr>
                <a:spLocks noChangeShapeType="1"/>
              </p:cNvSpPr>
              <p:nvPr/>
            </p:nvSpPr>
            <p:spPr bwMode="auto">
              <a:xfrm>
                <a:off x="1241" y="1498"/>
                <a:ext cx="2" cy="4"/>
              </a:xfrm>
              <a:prstGeom prst="line">
                <a:avLst/>
              </a:prstGeom>
              <a:noFill/>
              <a:ln w="12700">
                <a:solidFill>
                  <a:srgbClr val="617A97"/>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505" name="Line 351"/>
              <p:cNvSpPr>
                <a:spLocks noChangeShapeType="1"/>
              </p:cNvSpPr>
              <p:nvPr/>
            </p:nvSpPr>
            <p:spPr bwMode="auto">
              <a:xfrm flipV="1">
                <a:off x="1241" y="1498"/>
                <a:ext cx="2" cy="1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SG"/>
              </a:p>
            </p:txBody>
          </p:sp>
          <p:grpSp>
            <p:nvGrpSpPr>
              <p:cNvPr id="506" name="Group 352"/>
              <p:cNvGrpSpPr>
                <a:grpSpLocks/>
              </p:cNvGrpSpPr>
              <p:nvPr/>
            </p:nvGrpSpPr>
            <p:grpSpPr bwMode="auto">
              <a:xfrm>
                <a:off x="1382" y="1476"/>
                <a:ext cx="40" cy="40"/>
                <a:chOff x="1382" y="1476"/>
                <a:chExt cx="40" cy="40"/>
              </a:xfrm>
            </p:grpSpPr>
            <p:sp>
              <p:nvSpPr>
                <p:cNvPr id="556" name="Freeform 353"/>
                <p:cNvSpPr>
                  <a:spLocks/>
                </p:cNvSpPr>
                <p:nvPr/>
              </p:nvSpPr>
              <p:spPr bwMode="auto">
                <a:xfrm>
                  <a:off x="1384" y="1476"/>
                  <a:ext cx="32" cy="38"/>
                </a:xfrm>
                <a:custGeom>
                  <a:avLst/>
                  <a:gdLst>
                    <a:gd name="T0" fmla="*/ 8 w 32"/>
                    <a:gd name="T1" fmla="*/ 0 h 38"/>
                    <a:gd name="T2" fmla="*/ 24 w 32"/>
                    <a:gd name="T3" fmla="*/ 0 h 38"/>
                    <a:gd name="T4" fmla="*/ 32 w 32"/>
                    <a:gd name="T5" fmla="*/ 6 h 38"/>
                    <a:gd name="T6" fmla="*/ 32 w 32"/>
                    <a:gd name="T7" fmla="*/ 30 h 38"/>
                    <a:gd name="T8" fmla="*/ 24 w 32"/>
                    <a:gd name="T9" fmla="*/ 38 h 38"/>
                    <a:gd name="T10" fmla="*/ 10 w 32"/>
                    <a:gd name="T11" fmla="*/ 38 h 38"/>
                    <a:gd name="T12" fmla="*/ 0 w 32"/>
                    <a:gd name="T13" fmla="*/ 32 h 38"/>
                    <a:gd name="T14" fmla="*/ 0 w 32"/>
                    <a:gd name="T15" fmla="*/ 8 h 38"/>
                    <a:gd name="T16" fmla="*/ 8 w 32"/>
                    <a:gd name="T17" fmla="*/ 0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38"/>
                    <a:gd name="T29" fmla="*/ 32 w 32"/>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38">
                      <a:moveTo>
                        <a:pt x="8" y="0"/>
                      </a:moveTo>
                      <a:lnTo>
                        <a:pt x="24" y="0"/>
                      </a:lnTo>
                      <a:lnTo>
                        <a:pt x="32" y="6"/>
                      </a:lnTo>
                      <a:lnTo>
                        <a:pt x="32" y="30"/>
                      </a:lnTo>
                      <a:lnTo>
                        <a:pt x="24" y="38"/>
                      </a:lnTo>
                      <a:lnTo>
                        <a:pt x="10" y="38"/>
                      </a:lnTo>
                      <a:lnTo>
                        <a:pt x="0" y="32"/>
                      </a:lnTo>
                      <a:lnTo>
                        <a:pt x="0" y="8"/>
                      </a:lnTo>
                      <a:lnTo>
                        <a:pt x="8"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557" name="Freeform 354"/>
                <p:cNvSpPr>
                  <a:spLocks/>
                </p:cNvSpPr>
                <p:nvPr/>
              </p:nvSpPr>
              <p:spPr bwMode="auto">
                <a:xfrm>
                  <a:off x="1386" y="1484"/>
                  <a:ext cx="30" cy="28"/>
                </a:xfrm>
                <a:custGeom>
                  <a:avLst/>
                  <a:gdLst>
                    <a:gd name="T0" fmla="*/ 6 w 30"/>
                    <a:gd name="T1" fmla="*/ 0 h 28"/>
                    <a:gd name="T2" fmla="*/ 22 w 30"/>
                    <a:gd name="T3" fmla="*/ 0 h 28"/>
                    <a:gd name="T4" fmla="*/ 30 w 30"/>
                    <a:gd name="T5" fmla="*/ 4 h 28"/>
                    <a:gd name="T6" fmla="*/ 30 w 30"/>
                    <a:gd name="T7" fmla="*/ 22 h 28"/>
                    <a:gd name="T8" fmla="*/ 22 w 30"/>
                    <a:gd name="T9" fmla="*/ 28 h 28"/>
                    <a:gd name="T10" fmla="*/ 8 w 30"/>
                    <a:gd name="T11" fmla="*/ 28 h 28"/>
                    <a:gd name="T12" fmla="*/ 0 w 30"/>
                    <a:gd name="T13" fmla="*/ 22 h 28"/>
                    <a:gd name="T14" fmla="*/ 0 w 30"/>
                    <a:gd name="T15" fmla="*/ 4 h 28"/>
                    <a:gd name="T16" fmla="*/ 6 w 30"/>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28"/>
                    <a:gd name="T29" fmla="*/ 30 w 30"/>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28">
                      <a:moveTo>
                        <a:pt x="6" y="0"/>
                      </a:moveTo>
                      <a:lnTo>
                        <a:pt x="22" y="0"/>
                      </a:lnTo>
                      <a:lnTo>
                        <a:pt x="30" y="4"/>
                      </a:lnTo>
                      <a:lnTo>
                        <a:pt x="30" y="22"/>
                      </a:lnTo>
                      <a:lnTo>
                        <a:pt x="22" y="28"/>
                      </a:lnTo>
                      <a:lnTo>
                        <a:pt x="8" y="28"/>
                      </a:lnTo>
                      <a:lnTo>
                        <a:pt x="0" y="22"/>
                      </a:lnTo>
                      <a:lnTo>
                        <a:pt x="0" y="4"/>
                      </a:lnTo>
                      <a:lnTo>
                        <a:pt x="6"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nvGrpSpPr>
                <p:cNvPr id="558" name="Group 355"/>
                <p:cNvGrpSpPr>
                  <a:grpSpLocks/>
                </p:cNvGrpSpPr>
                <p:nvPr/>
              </p:nvGrpSpPr>
              <p:grpSpPr bwMode="auto">
                <a:xfrm>
                  <a:off x="1382" y="1486"/>
                  <a:ext cx="34" cy="30"/>
                  <a:chOff x="1382" y="1486"/>
                  <a:chExt cx="34" cy="30"/>
                </a:xfrm>
              </p:grpSpPr>
              <p:sp>
                <p:nvSpPr>
                  <p:cNvPr id="568" name="Oval 356"/>
                  <p:cNvSpPr>
                    <a:spLocks noChangeArrowheads="1"/>
                  </p:cNvSpPr>
                  <p:nvPr/>
                </p:nvSpPr>
                <p:spPr bwMode="auto">
                  <a:xfrm>
                    <a:off x="1382" y="1486"/>
                    <a:ext cx="18"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69" name="Oval 357"/>
                  <p:cNvSpPr>
                    <a:spLocks noChangeArrowheads="1"/>
                  </p:cNvSpPr>
                  <p:nvPr/>
                </p:nvSpPr>
                <p:spPr bwMode="auto">
                  <a:xfrm>
                    <a:off x="1398" y="1486"/>
                    <a:ext cx="18" cy="2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70" name="Freeform 358"/>
                  <p:cNvSpPr>
                    <a:spLocks/>
                  </p:cNvSpPr>
                  <p:nvPr/>
                </p:nvSpPr>
                <p:spPr bwMode="auto">
                  <a:xfrm>
                    <a:off x="1382" y="1492"/>
                    <a:ext cx="12" cy="16"/>
                  </a:xfrm>
                  <a:custGeom>
                    <a:avLst/>
                    <a:gdLst>
                      <a:gd name="T0" fmla="*/ 0 w 12"/>
                      <a:gd name="T1" fmla="*/ 10 h 16"/>
                      <a:gd name="T2" fmla="*/ 0 w 12"/>
                      <a:gd name="T3" fmla="*/ 4 h 16"/>
                      <a:gd name="T4" fmla="*/ 6 w 12"/>
                      <a:gd name="T5" fmla="*/ 6 h 16"/>
                      <a:gd name="T6" fmla="*/ 10 w 12"/>
                      <a:gd name="T7" fmla="*/ 0 h 16"/>
                      <a:gd name="T8" fmla="*/ 12 w 12"/>
                      <a:gd name="T9" fmla="*/ 10 h 16"/>
                      <a:gd name="T10" fmla="*/ 10 w 12"/>
                      <a:gd name="T11" fmla="*/ 16 h 16"/>
                      <a:gd name="T12" fmla="*/ 6 w 12"/>
                      <a:gd name="T13" fmla="*/ 10 h 16"/>
                      <a:gd name="T14" fmla="*/ 2 w 12"/>
                      <a:gd name="T15" fmla="*/ 14 h 16"/>
                      <a:gd name="T16" fmla="*/ 0 w 12"/>
                      <a:gd name="T17" fmla="*/ 10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6"/>
                      <a:gd name="T29" fmla="*/ 12 w 12"/>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6">
                        <a:moveTo>
                          <a:pt x="0" y="10"/>
                        </a:moveTo>
                        <a:lnTo>
                          <a:pt x="0" y="4"/>
                        </a:lnTo>
                        <a:lnTo>
                          <a:pt x="6" y="6"/>
                        </a:lnTo>
                        <a:lnTo>
                          <a:pt x="10" y="0"/>
                        </a:lnTo>
                        <a:lnTo>
                          <a:pt x="12" y="10"/>
                        </a:lnTo>
                        <a:lnTo>
                          <a:pt x="10" y="16"/>
                        </a:lnTo>
                        <a:lnTo>
                          <a:pt x="6" y="10"/>
                        </a:lnTo>
                        <a:lnTo>
                          <a:pt x="2" y="14"/>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71" name="Freeform 359"/>
                  <p:cNvSpPr>
                    <a:spLocks/>
                  </p:cNvSpPr>
                  <p:nvPr/>
                </p:nvSpPr>
                <p:spPr bwMode="auto">
                  <a:xfrm>
                    <a:off x="1400" y="1492"/>
                    <a:ext cx="12" cy="16"/>
                  </a:xfrm>
                  <a:custGeom>
                    <a:avLst/>
                    <a:gdLst>
                      <a:gd name="T0" fmla="*/ 0 w 12"/>
                      <a:gd name="T1" fmla="*/ 10 h 16"/>
                      <a:gd name="T2" fmla="*/ 0 w 12"/>
                      <a:gd name="T3" fmla="*/ 4 h 16"/>
                      <a:gd name="T4" fmla="*/ 6 w 12"/>
                      <a:gd name="T5" fmla="*/ 6 h 16"/>
                      <a:gd name="T6" fmla="*/ 10 w 12"/>
                      <a:gd name="T7" fmla="*/ 0 h 16"/>
                      <a:gd name="T8" fmla="*/ 12 w 12"/>
                      <a:gd name="T9" fmla="*/ 10 h 16"/>
                      <a:gd name="T10" fmla="*/ 10 w 12"/>
                      <a:gd name="T11" fmla="*/ 16 h 16"/>
                      <a:gd name="T12" fmla="*/ 6 w 12"/>
                      <a:gd name="T13" fmla="*/ 10 h 16"/>
                      <a:gd name="T14" fmla="*/ 0 w 12"/>
                      <a:gd name="T15" fmla="*/ 14 h 16"/>
                      <a:gd name="T16" fmla="*/ 0 w 12"/>
                      <a:gd name="T17" fmla="*/ 10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6"/>
                      <a:gd name="T29" fmla="*/ 12 w 12"/>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6">
                        <a:moveTo>
                          <a:pt x="0" y="10"/>
                        </a:moveTo>
                        <a:lnTo>
                          <a:pt x="0" y="4"/>
                        </a:lnTo>
                        <a:lnTo>
                          <a:pt x="6" y="6"/>
                        </a:lnTo>
                        <a:lnTo>
                          <a:pt x="10" y="0"/>
                        </a:lnTo>
                        <a:lnTo>
                          <a:pt x="12" y="10"/>
                        </a:lnTo>
                        <a:lnTo>
                          <a:pt x="10" y="16"/>
                        </a:lnTo>
                        <a:lnTo>
                          <a:pt x="6" y="10"/>
                        </a:lnTo>
                        <a:lnTo>
                          <a:pt x="0" y="14"/>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559" name="Group 360"/>
                <p:cNvGrpSpPr>
                  <a:grpSpLocks/>
                </p:cNvGrpSpPr>
                <p:nvPr/>
              </p:nvGrpSpPr>
              <p:grpSpPr bwMode="auto">
                <a:xfrm>
                  <a:off x="1388" y="1486"/>
                  <a:ext cx="34" cy="30"/>
                  <a:chOff x="1388" y="1486"/>
                  <a:chExt cx="34" cy="30"/>
                </a:xfrm>
              </p:grpSpPr>
              <p:sp>
                <p:nvSpPr>
                  <p:cNvPr id="564" name="Oval 361"/>
                  <p:cNvSpPr>
                    <a:spLocks noChangeArrowheads="1"/>
                  </p:cNvSpPr>
                  <p:nvPr/>
                </p:nvSpPr>
                <p:spPr bwMode="auto">
                  <a:xfrm>
                    <a:off x="1388" y="1486"/>
                    <a:ext cx="16" cy="30"/>
                  </a:xfrm>
                  <a:prstGeom prst="ellipse">
                    <a:avLst/>
                  </a:prstGeom>
                  <a:solidFill>
                    <a:srgbClr val="DBFFD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65" name="Oval 362"/>
                  <p:cNvSpPr>
                    <a:spLocks noChangeArrowheads="1"/>
                  </p:cNvSpPr>
                  <p:nvPr/>
                </p:nvSpPr>
                <p:spPr bwMode="auto">
                  <a:xfrm>
                    <a:off x="1402" y="1486"/>
                    <a:ext cx="20" cy="26"/>
                  </a:xfrm>
                  <a:prstGeom prst="ellipse">
                    <a:avLst/>
                  </a:prstGeom>
                  <a:solidFill>
                    <a:srgbClr val="DBFFD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66" name="Freeform 363"/>
                  <p:cNvSpPr>
                    <a:spLocks/>
                  </p:cNvSpPr>
                  <p:nvPr/>
                </p:nvSpPr>
                <p:spPr bwMode="auto">
                  <a:xfrm>
                    <a:off x="1388" y="1492"/>
                    <a:ext cx="12" cy="16"/>
                  </a:xfrm>
                  <a:custGeom>
                    <a:avLst/>
                    <a:gdLst>
                      <a:gd name="T0" fmla="*/ 0 w 12"/>
                      <a:gd name="T1" fmla="*/ 10 h 16"/>
                      <a:gd name="T2" fmla="*/ 0 w 12"/>
                      <a:gd name="T3" fmla="*/ 4 h 16"/>
                      <a:gd name="T4" fmla="*/ 6 w 12"/>
                      <a:gd name="T5" fmla="*/ 6 h 16"/>
                      <a:gd name="T6" fmla="*/ 10 w 12"/>
                      <a:gd name="T7" fmla="*/ 0 h 16"/>
                      <a:gd name="T8" fmla="*/ 12 w 12"/>
                      <a:gd name="T9" fmla="*/ 10 h 16"/>
                      <a:gd name="T10" fmla="*/ 10 w 12"/>
                      <a:gd name="T11" fmla="*/ 16 h 16"/>
                      <a:gd name="T12" fmla="*/ 6 w 12"/>
                      <a:gd name="T13" fmla="*/ 10 h 16"/>
                      <a:gd name="T14" fmla="*/ 0 w 12"/>
                      <a:gd name="T15" fmla="*/ 14 h 16"/>
                      <a:gd name="T16" fmla="*/ 0 w 12"/>
                      <a:gd name="T17" fmla="*/ 10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6"/>
                      <a:gd name="T29" fmla="*/ 12 w 12"/>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6">
                        <a:moveTo>
                          <a:pt x="0" y="10"/>
                        </a:moveTo>
                        <a:lnTo>
                          <a:pt x="0" y="4"/>
                        </a:lnTo>
                        <a:lnTo>
                          <a:pt x="6" y="6"/>
                        </a:lnTo>
                        <a:lnTo>
                          <a:pt x="10" y="0"/>
                        </a:lnTo>
                        <a:lnTo>
                          <a:pt x="12" y="10"/>
                        </a:lnTo>
                        <a:lnTo>
                          <a:pt x="10" y="16"/>
                        </a:lnTo>
                        <a:lnTo>
                          <a:pt x="6" y="10"/>
                        </a:lnTo>
                        <a:lnTo>
                          <a:pt x="0" y="14"/>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67" name="Freeform 364"/>
                  <p:cNvSpPr>
                    <a:spLocks/>
                  </p:cNvSpPr>
                  <p:nvPr/>
                </p:nvSpPr>
                <p:spPr bwMode="auto">
                  <a:xfrm>
                    <a:off x="1406" y="1492"/>
                    <a:ext cx="10" cy="16"/>
                  </a:xfrm>
                  <a:custGeom>
                    <a:avLst/>
                    <a:gdLst>
                      <a:gd name="T0" fmla="*/ 0 w 10"/>
                      <a:gd name="T1" fmla="*/ 10 h 16"/>
                      <a:gd name="T2" fmla="*/ 0 w 10"/>
                      <a:gd name="T3" fmla="*/ 4 h 16"/>
                      <a:gd name="T4" fmla="*/ 4 w 10"/>
                      <a:gd name="T5" fmla="*/ 6 h 16"/>
                      <a:gd name="T6" fmla="*/ 8 w 10"/>
                      <a:gd name="T7" fmla="*/ 0 h 16"/>
                      <a:gd name="T8" fmla="*/ 10 w 10"/>
                      <a:gd name="T9" fmla="*/ 10 h 16"/>
                      <a:gd name="T10" fmla="*/ 8 w 10"/>
                      <a:gd name="T11" fmla="*/ 16 h 16"/>
                      <a:gd name="T12" fmla="*/ 4 w 10"/>
                      <a:gd name="T13" fmla="*/ 10 h 16"/>
                      <a:gd name="T14" fmla="*/ 2 w 10"/>
                      <a:gd name="T15" fmla="*/ 14 h 16"/>
                      <a:gd name="T16" fmla="*/ 0 w 10"/>
                      <a:gd name="T17" fmla="*/ 10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6"/>
                      <a:gd name="T29" fmla="*/ 10 w 10"/>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6">
                        <a:moveTo>
                          <a:pt x="0" y="10"/>
                        </a:moveTo>
                        <a:lnTo>
                          <a:pt x="0" y="4"/>
                        </a:lnTo>
                        <a:lnTo>
                          <a:pt x="4" y="6"/>
                        </a:lnTo>
                        <a:lnTo>
                          <a:pt x="8" y="0"/>
                        </a:lnTo>
                        <a:lnTo>
                          <a:pt x="10" y="10"/>
                        </a:lnTo>
                        <a:lnTo>
                          <a:pt x="8" y="16"/>
                        </a:lnTo>
                        <a:lnTo>
                          <a:pt x="4" y="10"/>
                        </a:lnTo>
                        <a:lnTo>
                          <a:pt x="2" y="14"/>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sp>
              <p:nvSpPr>
                <p:cNvPr id="560" name="Line 365"/>
                <p:cNvSpPr>
                  <a:spLocks noChangeShapeType="1"/>
                </p:cNvSpPr>
                <p:nvPr/>
              </p:nvSpPr>
              <p:spPr bwMode="auto">
                <a:xfrm>
                  <a:off x="1394" y="1498"/>
                  <a:ext cx="1" cy="4"/>
                </a:xfrm>
                <a:prstGeom prst="line">
                  <a:avLst/>
                </a:prstGeom>
                <a:noFill/>
                <a:ln w="12700">
                  <a:solidFill>
                    <a:srgbClr val="617A97"/>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561" name="Line 366"/>
                <p:cNvSpPr>
                  <a:spLocks noChangeShapeType="1"/>
                </p:cNvSpPr>
                <p:nvPr/>
              </p:nvSpPr>
              <p:spPr bwMode="auto">
                <a:xfrm>
                  <a:off x="1390" y="1504"/>
                  <a:ext cx="6" cy="1"/>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562" name="Line 367"/>
                <p:cNvSpPr>
                  <a:spLocks noChangeShapeType="1"/>
                </p:cNvSpPr>
                <p:nvPr/>
              </p:nvSpPr>
              <p:spPr bwMode="auto">
                <a:xfrm>
                  <a:off x="1410" y="1498"/>
                  <a:ext cx="1" cy="4"/>
                </a:xfrm>
                <a:prstGeom prst="line">
                  <a:avLst/>
                </a:prstGeom>
                <a:noFill/>
                <a:ln w="12700">
                  <a:solidFill>
                    <a:srgbClr val="617A97"/>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563" name="Line 368"/>
                <p:cNvSpPr>
                  <a:spLocks noChangeShapeType="1"/>
                </p:cNvSpPr>
                <p:nvPr/>
              </p:nvSpPr>
              <p:spPr bwMode="auto">
                <a:xfrm>
                  <a:off x="1408" y="1502"/>
                  <a:ext cx="6" cy="1"/>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SG"/>
                </a:p>
              </p:txBody>
            </p:sp>
          </p:grpSp>
          <p:sp>
            <p:nvSpPr>
              <p:cNvPr id="507" name="Line 369"/>
              <p:cNvSpPr>
                <a:spLocks noChangeShapeType="1"/>
              </p:cNvSpPr>
              <p:nvPr/>
            </p:nvSpPr>
            <p:spPr bwMode="auto">
              <a:xfrm flipV="1">
                <a:off x="1109" y="1359"/>
                <a:ext cx="4" cy="12"/>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SG"/>
              </a:p>
            </p:txBody>
          </p:sp>
          <p:grpSp>
            <p:nvGrpSpPr>
              <p:cNvPr id="508" name="Group 370"/>
              <p:cNvGrpSpPr>
                <a:grpSpLocks/>
              </p:cNvGrpSpPr>
              <p:nvPr/>
            </p:nvGrpSpPr>
            <p:grpSpPr bwMode="auto">
              <a:xfrm>
                <a:off x="491" y="1532"/>
                <a:ext cx="63" cy="43"/>
                <a:chOff x="491" y="1532"/>
                <a:chExt cx="63" cy="43"/>
              </a:xfrm>
            </p:grpSpPr>
            <p:sp>
              <p:nvSpPr>
                <p:cNvPr id="539" name="Oval 371"/>
                <p:cNvSpPr>
                  <a:spLocks noChangeArrowheads="1"/>
                </p:cNvSpPr>
                <p:nvPr/>
              </p:nvSpPr>
              <p:spPr bwMode="auto">
                <a:xfrm>
                  <a:off x="491" y="1532"/>
                  <a:ext cx="24" cy="43"/>
                </a:xfrm>
                <a:prstGeom prst="ellipse">
                  <a:avLst/>
                </a:pr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40" name="Oval 372"/>
                <p:cNvSpPr>
                  <a:spLocks noChangeArrowheads="1"/>
                </p:cNvSpPr>
                <p:nvPr/>
              </p:nvSpPr>
              <p:spPr bwMode="auto">
                <a:xfrm>
                  <a:off x="493" y="1534"/>
                  <a:ext cx="22" cy="3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41" name="Oval 373"/>
                <p:cNvSpPr>
                  <a:spLocks noChangeArrowheads="1"/>
                </p:cNvSpPr>
                <p:nvPr/>
              </p:nvSpPr>
              <p:spPr bwMode="auto">
                <a:xfrm>
                  <a:off x="493" y="1536"/>
                  <a:ext cx="22" cy="37"/>
                </a:xfrm>
                <a:prstGeom prst="ellipse">
                  <a:avLst/>
                </a:pr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42" name="Oval 374"/>
                <p:cNvSpPr>
                  <a:spLocks noChangeArrowheads="1"/>
                </p:cNvSpPr>
                <p:nvPr/>
              </p:nvSpPr>
              <p:spPr bwMode="auto">
                <a:xfrm>
                  <a:off x="495" y="1536"/>
                  <a:ext cx="20" cy="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43" name="Oval 375"/>
                <p:cNvSpPr>
                  <a:spLocks noChangeArrowheads="1"/>
                </p:cNvSpPr>
                <p:nvPr/>
              </p:nvSpPr>
              <p:spPr bwMode="auto">
                <a:xfrm>
                  <a:off x="503" y="1538"/>
                  <a:ext cx="12" cy="3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44" name="Oval 376"/>
                <p:cNvSpPr>
                  <a:spLocks noChangeArrowheads="1"/>
                </p:cNvSpPr>
                <p:nvPr/>
              </p:nvSpPr>
              <p:spPr bwMode="auto">
                <a:xfrm>
                  <a:off x="505" y="1548"/>
                  <a:ext cx="6"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45" name="Oval 377"/>
                <p:cNvSpPr>
                  <a:spLocks noChangeArrowheads="1"/>
                </p:cNvSpPr>
                <p:nvPr/>
              </p:nvSpPr>
              <p:spPr bwMode="auto">
                <a:xfrm>
                  <a:off x="505" y="1551"/>
                  <a:ext cx="6" cy="1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46" name="Freeform 378"/>
                <p:cNvSpPr>
                  <a:spLocks/>
                </p:cNvSpPr>
                <p:nvPr/>
              </p:nvSpPr>
              <p:spPr bwMode="auto">
                <a:xfrm>
                  <a:off x="493" y="1548"/>
                  <a:ext cx="8" cy="5"/>
                </a:xfrm>
                <a:custGeom>
                  <a:avLst/>
                  <a:gdLst>
                    <a:gd name="T0" fmla="*/ 8 w 8"/>
                    <a:gd name="T1" fmla="*/ 5 h 5"/>
                    <a:gd name="T2" fmla="*/ 0 w 8"/>
                    <a:gd name="T3" fmla="*/ 5 h 5"/>
                    <a:gd name="T4" fmla="*/ 0 w 8"/>
                    <a:gd name="T5" fmla="*/ 5 h 5"/>
                    <a:gd name="T6" fmla="*/ 0 w 8"/>
                    <a:gd name="T7" fmla="*/ 3 h 5"/>
                    <a:gd name="T8" fmla="*/ 0 w 8"/>
                    <a:gd name="T9" fmla="*/ 1 h 5"/>
                    <a:gd name="T10" fmla="*/ 0 w 8"/>
                    <a:gd name="T11" fmla="*/ 1 h 5"/>
                    <a:gd name="T12" fmla="*/ 0 w 8"/>
                    <a:gd name="T13" fmla="*/ 0 h 5"/>
                    <a:gd name="T14" fmla="*/ 0 w 8"/>
                    <a:gd name="T15" fmla="*/ 0 h 5"/>
                    <a:gd name="T16" fmla="*/ 2 w 8"/>
                    <a:gd name="T17" fmla="*/ 0 h 5"/>
                    <a:gd name="T18" fmla="*/ 8 w 8"/>
                    <a:gd name="T19" fmla="*/ 5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5"/>
                    <a:gd name="T32" fmla="*/ 8 w 8"/>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5">
                      <a:moveTo>
                        <a:pt x="8" y="5"/>
                      </a:moveTo>
                      <a:lnTo>
                        <a:pt x="0" y="5"/>
                      </a:lnTo>
                      <a:lnTo>
                        <a:pt x="0" y="3"/>
                      </a:lnTo>
                      <a:lnTo>
                        <a:pt x="0" y="1"/>
                      </a:lnTo>
                      <a:lnTo>
                        <a:pt x="0" y="0"/>
                      </a:lnTo>
                      <a:lnTo>
                        <a:pt x="2" y="0"/>
                      </a:lnTo>
                      <a:lnTo>
                        <a:pt x="8"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nvGrpSpPr>
                <p:cNvPr id="547" name="Group 379"/>
                <p:cNvGrpSpPr>
                  <a:grpSpLocks/>
                </p:cNvGrpSpPr>
                <p:nvPr/>
              </p:nvGrpSpPr>
              <p:grpSpPr bwMode="auto">
                <a:xfrm>
                  <a:off x="529" y="1534"/>
                  <a:ext cx="25" cy="41"/>
                  <a:chOff x="529" y="1534"/>
                  <a:chExt cx="25" cy="41"/>
                </a:xfrm>
              </p:grpSpPr>
              <p:sp>
                <p:nvSpPr>
                  <p:cNvPr id="548" name="Oval 380"/>
                  <p:cNvSpPr>
                    <a:spLocks noChangeArrowheads="1"/>
                  </p:cNvSpPr>
                  <p:nvPr/>
                </p:nvSpPr>
                <p:spPr bwMode="auto">
                  <a:xfrm>
                    <a:off x="529" y="1534"/>
                    <a:ext cx="25" cy="41"/>
                  </a:xfrm>
                  <a:prstGeom prst="ellipse">
                    <a:avLst/>
                  </a:pr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49" name="Oval 381"/>
                  <p:cNvSpPr>
                    <a:spLocks noChangeArrowheads="1"/>
                  </p:cNvSpPr>
                  <p:nvPr/>
                </p:nvSpPr>
                <p:spPr bwMode="auto">
                  <a:xfrm>
                    <a:off x="531" y="1534"/>
                    <a:ext cx="23" cy="4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50" name="Oval 382"/>
                  <p:cNvSpPr>
                    <a:spLocks noChangeArrowheads="1"/>
                  </p:cNvSpPr>
                  <p:nvPr/>
                </p:nvSpPr>
                <p:spPr bwMode="auto">
                  <a:xfrm>
                    <a:off x="533" y="1538"/>
                    <a:ext cx="21" cy="37"/>
                  </a:xfrm>
                  <a:prstGeom prst="ellipse">
                    <a:avLst/>
                  </a:pr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51" name="Oval 383"/>
                  <p:cNvSpPr>
                    <a:spLocks noChangeArrowheads="1"/>
                  </p:cNvSpPr>
                  <p:nvPr/>
                </p:nvSpPr>
                <p:spPr bwMode="auto">
                  <a:xfrm>
                    <a:off x="535" y="1538"/>
                    <a:ext cx="17" cy="2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52" name="Oval 384"/>
                  <p:cNvSpPr>
                    <a:spLocks noChangeArrowheads="1"/>
                  </p:cNvSpPr>
                  <p:nvPr/>
                </p:nvSpPr>
                <p:spPr bwMode="auto">
                  <a:xfrm>
                    <a:off x="540" y="1540"/>
                    <a:ext cx="14" cy="3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53" name="Oval 385"/>
                  <p:cNvSpPr>
                    <a:spLocks noChangeArrowheads="1"/>
                  </p:cNvSpPr>
                  <p:nvPr/>
                </p:nvSpPr>
                <p:spPr bwMode="auto">
                  <a:xfrm>
                    <a:off x="540" y="1551"/>
                    <a:ext cx="8" cy="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54" name="Oval 386"/>
                  <p:cNvSpPr>
                    <a:spLocks noChangeArrowheads="1"/>
                  </p:cNvSpPr>
                  <p:nvPr/>
                </p:nvSpPr>
                <p:spPr bwMode="auto">
                  <a:xfrm>
                    <a:off x="540" y="1551"/>
                    <a:ext cx="8" cy="1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55" name="Freeform 387"/>
                  <p:cNvSpPr>
                    <a:spLocks/>
                  </p:cNvSpPr>
                  <p:nvPr/>
                </p:nvSpPr>
                <p:spPr bwMode="auto">
                  <a:xfrm>
                    <a:off x="533" y="1548"/>
                    <a:ext cx="5" cy="9"/>
                  </a:xfrm>
                  <a:custGeom>
                    <a:avLst/>
                    <a:gdLst>
                      <a:gd name="T0" fmla="*/ 5 w 5"/>
                      <a:gd name="T1" fmla="*/ 9 h 9"/>
                      <a:gd name="T2" fmla="*/ 0 w 5"/>
                      <a:gd name="T3" fmla="*/ 9 h 9"/>
                      <a:gd name="T4" fmla="*/ 0 w 5"/>
                      <a:gd name="T5" fmla="*/ 9 h 9"/>
                      <a:gd name="T6" fmla="*/ 0 w 5"/>
                      <a:gd name="T7" fmla="*/ 7 h 9"/>
                      <a:gd name="T8" fmla="*/ 0 w 5"/>
                      <a:gd name="T9" fmla="*/ 5 h 9"/>
                      <a:gd name="T10" fmla="*/ 0 w 5"/>
                      <a:gd name="T11" fmla="*/ 3 h 9"/>
                      <a:gd name="T12" fmla="*/ 0 w 5"/>
                      <a:gd name="T13" fmla="*/ 1 h 9"/>
                      <a:gd name="T14" fmla="*/ 0 w 5"/>
                      <a:gd name="T15" fmla="*/ 1 h 9"/>
                      <a:gd name="T16" fmla="*/ 0 w 5"/>
                      <a:gd name="T17" fmla="*/ 0 h 9"/>
                      <a:gd name="T18" fmla="*/ 5 w 5"/>
                      <a:gd name="T19" fmla="*/ 9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9"/>
                      <a:gd name="T32" fmla="*/ 5 w 5"/>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9">
                        <a:moveTo>
                          <a:pt x="5" y="9"/>
                        </a:moveTo>
                        <a:lnTo>
                          <a:pt x="0" y="9"/>
                        </a:lnTo>
                        <a:lnTo>
                          <a:pt x="0" y="7"/>
                        </a:lnTo>
                        <a:lnTo>
                          <a:pt x="0" y="5"/>
                        </a:lnTo>
                        <a:lnTo>
                          <a:pt x="0" y="3"/>
                        </a:lnTo>
                        <a:lnTo>
                          <a:pt x="0" y="1"/>
                        </a:lnTo>
                        <a:lnTo>
                          <a:pt x="0" y="0"/>
                        </a:lnTo>
                        <a:lnTo>
                          <a:pt x="5"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grpSp>
            <p:nvGrpSpPr>
              <p:cNvPr id="509" name="Group 388"/>
              <p:cNvGrpSpPr>
                <a:grpSpLocks/>
              </p:cNvGrpSpPr>
              <p:nvPr/>
            </p:nvGrpSpPr>
            <p:grpSpPr bwMode="auto">
              <a:xfrm>
                <a:off x="804" y="1508"/>
                <a:ext cx="151" cy="147"/>
                <a:chOff x="804" y="1508"/>
                <a:chExt cx="151" cy="147"/>
              </a:xfrm>
            </p:grpSpPr>
            <p:sp>
              <p:nvSpPr>
                <p:cNvPr id="510" name="Freeform 389"/>
                <p:cNvSpPr>
                  <a:spLocks/>
                </p:cNvSpPr>
                <p:nvPr/>
              </p:nvSpPr>
              <p:spPr bwMode="auto">
                <a:xfrm>
                  <a:off x="804" y="1548"/>
                  <a:ext cx="28" cy="83"/>
                </a:xfrm>
                <a:custGeom>
                  <a:avLst/>
                  <a:gdLst>
                    <a:gd name="T0" fmla="*/ 0 w 28"/>
                    <a:gd name="T1" fmla="*/ 0 h 83"/>
                    <a:gd name="T2" fmla="*/ 0 w 28"/>
                    <a:gd name="T3" fmla="*/ 77 h 83"/>
                    <a:gd name="T4" fmla="*/ 2 w 28"/>
                    <a:gd name="T5" fmla="*/ 83 h 83"/>
                    <a:gd name="T6" fmla="*/ 24 w 28"/>
                    <a:gd name="T7" fmla="*/ 83 h 83"/>
                    <a:gd name="T8" fmla="*/ 28 w 28"/>
                    <a:gd name="T9" fmla="*/ 0 h 83"/>
                    <a:gd name="T10" fmla="*/ 0 w 28"/>
                    <a:gd name="T11" fmla="*/ 0 h 83"/>
                    <a:gd name="T12" fmla="*/ 0 60000 65536"/>
                    <a:gd name="T13" fmla="*/ 0 60000 65536"/>
                    <a:gd name="T14" fmla="*/ 0 60000 65536"/>
                    <a:gd name="T15" fmla="*/ 0 60000 65536"/>
                    <a:gd name="T16" fmla="*/ 0 60000 65536"/>
                    <a:gd name="T17" fmla="*/ 0 60000 65536"/>
                    <a:gd name="T18" fmla="*/ 0 w 28"/>
                    <a:gd name="T19" fmla="*/ 0 h 83"/>
                    <a:gd name="T20" fmla="*/ 28 w 28"/>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28" h="83">
                      <a:moveTo>
                        <a:pt x="0" y="0"/>
                      </a:moveTo>
                      <a:lnTo>
                        <a:pt x="0" y="77"/>
                      </a:lnTo>
                      <a:lnTo>
                        <a:pt x="2" y="83"/>
                      </a:lnTo>
                      <a:lnTo>
                        <a:pt x="24" y="83"/>
                      </a:lnTo>
                      <a:lnTo>
                        <a:pt x="28" y="0"/>
                      </a:lnTo>
                      <a:lnTo>
                        <a:pt x="0"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11" name="Freeform 390"/>
                <p:cNvSpPr>
                  <a:spLocks/>
                </p:cNvSpPr>
                <p:nvPr/>
              </p:nvSpPr>
              <p:spPr bwMode="auto">
                <a:xfrm>
                  <a:off x="804" y="1514"/>
                  <a:ext cx="90" cy="28"/>
                </a:xfrm>
                <a:custGeom>
                  <a:avLst/>
                  <a:gdLst>
                    <a:gd name="T0" fmla="*/ 76 w 90"/>
                    <a:gd name="T1" fmla="*/ 2 h 28"/>
                    <a:gd name="T2" fmla="*/ 0 w 90"/>
                    <a:gd name="T3" fmla="*/ 0 h 28"/>
                    <a:gd name="T4" fmla="*/ 0 w 90"/>
                    <a:gd name="T5" fmla="*/ 28 h 28"/>
                    <a:gd name="T6" fmla="*/ 90 w 90"/>
                    <a:gd name="T7" fmla="*/ 26 h 28"/>
                    <a:gd name="T8" fmla="*/ 76 w 90"/>
                    <a:gd name="T9" fmla="*/ 2 h 28"/>
                    <a:gd name="T10" fmla="*/ 0 60000 65536"/>
                    <a:gd name="T11" fmla="*/ 0 60000 65536"/>
                    <a:gd name="T12" fmla="*/ 0 60000 65536"/>
                    <a:gd name="T13" fmla="*/ 0 60000 65536"/>
                    <a:gd name="T14" fmla="*/ 0 60000 65536"/>
                    <a:gd name="T15" fmla="*/ 0 w 90"/>
                    <a:gd name="T16" fmla="*/ 0 h 28"/>
                    <a:gd name="T17" fmla="*/ 90 w 90"/>
                    <a:gd name="T18" fmla="*/ 28 h 28"/>
                  </a:gdLst>
                  <a:ahLst/>
                  <a:cxnLst>
                    <a:cxn ang="T10">
                      <a:pos x="T0" y="T1"/>
                    </a:cxn>
                    <a:cxn ang="T11">
                      <a:pos x="T2" y="T3"/>
                    </a:cxn>
                    <a:cxn ang="T12">
                      <a:pos x="T4" y="T5"/>
                    </a:cxn>
                    <a:cxn ang="T13">
                      <a:pos x="T6" y="T7"/>
                    </a:cxn>
                    <a:cxn ang="T14">
                      <a:pos x="T8" y="T9"/>
                    </a:cxn>
                  </a:cxnLst>
                  <a:rect l="T15" t="T16" r="T17" b="T18"/>
                  <a:pathLst>
                    <a:path w="90" h="28">
                      <a:moveTo>
                        <a:pt x="76" y="2"/>
                      </a:moveTo>
                      <a:lnTo>
                        <a:pt x="0" y="0"/>
                      </a:lnTo>
                      <a:lnTo>
                        <a:pt x="0" y="28"/>
                      </a:lnTo>
                      <a:lnTo>
                        <a:pt x="90" y="26"/>
                      </a:lnTo>
                      <a:lnTo>
                        <a:pt x="76" y="2"/>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nvGrpSpPr>
                <p:cNvPr id="512" name="Group 391"/>
                <p:cNvGrpSpPr>
                  <a:grpSpLocks/>
                </p:cNvGrpSpPr>
                <p:nvPr/>
              </p:nvGrpSpPr>
              <p:grpSpPr bwMode="auto">
                <a:xfrm>
                  <a:off x="911" y="1526"/>
                  <a:ext cx="34" cy="125"/>
                  <a:chOff x="911" y="1526"/>
                  <a:chExt cx="34" cy="125"/>
                </a:xfrm>
              </p:grpSpPr>
              <p:sp>
                <p:nvSpPr>
                  <p:cNvPr id="537" name="Freeform 392"/>
                  <p:cNvSpPr>
                    <a:spLocks/>
                  </p:cNvSpPr>
                  <p:nvPr/>
                </p:nvSpPr>
                <p:spPr bwMode="auto">
                  <a:xfrm>
                    <a:off x="911" y="1526"/>
                    <a:ext cx="34" cy="125"/>
                  </a:xfrm>
                  <a:custGeom>
                    <a:avLst/>
                    <a:gdLst>
                      <a:gd name="T0" fmla="*/ 0 w 34"/>
                      <a:gd name="T1" fmla="*/ 0 h 125"/>
                      <a:gd name="T2" fmla="*/ 0 w 34"/>
                      <a:gd name="T3" fmla="*/ 0 h 125"/>
                      <a:gd name="T4" fmla="*/ 8 w 34"/>
                      <a:gd name="T5" fmla="*/ 2 h 125"/>
                      <a:gd name="T6" fmla="*/ 14 w 34"/>
                      <a:gd name="T7" fmla="*/ 6 h 125"/>
                      <a:gd name="T8" fmla="*/ 20 w 34"/>
                      <a:gd name="T9" fmla="*/ 10 h 125"/>
                      <a:gd name="T10" fmla="*/ 24 w 34"/>
                      <a:gd name="T11" fmla="*/ 18 h 125"/>
                      <a:gd name="T12" fmla="*/ 32 w 34"/>
                      <a:gd name="T13" fmla="*/ 37 h 125"/>
                      <a:gd name="T14" fmla="*/ 34 w 34"/>
                      <a:gd name="T15" fmla="*/ 63 h 125"/>
                      <a:gd name="T16" fmla="*/ 32 w 34"/>
                      <a:gd name="T17" fmla="*/ 87 h 125"/>
                      <a:gd name="T18" fmla="*/ 24 w 34"/>
                      <a:gd name="T19" fmla="*/ 107 h 125"/>
                      <a:gd name="T20" fmla="*/ 14 w 34"/>
                      <a:gd name="T21" fmla="*/ 119 h 125"/>
                      <a:gd name="T22" fmla="*/ 8 w 34"/>
                      <a:gd name="T23" fmla="*/ 123 h 125"/>
                      <a:gd name="T24" fmla="*/ 2 w 34"/>
                      <a:gd name="T25" fmla="*/ 125 h 125"/>
                      <a:gd name="T26" fmla="*/ 0 w 34"/>
                      <a:gd name="T27" fmla="*/ 63 h 125"/>
                      <a:gd name="T28" fmla="*/ 0 w 34"/>
                      <a:gd name="T29" fmla="*/ 0 h 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125"/>
                      <a:gd name="T47" fmla="*/ 34 w 34"/>
                      <a:gd name="T48" fmla="*/ 125 h 1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125">
                        <a:moveTo>
                          <a:pt x="0" y="0"/>
                        </a:moveTo>
                        <a:lnTo>
                          <a:pt x="0" y="0"/>
                        </a:lnTo>
                        <a:lnTo>
                          <a:pt x="8" y="2"/>
                        </a:lnTo>
                        <a:lnTo>
                          <a:pt x="14" y="6"/>
                        </a:lnTo>
                        <a:lnTo>
                          <a:pt x="20" y="10"/>
                        </a:lnTo>
                        <a:lnTo>
                          <a:pt x="24" y="18"/>
                        </a:lnTo>
                        <a:lnTo>
                          <a:pt x="32" y="37"/>
                        </a:lnTo>
                        <a:lnTo>
                          <a:pt x="34" y="63"/>
                        </a:lnTo>
                        <a:lnTo>
                          <a:pt x="32" y="87"/>
                        </a:lnTo>
                        <a:lnTo>
                          <a:pt x="24" y="107"/>
                        </a:lnTo>
                        <a:lnTo>
                          <a:pt x="14" y="119"/>
                        </a:lnTo>
                        <a:lnTo>
                          <a:pt x="8" y="123"/>
                        </a:lnTo>
                        <a:lnTo>
                          <a:pt x="2" y="125"/>
                        </a:lnTo>
                        <a:lnTo>
                          <a:pt x="0" y="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38" name="Freeform 393"/>
                  <p:cNvSpPr>
                    <a:spLocks/>
                  </p:cNvSpPr>
                  <p:nvPr/>
                </p:nvSpPr>
                <p:spPr bwMode="auto">
                  <a:xfrm>
                    <a:off x="911" y="1526"/>
                    <a:ext cx="34" cy="125"/>
                  </a:xfrm>
                  <a:custGeom>
                    <a:avLst/>
                    <a:gdLst>
                      <a:gd name="T0" fmla="*/ 0 w 34"/>
                      <a:gd name="T1" fmla="*/ 0 h 125"/>
                      <a:gd name="T2" fmla="*/ 0 w 34"/>
                      <a:gd name="T3" fmla="*/ 0 h 125"/>
                      <a:gd name="T4" fmla="*/ 8 w 34"/>
                      <a:gd name="T5" fmla="*/ 2 h 125"/>
                      <a:gd name="T6" fmla="*/ 14 w 34"/>
                      <a:gd name="T7" fmla="*/ 6 h 125"/>
                      <a:gd name="T8" fmla="*/ 20 w 34"/>
                      <a:gd name="T9" fmla="*/ 10 h 125"/>
                      <a:gd name="T10" fmla="*/ 24 w 34"/>
                      <a:gd name="T11" fmla="*/ 18 h 125"/>
                      <a:gd name="T12" fmla="*/ 32 w 34"/>
                      <a:gd name="T13" fmla="*/ 37 h 125"/>
                      <a:gd name="T14" fmla="*/ 34 w 34"/>
                      <a:gd name="T15" fmla="*/ 63 h 125"/>
                      <a:gd name="T16" fmla="*/ 32 w 34"/>
                      <a:gd name="T17" fmla="*/ 87 h 125"/>
                      <a:gd name="T18" fmla="*/ 24 w 34"/>
                      <a:gd name="T19" fmla="*/ 107 h 125"/>
                      <a:gd name="T20" fmla="*/ 14 w 34"/>
                      <a:gd name="T21" fmla="*/ 119 h 125"/>
                      <a:gd name="T22" fmla="*/ 8 w 34"/>
                      <a:gd name="T23" fmla="*/ 123 h 125"/>
                      <a:gd name="T24" fmla="*/ 2 w 34"/>
                      <a:gd name="T25" fmla="*/ 125 h 1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125"/>
                      <a:gd name="T41" fmla="*/ 34 w 34"/>
                      <a:gd name="T42" fmla="*/ 125 h 1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125">
                        <a:moveTo>
                          <a:pt x="0" y="0"/>
                        </a:moveTo>
                        <a:lnTo>
                          <a:pt x="0" y="0"/>
                        </a:lnTo>
                        <a:lnTo>
                          <a:pt x="8" y="2"/>
                        </a:lnTo>
                        <a:lnTo>
                          <a:pt x="14" y="6"/>
                        </a:lnTo>
                        <a:lnTo>
                          <a:pt x="20" y="10"/>
                        </a:lnTo>
                        <a:lnTo>
                          <a:pt x="24" y="18"/>
                        </a:lnTo>
                        <a:lnTo>
                          <a:pt x="32" y="37"/>
                        </a:lnTo>
                        <a:lnTo>
                          <a:pt x="34" y="63"/>
                        </a:lnTo>
                        <a:lnTo>
                          <a:pt x="32" y="87"/>
                        </a:lnTo>
                        <a:lnTo>
                          <a:pt x="24" y="107"/>
                        </a:lnTo>
                        <a:lnTo>
                          <a:pt x="14" y="119"/>
                        </a:lnTo>
                        <a:lnTo>
                          <a:pt x="8" y="123"/>
                        </a:lnTo>
                        <a:lnTo>
                          <a:pt x="2" y="125"/>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513" name="Group 394"/>
                <p:cNvGrpSpPr>
                  <a:grpSpLocks/>
                </p:cNvGrpSpPr>
                <p:nvPr/>
              </p:nvGrpSpPr>
              <p:grpSpPr bwMode="auto">
                <a:xfrm>
                  <a:off x="820" y="1528"/>
                  <a:ext cx="34" cy="125"/>
                  <a:chOff x="820" y="1528"/>
                  <a:chExt cx="34" cy="125"/>
                </a:xfrm>
              </p:grpSpPr>
              <p:sp>
                <p:nvSpPr>
                  <p:cNvPr id="535" name="Freeform 395"/>
                  <p:cNvSpPr>
                    <a:spLocks/>
                  </p:cNvSpPr>
                  <p:nvPr/>
                </p:nvSpPr>
                <p:spPr bwMode="auto">
                  <a:xfrm>
                    <a:off x="820" y="1528"/>
                    <a:ext cx="34" cy="125"/>
                  </a:xfrm>
                  <a:custGeom>
                    <a:avLst/>
                    <a:gdLst>
                      <a:gd name="T0" fmla="*/ 32 w 34"/>
                      <a:gd name="T1" fmla="*/ 125 h 125"/>
                      <a:gd name="T2" fmla="*/ 26 w 34"/>
                      <a:gd name="T3" fmla="*/ 123 h 125"/>
                      <a:gd name="T4" fmla="*/ 20 w 34"/>
                      <a:gd name="T5" fmla="*/ 121 h 125"/>
                      <a:gd name="T6" fmla="*/ 14 w 34"/>
                      <a:gd name="T7" fmla="*/ 115 h 125"/>
                      <a:gd name="T8" fmla="*/ 10 w 34"/>
                      <a:gd name="T9" fmla="*/ 107 h 125"/>
                      <a:gd name="T10" fmla="*/ 2 w 34"/>
                      <a:gd name="T11" fmla="*/ 87 h 125"/>
                      <a:gd name="T12" fmla="*/ 0 w 34"/>
                      <a:gd name="T13" fmla="*/ 63 h 125"/>
                      <a:gd name="T14" fmla="*/ 2 w 34"/>
                      <a:gd name="T15" fmla="*/ 39 h 125"/>
                      <a:gd name="T16" fmla="*/ 10 w 34"/>
                      <a:gd name="T17" fmla="*/ 20 h 125"/>
                      <a:gd name="T18" fmla="*/ 16 w 34"/>
                      <a:gd name="T19" fmla="*/ 12 h 125"/>
                      <a:gd name="T20" fmla="*/ 22 w 34"/>
                      <a:gd name="T21" fmla="*/ 6 h 125"/>
                      <a:gd name="T22" fmla="*/ 28 w 34"/>
                      <a:gd name="T23" fmla="*/ 2 h 125"/>
                      <a:gd name="T24" fmla="*/ 34 w 34"/>
                      <a:gd name="T25" fmla="*/ 0 h 125"/>
                      <a:gd name="T26" fmla="*/ 34 w 34"/>
                      <a:gd name="T27" fmla="*/ 63 h 125"/>
                      <a:gd name="T28" fmla="*/ 32 w 34"/>
                      <a:gd name="T29" fmla="*/ 125 h 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125"/>
                      <a:gd name="T47" fmla="*/ 34 w 34"/>
                      <a:gd name="T48" fmla="*/ 125 h 1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125">
                        <a:moveTo>
                          <a:pt x="32" y="125"/>
                        </a:moveTo>
                        <a:lnTo>
                          <a:pt x="26" y="123"/>
                        </a:lnTo>
                        <a:lnTo>
                          <a:pt x="20" y="121"/>
                        </a:lnTo>
                        <a:lnTo>
                          <a:pt x="14" y="115"/>
                        </a:lnTo>
                        <a:lnTo>
                          <a:pt x="10" y="107"/>
                        </a:lnTo>
                        <a:lnTo>
                          <a:pt x="2" y="87"/>
                        </a:lnTo>
                        <a:lnTo>
                          <a:pt x="0" y="63"/>
                        </a:lnTo>
                        <a:lnTo>
                          <a:pt x="2" y="39"/>
                        </a:lnTo>
                        <a:lnTo>
                          <a:pt x="10" y="20"/>
                        </a:lnTo>
                        <a:lnTo>
                          <a:pt x="16" y="12"/>
                        </a:lnTo>
                        <a:lnTo>
                          <a:pt x="22" y="6"/>
                        </a:lnTo>
                        <a:lnTo>
                          <a:pt x="28" y="2"/>
                        </a:lnTo>
                        <a:lnTo>
                          <a:pt x="34" y="0"/>
                        </a:lnTo>
                        <a:lnTo>
                          <a:pt x="34" y="63"/>
                        </a:lnTo>
                        <a:lnTo>
                          <a:pt x="32" y="1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36" name="Freeform 396"/>
                  <p:cNvSpPr>
                    <a:spLocks/>
                  </p:cNvSpPr>
                  <p:nvPr/>
                </p:nvSpPr>
                <p:spPr bwMode="auto">
                  <a:xfrm>
                    <a:off x="820" y="1528"/>
                    <a:ext cx="34" cy="125"/>
                  </a:xfrm>
                  <a:custGeom>
                    <a:avLst/>
                    <a:gdLst>
                      <a:gd name="T0" fmla="*/ 32 w 34"/>
                      <a:gd name="T1" fmla="*/ 125 h 125"/>
                      <a:gd name="T2" fmla="*/ 26 w 34"/>
                      <a:gd name="T3" fmla="*/ 123 h 125"/>
                      <a:gd name="T4" fmla="*/ 20 w 34"/>
                      <a:gd name="T5" fmla="*/ 121 h 125"/>
                      <a:gd name="T6" fmla="*/ 14 w 34"/>
                      <a:gd name="T7" fmla="*/ 115 h 125"/>
                      <a:gd name="T8" fmla="*/ 10 w 34"/>
                      <a:gd name="T9" fmla="*/ 107 h 125"/>
                      <a:gd name="T10" fmla="*/ 2 w 34"/>
                      <a:gd name="T11" fmla="*/ 87 h 125"/>
                      <a:gd name="T12" fmla="*/ 0 w 34"/>
                      <a:gd name="T13" fmla="*/ 63 h 125"/>
                      <a:gd name="T14" fmla="*/ 2 w 34"/>
                      <a:gd name="T15" fmla="*/ 39 h 125"/>
                      <a:gd name="T16" fmla="*/ 10 w 34"/>
                      <a:gd name="T17" fmla="*/ 20 h 125"/>
                      <a:gd name="T18" fmla="*/ 16 w 34"/>
                      <a:gd name="T19" fmla="*/ 12 h 125"/>
                      <a:gd name="T20" fmla="*/ 22 w 34"/>
                      <a:gd name="T21" fmla="*/ 6 h 125"/>
                      <a:gd name="T22" fmla="*/ 28 w 34"/>
                      <a:gd name="T23" fmla="*/ 2 h 125"/>
                      <a:gd name="T24" fmla="*/ 34 w 34"/>
                      <a:gd name="T25" fmla="*/ 0 h 1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125"/>
                      <a:gd name="T41" fmla="*/ 34 w 34"/>
                      <a:gd name="T42" fmla="*/ 125 h 1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125">
                        <a:moveTo>
                          <a:pt x="32" y="125"/>
                        </a:moveTo>
                        <a:lnTo>
                          <a:pt x="26" y="123"/>
                        </a:lnTo>
                        <a:lnTo>
                          <a:pt x="20" y="121"/>
                        </a:lnTo>
                        <a:lnTo>
                          <a:pt x="14" y="115"/>
                        </a:lnTo>
                        <a:lnTo>
                          <a:pt x="10" y="107"/>
                        </a:lnTo>
                        <a:lnTo>
                          <a:pt x="2" y="87"/>
                        </a:lnTo>
                        <a:lnTo>
                          <a:pt x="0" y="63"/>
                        </a:lnTo>
                        <a:lnTo>
                          <a:pt x="2" y="39"/>
                        </a:lnTo>
                        <a:lnTo>
                          <a:pt x="10" y="20"/>
                        </a:lnTo>
                        <a:lnTo>
                          <a:pt x="16" y="12"/>
                        </a:lnTo>
                        <a:lnTo>
                          <a:pt x="22" y="6"/>
                        </a:lnTo>
                        <a:lnTo>
                          <a:pt x="28" y="2"/>
                        </a:lnTo>
                        <a:lnTo>
                          <a:pt x="34"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sp>
              <p:nvSpPr>
                <p:cNvPr id="514" name="Freeform 397"/>
                <p:cNvSpPr>
                  <a:spLocks/>
                </p:cNvSpPr>
                <p:nvPr/>
              </p:nvSpPr>
              <p:spPr bwMode="auto">
                <a:xfrm>
                  <a:off x="846" y="1522"/>
                  <a:ext cx="69" cy="133"/>
                </a:xfrm>
                <a:custGeom>
                  <a:avLst/>
                  <a:gdLst>
                    <a:gd name="T0" fmla="*/ 69 w 69"/>
                    <a:gd name="T1" fmla="*/ 131 h 133"/>
                    <a:gd name="T2" fmla="*/ 0 w 69"/>
                    <a:gd name="T3" fmla="*/ 133 h 133"/>
                    <a:gd name="T4" fmla="*/ 6 w 69"/>
                    <a:gd name="T5" fmla="*/ 0 h 133"/>
                    <a:gd name="T6" fmla="*/ 69 w 69"/>
                    <a:gd name="T7" fmla="*/ 0 h 133"/>
                    <a:gd name="T8" fmla="*/ 69 w 69"/>
                    <a:gd name="T9" fmla="*/ 131 h 133"/>
                    <a:gd name="T10" fmla="*/ 0 60000 65536"/>
                    <a:gd name="T11" fmla="*/ 0 60000 65536"/>
                    <a:gd name="T12" fmla="*/ 0 60000 65536"/>
                    <a:gd name="T13" fmla="*/ 0 60000 65536"/>
                    <a:gd name="T14" fmla="*/ 0 60000 65536"/>
                    <a:gd name="T15" fmla="*/ 0 w 69"/>
                    <a:gd name="T16" fmla="*/ 0 h 133"/>
                    <a:gd name="T17" fmla="*/ 69 w 69"/>
                    <a:gd name="T18" fmla="*/ 133 h 133"/>
                  </a:gdLst>
                  <a:ahLst/>
                  <a:cxnLst>
                    <a:cxn ang="T10">
                      <a:pos x="T0" y="T1"/>
                    </a:cxn>
                    <a:cxn ang="T11">
                      <a:pos x="T2" y="T3"/>
                    </a:cxn>
                    <a:cxn ang="T12">
                      <a:pos x="T4" y="T5"/>
                    </a:cxn>
                    <a:cxn ang="T13">
                      <a:pos x="T6" y="T7"/>
                    </a:cxn>
                    <a:cxn ang="T14">
                      <a:pos x="T8" y="T9"/>
                    </a:cxn>
                  </a:cxnLst>
                  <a:rect l="T15" t="T16" r="T17" b="T18"/>
                  <a:pathLst>
                    <a:path w="69" h="133">
                      <a:moveTo>
                        <a:pt x="69" y="131"/>
                      </a:moveTo>
                      <a:lnTo>
                        <a:pt x="0" y="133"/>
                      </a:lnTo>
                      <a:lnTo>
                        <a:pt x="6" y="0"/>
                      </a:lnTo>
                      <a:lnTo>
                        <a:pt x="69" y="0"/>
                      </a:lnTo>
                      <a:lnTo>
                        <a:pt x="69" y="1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15" name="Freeform 398"/>
                <p:cNvSpPr>
                  <a:spLocks/>
                </p:cNvSpPr>
                <p:nvPr/>
              </p:nvSpPr>
              <p:spPr bwMode="auto">
                <a:xfrm>
                  <a:off x="842" y="1508"/>
                  <a:ext cx="107" cy="65"/>
                </a:xfrm>
                <a:custGeom>
                  <a:avLst/>
                  <a:gdLst>
                    <a:gd name="T0" fmla="*/ 0 w 107"/>
                    <a:gd name="T1" fmla="*/ 0 h 65"/>
                    <a:gd name="T2" fmla="*/ 85 w 107"/>
                    <a:gd name="T3" fmla="*/ 0 h 65"/>
                    <a:gd name="T4" fmla="*/ 87 w 107"/>
                    <a:gd name="T5" fmla="*/ 2 h 65"/>
                    <a:gd name="T6" fmla="*/ 91 w 107"/>
                    <a:gd name="T7" fmla="*/ 4 h 65"/>
                    <a:gd name="T8" fmla="*/ 93 w 107"/>
                    <a:gd name="T9" fmla="*/ 6 h 65"/>
                    <a:gd name="T10" fmla="*/ 95 w 107"/>
                    <a:gd name="T11" fmla="*/ 8 h 65"/>
                    <a:gd name="T12" fmla="*/ 97 w 107"/>
                    <a:gd name="T13" fmla="*/ 10 h 65"/>
                    <a:gd name="T14" fmla="*/ 99 w 107"/>
                    <a:gd name="T15" fmla="*/ 12 h 65"/>
                    <a:gd name="T16" fmla="*/ 101 w 107"/>
                    <a:gd name="T17" fmla="*/ 14 h 65"/>
                    <a:gd name="T18" fmla="*/ 103 w 107"/>
                    <a:gd name="T19" fmla="*/ 16 h 65"/>
                    <a:gd name="T20" fmla="*/ 105 w 107"/>
                    <a:gd name="T21" fmla="*/ 20 h 65"/>
                    <a:gd name="T22" fmla="*/ 107 w 107"/>
                    <a:gd name="T23" fmla="*/ 20 h 65"/>
                    <a:gd name="T24" fmla="*/ 107 w 107"/>
                    <a:gd name="T25" fmla="*/ 24 h 65"/>
                    <a:gd name="T26" fmla="*/ 105 w 107"/>
                    <a:gd name="T27" fmla="*/ 24 h 65"/>
                    <a:gd name="T28" fmla="*/ 103 w 107"/>
                    <a:gd name="T29" fmla="*/ 26 h 65"/>
                    <a:gd name="T30" fmla="*/ 101 w 107"/>
                    <a:gd name="T31" fmla="*/ 28 h 65"/>
                    <a:gd name="T32" fmla="*/ 99 w 107"/>
                    <a:gd name="T33" fmla="*/ 30 h 65"/>
                    <a:gd name="T34" fmla="*/ 97 w 107"/>
                    <a:gd name="T35" fmla="*/ 34 h 65"/>
                    <a:gd name="T36" fmla="*/ 97 w 107"/>
                    <a:gd name="T37" fmla="*/ 36 h 65"/>
                    <a:gd name="T38" fmla="*/ 95 w 107"/>
                    <a:gd name="T39" fmla="*/ 40 h 65"/>
                    <a:gd name="T40" fmla="*/ 93 w 107"/>
                    <a:gd name="T41" fmla="*/ 41 h 65"/>
                    <a:gd name="T42" fmla="*/ 91 w 107"/>
                    <a:gd name="T43" fmla="*/ 45 h 65"/>
                    <a:gd name="T44" fmla="*/ 91 w 107"/>
                    <a:gd name="T45" fmla="*/ 47 h 65"/>
                    <a:gd name="T46" fmla="*/ 89 w 107"/>
                    <a:gd name="T47" fmla="*/ 51 h 65"/>
                    <a:gd name="T48" fmla="*/ 89 w 107"/>
                    <a:gd name="T49" fmla="*/ 53 h 65"/>
                    <a:gd name="T50" fmla="*/ 89 w 107"/>
                    <a:gd name="T51" fmla="*/ 55 h 65"/>
                    <a:gd name="T52" fmla="*/ 87 w 107"/>
                    <a:gd name="T53" fmla="*/ 59 h 65"/>
                    <a:gd name="T54" fmla="*/ 87 w 107"/>
                    <a:gd name="T55" fmla="*/ 61 h 65"/>
                    <a:gd name="T56" fmla="*/ 87 w 107"/>
                    <a:gd name="T57" fmla="*/ 65 h 65"/>
                    <a:gd name="T58" fmla="*/ 59 w 107"/>
                    <a:gd name="T59" fmla="*/ 65 h 65"/>
                    <a:gd name="T60" fmla="*/ 54 w 107"/>
                    <a:gd name="T61" fmla="*/ 20 h 65"/>
                    <a:gd name="T62" fmla="*/ 50 w 107"/>
                    <a:gd name="T63" fmla="*/ 12 h 65"/>
                    <a:gd name="T64" fmla="*/ 38 w 107"/>
                    <a:gd name="T65" fmla="*/ 4 h 65"/>
                    <a:gd name="T66" fmla="*/ 0 w 107"/>
                    <a:gd name="T67" fmla="*/ 0 h 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7"/>
                    <a:gd name="T103" fmla="*/ 0 h 65"/>
                    <a:gd name="T104" fmla="*/ 107 w 107"/>
                    <a:gd name="T105" fmla="*/ 65 h 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7" h="65">
                      <a:moveTo>
                        <a:pt x="0" y="0"/>
                      </a:moveTo>
                      <a:lnTo>
                        <a:pt x="85" y="0"/>
                      </a:lnTo>
                      <a:lnTo>
                        <a:pt x="87" y="2"/>
                      </a:lnTo>
                      <a:lnTo>
                        <a:pt x="91" y="4"/>
                      </a:lnTo>
                      <a:lnTo>
                        <a:pt x="93" y="6"/>
                      </a:lnTo>
                      <a:lnTo>
                        <a:pt x="95" y="8"/>
                      </a:lnTo>
                      <a:lnTo>
                        <a:pt x="97" y="10"/>
                      </a:lnTo>
                      <a:lnTo>
                        <a:pt x="99" y="12"/>
                      </a:lnTo>
                      <a:lnTo>
                        <a:pt x="101" y="14"/>
                      </a:lnTo>
                      <a:lnTo>
                        <a:pt x="103" y="16"/>
                      </a:lnTo>
                      <a:lnTo>
                        <a:pt x="105" y="20"/>
                      </a:lnTo>
                      <a:lnTo>
                        <a:pt x="107" y="20"/>
                      </a:lnTo>
                      <a:lnTo>
                        <a:pt x="107" y="24"/>
                      </a:lnTo>
                      <a:lnTo>
                        <a:pt x="105" y="24"/>
                      </a:lnTo>
                      <a:lnTo>
                        <a:pt x="103" y="26"/>
                      </a:lnTo>
                      <a:lnTo>
                        <a:pt x="101" y="28"/>
                      </a:lnTo>
                      <a:lnTo>
                        <a:pt x="99" y="30"/>
                      </a:lnTo>
                      <a:lnTo>
                        <a:pt x="97" y="34"/>
                      </a:lnTo>
                      <a:lnTo>
                        <a:pt x="97" y="36"/>
                      </a:lnTo>
                      <a:lnTo>
                        <a:pt x="95" y="40"/>
                      </a:lnTo>
                      <a:lnTo>
                        <a:pt x="93" y="41"/>
                      </a:lnTo>
                      <a:lnTo>
                        <a:pt x="91" y="45"/>
                      </a:lnTo>
                      <a:lnTo>
                        <a:pt x="91" y="47"/>
                      </a:lnTo>
                      <a:lnTo>
                        <a:pt x="89" y="51"/>
                      </a:lnTo>
                      <a:lnTo>
                        <a:pt x="89" y="53"/>
                      </a:lnTo>
                      <a:lnTo>
                        <a:pt x="89" y="55"/>
                      </a:lnTo>
                      <a:lnTo>
                        <a:pt x="87" y="59"/>
                      </a:lnTo>
                      <a:lnTo>
                        <a:pt x="87" y="61"/>
                      </a:lnTo>
                      <a:lnTo>
                        <a:pt x="87" y="65"/>
                      </a:lnTo>
                      <a:lnTo>
                        <a:pt x="59" y="65"/>
                      </a:lnTo>
                      <a:lnTo>
                        <a:pt x="54" y="20"/>
                      </a:lnTo>
                      <a:lnTo>
                        <a:pt x="50" y="12"/>
                      </a:lnTo>
                      <a:lnTo>
                        <a:pt x="38"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16" name="Freeform 399"/>
                <p:cNvSpPr>
                  <a:spLocks/>
                </p:cNvSpPr>
                <p:nvPr/>
              </p:nvSpPr>
              <p:spPr bwMode="auto">
                <a:xfrm>
                  <a:off x="888" y="1520"/>
                  <a:ext cx="57" cy="53"/>
                </a:xfrm>
                <a:custGeom>
                  <a:avLst/>
                  <a:gdLst>
                    <a:gd name="T0" fmla="*/ 0 w 57"/>
                    <a:gd name="T1" fmla="*/ 0 h 53"/>
                    <a:gd name="T2" fmla="*/ 8 w 57"/>
                    <a:gd name="T3" fmla="*/ 12 h 53"/>
                    <a:gd name="T4" fmla="*/ 13 w 57"/>
                    <a:gd name="T5" fmla="*/ 53 h 53"/>
                    <a:gd name="T6" fmla="*/ 57 w 57"/>
                    <a:gd name="T7" fmla="*/ 53 h 53"/>
                    <a:gd name="T8" fmla="*/ 51 w 57"/>
                    <a:gd name="T9" fmla="*/ 0 h 53"/>
                    <a:gd name="T10" fmla="*/ 0 w 57"/>
                    <a:gd name="T11" fmla="*/ 0 h 53"/>
                    <a:gd name="T12" fmla="*/ 0 60000 65536"/>
                    <a:gd name="T13" fmla="*/ 0 60000 65536"/>
                    <a:gd name="T14" fmla="*/ 0 60000 65536"/>
                    <a:gd name="T15" fmla="*/ 0 60000 65536"/>
                    <a:gd name="T16" fmla="*/ 0 60000 65536"/>
                    <a:gd name="T17" fmla="*/ 0 60000 65536"/>
                    <a:gd name="T18" fmla="*/ 0 w 57"/>
                    <a:gd name="T19" fmla="*/ 0 h 53"/>
                    <a:gd name="T20" fmla="*/ 57 w 57"/>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7" h="53">
                      <a:moveTo>
                        <a:pt x="0" y="0"/>
                      </a:moveTo>
                      <a:lnTo>
                        <a:pt x="8" y="12"/>
                      </a:lnTo>
                      <a:lnTo>
                        <a:pt x="13" y="53"/>
                      </a:lnTo>
                      <a:lnTo>
                        <a:pt x="57" y="53"/>
                      </a:lnTo>
                      <a:lnTo>
                        <a:pt x="51" y="0"/>
                      </a:lnTo>
                      <a:lnTo>
                        <a:pt x="0"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17" name="Freeform 400"/>
                <p:cNvSpPr>
                  <a:spLocks/>
                </p:cNvSpPr>
                <p:nvPr/>
              </p:nvSpPr>
              <p:spPr bwMode="auto">
                <a:xfrm>
                  <a:off x="894" y="1526"/>
                  <a:ext cx="55" cy="51"/>
                </a:xfrm>
                <a:custGeom>
                  <a:avLst/>
                  <a:gdLst>
                    <a:gd name="T0" fmla="*/ 2 w 55"/>
                    <a:gd name="T1" fmla="*/ 4 h 51"/>
                    <a:gd name="T2" fmla="*/ 5 w 55"/>
                    <a:gd name="T3" fmla="*/ 49 h 51"/>
                    <a:gd name="T4" fmla="*/ 55 w 55"/>
                    <a:gd name="T5" fmla="*/ 51 h 51"/>
                    <a:gd name="T6" fmla="*/ 43 w 55"/>
                    <a:gd name="T7" fmla="*/ 0 h 51"/>
                    <a:gd name="T8" fmla="*/ 0 w 55"/>
                    <a:gd name="T9" fmla="*/ 0 h 51"/>
                    <a:gd name="T10" fmla="*/ 2 w 55"/>
                    <a:gd name="T11" fmla="*/ 4 h 51"/>
                    <a:gd name="T12" fmla="*/ 0 60000 65536"/>
                    <a:gd name="T13" fmla="*/ 0 60000 65536"/>
                    <a:gd name="T14" fmla="*/ 0 60000 65536"/>
                    <a:gd name="T15" fmla="*/ 0 60000 65536"/>
                    <a:gd name="T16" fmla="*/ 0 60000 65536"/>
                    <a:gd name="T17" fmla="*/ 0 60000 65536"/>
                    <a:gd name="T18" fmla="*/ 0 w 55"/>
                    <a:gd name="T19" fmla="*/ 0 h 51"/>
                    <a:gd name="T20" fmla="*/ 55 w 55"/>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5" h="51">
                      <a:moveTo>
                        <a:pt x="2" y="4"/>
                      </a:moveTo>
                      <a:lnTo>
                        <a:pt x="5" y="49"/>
                      </a:lnTo>
                      <a:lnTo>
                        <a:pt x="55" y="51"/>
                      </a:lnTo>
                      <a:lnTo>
                        <a:pt x="43" y="0"/>
                      </a:lnTo>
                      <a:lnTo>
                        <a:pt x="0" y="0"/>
                      </a:lnTo>
                      <a:lnTo>
                        <a:pt x="2"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18" name="Freeform 401"/>
                <p:cNvSpPr>
                  <a:spLocks/>
                </p:cNvSpPr>
                <p:nvPr/>
              </p:nvSpPr>
              <p:spPr bwMode="auto">
                <a:xfrm>
                  <a:off x="894" y="1532"/>
                  <a:ext cx="53" cy="43"/>
                </a:xfrm>
                <a:custGeom>
                  <a:avLst/>
                  <a:gdLst>
                    <a:gd name="T0" fmla="*/ 0 w 53"/>
                    <a:gd name="T1" fmla="*/ 0 h 43"/>
                    <a:gd name="T2" fmla="*/ 3 w 53"/>
                    <a:gd name="T3" fmla="*/ 43 h 43"/>
                    <a:gd name="T4" fmla="*/ 53 w 53"/>
                    <a:gd name="T5" fmla="*/ 43 h 43"/>
                    <a:gd name="T6" fmla="*/ 47 w 53"/>
                    <a:gd name="T7" fmla="*/ 0 h 43"/>
                    <a:gd name="T8" fmla="*/ 0 w 53"/>
                    <a:gd name="T9" fmla="*/ 0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0" y="0"/>
                      </a:moveTo>
                      <a:lnTo>
                        <a:pt x="3" y="43"/>
                      </a:lnTo>
                      <a:lnTo>
                        <a:pt x="53" y="43"/>
                      </a:lnTo>
                      <a:lnTo>
                        <a:pt x="47" y="0"/>
                      </a:lnTo>
                      <a:lnTo>
                        <a:pt x="0" y="0"/>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19" name="Freeform 402"/>
                <p:cNvSpPr>
                  <a:spLocks/>
                </p:cNvSpPr>
                <p:nvPr/>
              </p:nvSpPr>
              <p:spPr bwMode="auto">
                <a:xfrm>
                  <a:off x="894" y="1538"/>
                  <a:ext cx="55" cy="39"/>
                </a:xfrm>
                <a:custGeom>
                  <a:avLst/>
                  <a:gdLst>
                    <a:gd name="T0" fmla="*/ 0 w 55"/>
                    <a:gd name="T1" fmla="*/ 0 h 39"/>
                    <a:gd name="T2" fmla="*/ 3 w 55"/>
                    <a:gd name="T3" fmla="*/ 39 h 39"/>
                    <a:gd name="T4" fmla="*/ 55 w 55"/>
                    <a:gd name="T5" fmla="*/ 39 h 39"/>
                    <a:gd name="T6" fmla="*/ 47 w 55"/>
                    <a:gd name="T7" fmla="*/ 0 h 39"/>
                    <a:gd name="T8" fmla="*/ 0 w 55"/>
                    <a:gd name="T9" fmla="*/ 0 h 39"/>
                    <a:gd name="T10" fmla="*/ 0 60000 65536"/>
                    <a:gd name="T11" fmla="*/ 0 60000 65536"/>
                    <a:gd name="T12" fmla="*/ 0 60000 65536"/>
                    <a:gd name="T13" fmla="*/ 0 60000 65536"/>
                    <a:gd name="T14" fmla="*/ 0 60000 65536"/>
                    <a:gd name="T15" fmla="*/ 0 w 55"/>
                    <a:gd name="T16" fmla="*/ 0 h 39"/>
                    <a:gd name="T17" fmla="*/ 55 w 55"/>
                    <a:gd name="T18" fmla="*/ 39 h 39"/>
                  </a:gdLst>
                  <a:ahLst/>
                  <a:cxnLst>
                    <a:cxn ang="T10">
                      <a:pos x="T0" y="T1"/>
                    </a:cxn>
                    <a:cxn ang="T11">
                      <a:pos x="T2" y="T3"/>
                    </a:cxn>
                    <a:cxn ang="T12">
                      <a:pos x="T4" y="T5"/>
                    </a:cxn>
                    <a:cxn ang="T13">
                      <a:pos x="T6" y="T7"/>
                    </a:cxn>
                    <a:cxn ang="T14">
                      <a:pos x="T8" y="T9"/>
                    </a:cxn>
                  </a:cxnLst>
                  <a:rect l="T15" t="T16" r="T17" b="T18"/>
                  <a:pathLst>
                    <a:path w="55" h="39">
                      <a:moveTo>
                        <a:pt x="0" y="0"/>
                      </a:moveTo>
                      <a:lnTo>
                        <a:pt x="3" y="39"/>
                      </a:lnTo>
                      <a:lnTo>
                        <a:pt x="55" y="39"/>
                      </a:lnTo>
                      <a:lnTo>
                        <a:pt x="47" y="0"/>
                      </a:lnTo>
                      <a:lnTo>
                        <a:pt x="0" y="0"/>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20" name="Freeform 403"/>
                <p:cNvSpPr>
                  <a:spLocks/>
                </p:cNvSpPr>
                <p:nvPr/>
              </p:nvSpPr>
              <p:spPr bwMode="auto">
                <a:xfrm>
                  <a:off x="894" y="1546"/>
                  <a:ext cx="55" cy="35"/>
                </a:xfrm>
                <a:custGeom>
                  <a:avLst/>
                  <a:gdLst>
                    <a:gd name="T0" fmla="*/ 0 w 55"/>
                    <a:gd name="T1" fmla="*/ 0 h 35"/>
                    <a:gd name="T2" fmla="*/ 3 w 55"/>
                    <a:gd name="T3" fmla="*/ 35 h 35"/>
                    <a:gd name="T4" fmla="*/ 55 w 55"/>
                    <a:gd name="T5" fmla="*/ 35 h 35"/>
                    <a:gd name="T6" fmla="*/ 47 w 55"/>
                    <a:gd name="T7" fmla="*/ 0 h 35"/>
                    <a:gd name="T8" fmla="*/ 0 w 55"/>
                    <a:gd name="T9" fmla="*/ 0 h 35"/>
                    <a:gd name="T10" fmla="*/ 0 60000 65536"/>
                    <a:gd name="T11" fmla="*/ 0 60000 65536"/>
                    <a:gd name="T12" fmla="*/ 0 60000 65536"/>
                    <a:gd name="T13" fmla="*/ 0 60000 65536"/>
                    <a:gd name="T14" fmla="*/ 0 60000 65536"/>
                    <a:gd name="T15" fmla="*/ 0 w 55"/>
                    <a:gd name="T16" fmla="*/ 0 h 35"/>
                    <a:gd name="T17" fmla="*/ 55 w 55"/>
                    <a:gd name="T18" fmla="*/ 35 h 35"/>
                  </a:gdLst>
                  <a:ahLst/>
                  <a:cxnLst>
                    <a:cxn ang="T10">
                      <a:pos x="T0" y="T1"/>
                    </a:cxn>
                    <a:cxn ang="T11">
                      <a:pos x="T2" y="T3"/>
                    </a:cxn>
                    <a:cxn ang="T12">
                      <a:pos x="T4" y="T5"/>
                    </a:cxn>
                    <a:cxn ang="T13">
                      <a:pos x="T6" y="T7"/>
                    </a:cxn>
                    <a:cxn ang="T14">
                      <a:pos x="T8" y="T9"/>
                    </a:cxn>
                  </a:cxnLst>
                  <a:rect l="T15" t="T16" r="T17" b="T18"/>
                  <a:pathLst>
                    <a:path w="55" h="35">
                      <a:moveTo>
                        <a:pt x="0" y="0"/>
                      </a:moveTo>
                      <a:lnTo>
                        <a:pt x="3" y="35"/>
                      </a:lnTo>
                      <a:lnTo>
                        <a:pt x="55" y="35"/>
                      </a:lnTo>
                      <a:lnTo>
                        <a:pt x="47" y="0"/>
                      </a:lnTo>
                      <a:lnTo>
                        <a:pt x="0" y="0"/>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21" name="Freeform 404"/>
                <p:cNvSpPr>
                  <a:spLocks/>
                </p:cNvSpPr>
                <p:nvPr/>
              </p:nvSpPr>
              <p:spPr bwMode="auto">
                <a:xfrm>
                  <a:off x="894" y="1548"/>
                  <a:ext cx="57" cy="35"/>
                </a:xfrm>
                <a:custGeom>
                  <a:avLst/>
                  <a:gdLst>
                    <a:gd name="T0" fmla="*/ 0 w 57"/>
                    <a:gd name="T1" fmla="*/ 0 h 35"/>
                    <a:gd name="T2" fmla="*/ 49 w 57"/>
                    <a:gd name="T3" fmla="*/ 0 h 35"/>
                    <a:gd name="T4" fmla="*/ 57 w 57"/>
                    <a:gd name="T5" fmla="*/ 35 h 35"/>
                    <a:gd name="T6" fmla="*/ 3 w 57"/>
                    <a:gd name="T7" fmla="*/ 35 h 35"/>
                    <a:gd name="T8" fmla="*/ 0 w 57"/>
                    <a:gd name="T9" fmla="*/ 0 h 35"/>
                    <a:gd name="T10" fmla="*/ 0 60000 65536"/>
                    <a:gd name="T11" fmla="*/ 0 60000 65536"/>
                    <a:gd name="T12" fmla="*/ 0 60000 65536"/>
                    <a:gd name="T13" fmla="*/ 0 60000 65536"/>
                    <a:gd name="T14" fmla="*/ 0 60000 65536"/>
                    <a:gd name="T15" fmla="*/ 0 w 57"/>
                    <a:gd name="T16" fmla="*/ 0 h 35"/>
                    <a:gd name="T17" fmla="*/ 57 w 57"/>
                    <a:gd name="T18" fmla="*/ 35 h 35"/>
                  </a:gdLst>
                  <a:ahLst/>
                  <a:cxnLst>
                    <a:cxn ang="T10">
                      <a:pos x="T0" y="T1"/>
                    </a:cxn>
                    <a:cxn ang="T11">
                      <a:pos x="T2" y="T3"/>
                    </a:cxn>
                    <a:cxn ang="T12">
                      <a:pos x="T4" y="T5"/>
                    </a:cxn>
                    <a:cxn ang="T13">
                      <a:pos x="T6" y="T7"/>
                    </a:cxn>
                    <a:cxn ang="T14">
                      <a:pos x="T8" y="T9"/>
                    </a:cxn>
                  </a:cxnLst>
                  <a:rect l="T15" t="T16" r="T17" b="T18"/>
                  <a:pathLst>
                    <a:path w="57" h="35">
                      <a:moveTo>
                        <a:pt x="0" y="0"/>
                      </a:moveTo>
                      <a:lnTo>
                        <a:pt x="49" y="0"/>
                      </a:lnTo>
                      <a:lnTo>
                        <a:pt x="57" y="35"/>
                      </a:lnTo>
                      <a:lnTo>
                        <a:pt x="3" y="35"/>
                      </a:lnTo>
                      <a:lnTo>
                        <a:pt x="0" y="0"/>
                      </a:lnTo>
                      <a:close/>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22" name="Freeform 405"/>
                <p:cNvSpPr>
                  <a:spLocks/>
                </p:cNvSpPr>
                <p:nvPr/>
              </p:nvSpPr>
              <p:spPr bwMode="auto">
                <a:xfrm>
                  <a:off x="894" y="1551"/>
                  <a:ext cx="57" cy="36"/>
                </a:xfrm>
                <a:custGeom>
                  <a:avLst/>
                  <a:gdLst>
                    <a:gd name="T0" fmla="*/ 0 w 57"/>
                    <a:gd name="T1" fmla="*/ 0 h 36"/>
                    <a:gd name="T2" fmla="*/ 0 w 57"/>
                    <a:gd name="T3" fmla="*/ 36 h 36"/>
                    <a:gd name="T4" fmla="*/ 57 w 57"/>
                    <a:gd name="T5" fmla="*/ 34 h 36"/>
                    <a:gd name="T6" fmla="*/ 55 w 57"/>
                    <a:gd name="T7" fmla="*/ 0 h 36"/>
                    <a:gd name="T8" fmla="*/ 0 w 57"/>
                    <a:gd name="T9" fmla="*/ 0 h 36"/>
                    <a:gd name="T10" fmla="*/ 0 60000 65536"/>
                    <a:gd name="T11" fmla="*/ 0 60000 65536"/>
                    <a:gd name="T12" fmla="*/ 0 60000 65536"/>
                    <a:gd name="T13" fmla="*/ 0 60000 65536"/>
                    <a:gd name="T14" fmla="*/ 0 60000 65536"/>
                    <a:gd name="T15" fmla="*/ 0 w 57"/>
                    <a:gd name="T16" fmla="*/ 0 h 36"/>
                    <a:gd name="T17" fmla="*/ 57 w 57"/>
                    <a:gd name="T18" fmla="*/ 36 h 36"/>
                  </a:gdLst>
                  <a:ahLst/>
                  <a:cxnLst>
                    <a:cxn ang="T10">
                      <a:pos x="T0" y="T1"/>
                    </a:cxn>
                    <a:cxn ang="T11">
                      <a:pos x="T2" y="T3"/>
                    </a:cxn>
                    <a:cxn ang="T12">
                      <a:pos x="T4" y="T5"/>
                    </a:cxn>
                    <a:cxn ang="T13">
                      <a:pos x="T6" y="T7"/>
                    </a:cxn>
                    <a:cxn ang="T14">
                      <a:pos x="T8" y="T9"/>
                    </a:cxn>
                  </a:cxnLst>
                  <a:rect l="T15" t="T16" r="T17" b="T18"/>
                  <a:pathLst>
                    <a:path w="57" h="36">
                      <a:moveTo>
                        <a:pt x="0" y="0"/>
                      </a:moveTo>
                      <a:lnTo>
                        <a:pt x="0" y="36"/>
                      </a:lnTo>
                      <a:lnTo>
                        <a:pt x="57" y="34"/>
                      </a:lnTo>
                      <a:lnTo>
                        <a:pt x="55" y="0"/>
                      </a:lnTo>
                      <a:lnTo>
                        <a:pt x="0"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23" name="Oval 406"/>
                <p:cNvSpPr>
                  <a:spLocks noChangeArrowheads="1"/>
                </p:cNvSpPr>
                <p:nvPr/>
              </p:nvSpPr>
              <p:spPr bwMode="auto">
                <a:xfrm>
                  <a:off x="830" y="1551"/>
                  <a:ext cx="48" cy="80"/>
                </a:xfrm>
                <a:prstGeom prst="ellipse">
                  <a:avLst/>
                </a:pr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24" name="Oval 407"/>
                <p:cNvSpPr>
                  <a:spLocks noChangeArrowheads="1"/>
                </p:cNvSpPr>
                <p:nvPr/>
              </p:nvSpPr>
              <p:spPr bwMode="auto">
                <a:xfrm>
                  <a:off x="836" y="1551"/>
                  <a:ext cx="42" cy="7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25" name="Oval 408"/>
                <p:cNvSpPr>
                  <a:spLocks noChangeArrowheads="1"/>
                </p:cNvSpPr>
                <p:nvPr/>
              </p:nvSpPr>
              <p:spPr bwMode="auto">
                <a:xfrm>
                  <a:off x="838" y="1559"/>
                  <a:ext cx="40" cy="68"/>
                </a:xfrm>
                <a:prstGeom prst="ellipse">
                  <a:avLst/>
                </a:pr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26" name="Oval 409"/>
                <p:cNvSpPr>
                  <a:spLocks noChangeArrowheads="1"/>
                </p:cNvSpPr>
                <p:nvPr/>
              </p:nvSpPr>
              <p:spPr bwMode="auto">
                <a:xfrm>
                  <a:off x="842" y="1559"/>
                  <a:ext cx="34" cy="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27" name="Oval 410"/>
                <p:cNvSpPr>
                  <a:spLocks noChangeArrowheads="1"/>
                </p:cNvSpPr>
                <p:nvPr/>
              </p:nvSpPr>
              <p:spPr bwMode="auto">
                <a:xfrm>
                  <a:off x="852" y="1565"/>
                  <a:ext cx="26"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28" name="Oval 411"/>
                <p:cNvSpPr>
                  <a:spLocks noChangeArrowheads="1"/>
                </p:cNvSpPr>
                <p:nvPr/>
              </p:nvSpPr>
              <p:spPr bwMode="auto">
                <a:xfrm>
                  <a:off x="858" y="1585"/>
                  <a:ext cx="10" cy="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29" name="Oval 412"/>
                <p:cNvSpPr>
                  <a:spLocks noChangeArrowheads="1"/>
                </p:cNvSpPr>
                <p:nvPr/>
              </p:nvSpPr>
              <p:spPr bwMode="auto">
                <a:xfrm>
                  <a:off x="858" y="1587"/>
                  <a:ext cx="10" cy="2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30" name="Freeform 413"/>
                <p:cNvSpPr>
                  <a:spLocks/>
                </p:cNvSpPr>
                <p:nvPr/>
              </p:nvSpPr>
              <p:spPr bwMode="auto">
                <a:xfrm>
                  <a:off x="842" y="1575"/>
                  <a:ext cx="8" cy="22"/>
                </a:xfrm>
                <a:custGeom>
                  <a:avLst/>
                  <a:gdLst>
                    <a:gd name="T0" fmla="*/ 8 w 8"/>
                    <a:gd name="T1" fmla="*/ 22 h 22"/>
                    <a:gd name="T2" fmla="*/ 0 w 8"/>
                    <a:gd name="T3" fmla="*/ 22 h 22"/>
                    <a:gd name="T4" fmla="*/ 0 w 8"/>
                    <a:gd name="T5" fmla="*/ 20 h 22"/>
                    <a:gd name="T6" fmla="*/ 0 w 8"/>
                    <a:gd name="T7" fmla="*/ 16 h 22"/>
                    <a:gd name="T8" fmla="*/ 0 w 8"/>
                    <a:gd name="T9" fmla="*/ 12 h 22"/>
                    <a:gd name="T10" fmla="*/ 0 w 8"/>
                    <a:gd name="T11" fmla="*/ 10 h 22"/>
                    <a:gd name="T12" fmla="*/ 0 w 8"/>
                    <a:gd name="T13" fmla="*/ 6 h 22"/>
                    <a:gd name="T14" fmla="*/ 0 w 8"/>
                    <a:gd name="T15" fmla="*/ 2 h 22"/>
                    <a:gd name="T16" fmla="*/ 0 w 8"/>
                    <a:gd name="T17" fmla="*/ 0 h 22"/>
                    <a:gd name="T18" fmla="*/ 8 w 8"/>
                    <a:gd name="T19" fmla="*/ 22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22"/>
                    <a:gd name="T32" fmla="*/ 8 w 8"/>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22">
                      <a:moveTo>
                        <a:pt x="8" y="22"/>
                      </a:moveTo>
                      <a:lnTo>
                        <a:pt x="0" y="22"/>
                      </a:lnTo>
                      <a:lnTo>
                        <a:pt x="0" y="20"/>
                      </a:lnTo>
                      <a:lnTo>
                        <a:pt x="0" y="16"/>
                      </a:lnTo>
                      <a:lnTo>
                        <a:pt x="0" y="12"/>
                      </a:lnTo>
                      <a:lnTo>
                        <a:pt x="0" y="10"/>
                      </a:lnTo>
                      <a:lnTo>
                        <a:pt x="0" y="6"/>
                      </a:lnTo>
                      <a:lnTo>
                        <a:pt x="0" y="2"/>
                      </a:lnTo>
                      <a:lnTo>
                        <a:pt x="0" y="0"/>
                      </a:lnTo>
                      <a:lnTo>
                        <a:pt x="8"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31" name="Freeform 414"/>
                <p:cNvSpPr>
                  <a:spLocks/>
                </p:cNvSpPr>
                <p:nvPr/>
              </p:nvSpPr>
              <p:spPr bwMode="auto">
                <a:xfrm>
                  <a:off x="894" y="1559"/>
                  <a:ext cx="59" cy="28"/>
                </a:xfrm>
                <a:custGeom>
                  <a:avLst/>
                  <a:gdLst>
                    <a:gd name="T0" fmla="*/ 0 w 59"/>
                    <a:gd name="T1" fmla="*/ 0 h 28"/>
                    <a:gd name="T2" fmla="*/ 57 w 59"/>
                    <a:gd name="T3" fmla="*/ 0 h 28"/>
                    <a:gd name="T4" fmla="*/ 59 w 59"/>
                    <a:gd name="T5" fmla="*/ 28 h 28"/>
                    <a:gd name="T6" fmla="*/ 0 w 59"/>
                    <a:gd name="T7" fmla="*/ 28 h 28"/>
                    <a:gd name="T8" fmla="*/ 0 w 59"/>
                    <a:gd name="T9" fmla="*/ 0 h 28"/>
                    <a:gd name="T10" fmla="*/ 0 60000 65536"/>
                    <a:gd name="T11" fmla="*/ 0 60000 65536"/>
                    <a:gd name="T12" fmla="*/ 0 60000 65536"/>
                    <a:gd name="T13" fmla="*/ 0 60000 65536"/>
                    <a:gd name="T14" fmla="*/ 0 60000 65536"/>
                    <a:gd name="T15" fmla="*/ 0 w 59"/>
                    <a:gd name="T16" fmla="*/ 0 h 28"/>
                    <a:gd name="T17" fmla="*/ 59 w 59"/>
                    <a:gd name="T18" fmla="*/ 28 h 28"/>
                  </a:gdLst>
                  <a:ahLst/>
                  <a:cxnLst>
                    <a:cxn ang="T10">
                      <a:pos x="T0" y="T1"/>
                    </a:cxn>
                    <a:cxn ang="T11">
                      <a:pos x="T2" y="T3"/>
                    </a:cxn>
                    <a:cxn ang="T12">
                      <a:pos x="T4" y="T5"/>
                    </a:cxn>
                    <a:cxn ang="T13">
                      <a:pos x="T6" y="T7"/>
                    </a:cxn>
                    <a:cxn ang="T14">
                      <a:pos x="T8" y="T9"/>
                    </a:cxn>
                  </a:cxnLst>
                  <a:rect l="T15" t="T16" r="T17" b="T18"/>
                  <a:pathLst>
                    <a:path w="59" h="28">
                      <a:moveTo>
                        <a:pt x="0" y="0"/>
                      </a:moveTo>
                      <a:lnTo>
                        <a:pt x="57" y="0"/>
                      </a:lnTo>
                      <a:lnTo>
                        <a:pt x="59" y="28"/>
                      </a:lnTo>
                      <a:lnTo>
                        <a:pt x="0" y="28"/>
                      </a:lnTo>
                      <a:lnTo>
                        <a:pt x="0" y="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32" name="Freeform 415"/>
                <p:cNvSpPr>
                  <a:spLocks/>
                </p:cNvSpPr>
                <p:nvPr/>
              </p:nvSpPr>
              <p:spPr bwMode="auto">
                <a:xfrm>
                  <a:off x="894" y="1567"/>
                  <a:ext cx="61" cy="20"/>
                </a:xfrm>
                <a:custGeom>
                  <a:avLst/>
                  <a:gdLst>
                    <a:gd name="T0" fmla="*/ 0 w 61"/>
                    <a:gd name="T1" fmla="*/ 0 h 20"/>
                    <a:gd name="T2" fmla="*/ 57 w 61"/>
                    <a:gd name="T3" fmla="*/ 0 h 20"/>
                    <a:gd name="T4" fmla="*/ 61 w 61"/>
                    <a:gd name="T5" fmla="*/ 20 h 20"/>
                    <a:gd name="T6" fmla="*/ 0 w 61"/>
                    <a:gd name="T7" fmla="*/ 20 h 20"/>
                    <a:gd name="T8" fmla="*/ 0 w 61"/>
                    <a:gd name="T9" fmla="*/ 0 h 20"/>
                    <a:gd name="T10" fmla="*/ 0 60000 65536"/>
                    <a:gd name="T11" fmla="*/ 0 60000 65536"/>
                    <a:gd name="T12" fmla="*/ 0 60000 65536"/>
                    <a:gd name="T13" fmla="*/ 0 60000 65536"/>
                    <a:gd name="T14" fmla="*/ 0 60000 65536"/>
                    <a:gd name="T15" fmla="*/ 0 w 61"/>
                    <a:gd name="T16" fmla="*/ 0 h 20"/>
                    <a:gd name="T17" fmla="*/ 61 w 61"/>
                    <a:gd name="T18" fmla="*/ 20 h 20"/>
                  </a:gdLst>
                  <a:ahLst/>
                  <a:cxnLst>
                    <a:cxn ang="T10">
                      <a:pos x="T0" y="T1"/>
                    </a:cxn>
                    <a:cxn ang="T11">
                      <a:pos x="T2" y="T3"/>
                    </a:cxn>
                    <a:cxn ang="T12">
                      <a:pos x="T4" y="T5"/>
                    </a:cxn>
                    <a:cxn ang="T13">
                      <a:pos x="T6" y="T7"/>
                    </a:cxn>
                    <a:cxn ang="T14">
                      <a:pos x="T8" y="T9"/>
                    </a:cxn>
                  </a:cxnLst>
                  <a:rect l="T15" t="T16" r="T17" b="T18"/>
                  <a:pathLst>
                    <a:path w="61" h="20">
                      <a:moveTo>
                        <a:pt x="0" y="0"/>
                      </a:moveTo>
                      <a:lnTo>
                        <a:pt x="57" y="0"/>
                      </a:lnTo>
                      <a:lnTo>
                        <a:pt x="61" y="20"/>
                      </a:lnTo>
                      <a:lnTo>
                        <a:pt x="0" y="20"/>
                      </a:lnTo>
                      <a:lnTo>
                        <a:pt x="0" y="0"/>
                      </a:lnTo>
                      <a:close/>
                    </a:path>
                  </a:pathLst>
                </a:custGeom>
                <a:solidFill>
                  <a:srgbClr val="3C3C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33" name="Freeform 416"/>
                <p:cNvSpPr>
                  <a:spLocks/>
                </p:cNvSpPr>
                <p:nvPr/>
              </p:nvSpPr>
              <p:spPr bwMode="auto">
                <a:xfrm>
                  <a:off x="894" y="1573"/>
                  <a:ext cx="59" cy="16"/>
                </a:xfrm>
                <a:custGeom>
                  <a:avLst/>
                  <a:gdLst>
                    <a:gd name="T0" fmla="*/ 2 w 59"/>
                    <a:gd name="T1" fmla="*/ 0 h 16"/>
                    <a:gd name="T2" fmla="*/ 57 w 59"/>
                    <a:gd name="T3" fmla="*/ 0 h 16"/>
                    <a:gd name="T4" fmla="*/ 59 w 59"/>
                    <a:gd name="T5" fmla="*/ 16 h 16"/>
                    <a:gd name="T6" fmla="*/ 0 w 59"/>
                    <a:gd name="T7" fmla="*/ 16 h 16"/>
                    <a:gd name="T8" fmla="*/ 2 w 59"/>
                    <a:gd name="T9" fmla="*/ 0 h 16"/>
                    <a:gd name="T10" fmla="*/ 0 60000 65536"/>
                    <a:gd name="T11" fmla="*/ 0 60000 65536"/>
                    <a:gd name="T12" fmla="*/ 0 60000 65536"/>
                    <a:gd name="T13" fmla="*/ 0 60000 65536"/>
                    <a:gd name="T14" fmla="*/ 0 60000 65536"/>
                    <a:gd name="T15" fmla="*/ 0 w 59"/>
                    <a:gd name="T16" fmla="*/ 0 h 16"/>
                    <a:gd name="T17" fmla="*/ 59 w 59"/>
                    <a:gd name="T18" fmla="*/ 16 h 16"/>
                  </a:gdLst>
                  <a:ahLst/>
                  <a:cxnLst>
                    <a:cxn ang="T10">
                      <a:pos x="T0" y="T1"/>
                    </a:cxn>
                    <a:cxn ang="T11">
                      <a:pos x="T2" y="T3"/>
                    </a:cxn>
                    <a:cxn ang="T12">
                      <a:pos x="T4" y="T5"/>
                    </a:cxn>
                    <a:cxn ang="T13">
                      <a:pos x="T6" y="T7"/>
                    </a:cxn>
                    <a:cxn ang="T14">
                      <a:pos x="T8" y="T9"/>
                    </a:cxn>
                  </a:cxnLst>
                  <a:rect l="T15" t="T16" r="T17" b="T18"/>
                  <a:pathLst>
                    <a:path w="59" h="16">
                      <a:moveTo>
                        <a:pt x="2" y="0"/>
                      </a:moveTo>
                      <a:lnTo>
                        <a:pt x="57" y="0"/>
                      </a:lnTo>
                      <a:lnTo>
                        <a:pt x="59" y="16"/>
                      </a:lnTo>
                      <a:lnTo>
                        <a:pt x="0" y="16"/>
                      </a:lnTo>
                      <a:lnTo>
                        <a:pt x="2" y="0"/>
                      </a:lnTo>
                      <a:close/>
                    </a:path>
                  </a:pathLst>
                </a:custGeom>
                <a:solidFill>
                  <a:srgbClr val="2727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34" name="Freeform 417"/>
                <p:cNvSpPr>
                  <a:spLocks/>
                </p:cNvSpPr>
                <p:nvPr/>
              </p:nvSpPr>
              <p:spPr bwMode="auto">
                <a:xfrm>
                  <a:off x="894" y="1579"/>
                  <a:ext cx="61" cy="12"/>
                </a:xfrm>
                <a:custGeom>
                  <a:avLst/>
                  <a:gdLst>
                    <a:gd name="T0" fmla="*/ 0 w 61"/>
                    <a:gd name="T1" fmla="*/ 0 h 12"/>
                    <a:gd name="T2" fmla="*/ 59 w 61"/>
                    <a:gd name="T3" fmla="*/ 0 h 12"/>
                    <a:gd name="T4" fmla="*/ 61 w 61"/>
                    <a:gd name="T5" fmla="*/ 12 h 12"/>
                    <a:gd name="T6" fmla="*/ 0 w 61"/>
                    <a:gd name="T7" fmla="*/ 12 h 12"/>
                    <a:gd name="T8" fmla="*/ 0 w 61"/>
                    <a:gd name="T9" fmla="*/ 0 h 12"/>
                    <a:gd name="T10" fmla="*/ 0 60000 65536"/>
                    <a:gd name="T11" fmla="*/ 0 60000 65536"/>
                    <a:gd name="T12" fmla="*/ 0 60000 65536"/>
                    <a:gd name="T13" fmla="*/ 0 60000 65536"/>
                    <a:gd name="T14" fmla="*/ 0 60000 65536"/>
                    <a:gd name="T15" fmla="*/ 0 w 61"/>
                    <a:gd name="T16" fmla="*/ 0 h 12"/>
                    <a:gd name="T17" fmla="*/ 61 w 61"/>
                    <a:gd name="T18" fmla="*/ 12 h 12"/>
                  </a:gdLst>
                  <a:ahLst/>
                  <a:cxnLst>
                    <a:cxn ang="T10">
                      <a:pos x="T0" y="T1"/>
                    </a:cxn>
                    <a:cxn ang="T11">
                      <a:pos x="T2" y="T3"/>
                    </a:cxn>
                    <a:cxn ang="T12">
                      <a:pos x="T4" y="T5"/>
                    </a:cxn>
                    <a:cxn ang="T13">
                      <a:pos x="T6" y="T7"/>
                    </a:cxn>
                    <a:cxn ang="T14">
                      <a:pos x="T8" y="T9"/>
                    </a:cxn>
                  </a:cxnLst>
                  <a:rect l="T15" t="T16" r="T17" b="T18"/>
                  <a:pathLst>
                    <a:path w="61" h="12">
                      <a:moveTo>
                        <a:pt x="0" y="0"/>
                      </a:moveTo>
                      <a:lnTo>
                        <a:pt x="59" y="0"/>
                      </a:lnTo>
                      <a:lnTo>
                        <a:pt x="61" y="12"/>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grpSp>
    </p:spTree>
    <p:extLst>
      <p:ext uri="{BB962C8B-B14F-4D97-AF65-F5344CB8AC3E}">
        <p14:creationId xmlns:p14="http://schemas.microsoft.com/office/powerpoint/2010/main" val="618993782"/>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0"/>
          </p:nvPr>
        </p:nvSpPr>
        <p:spPr/>
        <p:txBody>
          <a:bodyPr>
            <a:normAutofit/>
          </a:bodyPr>
          <a:lstStyle/>
          <a:p>
            <a:r>
              <a:rPr lang="en-US" altLang="ja-JP" sz="2800" dirty="0">
                <a:latin typeface="Calibri" panose="020F0502020204030204" pitchFamily="34" charset="0"/>
              </a:rPr>
              <a:t>INDEX</a:t>
            </a:r>
            <a:endParaRPr kumimoji="1" lang="ja-JP" altLang="en-US" sz="2800" dirty="0">
              <a:latin typeface="Calibri" panose="020F0502020204030204" pitchFamily="34" charset="0"/>
            </a:endParaRPr>
          </a:p>
        </p:txBody>
      </p:sp>
      <p:sp>
        <p:nvSpPr>
          <p:cNvPr id="7" name="Rectangle 50"/>
          <p:cNvSpPr>
            <a:spLocks noChangeArrowheads="1"/>
          </p:cNvSpPr>
          <p:nvPr/>
        </p:nvSpPr>
        <p:spPr bwMode="auto">
          <a:xfrm>
            <a:off x="204817" y="867742"/>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1</a:t>
            </a:r>
          </a:p>
        </p:txBody>
      </p:sp>
      <p:sp>
        <p:nvSpPr>
          <p:cNvPr id="13" name="Rectangle 50"/>
          <p:cNvSpPr>
            <a:spLocks noChangeArrowheads="1"/>
          </p:cNvSpPr>
          <p:nvPr/>
        </p:nvSpPr>
        <p:spPr bwMode="auto">
          <a:xfrm>
            <a:off x="204833" y="1513271"/>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2</a:t>
            </a:r>
          </a:p>
        </p:txBody>
      </p:sp>
      <p:sp>
        <p:nvSpPr>
          <p:cNvPr id="14" name="Rectangle 50"/>
          <p:cNvSpPr>
            <a:spLocks noChangeArrowheads="1"/>
          </p:cNvSpPr>
          <p:nvPr/>
        </p:nvSpPr>
        <p:spPr bwMode="auto">
          <a:xfrm>
            <a:off x="720934" y="1510930"/>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Materials Management Overview</a:t>
            </a:r>
            <a:endParaRPr lang="en-US" altLang="ja-JP" sz="2800" b="1" dirty="0">
              <a:solidFill>
                <a:schemeClr val="bg1"/>
              </a:solidFill>
              <a:latin typeface="Calibri" panose="020F0502020204030204" pitchFamily="34" charset="0"/>
            </a:endParaRPr>
          </a:p>
        </p:txBody>
      </p:sp>
      <p:sp>
        <p:nvSpPr>
          <p:cNvPr id="8" name="Rectangle 50">
            <a:extLst>
              <a:ext uri="{FF2B5EF4-FFF2-40B4-BE49-F238E27FC236}">
                <a16:creationId xmlns="" xmlns:a16="http://schemas.microsoft.com/office/drawing/2014/main" id="{4BD33C7B-6577-40FA-A315-0C91097558DE}"/>
              </a:ext>
            </a:extLst>
          </p:cNvPr>
          <p:cNvSpPr>
            <a:spLocks noChangeArrowheads="1"/>
          </p:cNvSpPr>
          <p:nvPr/>
        </p:nvSpPr>
        <p:spPr bwMode="auto">
          <a:xfrm>
            <a:off x="204833" y="2158800"/>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3</a:t>
            </a:r>
          </a:p>
        </p:txBody>
      </p:sp>
      <p:sp>
        <p:nvSpPr>
          <p:cNvPr id="10" name="Rectangle 50">
            <a:extLst>
              <a:ext uri="{FF2B5EF4-FFF2-40B4-BE49-F238E27FC236}">
                <a16:creationId xmlns="" xmlns:a16="http://schemas.microsoft.com/office/drawing/2014/main" id="{D9A5D3EF-AC71-4D12-A081-157DB7424086}"/>
              </a:ext>
            </a:extLst>
          </p:cNvPr>
          <p:cNvSpPr>
            <a:spLocks noChangeArrowheads="1"/>
          </p:cNvSpPr>
          <p:nvPr/>
        </p:nvSpPr>
        <p:spPr bwMode="auto">
          <a:xfrm>
            <a:off x="720934" y="2156459"/>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Master </a:t>
            </a:r>
            <a:r>
              <a:rPr lang="en-US" altLang="ja-JP" sz="2800" b="1" dirty="0" smtClean="0">
                <a:solidFill>
                  <a:schemeClr val="bg1"/>
                </a:solidFill>
                <a:latin typeface="Calibri" panose="020F0502020204030204" pitchFamily="34" charset="0"/>
              </a:rPr>
              <a:t>Data</a:t>
            </a:r>
            <a:endParaRPr lang="en-US" altLang="ja-JP" sz="2800" b="1" dirty="0">
              <a:solidFill>
                <a:schemeClr val="bg1"/>
              </a:solidFill>
              <a:latin typeface="Calibri" panose="020F0502020204030204" pitchFamily="34" charset="0"/>
            </a:endParaRPr>
          </a:p>
        </p:txBody>
      </p:sp>
      <p:sp>
        <p:nvSpPr>
          <p:cNvPr id="11" name="Rectangle 50">
            <a:extLst>
              <a:ext uri="{FF2B5EF4-FFF2-40B4-BE49-F238E27FC236}">
                <a16:creationId xmlns="" xmlns:a16="http://schemas.microsoft.com/office/drawing/2014/main" id="{D94D85C1-24AF-4E36-970D-9A19935FD4E5}"/>
              </a:ext>
            </a:extLst>
          </p:cNvPr>
          <p:cNvSpPr>
            <a:spLocks noChangeArrowheads="1"/>
          </p:cNvSpPr>
          <p:nvPr/>
        </p:nvSpPr>
        <p:spPr bwMode="auto">
          <a:xfrm>
            <a:off x="204817" y="2810362"/>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4</a:t>
            </a:r>
          </a:p>
        </p:txBody>
      </p:sp>
      <p:sp>
        <p:nvSpPr>
          <p:cNvPr id="12"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04833" y="3455891"/>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5</a:t>
            </a:r>
          </a:p>
        </p:txBody>
      </p:sp>
      <p:sp>
        <p:nvSpPr>
          <p:cNvPr id="16"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0934" y="3453550"/>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Inventory Management</a:t>
            </a:r>
            <a:endParaRPr lang="en-US" altLang="ja-JP" sz="2800" b="1" dirty="0">
              <a:solidFill>
                <a:schemeClr val="bg1"/>
              </a:solidFill>
              <a:latin typeface="Calibri" panose="020F0502020204030204" pitchFamily="34" charset="0"/>
            </a:endParaRPr>
          </a:p>
        </p:txBody>
      </p:sp>
      <p:sp>
        <p:nvSpPr>
          <p:cNvPr id="19" name="Rectangle 50">
            <a:extLst>
              <a:ext uri="{FF2B5EF4-FFF2-40B4-BE49-F238E27FC236}">
                <a16:creationId xmlns="" xmlns:a16="http://schemas.microsoft.com/office/drawing/2014/main" id="{5E6ECDD0-618C-419C-A9BE-3B3A4EB9FB00}"/>
              </a:ext>
            </a:extLst>
          </p:cNvPr>
          <p:cNvSpPr>
            <a:spLocks noChangeArrowheads="1"/>
          </p:cNvSpPr>
          <p:nvPr/>
        </p:nvSpPr>
        <p:spPr bwMode="auto">
          <a:xfrm>
            <a:off x="716268" y="2810362"/>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Procurement</a:t>
            </a:r>
            <a:endParaRPr lang="en-US" altLang="ja-JP" sz="2800" b="1" dirty="0">
              <a:solidFill>
                <a:schemeClr val="bg1"/>
              </a:solidFill>
              <a:latin typeface="Calibri" panose="020F0502020204030204" pitchFamily="34" charset="0"/>
            </a:endParaRPr>
          </a:p>
        </p:txBody>
      </p:sp>
      <p:sp>
        <p:nvSpPr>
          <p:cNvPr id="15"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04817" y="5373216"/>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smtClean="0">
                <a:solidFill>
                  <a:srgbClr val="FFFFFF"/>
                </a:solidFill>
                <a:latin typeface="Calibri" panose="020F0502020204030204" pitchFamily="34" charset="0"/>
              </a:rPr>
              <a:t>8</a:t>
            </a:r>
            <a:endParaRPr lang="en-US" altLang="ja-JP" sz="2800" b="1" dirty="0">
              <a:solidFill>
                <a:srgbClr val="FFFFFF"/>
              </a:solidFill>
              <a:latin typeface="Calibri" panose="020F0502020204030204" pitchFamily="34" charset="0"/>
            </a:endParaRPr>
          </a:p>
        </p:txBody>
      </p:sp>
      <p:sp>
        <p:nvSpPr>
          <p:cNvPr id="20"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0934" y="5386596"/>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Invoice Verification</a:t>
            </a:r>
            <a:endParaRPr lang="en-US" altLang="ja-JP" sz="2800" b="1" dirty="0">
              <a:solidFill>
                <a:schemeClr val="bg1"/>
              </a:solidFill>
              <a:latin typeface="Calibri" panose="020F0502020204030204" pitchFamily="34" charset="0"/>
            </a:endParaRPr>
          </a:p>
        </p:txBody>
      </p:sp>
      <p:sp>
        <p:nvSpPr>
          <p:cNvPr id="17" name="Rectangle 50"/>
          <p:cNvSpPr>
            <a:spLocks noChangeArrowheads="1"/>
          </p:cNvSpPr>
          <p:nvPr/>
        </p:nvSpPr>
        <p:spPr bwMode="auto">
          <a:xfrm>
            <a:off x="716267" y="870556"/>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latin typeface="Calibri" panose="020F0502020204030204" pitchFamily="34" charset="0"/>
              </a:rPr>
              <a:t>Objective</a:t>
            </a:r>
            <a:endParaRPr lang="en-US" altLang="ja-JP" sz="2800" b="1" dirty="0">
              <a:solidFill>
                <a:srgbClr val="FFFFFF"/>
              </a:solidFill>
              <a:latin typeface="Calibri" panose="020F0502020204030204" pitchFamily="34" charset="0"/>
            </a:endParaRPr>
          </a:p>
        </p:txBody>
      </p:sp>
      <p:sp>
        <p:nvSpPr>
          <p:cNvPr id="18" name="Rectangle 50">
            <a:extLst>
              <a:ext uri="{FF2B5EF4-FFF2-40B4-BE49-F238E27FC236}">
                <a16:creationId xmlns="" xmlns:a16="http://schemas.microsoft.com/office/drawing/2014/main" id="{D94D85C1-24AF-4E36-970D-9A19935FD4E5}"/>
              </a:ext>
            </a:extLst>
          </p:cNvPr>
          <p:cNvSpPr>
            <a:spLocks noChangeArrowheads="1"/>
          </p:cNvSpPr>
          <p:nvPr/>
        </p:nvSpPr>
        <p:spPr bwMode="auto">
          <a:xfrm>
            <a:off x="210664" y="4106119"/>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6</a:t>
            </a:r>
          </a:p>
        </p:txBody>
      </p:sp>
      <p:sp>
        <p:nvSpPr>
          <p:cNvPr id="21"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10680" y="4751648"/>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7</a:t>
            </a:r>
          </a:p>
        </p:txBody>
      </p:sp>
      <p:sp>
        <p:nvSpPr>
          <p:cNvPr id="22"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6781" y="4749307"/>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Serial Number Management</a:t>
            </a:r>
            <a:endParaRPr lang="en-US" altLang="ja-JP" sz="2800" b="1" dirty="0">
              <a:solidFill>
                <a:schemeClr val="bg1"/>
              </a:solidFill>
              <a:latin typeface="Calibri" panose="020F0502020204030204" pitchFamily="34" charset="0"/>
            </a:endParaRPr>
          </a:p>
        </p:txBody>
      </p:sp>
      <p:sp>
        <p:nvSpPr>
          <p:cNvPr id="23" name="Rectangle 50">
            <a:extLst>
              <a:ext uri="{FF2B5EF4-FFF2-40B4-BE49-F238E27FC236}">
                <a16:creationId xmlns="" xmlns:a16="http://schemas.microsoft.com/office/drawing/2014/main" id="{5E6ECDD0-618C-419C-A9BE-3B3A4EB9FB00}"/>
              </a:ext>
            </a:extLst>
          </p:cNvPr>
          <p:cNvSpPr>
            <a:spLocks noChangeArrowheads="1"/>
          </p:cNvSpPr>
          <p:nvPr/>
        </p:nvSpPr>
        <p:spPr bwMode="auto">
          <a:xfrm>
            <a:off x="722115" y="4106119"/>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Batch Management</a:t>
            </a:r>
            <a:endParaRPr lang="en-US" altLang="ja-JP" sz="28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37895286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30"/>
          <p:cNvSpPr>
            <a:spLocks noGrp="1"/>
          </p:cNvSpPr>
          <p:nvPr>
            <p:ph type="body" sz="quarter" idx="10"/>
          </p:nvPr>
        </p:nvSpPr>
        <p:spPr>
          <a:xfrm>
            <a:off x="172188" y="0"/>
            <a:ext cx="9570130" cy="720000"/>
          </a:xfrm>
        </p:spPr>
        <p:txBody>
          <a:bodyPr>
            <a:normAutofit/>
          </a:bodyPr>
          <a:lstStyle/>
          <a:p>
            <a:r>
              <a:rPr lang="en-US" altLang="ja-JP" sz="2800" dirty="0" smtClean="0">
                <a:latin typeface="Calibri" panose="020F0502020204030204" pitchFamily="34" charset="0"/>
              </a:rPr>
              <a:t>3. Master Data</a:t>
            </a:r>
            <a:endParaRPr lang="ja-JP" altLang="en-US" sz="2800" dirty="0">
              <a:latin typeface="Calibri" panose="020F0502020204030204" pitchFamily="34" charset="0"/>
            </a:endParaRPr>
          </a:p>
        </p:txBody>
      </p:sp>
      <p:sp>
        <p:nvSpPr>
          <p:cNvPr id="8"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Source List</a:t>
            </a:r>
            <a:endParaRPr lang="ja-JP" altLang="en-US" b="1" dirty="0">
              <a:solidFill>
                <a:srgbClr val="FFC000"/>
              </a:solidFill>
              <a:latin typeface="Calibri" panose="020F0502020204030204" pitchFamily="34" charset="0"/>
            </a:endParaRPr>
          </a:p>
        </p:txBody>
      </p:sp>
      <p:pic>
        <p:nvPicPr>
          <p:cNvPr id="417" name="Picture 4"/>
          <p:cNvPicPr>
            <a:picLocks noChangeAspect="1" noChangeArrowheads="1"/>
          </p:cNvPicPr>
          <p:nvPr/>
        </p:nvPicPr>
        <p:blipFill>
          <a:blip r:embed="rId2">
            <a:extLst>
              <a:ext uri="{28A0092B-C50C-407E-A947-70E740481C1C}">
                <a14:useLocalDpi xmlns:a14="http://schemas.microsoft.com/office/drawing/2010/main" val="0"/>
              </a:ext>
            </a:extLst>
          </a:blip>
          <a:srcRect t="9912" b="8170"/>
          <a:stretch>
            <a:fillRect/>
          </a:stretch>
        </p:blipFill>
        <p:spPr>
          <a:xfrm>
            <a:off x="228600" y="838200"/>
            <a:ext cx="8534400" cy="5181600"/>
          </a:xfrm>
          <a:prstGeom prst="rect">
            <a:avLst/>
          </a:prstGeom>
        </p:spPr>
      </p:pic>
    </p:spTree>
    <p:extLst>
      <p:ext uri="{BB962C8B-B14F-4D97-AF65-F5344CB8AC3E}">
        <p14:creationId xmlns:p14="http://schemas.microsoft.com/office/powerpoint/2010/main" val="707973720"/>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0"/>
          </p:nvPr>
        </p:nvSpPr>
        <p:spPr/>
        <p:txBody>
          <a:bodyPr>
            <a:normAutofit/>
          </a:bodyPr>
          <a:lstStyle/>
          <a:p>
            <a:r>
              <a:rPr lang="en-US" altLang="ja-JP" sz="2800" dirty="0">
                <a:latin typeface="Calibri" panose="020F0502020204030204" pitchFamily="34" charset="0"/>
              </a:rPr>
              <a:t>INDEX</a:t>
            </a:r>
            <a:endParaRPr kumimoji="1" lang="ja-JP" altLang="en-US" sz="2800" dirty="0">
              <a:latin typeface="Calibri" panose="020F0502020204030204" pitchFamily="34" charset="0"/>
            </a:endParaRPr>
          </a:p>
        </p:txBody>
      </p:sp>
      <p:sp>
        <p:nvSpPr>
          <p:cNvPr id="7" name="Rectangle 50"/>
          <p:cNvSpPr>
            <a:spLocks noChangeArrowheads="1"/>
          </p:cNvSpPr>
          <p:nvPr/>
        </p:nvSpPr>
        <p:spPr bwMode="auto">
          <a:xfrm>
            <a:off x="204817" y="867742"/>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1</a:t>
            </a:r>
          </a:p>
        </p:txBody>
      </p:sp>
      <p:sp>
        <p:nvSpPr>
          <p:cNvPr id="13" name="Rectangle 50"/>
          <p:cNvSpPr>
            <a:spLocks noChangeArrowheads="1"/>
          </p:cNvSpPr>
          <p:nvPr/>
        </p:nvSpPr>
        <p:spPr bwMode="auto">
          <a:xfrm>
            <a:off x="204833" y="1513271"/>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2</a:t>
            </a:r>
          </a:p>
        </p:txBody>
      </p:sp>
      <p:sp>
        <p:nvSpPr>
          <p:cNvPr id="14" name="Rectangle 50"/>
          <p:cNvSpPr>
            <a:spLocks noChangeArrowheads="1"/>
          </p:cNvSpPr>
          <p:nvPr/>
        </p:nvSpPr>
        <p:spPr bwMode="auto">
          <a:xfrm>
            <a:off x="720934" y="1510930"/>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Materials Management Overview</a:t>
            </a:r>
          </a:p>
        </p:txBody>
      </p:sp>
      <p:sp>
        <p:nvSpPr>
          <p:cNvPr id="8" name="Rectangle 50">
            <a:extLst>
              <a:ext uri="{FF2B5EF4-FFF2-40B4-BE49-F238E27FC236}">
                <a16:creationId xmlns="" xmlns:a16="http://schemas.microsoft.com/office/drawing/2014/main" id="{4BD33C7B-6577-40FA-A315-0C91097558DE}"/>
              </a:ext>
            </a:extLst>
          </p:cNvPr>
          <p:cNvSpPr>
            <a:spLocks noChangeArrowheads="1"/>
          </p:cNvSpPr>
          <p:nvPr/>
        </p:nvSpPr>
        <p:spPr bwMode="auto">
          <a:xfrm>
            <a:off x="204833" y="2158800"/>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3</a:t>
            </a:r>
          </a:p>
        </p:txBody>
      </p:sp>
      <p:sp>
        <p:nvSpPr>
          <p:cNvPr id="10" name="Rectangle 50">
            <a:extLst>
              <a:ext uri="{FF2B5EF4-FFF2-40B4-BE49-F238E27FC236}">
                <a16:creationId xmlns="" xmlns:a16="http://schemas.microsoft.com/office/drawing/2014/main" id="{D9A5D3EF-AC71-4D12-A081-157DB7424086}"/>
              </a:ext>
            </a:extLst>
          </p:cNvPr>
          <p:cNvSpPr>
            <a:spLocks noChangeArrowheads="1"/>
          </p:cNvSpPr>
          <p:nvPr/>
        </p:nvSpPr>
        <p:spPr bwMode="auto">
          <a:xfrm>
            <a:off x="720934" y="2156459"/>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Master Data</a:t>
            </a:r>
          </a:p>
        </p:txBody>
      </p:sp>
      <p:sp>
        <p:nvSpPr>
          <p:cNvPr id="11" name="Rectangle 50">
            <a:extLst>
              <a:ext uri="{FF2B5EF4-FFF2-40B4-BE49-F238E27FC236}">
                <a16:creationId xmlns="" xmlns:a16="http://schemas.microsoft.com/office/drawing/2014/main" id="{D94D85C1-24AF-4E36-970D-9A19935FD4E5}"/>
              </a:ext>
            </a:extLst>
          </p:cNvPr>
          <p:cNvSpPr>
            <a:spLocks noChangeArrowheads="1"/>
          </p:cNvSpPr>
          <p:nvPr/>
        </p:nvSpPr>
        <p:spPr bwMode="auto">
          <a:xfrm>
            <a:off x="204817" y="2810362"/>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4</a:t>
            </a:r>
          </a:p>
        </p:txBody>
      </p:sp>
      <p:sp>
        <p:nvSpPr>
          <p:cNvPr id="12"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04833" y="3455891"/>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5</a:t>
            </a:r>
          </a:p>
        </p:txBody>
      </p:sp>
      <p:sp>
        <p:nvSpPr>
          <p:cNvPr id="16"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0934" y="3453550"/>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Inventory Management</a:t>
            </a:r>
            <a:endParaRPr lang="en-US" altLang="ja-JP" sz="2800" b="1" dirty="0">
              <a:solidFill>
                <a:schemeClr val="bg1"/>
              </a:solidFill>
              <a:latin typeface="Calibri" panose="020F0502020204030204" pitchFamily="34" charset="0"/>
            </a:endParaRPr>
          </a:p>
        </p:txBody>
      </p:sp>
      <p:sp>
        <p:nvSpPr>
          <p:cNvPr id="19" name="Rectangle 50">
            <a:extLst>
              <a:ext uri="{FF2B5EF4-FFF2-40B4-BE49-F238E27FC236}">
                <a16:creationId xmlns="" xmlns:a16="http://schemas.microsoft.com/office/drawing/2014/main" id="{5E6ECDD0-618C-419C-A9BE-3B3A4EB9FB00}"/>
              </a:ext>
            </a:extLst>
          </p:cNvPr>
          <p:cNvSpPr>
            <a:spLocks noChangeArrowheads="1"/>
          </p:cNvSpPr>
          <p:nvPr/>
        </p:nvSpPr>
        <p:spPr bwMode="auto">
          <a:xfrm>
            <a:off x="716268" y="2810362"/>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latin typeface="Calibri" panose="020F0502020204030204" pitchFamily="34" charset="0"/>
              </a:rPr>
              <a:t>Procurement</a:t>
            </a:r>
          </a:p>
        </p:txBody>
      </p:sp>
      <p:sp>
        <p:nvSpPr>
          <p:cNvPr id="17" name="Rectangle 50"/>
          <p:cNvSpPr>
            <a:spLocks noChangeArrowheads="1"/>
          </p:cNvSpPr>
          <p:nvPr/>
        </p:nvSpPr>
        <p:spPr bwMode="auto">
          <a:xfrm>
            <a:off x="716267" y="870556"/>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Objective</a:t>
            </a:r>
          </a:p>
        </p:txBody>
      </p:sp>
      <p:sp>
        <p:nvSpPr>
          <p:cNvPr id="18"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04817" y="5373216"/>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smtClean="0">
                <a:solidFill>
                  <a:srgbClr val="FFFFFF"/>
                </a:solidFill>
                <a:latin typeface="Calibri" panose="020F0502020204030204" pitchFamily="34" charset="0"/>
              </a:rPr>
              <a:t>8</a:t>
            </a:r>
            <a:endParaRPr lang="en-US" altLang="ja-JP" sz="2800" b="1" dirty="0">
              <a:solidFill>
                <a:srgbClr val="FFFFFF"/>
              </a:solidFill>
              <a:latin typeface="Calibri" panose="020F0502020204030204" pitchFamily="34" charset="0"/>
            </a:endParaRPr>
          </a:p>
        </p:txBody>
      </p:sp>
      <p:sp>
        <p:nvSpPr>
          <p:cNvPr id="21"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0934" y="5386596"/>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Invoice Verification</a:t>
            </a:r>
            <a:endParaRPr lang="en-US" altLang="ja-JP" sz="2800" b="1" dirty="0">
              <a:solidFill>
                <a:schemeClr val="bg1"/>
              </a:solidFill>
              <a:latin typeface="Calibri" panose="020F0502020204030204" pitchFamily="34" charset="0"/>
            </a:endParaRPr>
          </a:p>
        </p:txBody>
      </p:sp>
      <p:sp>
        <p:nvSpPr>
          <p:cNvPr id="22" name="Rectangle 50">
            <a:extLst>
              <a:ext uri="{FF2B5EF4-FFF2-40B4-BE49-F238E27FC236}">
                <a16:creationId xmlns="" xmlns:a16="http://schemas.microsoft.com/office/drawing/2014/main" id="{D94D85C1-24AF-4E36-970D-9A19935FD4E5}"/>
              </a:ext>
            </a:extLst>
          </p:cNvPr>
          <p:cNvSpPr>
            <a:spLocks noChangeArrowheads="1"/>
          </p:cNvSpPr>
          <p:nvPr/>
        </p:nvSpPr>
        <p:spPr bwMode="auto">
          <a:xfrm>
            <a:off x="210664" y="4106119"/>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6</a:t>
            </a:r>
          </a:p>
        </p:txBody>
      </p:sp>
      <p:sp>
        <p:nvSpPr>
          <p:cNvPr id="23"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10680" y="4751648"/>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7</a:t>
            </a:r>
          </a:p>
        </p:txBody>
      </p:sp>
      <p:sp>
        <p:nvSpPr>
          <p:cNvPr id="24"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6781" y="4749307"/>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Serial Number Management</a:t>
            </a:r>
            <a:endParaRPr lang="en-US" altLang="ja-JP" sz="2800" b="1" dirty="0">
              <a:solidFill>
                <a:schemeClr val="bg1"/>
              </a:solidFill>
              <a:latin typeface="Calibri" panose="020F0502020204030204" pitchFamily="34" charset="0"/>
            </a:endParaRPr>
          </a:p>
        </p:txBody>
      </p:sp>
      <p:sp>
        <p:nvSpPr>
          <p:cNvPr id="25" name="Rectangle 50">
            <a:extLst>
              <a:ext uri="{FF2B5EF4-FFF2-40B4-BE49-F238E27FC236}">
                <a16:creationId xmlns="" xmlns:a16="http://schemas.microsoft.com/office/drawing/2014/main" id="{5E6ECDD0-618C-419C-A9BE-3B3A4EB9FB00}"/>
              </a:ext>
            </a:extLst>
          </p:cNvPr>
          <p:cNvSpPr>
            <a:spLocks noChangeArrowheads="1"/>
          </p:cNvSpPr>
          <p:nvPr/>
        </p:nvSpPr>
        <p:spPr bwMode="auto">
          <a:xfrm>
            <a:off x="722115" y="4106119"/>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Batch Management</a:t>
            </a:r>
            <a:endParaRPr lang="en-US" altLang="ja-JP" sz="28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19684946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4. Procurement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Purchasing Overview</a:t>
            </a:r>
            <a:endParaRPr lang="ja-JP" altLang="en-US" b="1" dirty="0">
              <a:solidFill>
                <a:srgbClr val="FFC000"/>
              </a:solidFill>
              <a:latin typeface="Calibri" panose="020F0502020204030204" pitchFamily="34" charset="0"/>
            </a:endParaRPr>
          </a:p>
        </p:txBody>
      </p:sp>
      <p:pic>
        <p:nvPicPr>
          <p:cNvPr id="15" name="Picture 4"/>
          <p:cNvPicPr>
            <a:picLocks noChangeAspect="1" noChangeArrowheads="1"/>
          </p:cNvPicPr>
          <p:nvPr/>
        </p:nvPicPr>
        <p:blipFill>
          <a:blip r:embed="rId3">
            <a:extLst>
              <a:ext uri="{28A0092B-C50C-407E-A947-70E740481C1C}">
                <a14:useLocalDpi xmlns:a14="http://schemas.microsoft.com/office/drawing/2010/main" val="0"/>
              </a:ext>
            </a:extLst>
          </a:blip>
          <a:srcRect l="1563" t="11458" r="6250" b="13542"/>
          <a:stretch>
            <a:fillRect/>
          </a:stretch>
        </p:blipFill>
        <p:spPr>
          <a:xfrm>
            <a:off x="1382996" y="1052736"/>
            <a:ext cx="7148513" cy="4765675"/>
          </a:xfrm>
          <a:prstGeom prst="rect">
            <a:avLst/>
          </a:prstGeom>
        </p:spPr>
      </p:pic>
    </p:spTree>
    <p:extLst>
      <p:ext uri="{BB962C8B-B14F-4D97-AF65-F5344CB8AC3E}">
        <p14:creationId xmlns:p14="http://schemas.microsoft.com/office/powerpoint/2010/main" val="38179365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4. Procurement</a:t>
            </a:r>
            <a:endParaRPr lang="ja-JP" altLang="en-US" sz="2800" dirty="0">
              <a:latin typeface="Calibri" panose="020F0502020204030204" pitchFamily="34" charset="0"/>
            </a:endParaRPr>
          </a:p>
        </p:txBody>
      </p:sp>
      <p:sp>
        <p:nvSpPr>
          <p:cNvPr id="25" name="Rectangle 3"/>
          <p:cNvSpPr>
            <a:spLocks noChangeArrowheads="1"/>
          </p:cNvSpPr>
          <p:nvPr/>
        </p:nvSpPr>
        <p:spPr bwMode="gray">
          <a:xfrm>
            <a:off x="510736" y="962037"/>
            <a:ext cx="8208912" cy="5112568"/>
          </a:xfrm>
          <a:prstGeom prst="rect">
            <a:avLst/>
          </a:prstGeom>
          <a:gradFill rotWithShape="0">
            <a:gsLst>
              <a:gs pos="0">
                <a:srgbClr val="FFFFFF"/>
              </a:gs>
              <a:gs pos="50000">
                <a:srgbClr val="FFFFFF">
                  <a:gamma/>
                  <a:shade val="85882"/>
                  <a:invGamma/>
                </a:srgbClr>
              </a:gs>
              <a:gs pos="100000">
                <a:srgbClr val="FFFFFF"/>
              </a:gs>
            </a:gsLst>
            <a:lin ang="2700000" scaled="1"/>
          </a:gradFill>
          <a:ln w="12700">
            <a:solidFill>
              <a:srgbClr val="000000"/>
            </a:solidFill>
            <a:miter lim="800000"/>
            <a:headEnd/>
            <a:tailEnd/>
          </a:ln>
          <a:effectLst>
            <a:outerShdw dist="53882" dir="2700000" algn="ctr" rotWithShape="0">
              <a:srgbClr val="000000"/>
            </a:outerShdw>
          </a:effectLst>
        </p:spPr>
        <p:txBody>
          <a:bodyPr wrap="none" anchor="ctr"/>
          <a:lstStyle/>
          <a:p>
            <a:pPr algn="ctr" defTabSz="914400" eaLnBrk="0" fontAlgn="base" hangingPunct="0">
              <a:spcBef>
                <a:spcPct val="0"/>
              </a:spcBef>
              <a:spcAft>
                <a:spcPct val="0"/>
              </a:spcAft>
              <a:defRPr/>
            </a:pPr>
            <a:endParaRPr kumimoji="0" lang="en-SG" sz="2800" b="1" kern="0" dirty="0">
              <a:solidFill>
                <a:srgbClr val="000000"/>
              </a:solidFill>
              <a:cs typeface="Tahoma"/>
            </a:endParaRPr>
          </a:p>
        </p:txBody>
      </p:sp>
      <p:sp>
        <p:nvSpPr>
          <p:cNvPr id="26" name="Rectangle 10"/>
          <p:cNvSpPr>
            <a:spLocks noChangeArrowheads="1"/>
          </p:cNvSpPr>
          <p:nvPr/>
        </p:nvSpPr>
        <p:spPr bwMode="gray">
          <a:xfrm>
            <a:off x="2859024" y="2704774"/>
            <a:ext cx="2590800" cy="642938"/>
          </a:xfrm>
          <a:prstGeom prst="rect">
            <a:avLst/>
          </a:prstGeom>
          <a:solidFill>
            <a:srgbClr val="FF0000"/>
          </a:solidFill>
          <a:ln>
            <a:noFill/>
          </a:ln>
          <a:effectLst>
            <a:prstShdw prst="shdw17" dist="17961" dir="2700000">
              <a:srgbClr val="FF0000">
                <a:gamma/>
                <a:shade val="60000"/>
                <a:invGamma/>
              </a:srgbClr>
            </a:prstShdw>
          </a:effectLst>
          <a:extLst>
            <a:ext uri="{91240B29-F687-4F45-9708-019B960494DF}">
              <a14:hiddenLine xmlns:a14="http://schemas.microsoft.com/office/drawing/2010/main" w="12700">
                <a:solidFill>
                  <a:schemeClr val="tx1"/>
                </a:solidFill>
                <a:miter lim="800000"/>
                <a:headEnd/>
                <a:tailEnd/>
              </a14:hiddenLine>
            </a:ext>
          </a:extLst>
        </p:spPr>
        <p:txBody>
          <a:bodyPr wrap="none" lIns="50800" tIns="23812" rIns="50800" bIns="23812" anchor="ctr" anchorCtr="1"/>
          <a:lstStyle>
            <a:lvl1pPr algn="l" defTabSz="266700">
              <a:defRPr sz="2400">
                <a:solidFill>
                  <a:schemeClr val="tx1"/>
                </a:solidFill>
                <a:latin typeface="Times New Roman" panose="02020603050405020304" pitchFamily="18" charset="0"/>
              </a:defRPr>
            </a:lvl1pPr>
            <a:lvl2pPr marL="247650" algn="l" defTabSz="266700">
              <a:defRPr sz="2400">
                <a:solidFill>
                  <a:schemeClr val="tx1"/>
                </a:solidFill>
                <a:latin typeface="Times New Roman" panose="02020603050405020304" pitchFamily="18" charset="0"/>
              </a:defRPr>
            </a:lvl2pPr>
            <a:lvl3pPr marL="493713" algn="l" defTabSz="266700">
              <a:defRPr sz="2400">
                <a:solidFill>
                  <a:schemeClr val="tx1"/>
                </a:solidFill>
                <a:latin typeface="Times New Roman" panose="02020603050405020304" pitchFamily="18" charset="0"/>
              </a:defRPr>
            </a:lvl3pPr>
            <a:lvl4pPr marL="739775" algn="l" defTabSz="266700">
              <a:defRPr sz="2400">
                <a:solidFill>
                  <a:schemeClr val="tx1"/>
                </a:solidFill>
                <a:latin typeface="Times New Roman" panose="02020603050405020304" pitchFamily="18" charset="0"/>
              </a:defRPr>
            </a:lvl4pPr>
            <a:lvl5pPr marL="989013" algn="l" defTabSz="266700">
              <a:defRPr sz="2400">
                <a:solidFill>
                  <a:schemeClr val="tx1"/>
                </a:solidFill>
                <a:latin typeface="Times New Roman" panose="02020603050405020304" pitchFamily="18" charset="0"/>
              </a:defRPr>
            </a:lvl5pPr>
            <a:lvl6pPr marL="1446213" defTabSz="266700" eaLnBrk="0" fontAlgn="base" hangingPunct="0">
              <a:spcBef>
                <a:spcPct val="0"/>
              </a:spcBef>
              <a:spcAft>
                <a:spcPct val="0"/>
              </a:spcAft>
              <a:defRPr sz="2400">
                <a:solidFill>
                  <a:schemeClr val="tx1"/>
                </a:solidFill>
                <a:latin typeface="Times New Roman" panose="02020603050405020304" pitchFamily="18" charset="0"/>
              </a:defRPr>
            </a:lvl6pPr>
            <a:lvl7pPr marL="1903413" defTabSz="266700" eaLnBrk="0" fontAlgn="base" hangingPunct="0">
              <a:spcBef>
                <a:spcPct val="0"/>
              </a:spcBef>
              <a:spcAft>
                <a:spcPct val="0"/>
              </a:spcAft>
              <a:defRPr sz="2400">
                <a:solidFill>
                  <a:schemeClr val="tx1"/>
                </a:solidFill>
                <a:latin typeface="Times New Roman" panose="02020603050405020304" pitchFamily="18" charset="0"/>
              </a:defRPr>
            </a:lvl7pPr>
            <a:lvl8pPr marL="2360613" defTabSz="266700" eaLnBrk="0" fontAlgn="base" hangingPunct="0">
              <a:spcBef>
                <a:spcPct val="0"/>
              </a:spcBef>
              <a:spcAft>
                <a:spcPct val="0"/>
              </a:spcAft>
              <a:defRPr sz="2400">
                <a:solidFill>
                  <a:schemeClr val="tx1"/>
                </a:solidFill>
                <a:latin typeface="Times New Roman" panose="02020603050405020304" pitchFamily="18" charset="0"/>
              </a:defRPr>
            </a:lvl8pPr>
            <a:lvl9pPr marL="2817813" defTabSz="2667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pPr>
            <a:r>
              <a:rPr lang="de-DE" altLang="en-US" sz="1800" b="1" dirty="0" smtClean="0">
                <a:solidFill>
                  <a:srgbClr val="FFFFFF"/>
                </a:solidFill>
                <a:effectLst>
                  <a:outerShdw blurRad="38100" dist="38100" dir="2700000" algn="tl">
                    <a:srgbClr val="000000"/>
                  </a:outerShdw>
                </a:effectLst>
                <a:latin typeface="Arial" panose="020B0604020202020204" pitchFamily="34" charset="0"/>
                <a:cs typeface="Tahoma"/>
              </a:rPr>
              <a:t>Purchase Requisition</a:t>
            </a:r>
            <a:endParaRPr lang="de-DE" altLang="en-US" sz="1800" b="1" dirty="0">
              <a:solidFill>
                <a:srgbClr val="FFFFFF"/>
              </a:solidFill>
              <a:effectLst>
                <a:outerShdw blurRad="38100" dist="38100" dir="2700000" algn="tl">
                  <a:srgbClr val="000000"/>
                </a:outerShdw>
              </a:effectLst>
              <a:latin typeface="Arial" panose="020B0604020202020204" pitchFamily="34" charset="0"/>
              <a:cs typeface="Tahoma"/>
            </a:endParaRPr>
          </a:p>
          <a:p>
            <a:pPr algn="ctr" eaLnBrk="0" fontAlgn="base" hangingPunct="0">
              <a:spcBef>
                <a:spcPct val="0"/>
              </a:spcBef>
              <a:spcAft>
                <a:spcPct val="0"/>
              </a:spcAft>
            </a:pPr>
            <a:r>
              <a:rPr lang="de-DE" altLang="en-US" sz="1800" b="1" dirty="0">
                <a:solidFill>
                  <a:srgbClr val="FFFFFF"/>
                </a:solidFill>
                <a:effectLst>
                  <a:outerShdw blurRad="38100" dist="38100" dir="2700000" algn="tl">
                    <a:srgbClr val="000000"/>
                  </a:outerShdw>
                </a:effectLst>
                <a:latin typeface="Arial" panose="020B0604020202020204" pitchFamily="34" charset="0"/>
                <a:cs typeface="Tahoma"/>
              </a:rPr>
              <a:t> </a:t>
            </a:r>
          </a:p>
        </p:txBody>
      </p:sp>
      <p:sp>
        <p:nvSpPr>
          <p:cNvPr id="27" name="Oval 11"/>
          <p:cNvSpPr>
            <a:spLocks noChangeArrowheads="1"/>
          </p:cNvSpPr>
          <p:nvPr/>
        </p:nvSpPr>
        <p:spPr bwMode="gray">
          <a:xfrm>
            <a:off x="3097204" y="1286074"/>
            <a:ext cx="2135187" cy="849313"/>
          </a:xfrm>
          <a:prstGeom prst="ellipse">
            <a:avLst/>
          </a:prstGeom>
          <a:solidFill>
            <a:srgbClr val="99FF99"/>
          </a:solidFill>
          <a:ln>
            <a:noFill/>
          </a:ln>
          <a:effectLst>
            <a:prstShdw prst="shdw17" dist="17961" dir="2700000">
              <a:srgbClr val="99FF99">
                <a:gamma/>
                <a:shade val="60000"/>
                <a:invGamma/>
              </a:srgbClr>
            </a:prstShdw>
          </a:effectLst>
          <a:extLst>
            <a:ext uri="{91240B29-F687-4F45-9708-019B960494DF}">
              <a14:hiddenLine xmlns:a14="http://schemas.microsoft.com/office/drawing/2010/main" w="25400">
                <a:solidFill>
                  <a:schemeClr val="bg2"/>
                </a:solidFill>
                <a:round/>
                <a:headEnd/>
                <a:tailEnd/>
              </a14:hiddenLine>
            </a:ext>
          </a:extLst>
        </p:spPr>
        <p:txBody>
          <a:bodyPr wrap="none" lIns="63500" tIns="31750" rIns="63500" bIns="31750" anchor="ctr"/>
          <a:lstStyle>
            <a:lvl1pPr algn="l" defTabSz="417513">
              <a:defRPr sz="2400">
                <a:solidFill>
                  <a:schemeClr val="tx1"/>
                </a:solidFill>
                <a:latin typeface="Times New Roman" panose="02020603050405020304" pitchFamily="18" charset="0"/>
              </a:defRPr>
            </a:lvl1pPr>
            <a:lvl2pPr marL="307975" algn="l" defTabSz="417513">
              <a:defRPr sz="2400">
                <a:solidFill>
                  <a:schemeClr val="tx1"/>
                </a:solidFill>
                <a:latin typeface="Times New Roman" panose="02020603050405020304" pitchFamily="18" charset="0"/>
              </a:defRPr>
            </a:lvl2pPr>
            <a:lvl3pPr marL="617538" algn="l" defTabSz="417513">
              <a:defRPr sz="2400">
                <a:solidFill>
                  <a:schemeClr val="tx1"/>
                </a:solidFill>
                <a:latin typeface="Times New Roman" panose="02020603050405020304" pitchFamily="18" charset="0"/>
              </a:defRPr>
            </a:lvl3pPr>
            <a:lvl4pPr marL="925513" algn="l" defTabSz="417513">
              <a:defRPr sz="2400">
                <a:solidFill>
                  <a:schemeClr val="tx1"/>
                </a:solidFill>
                <a:latin typeface="Times New Roman" panose="02020603050405020304" pitchFamily="18" charset="0"/>
              </a:defRPr>
            </a:lvl4pPr>
            <a:lvl5pPr marL="1235075" algn="l" defTabSz="417513">
              <a:defRPr sz="2400">
                <a:solidFill>
                  <a:schemeClr val="tx1"/>
                </a:solidFill>
                <a:latin typeface="Times New Roman" panose="02020603050405020304" pitchFamily="18" charset="0"/>
              </a:defRPr>
            </a:lvl5pPr>
            <a:lvl6pPr marL="1692275" defTabSz="417513" eaLnBrk="0" fontAlgn="base" hangingPunct="0">
              <a:spcBef>
                <a:spcPct val="0"/>
              </a:spcBef>
              <a:spcAft>
                <a:spcPct val="0"/>
              </a:spcAft>
              <a:defRPr sz="2400">
                <a:solidFill>
                  <a:schemeClr val="tx1"/>
                </a:solidFill>
                <a:latin typeface="Times New Roman" panose="02020603050405020304" pitchFamily="18" charset="0"/>
              </a:defRPr>
            </a:lvl6pPr>
            <a:lvl7pPr marL="2149475" defTabSz="417513" eaLnBrk="0" fontAlgn="base" hangingPunct="0">
              <a:spcBef>
                <a:spcPct val="0"/>
              </a:spcBef>
              <a:spcAft>
                <a:spcPct val="0"/>
              </a:spcAft>
              <a:defRPr sz="2400">
                <a:solidFill>
                  <a:schemeClr val="tx1"/>
                </a:solidFill>
                <a:latin typeface="Times New Roman" panose="02020603050405020304" pitchFamily="18" charset="0"/>
              </a:defRPr>
            </a:lvl7pPr>
            <a:lvl8pPr marL="2606675" defTabSz="417513" eaLnBrk="0" fontAlgn="base" hangingPunct="0">
              <a:spcBef>
                <a:spcPct val="0"/>
              </a:spcBef>
              <a:spcAft>
                <a:spcPct val="0"/>
              </a:spcAft>
              <a:defRPr sz="2400">
                <a:solidFill>
                  <a:schemeClr val="tx1"/>
                </a:solidFill>
                <a:latin typeface="Times New Roman" panose="02020603050405020304" pitchFamily="18" charset="0"/>
              </a:defRPr>
            </a:lvl8pPr>
            <a:lvl9pPr marL="3063875" defTabSz="417513"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pPr>
            <a:r>
              <a:rPr lang="de-DE" altLang="en-US" sz="1800" b="1" dirty="0" smtClean="0">
                <a:solidFill>
                  <a:srgbClr val="000000"/>
                </a:solidFill>
                <a:latin typeface="Arial" panose="020B0604020202020204" pitchFamily="34" charset="0"/>
                <a:cs typeface="Tahoma"/>
              </a:rPr>
              <a:t>Demands</a:t>
            </a:r>
            <a:endParaRPr lang="en-US" altLang="en-US" sz="1800" b="1" dirty="0">
              <a:solidFill>
                <a:srgbClr val="000000"/>
              </a:solidFill>
              <a:latin typeface="Arial" panose="020B0604020202020204" pitchFamily="34" charset="0"/>
              <a:cs typeface="Tahoma"/>
            </a:endParaRPr>
          </a:p>
        </p:txBody>
      </p:sp>
      <p:sp>
        <p:nvSpPr>
          <p:cNvPr id="28" name="AutoShape 12"/>
          <p:cNvSpPr>
            <a:spLocks noChangeArrowheads="1"/>
          </p:cNvSpPr>
          <p:nvPr/>
        </p:nvSpPr>
        <p:spPr bwMode="gray">
          <a:xfrm rot="16200000" flipH="1">
            <a:off x="4017954" y="2260799"/>
            <a:ext cx="295275" cy="295275"/>
          </a:xfrm>
          <a:prstGeom prst="rightArrow">
            <a:avLst>
              <a:gd name="adj1" fmla="val 50000"/>
              <a:gd name="adj2" fmla="val 50005"/>
            </a:avLst>
          </a:prstGeom>
          <a:solidFill>
            <a:srgbClr val="FF3300"/>
          </a:solidFill>
          <a:ln w="25400">
            <a:solidFill>
              <a:srgbClr val="FF3300"/>
            </a:solidFill>
            <a:miter lim="800000"/>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29" name="AutoShape 12"/>
          <p:cNvSpPr>
            <a:spLocks noChangeArrowheads="1"/>
          </p:cNvSpPr>
          <p:nvPr/>
        </p:nvSpPr>
        <p:spPr bwMode="gray">
          <a:xfrm rot="16200000" flipH="1">
            <a:off x="3988039" y="3518322"/>
            <a:ext cx="295275" cy="295275"/>
          </a:xfrm>
          <a:prstGeom prst="rightArrow">
            <a:avLst>
              <a:gd name="adj1" fmla="val 50000"/>
              <a:gd name="adj2" fmla="val 50005"/>
            </a:avLst>
          </a:prstGeom>
          <a:solidFill>
            <a:srgbClr val="FF3300"/>
          </a:solidFill>
          <a:ln w="25400">
            <a:solidFill>
              <a:srgbClr val="FF3300"/>
            </a:solidFill>
            <a:miter lim="800000"/>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30" name="Rectangle 10"/>
          <p:cNvSpPr>
            <a:spLocks noChangeArrowheads="1"/>
          </p:cNvSpPr>
          <p:nvPr/>
        </p:nvSpPr>
        <p:spPr bwMode="gray">
          <a:xfrm>
            <a:off x="2812205" y="3950370"/>
            <a:ext cx="2590800" cy="642938"/>
          </a:xfrm>
          <a:prstGeom prst="rect">
            <a:avLst/>
          </a:prstGeom>
          <a:solidFill>
            <a:srgbClr val="FF0000"/>
          </a:solidFill>
          <a:ln>
            <a:noFill/>
          </a:ln>
          <a:effectLst>
            <a:prstShdw prst="shdw17" dist="17961" dir="2700000">
              <a:srgbClr val="FF0000">
                <a:gamma/>
                <a:shade val="60000"/>
                <a:invGamma/>
              </a:srgbClr>
            </a:prstShdw>
          </a:effectLst>
          <a:extLst>
            <a:ext uri="{91240B29-F687-4F45-9708-019B960494DF}">
              <a14:hiddenLine xmlns:a14="http://schemas.microsoft.com/office/drawing/2010/main" w="12700">
                <a:solidFill>
                  <a:schemeClr val="tx1"/>
                </a:solidFill>
                <a:miter lim="800000"/>
                <a:headEnd/>
                <a:tailEnd/>
              </a14:hiddenLine>
            </a:ext>
          </a:extLst>
        </p:spPr>
        <p:txBody>
          <a:bodyPr wrap="none" lIns="50800" tIns="23812" rIns="50800" bIns="23812" anchor="ctr" anchorCtr="1"/>
          <a:lstStyle>
            <a:lvl1pPr algn="l" defTabSz="266700">
              <a:defRPr sz="2400">
                <a:solidFill>
                  <a:schemeClr val="tx1"/>
                </a:solidFill>
                <a:latin typeface="Times New Roman" panose="02020603050405020304" pitchFamily="18" charset="0"/>
              </a:defRPr>
            </a:lvl1pPr>
            <a:lvl2pPr marL="247650" algn="l" defTabSz="266700">
              <a:defRPr sz="2400">
                <a:solidFill>
                  <a:schemeClr val="tx1"/>
                </a:solidFill>
                <a:latin typeface="Times New Roman" panose="02020603050405020304" pitchFamily="18" charset="0"/>
              </a:defRPr>
            </a:lvl2pPr>
            <a:lvl3pPr marL="493713" algn="l" defTabSz="266700">
              <a:defRPr sz="2400">
                <a:solidFill>
                  <a:schemeClr val="tx1"/>
                </a:solidFill>
                <a:latin typeface="Times New Roman" panose="02020603050405020304" pitchFamily="18" charset="0"/>
              </a:defRPr>
            </a:lvl3pPr>
            <a:lvl4pPr marL="739775" algn="l" defTabSz="266700">
              <a:defRPr sz="2400">
                <a:solidFill>
                  <a:schemeClr val="tx1"/>
                </a:solidFill>
                <a:latin typeface="Times New Roman" panose="02020603050405020304" pitchFamily="18" charset="0"/>
              </a:defRPr>
            </a:lvl4pPr>
            <a:lvl5pPr marL="989013" algn="l" defTabSz="266700">
              <a:defRPr sz="2400">
                <a:solidFill>
                  <a:schemeClr val="tx1"/>
                </a:solidFill>
                <a:latin typeface="Times New Roman" panose="02020603050405020304" pitchFamily="18" charset="0"/>
              </a:defRPr>
            </a:lvl5pPr>
            <a:lvl6pPr marL="1446213" defTabSz="266700" eaLnBrk="0" fontAlgn="base" hangingPunct="0">
              <a:spcBef>
                <a:spcPct val="0"/>
              </a:spcBef>
              <a:spcAft>
                <a:spcPct val="0"/>
              </a:spcAft>
              <a:defRPr sz="2400">
                <a:solidFill>
                  <a:schemeClr val="tx1"/>
                </a:solidFill>
                <a:latin typeface="Times New Roman" panose="02020603050405020304" pitchFamily="18" charset="0"/>
              </a:defRPr>
            </a:lvl6pPr>
            <a:lvl7pPr marL="1903413" defTabSz="266700" eaLnBrk="0" fontAlgn="base" hangingPunct="0">
              <a:spcBef>
                <a:spcPct val="0"/>
              </a:spcBef>
              <a:spcAft>
                <a:spcPct val="0"/>
              </a:spcAft>
              <a:defRPr sz="2400">
                <a:solidFill>
                  <a:schemeClr val="tx1"/>
                </a:solidFill>
                <a:latin typeface="Times New Roman" panose="02020603050405020304" pitchFamily="18" charset="0"/>
              </a:defRPr>
            </a:lvl7pPr>
            <a:lvl8pPr marL="2360613" defTabSz="266700" eaLnBrk="0" fontAlgn="base" hangingPunct="0">
              <a:spcBef>
                <a:spcPct val="0"/>
              </a:spcBef>
              <a:spcAft>
                <a:spcPct val="0"/>
              </a:spcAft>
              <a:defRPr sz="2400">
                <a:solidFill>
                  <a:schemeClr val="tx1"/>
                </a:solidFill>
                <a:latin typeface="Times New Roman" panose="02020603050405020304" pitchFamily="18" charset="0"/>
              </a:defRPr>
            </a:lvl8pPr>
            <a:lvl9pPr marL="2817813" defTabSz="2667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pPr>
            <a:r>
              <a:rPr lang="de-DE" altLang="en-US" sz="1800" b="1" dirty="0" smtClean="0">
                <a:solidFill>
                  <a:srgbClr val="FFFFFF"/>
                </a:solidFill>
                <a:effectLst>
                  <a:outerShdw blurRad="38100" dist="38100" dir="2700000" algn="tl">
                    <a:srgbClr val="000000"/>
                  </a:outerShdw>
                </a:effectLst>
                <a:latin typeface="Arial" panose="020B0604020202020204" pitchFamily="34" charset="0"/>
                <a:cs typeface="Tahoma"/>
              </a:rPr>
              <a:t>Purchase Order</a:t>
            </a:r>
            <a:endParaRPr lang="de-DE" altLang="en-US" sz="1800" b="1" dirty="0">
              <a:solidFill>
                <a:srgbClr val="FFFFFF"/>
              </a:solidFill>
              <a:effectLst>
                <a:outerShdw blurRad="38100" dist="38100" dir="2700000" algn="tl">
                  <a:srgbClr val="000000"/>
                </a:outerShdw>
              </a:effectLst>
              <a:latin typeface="Arial" panose="020B0604020202020204" pitchFamily="34" charset="0"/>
              <a:cs typeface="Tahoma"/>
            </a:endParaRPr>
          </a:p>
          <a:p>
            <a:pPr algn="ctr" eaLnBrk="0" fontAlgn="base" hangingPunct="0">
              <a:spcBef>
                <a:spcPct val="0"/>
              </a:spcBef>
              <a:spcAft>
                <a:spcPct val="0"/>
              </a:spcAft>
            </a:pPr>
            <a:r>
              <a:rPr lang="de-DE" altLang="en-US" sz="1800" b="1" dirty="0">
                <a:solidFill>
                  <a:srgbClr val="FFFFFF"/>
                </a:solidFill>
                <a:effectLst>
                  <a:outerShdw blurRad="38100" dist="38100" dir="2700000" algn="tl">
                    <a:srgbClr val="000000"/>
                  </a:outerShdw>
                </a:effectLst>
                <a:latin typeface="Arial" panose="020B0604020202020204" pitchFamily="34" charset="0"/>
                <a:cs typeface="Tahoma"/>
              </a:rPr>
              <a:t> </a:t>
            </a: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977" y="4679647"/>
            <a:ext cx="1219200" cy="1219200"/>
          </a:xfrm>
          <a:prstGeom prst="rect">
            <a:avLst/>
          </a:prstGeom>
        </p:spPr>
      </p:pic>
      <p:sp>
        <p:nvSpPr>
          <p:cNvPr id="33" name="Rectangle 10"/>
          <p:cNvSpPr>
            <a:spLocks noChangeArrowheads="1"/>
          </p:cNvSpPr>
          <p:nvPr/>
        </p:nvSpPr>
        <p:spPr bwMode="gray">
          <a:xfrm>
            <a:off x="3949112" y="5394931"/>
            <a:ext cx="2590800" cy="642938"/>
          </a:xfrm>
          <a:prstGeom prst="rect">
            <a:avLst/>
          </a:prstGeom>
          <a:noFill/>
          <a:ln>
            <a:noFill/>
          </a:ln>
          <a:effectLst>
            <a:prstShdw prst="shdw17" dist="17961" dir="2700000">
              <a:srgbClr val="FF0000">
                <a:gamma/>
                <a:shade val="60000"/>
                <a:invGamma/>
              </a:srgbClr>
            </a:prstShdw>
          </a:effectLst>
          <a:extLst/>
        </p:spPr>
        <p:txBody>
          <a:bodyPr wrap="none" lIns="50800" tIns="23812" rIns="50800" bIns="23812" anchor="ctr" anchorCtr="1"/>
          <a:lstStyle>
            <a:lvl1pPr algn="l" defTabSz="266700">
              <a:defRPr sz="2400">
                <a:solidFill>
                  <a:schemeClr val="tx1"/>
                </a:solidFill>
                <a:latin typeface="Times New Roman" panose="02020603050405020304" pitchFamily="18" charset="0"/>
              </a:defRPr>
            </a:lvl1pPr>
            <a:lvl2pPr marL="247650" algn="l" defTabSz="266700">
              <a:defRPr sz="2400">
                <a:solidFill>
                  <a:schemeClr val="tx1"/>
                </a:solidFill>
                <a:latin typeface="Times New Roman" panose="02020603050405020304" pitchFamily="18" charset="0"/>
              </a:defRPr>
            </a:lvl2pPr>
            <a:lvl3pPr marL="493713" algn="l" defTabSz="266700">
              <a:defRPr sz="2400">
                <a:solidFill>
                  <a:schemeClr val="tx1"/>
                </a:solidFill>
                <a:latin typeface="Times New Roman" panose="02020603050405020304" pitchFamily="18" charset="0"/>
              </a:defRPr>
            </a:lvl3pPr>
            <a:lvl4pPr marL="739775" algn="l" defTabSz="266700">
              <a:defRPr sz="2400">
                <a:solidFill>
                  <a:schemeClr val="tx1"/>
                </a:solidFill>
                <a:latin typeface="Times New Roman" panose="02020603050405020304" pitchFamily="18" charset="0"/>
              </a:defRPr>
            </a:lvl4pPr>
            <a:lvl5pPr marL="989013" algn="l" defTabSz="266700">
              <a:defRPr sz="2400">
                <a:solidFill>
                  <a:schemeClr val="tx1"/>
                </a:solidFill>
                <a:latin typeface="Times New Roman" panose="02020603050405020304" pitchFamily="18" charset="0"/>
              </a:defRPr>
            </a:lvl5pPr>
            <a:lvl6pPr marL="1446213" defTabSz="266700" eaLnBrk="0" fontAlgn="base" hangingPunct="0">
              <a:spcBef>
                <a:spcPct val="0"/>
              </a:spcBef>
              <a:spcAft>
                <a:spcPct val="0"/>
              </a:spcAft>
              <a:defRPr sz="2400">
                <a:solidFill>
                  <a:schemeClr val="tx1"/>
                </a:solidFill>
                <a:latin typeface="Times New Roman" panose="02020603050405020304" pitchFamily="18" charset="0"/>
              </a:defRPr>
            </a:lvl6pPr>
            <a:lvl7pPr marL="1903413" defTabSz="266700" eaLnBrk="0" fontAlgn="base" hangingPunct="0">
              <a:spcBef>
                <a:spcPct val="0"/>
              </a:spcBef>
              <a:spcAft>
                <a:spcPct val="0"/>
              </a:spcAft>
              <a:defRPr sz="2400">
                <a:solidFill>
                  <a:schemeClr val="tx1"/>
                </a:solidFill>
                <a:latin typeface="Times New Roman" panose="02020603050405020304" pitchFamily="18" charset="0"/>
              </a:defRPr>
            </a:lvl7pPr>
            <a:lvl8pPr marL="2360613" defTabSz="266700" eaLnBrk="0" fontAlgn="base" hangingPunct="0">
              <a:spcBef>
                <a:spcPct val="0"/>
              </a:spcBef>
              <a:spcAft>
                <a:spcPct val="0"/>
              </a:spcAft>
              <a:defRPr sz="2400">
                <a:solidFill>
                  <a:schemeClr val="tx1"/>
                </a:solidFill>
                <a:latin typeface="Times New Roman" panose="02020603050405020304" pitchFamily="18" charset="0"/>
              </a:defRPr>
            </a:lvl8pPr>
            <a:lvl9pPr marL="2817813" defTabSz="2667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pPr>
            <a:r>
              <a:rPr lang="de-DE" altLang="en-US" sz="1800" dirty="0" smtClean="0">
                <a:ln w="0"/>
                <a:solidFill>
                  <a:srgbClr val="000000"/>
                </a:solidFill>
                <a:effectLst>
                  <a:outerShdw blurRad="38100" dist="25400" dir="5400000" algn="ctr" rotWithShape="0">
                    <a:srgbClr val="6E747A">
                      <a:alpha val="43000"/>
                    </a:srgbClr>
                  </a:outerShdw>
                </a:effectLst>
                <a:latin typeface="Arial" panose="020B0604020202020204" pitchFamily="34" charset="0"/>
                <a:cs typeface="Tahoma"/>
              </a:rPr>
              <a:t>Print/fax/email etc</a:t>
            </a:r>
            <a:endParaRPr lang="de-DE" altLang="en-US" sz="1800" dirty="0">
              <a:ln w="0"/>
              <a:solidFill>
                <a:srgbClr val="000000"/>
              </a:solidFill>
              <a:effectLst>
                <a:outerShdw blurRad="38100" dist="25400" dir="5400000" algn="ctr" rotWithShape="0">
                  <a:srgbClr val="6E747A">
                    <a:alpha val="43000"/>
                  </a:srgbClr>
                </a:outerShdw>
              </a:effectLst>
              <a:latin typeface="Arial" panose="020B0604020202020204" pitchFamily="34" charset="0"/>
              <a:cs typeface="Tahoma"/>
            </a:endParaRPr>
          </a:p>
        </p:txBody>
      </p:sp>
      <p:sp>
        <p:nvSpPr>
          <p:cNvPr id="34" name="Rectangle 33"/>
          <p:cNvSpPr/>
          <p:nvPr/>
        </p:nvSpPr>
        <p:spPr>
          <a:xfrm>
            <a:off x="510736" y="3318267"/>
            <a:ext cx="4104456" cy="400110"/>
          </a:xfrm>
          <a:prstGeom prst="rect">
            <a:avLst/>
          </a:prstGeom>
          <a:noFill/>
        </p:spPr>
        <p:txBody>
          <a:bodyPr wrap="square" lIns="91440" tIns="45720" rIns="91440" bIns="45720">
            <a:spAutoFit/>
          </a:bodyPr>
          <a:lstStyle/>
          <a:p>
            <a:pPr algn="ctr"/>
            <a:r>
              <a:rPr lang="en-US" sz="20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Source determination</a:t>
            </a:r>
            <a:endPar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494" y="2375499"/>
            <a:ext cx="2554775" cy="2565669"/>
          </a:xfrm>
          <a:prstGeom prst="rect">
            <a:avLst/>
          </a:prstGeom>
        </p:spPr>
      </p:pic>
      <p:sp>
        <p:nvSpPr>
          <p:cNvPr id="36" name="Rectangle 35"/>
          <p:cNvSpPr/>
          <p:nvPr/>
        </p:nvSpPr>
        <p:spPr>
          <a:xfrm>
            <a:off x="283557" y="2194288"/>
            <a:ext cx="4104456" cy="400110"/>
          </a:xfrm>
          <a:prstGeom prst="rect">
            <a:avLst/>
          </a:prstGeom>
          <a:noFill/>
        </p:spPr>
        <p:txBody>
          <a:bodyPr wrap="square" lIns="91440" tIns="45720" rIns="91440" bIns="45720">
            <a:spAutoFit/>
          </a:bodyPr>
          <a:lstStyle/>
          <a:p>
            <a:pPr algn="ctr"/>
            <a:r>
              <a:rPr lang="en-US" sz="20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Create manually or via MRP</a:t>
            </a:r>
            <a:endPar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Overview</a:t>
            </a:r>
            <a:endParaRPr lang="ja-JP" altLang="en-US" b="1" dirty="0">
              <a:solidFill>
                <a:srgbClr val="FFC000"/>
              </a:solidFill>
              <a:latin typeface="Calibri" panose="020F0502020204030204" pitchFamily="34" charset="0"/>
            </a:endParaRPr>
          </a:p>
        </p:txBody>
      </p:sp>
    </p:spTree>
    <p:extLst>
      <p:ext uri="{BB962C8B-B14F-4D97-AF65-F5344CB8AC3E}">
        <p14:creationId xmlns:p14="http://schemas.microsoft.com/office/powerpoint/2010/main" val="13600432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4. Procurement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Purchase Requisition</a:t>
            </a:r>
            <a:endParaRPr lang="ja-JP" altLang="en-US" b="1" dirty="0">
              <a:solidFill>
                <a:srgbClr val="FFC000"/>
              </a:solidFill>
              <a:latin typeface="Calibri" panose="020F0502020204030204" pitchFamily="34"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l="4752" t="12962" b="5556"/>
          <a:stretch>
            <a:fillRect/>
          </a:stretch>
        </p:blipFill>
        <p:spPr>
          <a:xfrm>
            <a:off x="920552" y="1124744"/>
            <a:ext cx="7669213" cy="4765675"/>
          </a:xfrm>
          <a:prstGeom prst="rect">
            <a:avLst/>
          </a:prstGeom>
        </p:spPr>
      </p:pic>
    </p:spTree>
    <p:extLst>
      <p:ext uri="{BB962C8B-B14F-4D97-AF65-F5344CB8AC3E}">
        <p14:creationId xmlns:p14="http://schemas.microsoft.com/office/powerpoint/2010/main" val="12270125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4. Procurement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Purchase Requisition</a:t>
            </a:r>
            <a:endParaRPr lang="ja-JP" altLang="en-US" b="1" dirty="0">
              <a:solidFill>
                <a:srgbClr val="FFC000"/>
              </a:solidFill>
              <a:latin typeface="Calibri" panose="020F0502020204030204" pitchFamily="34" charset="0"/>
            </a:endParaRPr>
          </a:p>
        </p:txBody>
      </p:sp>
      <p:sp>
        <p:nvSpPr>
          <p:cNvPr id="6" name="Rectangle 4"/>
          <p:cNvSpPr txBox="1">
            <a:spLocks noChangeArrowheads="1"/>
          </p:cNvSpPr>
          <p:nvPr/>
        </p:nvSpPr>
        <p:spPr>
          <a:xfrm>
            <a:off x="152400" y="981075"/>
            <a:ext cx="9337104" cy="5256213"/>
          </a:xfrm>
          <a:prstGeom prst="rect">
            <a:avLst/>
          </a:prstGeom>
        </p:spPr>
        <p:txBody>
          <a:bodyPr lIns="90000"/>
          <a:lstStyle>
            <a:lvl1pPr marL="0" marR="0" indent="0" algn="l" defTabSz="609555" rtl="0" eaLnBrk="1" fontAlgn="ctr" latinLnBrk="0" hangingPunct="1">
              <a:lnSpc>
                <a:spcPct val="100000"/>
              </a:lnSpc>
              <a:spcBef>
                <a:spcPts val="0"/>
              </a:spcBef>
              <a:spcAft>
                <a:spcPct val="0"/>
              </a:spcAft>
              <a:buClrTx/>
              <a:buSzTx/>
              <a:buFontTx/>
              <a:buNone/>
              <a:tabLst/>
              <a:defRPr kumimoji="1" sz="2000" b="0" i="0" kern="1200" spc="100" baseline="0">
                <a:solidFill>
                  <a:schemeClr val="tx1"/>
                </a:solidFill>
                <a:latin typeface="+mn-lt"/>
                <a:ea typeface="HGPGothicE" charset="-128"/>
                <a:cs typeface="HGPGothicE" charset="-128"/>
              </a:defRPr>
            </a:lvl1pPr>
            <a:lvl2pPr marL="609555" indent="0" algn="l" defTabSz="534552" rtl="0" eaLnBrk="1" fontAlgn="ctr" hangingPunct="1">
              <a:spcBef>
                <a:spcPts val="0"/>
              </a:spcBef>
              <a:spcAft>
                <a:spcPct val="0"/>
              </a:spcAft>
              <a:buFontTx/>
              <a:buNone/>
              <a:defRPr kumimoji="1" sz="2000" b="0" i="0" kern="1200" spc="100">
                <a:solidFill>
                  <a:schemeClr val="tx1"/>
                </a:solidFill>
                <a:latin typeface="HGPGothicE" charset="-128"/>
                <a:ea typeface="HGPGothicE" charset="-128"/>
                <a:cs typeface="HGPGothicE" charset="-128"/>
              </a:defRPr>
            </a:lvl2pPr>
            <a:lvl3pPr marL="1219108" indent="0" algn="l" defTabSz="534552" rtl="0" eaLnBrk="1" fontAlgn="ctr" hangingPunct="1">
              <a:spcBef>
                <a:spcPts val="0"/>
              </a:spcBef>
              <a:spcAft>
                <a:spcPct val="0"/>
              </a:spcAft>
              <a:buFontTx/>
              <a:buNone/>
              <a:defRPr kumimoji="1" sz="2000" b="0" i="0" kern="1200" spc="100">
                <a:solidFill>
                  <a:schemeClr val="tx1"/>
                </a:solidFill>
                <a:latin typeface="HGPGothicE" charset="-128"/>
                <a:ea typeface="HGPGothicE" charset="-128"/>
                <a:cs typeface="HGPGothicE" charset="-128"/>
              </a:defRPr>
            </a:lvl3pPr>
            <a:lvl4pPr marL="1828664" indent="0" algn="l" defTabSz="534552" rtl="0" eaLnBrk="1" fontAlgn="base" hangingPunct="1">
              <a:spcBef>
                <a:spcPct val="20000"/>
              </a:spcBef>
              <a:spcAft>
                <a:spcPct val="0"/>
              </a:spcAft>
              <a:buFontTx/>
              <a:buNone/>
              <a:defRPr kumimoji="1" sz="2339" kern="1200">
                <a:solidFill>
                  <a:schemeClr val="tx2"/>
                </a:solidFill>
                <a:latin typeface="Arial"/>
                <a:ea typeface="+mn-ea"/>
                <a:cs typeface="Arial"/>
              </a:defRPr>
            </a:lvl4pPr>
            <a:lvl5pPr marL="2438218" indent="0" algn="l" defTabSz="534552" rtl="0" eaLnBrk="1" fontAlgn="base" hangingPunct="1">
              <a:spcBef>
                <a:spcPct val="20000"/>
              </a:spcBef>
              <a:spcAft>
                <a:spcPct val="0"/>
              </a:spcAft>
              <a:buFontTx/>
              <a:buNone/>
              <a:defRPr kumimoji="1" sz="2339" kern="1200">
                <a:solidFill>
                  <a:schemeClr val="tx2"/>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buClr>
                <a:schemeClr val="bg1">
                  <a:lumMod val="85000"/>
                </a:schemeClr>
              </a:buClr>
            </a:pPr>
            <a:r>
              <a:rPr lang="en-US" altLang="en-US" sz="1800" dirty="0" smtClean="0"/>
              <a:t>Creation:</a:t>
            </a:r>
          </a:p>
          <a:p>
            <a:pPr lvl="1">
              <a:buClr>
                <a:schemeClr val="bg1">
                  <a:lumMod val="85000"/>
                </a:schemeClr>
              </a:buClr>
            </a:pPr>
            <a:r>
              <a:rPr lang="en-US" altLang="en-US" sz="1800" dirty="0" smtClean="0"/>
              <a:t>Directly: PR entered manually</a:t>
            </a:r>
          </a:p>
          <a:p>
            <a:pPr lvl="1">
              <a:buClr>
                <a:schemeClr val="bg1">
                  <a:lumMod val="85000"/>
                </a:schemeClr>
              </a:buClr>
            </a:pPr>
            <a:r>
              <a:rPr lang="en-US" altLang="en-US" sz="1800" dirty="0" smtClean="0"/>
              <a:t>Indirectly: Via other SAP components I.e.: Material Requirements Planning, Third Party sales order</a:t>
            </a:r>
          </a:p>
          <a:p>
            <a:pPr lvl="1">
              <a:buClr>
                <a:schemeClr val="bg1">
                  <a:lumMod val="85000"/>
                </a:schemeClr>
              </a:buClr>
            </a:pPr>
            <a:endParaRPr lang="en-US" altLang="en-US" sz="1800" dirty="0" smtClean="0"/>
          </a:p>
          <a:p>
            <a:pPr>
              <a:buClr>
                <a:schemeClr val="bg1">
                  <a:lumMod val="85000"/>
                </a:schemeClr>
              </a:buClr>
            </a:pPr>
            <a:r>
              <a:rPr lang="en-US" altLang="en-US" sz="1800" dirty="0" smtClean="0"/>
              <a:t>Can be subject to a release/ online approval. </a:t>
            </a:r>
          </a:p>
          <a:p>
            <a:pPr>
              <a:buClr>
                <a:schemeClr val="bg1">
                  <a:lumMod val="85000"/>
                </a:schemeClr>
              </a:buClr>
            </a:pPr>
            <a:endParaRPr lang="en-US" altLang="en-US" sz="1800" dirty="0" smtClean="0"/>
          </a:p>
          <a:p>
            <a:pPr>
              <a:buClr>
                <a:schemeClr val="bg1">
                  <a:lumMod val="85000"/>
                </a:schemeClr>
              </a:buClr>
            </a:pPr>
            <a:r>
              <a:rPr lang="en-US" altLang="en-US" sz="1800" dirty="0" smtClean="0"/>
              <a:t>Procurement type: Standard, Subcontract, Consignment, Stock Transfer, External Service</a:t>
            </a:r>
          </a:p>
          <a:p>
            <a:pPr>
              <a:buClr>
                <a:schemeClr val="bg1">
                  <a:lumMod val="85000"/>
                </a:schemeClr>
              </a:buClr>
            </a:pPr>
            <a:endParaRPr lang="en-US" altLang="en-US" sz="1800" dirty="0" smtClean="0"/>
          </a:p>
          <a:p>
            <a:pPr>
              <a:buClr>
                <a:schemeClr val="bg1">
                  <a:lumMod val="85000"/>
                </a:schemeClr>
              </a:buClr>
            </a:pPr>
            <a:r>
              <a:rPr lang="en-US" altLang="en-US" sz="1800" dirty="0" smtClean="0"/>
              <a:t>Item can be charged to: Inventory, Cost Center, Asset, Internal Order, etc.</a:t>
            </a:r>
          </a:p>
          <a:p>
            <a:pPr>
              <a:buClr>
                <a:schemeClr val="bg1">
                  <a:lumMod val="85000"/>
                </a:schemeClr>
              </a:buClr>
            </a:pPr>
            <a:endParaRPr lang="en-US" altLang="en-US" sz="1800" dirty="0" smtClean="0"/>
          </a:p>
          <a:p>
            <a:pPr>
              <a:buClr>
                <a:schemeClr val="bg1">
                  <a:lumMod val="85000"/>
                </a:schemeClr>
              </a:buClr>
            </a:pPr>
            <a:r>
              <a:rPr lang="en-US" altLang="en-US" sz="1800" dirty="0" smtClean="0"/>
              <a:t>Split to multiple POs, combined to one PO if buying to same vendor.</a:t>
            </a:r>
          </a:p>
          <a:p>
            <a:endParaRPr lang="en-US" altLang="en-US" sz="1800" dirty="0" smtClean="0"/>
          </a:p>
          <a:p>
            <a:endParaRPr lang="en-US" altLang="en-US" sz="1800" dirty="0" smtClean="0"/>
          </a:p>
        </p:txBody>
      </p:sp>
    </p:spTree>
    <p:extLst>
      <p:ext uri="{BB962C8B-B14F-4D97-AF65-F5344CB8AC3E}">
        <p14:creationId xmlns:p14="http://schemas.microsoft.com/office/powerpoint/2010/main" val="39271294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4. Procurement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Request for Quotation</a:t>
            </a:r>
            <a:endParaRPr lang="ja-JP" altLang="en-US" b="1" dirty="0">
              <a:solidFill>
                <a:srgbClr val="FFC000"/>
              </a:solidFill>
              <a:latin typeface="Calibri" panose="020F0502020204030204" pitchFamily="34" charset="0"/>
            </a:endParaRPr>
          </a:p>
        </p:txBody>
      </p:sp>
      <p:grpSp>
        <p:nvGrpSpPr>
          <p:cNvPr id="5" name="Group 4"/>
          <p:cNvGrpSpPr>
            <a:grpSpLocks/>
          </p:cNvGrpSpPr>
          <p:nvPr/>
        </p:nvGrpSpPr>
        <p:grpSpPr bwMode="auto">
          <a:xfrm>
            <a:off x="990600" y="947738"/>
            <a:ext cx="7821613" cy="5376862"/>
            <a:chOff x="66" y="597"/>
            <a:chExt cx="5719" cy="3487"/>
          </a:xfrm>
        </p:grpSpPr>
        <p:grpSp>
          <p:nvGrpSpPr>
            <p:cNvPr id="7" name="Group 5"/>
            <p:cNvGrpSpPr>
              <a:grpSpLocks/>
            </p:cNvGrpSpPr>
            <p:nvPr/>
          </p:nvGrpSpPr>
          <p:grpSpPr bwMode="auto">
            <a:xfrm>
              <a:off x="2339" y="597"/>
              <a:ext cx="692" cy="575"/>
              <a:chOff x="2339" y="597"/>
              <a:chExt cx="692" cy="575"/>
            </a:xfrm>
          </p:grpSpPr>
          <p:sp>
            <p:nvSpPr>
              <p:cNvPr id="156" name="Freeform 6"/>
              <p:cNvSpPr>
                <a:spLocks/>
              </p:cNvSpPr>
              <p:nvPr/>
            </p:nvSpPr>
            <p:spPr bwMode="auto">
              <a:xfrm>
                <a:off x="2339" y="597"/>
                <a:ext cx="692" cy="576"/>
              </a:xfrm>
              <a:custGeom>
                <a:avLst/>
                <a:gdLst>
                  <a:gd name="T0" fmla="*/ 0 w 692"/>
                  <a:gd name="T1" fmla="*/ 0 h 575"/>
                  <a:gd name="T2" fmla="*/ 0 w 692"/>
                  <a:gd name="T3" fmla="*/ 574 h 575"/>
                  <a:gd name="T4" fmla="*/ 691 w 692"/>
                  <a:gd name="T5" fmla="*/ 574 h 575"/>
                  <a:gd name="T6" fmla="*/ 691 w 692"/>
                  <a:gd name="T7" fmla="*/ 104 h 575"/>
                  <a:gd name="T8" fmla="*/ 601 w 692"/>
                  <a:gd name="T9" fmla="*/ 42 h 575"/>
                  <a:gd name="T10" fmla="*/ 517 w 692"/>
                  <a:gd name="T11" fmla="*/ 0 h 575"/>
                  <a:gd name="T12" fmla="*/ 0 w 692"/>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692" h="575">
                    <a:moveTo>
                      <a:pt x="0" y="0"/>
                    </a:moveTo>
                    <a:lnTo>
                      <a:pt x="0" y="574"/>
                    </a:lnTo>
                    <a:lnTo>
                      <a:pt x="691" y="574"/>
                    </a:lnTo>
                    <a:lnTo>
                      <a:pt x="691" y="104"/>
                    </a:lnTo>
                    <a:lnTo>
                      <a:pt x="601" y="42"/>
                    </a:lnTo>
                    <a:lnTo>
                      <a:pt x="517" y="0"/>
                    </a:lnTo>
                    <a:lnTo>
                      <a:pt x="0" y="0"/>
                    </a:lnTo>
                  </a:path>
                </a:pathLst>
              </a:custGeom>
              <a:solidFill>
                <a:schemeClr val="bg1"/>
              </a:solidFill>
              <a:ln w="12700" cap="rnd" cmpd="sng">
                <a:solidFill>
                  <a:schemeClr val="tx1"/>
                </a:solidFill>
                <a:prstDash val="solid"/>
                <a:round/>
                <a:headEnd/>
                <a:tailEnd/>
              </a:ln>
              <a:effectLst>
                <a:outerShdw dist="53882" dir="2700000" algn="ctr" rotWithShape="0">
                  <a:schemeClr val="tx1"/>
                </a:outerShdw>
              </a:effectLst>
            </p:spPr>
            <p:txBody>
              <a:bodyPr/>
              <a:lstStyle/>
              <a:p>
                <a:pPr>
                  <a:defRPr/>
                </a:pPr>
                <a:endParaRPr lang="en-US">
                  <a:cs typeface="Arial" pitchFamily="34" charset="0"/>
                </a:endParaRPr>
              </a:p>
            </p:txBody>
          </p:sp>
          <p:sp>
            <p:nvSpPr>
              <p:cNvPr id="157" name="Freeform 7"/>
              <p:cNvSpPr>
                <a:spLocks/>
              </p:cNvSpPr>
              <p:nvPr/>
            </p:nvSpPr>
            <p:spPr bwMode="auto">
              <a:xfrm>
                <a:off x="2839" y="597"/>
                <a:ext cx="190" cy="106"/>
              </a:xfrm>
              <a:custGeom>
                <a:avLst/>
                <a:gdLst>
                  <a:gd name="T0" fmla="*/ 0 w 191"/>
                  <a:gd name="T1" fmla="*/ 0 h 106"/>
                  <a:gd name="T2" fmla="*/ 26 w 191"/>
                  <a:gd name="T3" fmla="*/ 32 h 106"/>
                  <a:gd name="T4" fmla="*/ 37 w 191"/>
                  <a:gd name="T5" fmla="*/ 66 h 106"/>
                  <a:gd name="T6" fmla="*/ 42 w 191"/>
                  <a:gd name="T7" fmla="*/ 102 h 106"/>
                  <a:gd name="T8" fmla="*/ 84 w 191"/>
                  <a:gd name="T9" fmla="*/ 93 h 106"/>
                  <a:gd name="T10" fmla="*/ 124 w 191"/>
                  <a:gd name="T11" fmla="*/ 90 h 106"/>
                  <a:gd name="T12" fmla="*/ 159 w 191"/>
                  <a:gd name="T13" fmla="*/ 93 h 106"/>
                  <a:gd name="T14" fmla="*/ 190 w 191"/>
                  <a:gd name="T15" fmla="*/ 105 h 106"/>
                  <a:gd name="T16" fmla="*/ 174 w 191"/>
                  <a:gd name="T17" fmla="*/ 80 h 106"/>
                  <a:gd name="T18" fmla="*/ 151 w 191"/>
                  <a:gd name="T19" fmla="*/ 58 h 106"/>
                  <a:gd name="T20" fmla="*/ 119 w 191"/>
                  <a:gd name="T21" fmla="*/ 37 h 106"/>
                  <a:gd name="T22" fmla="*/ 80 w 191"/>
                  <a:gd name="T23" fmla="*/ 16 h 106"/>
                  <a:gd name="T24" fmla="*/ 46 w 191"/>
                  <a:gd name="T25" fmla="*/ 5 h 106"/>
                  <a:gd name="T26" fmla="*/ 0 w 191"/>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1" h="106">
                    <a:moveTo>
                      <a:pt x="0" y="0"/>
                    </a:moveTo>
                    <a:lnTo>
                      <a:pt x="26" y="32"/>
                    </a:lnTo>
                    <a:lnTo>
                      <a:pt x="37" y="66"/>
                    </a:lnTo>
                    <a:lnTo>
                      <a:pt x="42" y="102"/>
                    </a:lnTo>
                    <a:lnTo>
                      <a:pt x="84" y="93"/>
                    </a:lnTo>
                    <a:lnTo>
                      <a:pt x="124" y="90"/>
                    </a:lnTo>
                    <a:lnTo>
                      <a:pt x="159" y="93"/>
                    </a:lnTo>
                    <a:lnTo>
                      <a:pt x="190" y="105"/>
                    </a:lnTo>
                    <a:lnTo>
                      <a:pt x="174" y="80"/>
                    </a:lnTo>
                    <a:lnTo>
                      <a:pt x="151" y="58"/>
                    </a:lnTo>
                    <a:lnTo>
                      <a:pt x="119" y="37"/>
                    </a:lnTo>
                    <a:lnTo>
                      <a:pt x="80" y="16"/>
                    </a:lnTo>
                    <a:lnTo>
                      <a:pt x="46" y="5"/>
                    </a:lnTo>
                    <a:lnTo>
                      <a:pt x="0" y="0"/>
                    </a:lnTo>
                  </a:path>
                </a:pathLst>
              </a:custGeom>
              <a:solidFill>
                <a:schemeClr val="bg1"/>
              </a:solidFill>
              <a:ln w="12700" cap="rnd" cmpd="sng">
                <a:solidFill>
                  <a:schemeClr val="tx1"/>
                </a:solidFill>
                <a:prstDash val="solid"/>
                <a:round/>
                <a:headEnd/>
                <a:tailEnd/>
              </a:ln>
              <a:effectLst>
                <a:outerShdw dist="53882" dir="2700000" algn="ctr" rotWithShape="0">
                  <a:schemeClr val="tx1"/>
                </a:outerShdw>
              </a:effectLst>
            </p:spPr>
            <p:txBody>
              <a:bodyPr/>
              <a:lstStyle/>
              <a:p>
                <a:pPr>
                  <a:defRPr/>
                </a:pPr>
                <a:endParaRPr lang="en-US">
                  <a:cs typeface="Arial" pitchFamily="34" charset="0"/>
                </a:endParaRPr>
              </a:p>
            </p:txBody>
          </p:sp>
        </p:grpSp>
        <p:sp>
          <p:nvSpPr>
            <p:cNvPr id="8" name="Rectangle 8"/>
            <p:cNvSpPr>
              <a:spLocks noChangeArrowheads="1"/>
            </p:cNvSpPr>
            <p:nvPr/>
          </p:nvSpPr>
          <p:spPr bwMode="auto">
            <a:xfrm>
              <a:off x="2318" y="616"/>
              <a:ext cx="44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t>RFQ</a:t>
              </a:r>
            </a:p>
          </p:txBody>
        </p:sp>
        <p:grpSp>
          <p:nvGrpSpPr>
            <p:cNvPr id="9" name="Group 9"/>
            <p:cNvGrpSpPr>
              <a:grpSpLocks/>
            </p:cNvGrpSpPr>
            <p:nvPr/>
          </p:nvGrpSpPr>
          <p:grpSpPr bwMode="auto">
            <a:xfrm>
              <a:off x="66" y="748"/>
              <a:ext cx="5719" cy="3336"/>
              <a:chOff x="66" y="748"/>
              <a:chExt cx="5719" cy="3336"/>
            </a:xfrm>
          </p:grpSpPr>
          <p:sp>
            <p:nvSpPr>
              <p:cNvPr id="10" name="Freeform 10"/>
              <p:cNvSpPr>
                <a:spLocks/>
              </p:cNvSpPr>
              <p:nvPr/>
            </p:nvSpPr>
            <p:spPr bwMode="auto">
              <a:xfrm>
                <a:off x="727" y="930"/>
                <a:ext cx="4730" cy="2763"/>
              </a:xfrm>
              <a:custGeom>
                <a:avLst/>
                <a:gdLst>
                  <a:gd name="T0" fmla="*/ 4729 w 4730"/>
                  <a:gd name="T1" fmla="*/ 1913 h 2763"/>
                  <a:gd name="T2" fmla="*/ 4400 w 4730"/>
                  <a:gd name="T3" fmla="*/ 1788 h 2763"/>
                  <a:gd name="T4" fmla="*/ 4322 w 4730"/>
                  <a:gd name="T5" fmla="*/ 1487 h 2763"/>
                  <a:gd name="T6" fmla="*/ 4206 w 4730"/>
                  <a:gd name="T7" fmla="*/ 1197 h 2763"/>
                  <a:gd name="T8" fmla="*/ 4053 w 4730"/>
                  <a:gd name="T9" fmla="*/ 925 h 2763"/>
                  <a:gd name="T10" fmla="*/ 3863 w 4730"/>
                  <a:gd name="T11" fmla="*/ 677 h 2763"/>
                  <a:gd name="T12" fmla="*/ 3638 w 4730"/>
                  <a:gd name="T13" fmla="*/ 457 h 2763"/>
                  <a:gd name="T14" fmla="*/ 3378 w 4730"/>
                  <a:gd name="T15" fmla="*/ 273 h 2763"/>
                  <a:gd name="T16" fmla="*/ 3080 w 4730"/>
                  <a:gd name="T17" fmla="*/ 133 h 2763"/>
                  <a:gd name="T18" fmla="*/ 2749 w 4730"/>
                  <a:gd name="T19" fmla="*/ 40 h 2763"/>
                  <a:gd name="T20" fmla="*/ 2382 w 4730"/>
                  <a:gd name="T21" fmla="*/ 0 h 2763"/>
                  <a:gd name="T22" fmla="*/ 1979 w 4730"/>
                  <a:gd name="T23" fmla="*/ 22 h 2763"/>
                  <a:gd name="T24" fmla="*/ 1649 w 4730"/>
                  <a:gd name="T25" fmla="*/ 90 h 2763"/>
                  <a:gd name="T26" fmla="*/ 1337 w 4730"/>
                  <a:gd name="T27" fmla="*/ 205 h 2763"/>
                  <a:gd name="T28" fmla="*/ 1048 w 4730"/>
                  <a:gd name="T29" fmla="*/ 361 h 2763"/>
                  <a:gd name="T30" fmla="*/ 785 w 4730"/>
                  <a:gd name="T31" fmla="*/ 557 h 2763"/>
                  <a:gd name="T32" fmla="*/ 553 w 4730"/>
                  <a:gd name="T33" fmla="*/ 787 h 2763"/>
                  <a:gd name="T34" fmla="*/ 358 w 4730"/>
                  <a:gd name="T35" fmla="*/ 1049 h 2763"/>
                  <a:gd name="T36" fmla="*/ 199 w 4730"/>
                  <a:gd name="T37" fmla="*/ 1336 h 2763"/>
                  <a:gd name="T38" fmla="*/ 85 w 4730"/>
                  <a:gd name="T39" fmla="*/ 1646 h 2763"/>
                  <a:gd name="T40" fmla="*/ 17 w 4730"/>
                  <a:gd name="T41" fmla="*/ 1976 h 2763"/>
                  <a:gd name="T42" fmla="*/ 1 w 4730"/>
                  <a:gd name="T43" fmla="*/ 2320 h 2763"/>
                  <a:gd name="T44" fmla="*/ 500 w 4730"/>
                  <a:gd name="T45" fmla="*/ 2556 h 2763"/>
                  <a:gd name="T46" fmla="*/ 490 w 4730"/>
                  <a:gd name="T47" fmla="*/ 2272 h 2763"/>
                  <a:gd name="T48" fmla="*/ 518 w 4730"/>
                  <a:gd name="T49" fmla="*/ 1998 h 2763"/>
                  <a:gd name="T50" fmla="*/ 584 w 4730"/>
                  <a:gd name="T51" fmla="*/ 1734 h 2763"/>
                  <a:gd name="T52" fmla="*/ 683 w 4730"/>
                  <a:gd name="T53" fmla="*/ 1486 h 2763"/>
                  <a:gd name="T54" fmla="*/ 814 w 4730"/>
                  <a:gd name="T55" fmla="*/ 1256 h 2763"/>
                  <a:gd name="T56" fmla="*/ 974 w 4730"/>
                  <a:gd name="T57" fmla="*/ 1049 h 2763"/>
                  <a:gd name="T58" fmla="*/ 1161 w 4730"/>
                  <a:gd name="T59" fmla="*/ 868 h 2763"/>
                  <a:gd name="T60" fmla="*/ 1371 w 4730"/>
                  <a:gd name="T61" fmla="*/ 717 h 2763"/>
                  <a:gd name="T62" fmla="*/ 1604 w 4730"/>
                  <a:gd name="T63" fmla="*/ 600 h 2763"/>
                  <a:gd name="T64" fmla="*/ 1856 w 4730"/>
                  <a:gd name="T65" fmla="*/ 518 h 2763"/>
                  <a:gd name="T66" fmla="*/ 2122 w 4730"/>
                  <a:gd name="T67" fmla="*/ 477 h 2763"/>
                  <a:gd name="T68" fmla="*/ 2390 w 4730"/>
                  <a:gd name="T69" fmla="*/ 480 h 2763"/>
                  <a:gd name="T70" fmla="*/ 2650 w 4730"/>
                  <a:gd name="T71" fmla="*/ 527 h 2763"/>
                  <a:gd name="T72" fmla="*/ 2898 w 4730"/>
                  <a:gd name="T73" fmla="*/ 612 h 2763"/>
                  <a:gd name="T74" fmla="*/ 3131 w 4730"/>
                  <a:gd name="T75" fmla="*/ 731 h 2763"/>
                  <a:gd name="T76" fmla="*/ 3344 w 4730"/>
                  <a:gd name="T77" fmla="*/ 882 h 2763"/>
                  <a:gd name="T78" fmla="*/ 3535 w 4730"/>
                  <a:gd name="T79" fmla="*/ 1061 h 2763"/>
                  <a:gd name="T80" fmla="*/ 3696 w 4730"/>
                  <a:gd name="T81" fmla="*/ 1262 h 2763"/>
                  <a:gd name="T82" fmla="*/ 3827 w 4730"/>
                  <a:gd name="T83" fmla="*/ 1482 h 2763"/>
                  <a:gd name="T84" fmla="*/ 3922 w 4730"/>
                  <a:gd name="T85" fmla="*/ 1718 h 2763"/>
                  <a:gd name="T86" fmla="*/ 3978 w 4730"/>
                  <a:gd name="T87" fmla="*/ 1966 h 27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730"/>
                  <a:gd name="T133" fmla="*/ 0 h 2763"/>
                  <a:gd name="T134" fmla="*/ 4730 w 4730"/>
                  <a:gd name="T135" fmla="*/ 2763 h 27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730" h="2763">
                    <a:moveTo>
                      <a:pt x="3693" y="2046"/>
                    </a:moveTo>
                    <a:lnTo>
                      <a:pt x="4285" y="2762"/>
                    </a:lnTo>
                    <a:lnTo>
                      <a:pt x="4729" y="1913"/>
                    </a:lnTo>
                    <a:lnTo>
                      <a:pt x="4433" y="1992"/>
                    </a:lnTo>
                    <a:lnTo>
                      <a:pt x="4419" y="1890"/>
                    </a:lnTo>
                    <a:lnTo>
                      <a:pt x="4400" y="1788"/>
                    </a:lnTo>
                    <a:lnTo>
                      <a:pt x="4379" y="1687"/>
                    </a:lnTo>
                    <a:lnTo>
                      <a:pt x="4352" y="1587"/>
                    </a:lnTo>
                    <a:lnTo>
                      <a:pt x="4322" y="1487"/>
                    </a:lnTo>
                    <a:lnTo>
                      <a:pt x="4288" y="1389"/>
                    </a:lnTo>
                    <a:lnTo>
                      <a:pt x="4249" y="1292"/>
                    </a:lnTo>
                    <a:lnTo>
                      <a:pt x="4206" y="1197"/>
                    </a:lnTo>
                    <a:lnTo>
                      <a:pt x="4159" y="1105"/>
                    </a:lnTo>
                    <a:lnTo>
                      <a:pt x="4108" y="1014"/>
                    </a:lnTo>
                    <a:lnTo>
                      <a:pt x="4053" y="925"/>
                    </a:lnTo>
                    <a:lnTo>
                      <a:pt x="3994" y="839"/>
                    </a:lnTo>
                    <a:lnTo>
                      <a:pt x="3931" y="756"/>
                    </a:lnTo>
                    <a:lnTo>
                      <a:pt x="3863" y="677"/>
                    </a:lnTo>
                    <a:lnTo>
                      <a:pt x="3792" y="600"/>
                    </a:lnTo>
                    <a:lnTo>
                      <a:pt x="3717" y="527"/>
                    </a:lnTo>
                    <a:lnTo>
                      <a:pt x="3638" y="457"/>
                    </a:lnTo>
                    <a:lnTo>
                      <a:pt x="3555" y="391"/>
                    </a:lnTo>
                    <a:lnTo>
                      <a:pt x="3468" y="330"/>
                    </a:lnTo>
                    <a:lnTo>
                      <a:pt x="3378" y="273"/>
                    </a:lnTo>
                    <a:lnTo>
                      <a:pt x="3282" y="222"/>
                    </a:lnTo>
                    <a:lnTo>
                      <a:pt x="3183" y="175"/>
                    </a:lnTo>
                    <a:lnTo>
                      <a:pt x="3080" y="133"/>
                    </a:lnTo>
                    <a:lnTo>
                      <a:pt x="2973" y="96"/>
                    </a:lnTo>
                    <a:lnTo>
                      <a:pt x="2863" y="65"/>
                    </a:lnTo>
                    <a:lnTo>
                      <a:pt x="2749" y="40"/>
                    </a:lnTo>
                    <a:lnTo>
                      <a:pt x="2630" y="20"/>
                    </a:lnTo>
                    <a:lnTo>
                      <a:pt x="2508" y="7"/>
                    </a:lnTo>
                    <a:lnTo>
                      <a:pt x="2382" y="0"/>
                    </a:lnTo>
                    <a:lnTo>
                      <a:pt x="2251" y="1"/>
                    </a:lnTo>
                    <a:lnTo>
                      <a:pt x="2117" y="8"/>
                    </a:lnTo>
                    <a:lnTo>
                      <a:pt x="1979" y="22"/>
                    </a:lnTo>
                    <a:lnTo>
                      <a:pt x="1868" y="40"/>
                    </a:lnTo>
                    <a:lnTo>
                      <a:pt x="1757" y="62"/>
                    </a:lnTo>
                    <a:lnTo>
                      <a:pt x="1649" y="90"/>
                    </a:lnTo>
                    <a:lnTo>
                      <a:pt x="1543" y="123"/>
                    </a:lnTo>
                    <a:lnTo>
                      <a:pt x="1438" y="162"/>
                    </a:lnTo>
                    <a:lnTo>
                      <a:pt x="1337" y="205"/>
                    </a:lnTo>
                    <a:lnTo>
                      <a:pt x="1237" y="252"/>
                    </a:lnTo>
                    <a:lnTo>
                      <a:pt x="1142" y="304"/>
                    </a:lnTo>
                    <a:lnTo>
                      <a:pt x="1048" y="361"/>
                    </a:lnTo>
                    <a:lnTo>
                      <a:pt x="957" y="423"/>
                    </a:lnTo>
                    <a:lnTo>
                      <a:pt x="870" y="488"/>
                    </a:lnTo>
                    <a:lnTo>
                      <a:pt x="785" y="557"/>
                    </a:lnTo>
                    <a:lnTo>
                      <a:pt x="704" y="630"/>
                    </a:lnTo>
                    <a:lnTo>
                      <a:pt x="627" y="706"/>
                    </a:lnTo>
                    <a:lnTo>
                      <a:pt x="553" y="787"/>
                    </a:lnTo>
                    <a:lnTo>
                      <a:pt x="484" y="871"/>
                    </a:lnTo>
                    <a:lnTo>
                      <a:pt x="418" y="959"/>
                    </a:lnTo>
                    <a:lnTo>
                      <a:pt x="358" y="1049"/>
                    </a:lnTo>
                    <a:lnTo>
                      <a:pt x="300" y="1142"/>
                    </a:lnTo>
                    <a:lnTo>
                      <a:pt x="247" y="1237"/>
                    </a:lnTo>
                    <a:lnTo>
                      <a:pt x="199" y="1336"/>
                    </a:lnTo>
                    <a:lnTo>
                      <a:pt x="156" y="1437"/>
                    </a:lnTo>
                    <a:lnTo>
                      <a:pt x="118" y="1541"/>
                    </a:lnTo>
                    <a:lnTo>
                      <a:pt x="85" y="1646"/>
                    </a:lnTo>
                    <a:lnTo>
                      <a:pt x="57" y="1754"/>
                    </a:lnTo>
                    <a:lnTo>
                      <a:pt x="34" y="1864"/>
                    </a:lnTo>
                    <a:lnTo>
                      <a:pt x="17" y="1976"/>
                    </a:lnTo>
                    <a:lnTo>
                      <a:pt x="6" y="2089"/>
                    </a:lnTo>
                    <a:lnTo>
                      <a:pt x="0" y="2204"/>
                    </a:lnTo>
                    <a:lnTo>
                      <a:pt x="1" y="2320"/>
                    </a:lnTo>
                    <a:lnTo>
                      <a:pt x="7" y="2438"/>
                    </a:lnTo>
                    <a:lnTo>
                      <a:pt x="20" y="2556"/>
                    </a:lnTo>
                    <a:lnTo>
                      <a:pt x="500" y="2556"/>
                    </a:lnTo>
                    <a:lnTo>
                      <a:pt x="492" y="2461"/>
                    </a:lnTo>
                    <a:lnTo>
                      <a:pt x="489" y="2366"/>
                    </a:lnTo>
                    <a:lnTo>
                      <a:pt x="490" y="2272"/>
                    </a:lnTo>
                    <a:lnTo>
                      <a:pt x="495" y="2179"/>
                    </a:lnTo>
                    <a:lnTo>
                      <a:pt x="505" y="2087"/>
                    </a:lnTo>
                    <a:lnTo>
                      <a:pt x="518" y="1998"/>
                    </a:lnTo>
                    <a:lnTo>
                      <a:pt x="537" y="1908"/>
                    </a:lnTo>
                    <a:lnTo>
                      <a:pt x="558" y="1820"/>
                    </a:lnTo>
                    <a:lnTo>
                      <a:pt x="584" y="1734"/>
                    </a:lnTo>
                    <a:lnTo>
                      <a:pt x="613" y="1648"/>
                    </a:lnTo>
                    <a:lnTo>
                      <a:pt x="646" y="1567"/>
                    </a:lnTo>
                    <a:lnTo>
                      <a:pt x="683" y="1486"/>
                    </a:lnTo>
                    <a:lnTo>
                      <a:pt x="724" y="1407"/>
                    </a:lnTo>
                    <a:lnTo>
                      <a:pt x="767" y="1330"/>
                    </a:lnTo>
                    <a:lnTo>
                      <a:pt x="814" y="1256"/>
                    </a:lnTo>
                    <a:lnTo>
                      <a:pt x="865" y="1184"/>
                    </a:lnTo>
                    <a:lnTo>
                      <a:pt x="918" y="1116"/>
                    </a:lnTo>
                    <a:lnTo>
                      <a:pt x="974" y="1049"/>
                    </a:lnTo>
                    <a:lnTo>
                      <a:pt x="1034" y="986"/>
                    </a:lnTo>
                    <a:lnTo>
                      <a:pt x="1096" y="925"/>
                    </a:lnTo>
                    <a:lnTo>
                      <a:pt x="1161" y="868"/>
                    </a:lnTo>
                    <a:lnTo>
                      <a:pt x="1228" y="815"/>
                    </a:lnTo>
                    <a:lnTo>
                      <a:pt x="1298" y="764"/>
                    </a:lnTo>
                    <a:lnTo>
                      <a:pt x="1371" y="717"/>
                    </a:lnTo>
                    <a:lnTo>
                      <a:pt x="1446" y="674"/>
                    </a:lnTo>
                    <a:lnTo>
                      <a:pt x="1524" y="635"/>
                    </a:lnTo>
                    <a:lnTo>
                      <a:pt x="1604" y="600"/>
                    </a:lnTo>
                    <a:lnTo>
                      <a:pt x="1686" y="568"/>
                    </a:lnTo>
                    <a:lnTo>
                      <a:pt x="1769" y="541"/>
                    </a:lnTo>
                    <a:lnTo>
                      <a:pt x="1856" y="518"/>
                    </a:lnTo>
                    <a:lnTo>
                      <a:pt x="1943" y="500"/>
                    </a:lnTo>
                    <a:lnTo>
                      <a:pt x="2032" y="486"/>
                    </a:lnTo>
                    <a:lnTo>
                      <a:pt x="2122" y="477"/>
                    </a:lnTo>
                    <a:lnTo>
                      <a:pt x="2212" y="473"/>
                    </a:lnTo>
                    <a:lnTo>
                      <a:pt x="2302" y="474"/>
                    </a:lnTo>
                    <a:lnTo>
                      <a:pt x="2390" y="480"/>
                    </a:lnTo>
                    <a:lnTo>
                      <a:pt x="2478" y="491"/>
                    </a:lnTo>
                    <a:lnTo>
                      <a:pt x="2565" y="507"/>
                    </a:lnTo>
                    <a:lnTo>
                      <a:pt x="2650" y="527"/>
                    </a:lnTo>
                    <a:lnTo>
                      <a:pt x="2735" y="551"/>
                    </a:lnTo>
                    <a:lnTo>
                      <a:pt x="2817" y="579"/>
                    </a:lnTo>
                    <a:lnTo>
                      <a:pt x="2898" y="612"/>
                    </a:lnTo>
                    <a:lnTo>
                      <a:pt x="2978" y="648"/>
                    </a:lnTo>
                    <a:lnTo>
                      <a:pt x="3056" y="688"/>
                    </a:lnTo>
                    <a:lnTo>
                      <a:pt x="3131" y="731"/>
                    </a:lnTo>
                    <a:lnTo>
                      <a:pt x="3205" y="778"/>
                    </a:lnTo>
                    <a:lnTo>
                      <a:pt x="3276" y="828"/>
                    </a:lnTo>
                    <a:lnTo>
                      <a:pt x="3344" y="882"/>
                    </a:lnTo>
                    <a:lnTo>
                      <a:pt x="3411" y="939"/>
                    </a:lnTo>
                    <a:lnTo>
                      <a:pt x="3474" y="999"/>
                    </a:lnTo>
                    <a:lnTo>
                      <a:pt x="3535" y="1061"/>
                    </a:lnTo>
                    <a:lnTo>
                      <a:pt x="3591" y="1126"/>
                    </a:lnTo>
                    <a:lnTo>
                      <a:pt x="3645" y="1192"/>
                    </a:lnTo>
                    <a:lnTo>
                      <a:pt x="3696" y="1262"/>
                    </a:lnTo>
                    <a:lnTo>
                      <a:pt x="3743" y="1334"/>
                    </a:lnTo>
                    <a:lnTo>
                      <a:pt x="3787" y="1407"/>
                    </a:lnTo>
                    <a:lnTo>
                      <a:pt x="3827" y="1482"/>
                    </a:lnTo>
                    <a:lnTo>
                      <a:pt x="3863" y="1560"/>
                    </a:lnTo>
                    <a:lnTo>
                      <a:pt x="3894" y="1638"/>
                    </a:lnTo>
                    <a:lnTo>
                      <a:pt x="3922" y="1718"/>
                    </a:lnTo>
                    <a:lnTo>
                      <a:pt x="3945" y="1799"/>
                    </a:lnTo>
                    <a:lnTo>
                      <a:pt x="3964" y="1882"/>
                    </a:lnTo>
                    <a:lnTo>
                      <a:pt x="3978" y="1966"/>
                    </a:lnTo>
                    <a:lnTo>
                      <a:pt x="3987" y="2050"/>
                    </a:lnTo>
                    <a:lnTo>
                      <a:pt x="3693" y="2046"/>
                    </a:lnTo>
                  </a:path>
                </a:pathLst>
              </a:custGeom>
              <a:solidFill>
                <a:srgbClr val="081D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1" name="Freeform 11"/>
              <p:cNvSpPr>
                <a:spLocks/>
              </p:cNvSpPr>
              <p:nvPr/>
            </p:nvSpPr>
            <p:spPr bwMode="auto">
              <a:xfrm>
                <a:off x="816" y="1738"/>
                <a:ext cx="958" cy="925"/>
              </a:xfrm>
              <a:custGeom>
                <a:avLst/>
                <a:gdLst>
                  <a:gd name="T0" fmla="*/ 4 w 958"/>
                  <a:gd name="T1" fmla="*/ 310 h 925"/>
                  <a:gd name="T2" fmla="*/ 0 w 958"/>
                  <a:gd name="T3" fmla="*/ 110 h 925"/>
                  <a:gd name="T4" fmla="*/ 206 w 958"/>
                  <a:gd name="T5" fmla="*/ 176 h 925"/>
                  <a:gd name="T6" fmla="*/ 163 w 958"/>
                  <a:gd name="T7" fmla="*/ 212 h 925"/>
                  <a:gd name="T8" fmla="*/ 208 w 958"/>
                  <a:gd name="T9" fmla="*/ 259 h 925"/>
                  <a:gd name="T10" fmla="*/ 254 w 958"/>
                  <a:gd name="T11" fmla="*/ 317 h 925"/>
                  <a:gd name="T12" fmla="*/ 292 w 958"/>
                  <a:gd name="T13" fmla="*/ 361 h 925"/>
                  <a:gd name="T14" fmla="*/ 331 w 958"/>
                  <a:gd name="T15" fmla="*/ 417 h 925"/>
                  <a:gd name="T16" fmla="*/ 375 w 958"/>
                  <a:gd name="T17" fmla="*/ 487 h 925"/>
                  <a:gd name="T18" fmla="*/ 409 w 958"/>
                  <a:gd name="T19" fmla="*/ 562 h 925"/>
                  <a:gd name="T20" fmla="*/ 409 w 958"/>
                  <a:gd name="T21" fmla="*/ 161 h 925"/>
                  <a:gd name="T22" fmla="*/ 353 w 958"/>
                  <a:gd name="T23" fmla="*/ 161 h 925"/>
                  <a:gd name="T24" fmla="*/ 476 w 958"/>
                  <a:gd name="T25" fmla="*/ 0 h 925"/>
                  <a:gd name="T26" fmla="*/ 600 w 958"/>
                  <a:gd name="T27" fmla="*/ 161 h 925"/>
                  <a:gd name="T28" fmla="*/ 545 w 958"/>
                  <a:gd name="T29" fmla="*/ 160 h 925"/>
                  <a:gd name="T30" fmla="*/ 545 w 958"/>
                  <a:gd name="T31" fmla="*/ 567 h 925"/>
                  <a:gd name="T32" fmla="*/ 581 w 958"/>
                  <a:gd name="T33" fmla="*/ 490 h 925"/>
                  <a:gd name="T34" fmla="*/ 616 w 958"/>
                  <a:gd name="T35" fmla="*/ 429 h 925"/>
                  <a:gd name="T36" fmla="*/ 657 w 958"/>
                  <a:gd name="T37" fmla="*/ 373 h 925"/>
                  <a:gd name="T38" fmla="*/ 704 w 958"/>
                  <a:gd name="T39" fmla="*/ 315 h 925"/>
                  <a:gd name="T40" fmla="*/ 739 w 958"/>
                  <a:gd name="T41" fmla="*/ 270 h 925"/>
                  <a:gd name="T42" fmla="*/ 791 w 958"/>
                  <a:gd name="T43" fmla="*/ 212 h 925"/>
                  <a:gd name="T44" fmla="*/ 751 w 958"/>
                  <a:gd name="T45" fmla="*/ 176 h 925"/>
                  <a:gd name="T46" fmla="*/ 957 w 958"/>
                  <a:gd name="T47" fmla="*/ 109 h 925"/>
                  <a:gd name="T48" fmla="*/ 951 w 958"/>
                  <a:gd name="T49" fmla="*/ 310 h 925"/>
                  <a:gd name="T50" fmla="*/ 900 w 958"/>
                  <a:gd name="T51" fmla="*/ 280 h 925"/>
                  <a:gd name="T52" fmla="*/ 861 w 958"/>
                  <a:gd name="T53" fmla="*/ 337 h 925"/>
                  <a:gd name="T54" fmla="*/ 814 w 958"/>
                  <a:gd name="T55" fmla="*/ 397 h 925"/>
                  <a:gd name="T56" fmla="*/ 776 w 958"/>
                  <a:gd name="T57" fmla="*/ 453 h 925"/>
                  <a:gd name="T58" fmla="*/ 741 w 958"/>
                  <a:gd name="T59" fmla="*/ 504 h 925"/>
                  <a:gd name="T60" fmla="*/ 712 w 958"/>
                  <a:gd name="T61" fmla="*/ 552 h 925"/>
                  <a:gd name="T62" fmla="*/ 684 w 958"/>
                  <a:gd name="T63" fmla="*/ 603 h 925"/>
                  <a:gd name="T64" fmla="*/ 654 w 958"/>
                  <a:gd name="T65" fmla="*/ 666 h 925"/>
                  <a:gd name="T66" fmla="*/ 640 w 958"/>
                  <a:gd name="T67" fmla="*/ 730 h 925"/>
                  <a:gd name="T68" fmla="*/ 640 w 958"/>
                  <a:gd name="T69" fmla="*/ 924 h 925"/>
                  <a:gd name="T70" fmla="*/ 319 w 958"/>
                  <a:gd name="T71" fmla="*/ 924 h 925"/>
                  <a:gd name="T72" fmla="*/ 319 w 958"/>
                  <a:gd name="T73" fmla="*/ 730 h 925"/>
                  <a:gd name="T74" fmla="*/ 305 w 958"/>
                  <a:gd name="T75" fmla="*/ 666 h 925"/>
                  <a:gd name="T76" fmla="*/ 267 w 958"/>
                  <a:gd name="T77" fmla="*/ 588 h 925"/>
                  <a:gd name="T78" fmla="*/ 236 w 958"/>
                  <a:gd name="T79" fmla="*/ 536 h 925"/>
                  <a:gd name="T80" fmla="*/ 208 w 958"/>
                  <a:gd name="T81" fmla="*/ 493 h 925"/>
                  <a:gd name="T82" fmla="*/ 176 w 958"/>
                  <a:gd name="T83" fmla="*/ 442 h 925"/>
                  <a:gd name="T84" fmla="*/ 142 w 958"/>
                  <a:gd name="T85" fmla="*/ 394 h 925"/>
                  <a:gd name="T86" fmla="*/ 101 w 958"/>
                  <a:gd name="T87" fmla="*/ 341 h 925"/>
                  <a:gd name="T88" fmla="*/ 55 w 958"/>
                  <a:gd name="T89" fmla="*/ 278 h 925"/>
                  <a:gd name="T90" fmla="*/ 4 w 958"/>
                  <a:gd name="T91" fmla="*/ 310 h 9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58"/>
                  <a:gd name="T139" fmla="*/ 0 h 925"/>
                  <a:gd name="T140" fmla="*/ 958 w 958"/>
                  <a:gd name="T141" fmla="*/ 925 h 92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58" h="925">
                    <a:moveTo>
                      <a:pt x="4" y="310"/>
                    </a:moveTo>
                    <a:lnTo>
                      <a:pt x="0" y="110"/>
                    </a:lnTo>
                    <a:lnTo>
                      <a:pt x="206" y="176"/>
                    </a:lnTo>
                    <a:lnTo>
                      <a:pt x="163" y="212"/>
                    </a:lnTo>
                    <a:lnTo>
                      <a:pt x="208" y="259"/>
                    </a:lnTo>
                    <a:lnTo>
                      <a:pt x="254" y="317"/>
                    </a:lnTo>
                    <a:lnTo>
                      <a:pt x="292" y="361"/>
                    </a:lnTo>
                    <a:lnTo>
                      <a:pt x="331" y="417"/>
                    </a:lnTo>
                    <a:lnTo>
                      <a:pt x="375" y="487"/>
                    </a:lnTo>
                    <a:lnTo>
                      <a:pt x="409" y="562"/>
                    </a:lnTo>
                    <a:lnTo>
                      <a:pt x="409" y="161"/>
                    </a:lnTo>
                    <a:lnTo>
                      <a:pt x="353" y="161"/>
                    </a:lnTo>
                    <a:lnTo>
                      <a:pt x="476" y="0"/>
                    </a:lnTo>
                    <a:lnTo>
                      <a:pt x="600" y="161"/>
                    </a:lnTo>
                    <a:lnTo>
                      <a:pt x="545" y="160"/>
                    </a:lnTo>
                    <a:lnTo>
                      <a:pt x="545" y="567"/>
                    </a:lnTo>
                    <a:lnTo>
                      <a:pt x="581" y="490"/>
                    </a:lnTo>
                    <a:lnTo>
                      <a:pt x="616" y="429"/>
                    </a:lnTo>
                    <a:lnTo>
                      <a:pt x="657" y="373"/>
                    </a:lnTo>
                    <a:lnTo>
                      <a:pt x="704" y="315"/>
                    </a:lnTo>
                    <a:lnTo>
                      <a:pt x="739" y="270"/>
                    </a:lnTo>
                    <a:lnTo>
                      <a:pt x="791" y="212"/>
                    </a:lnTo>
                    <a:lnTo>
                      <a:pt x="751" y="176"/>
                    </a:lnTo>
                    <a:lnTo>
                      <a:pt x="957" y="109"/>
                    </a:lnTo>
                    <a:lnTo>
                      <a:pt x="951" y="310"/>
                    </a:lnTo>
                    <a:lnTo>
                      <a:pt x="900" y="280"/>
                    </a:lnTo>
                    <a:lnTo>
                      <a:pt x="861" y="337"/>
                    </a:lnTo>
                    <a:lnTo>
                      <a:pt x="814" y="397"/>
                    </a:lnTo>
                    <a:lnTo>
                      <a:pt x="776" y="453"/>
                    </a:lnTo>
                    <a:lnTo>
                      <a:pt x="741" y="504"/>
                    </a:lnTo>
                    <a:lnTo>
                      <a:pt x="712" y="552"/>
                    </a:lnTo>
                    <a:lnTo>
                      <a:pt x="684" y="603"/>
                    </a:lnTo>
                    <a:lnTo>
                      <a:pt x="654" y="666"/>
                    </a:lnTo>
                    <a:lnTo>
                      <a:pt x="640" y="730"/>
                    </a:lnTo>
                    <a:lnTo>
                      <a:pt x="640" y="924"/>
                    </a:lnTo>
                    <a:lnTo>
                      <a:pt x="319" y="924"/>
                    </a:lnTo>
                    <a:lnTo>
                      <a:pt x="319" y="730"/>
                    </a:lnTo>
                    <a:lnTo>
                      <a:pt x="305" y="666"/>
                    </a:lnTo>
                    <a:lnTo>
                      <a:pt x="267" y="588"/>
                    </a:lnTo>
                    <a:lnTo>
                      <a:pt x="236" y="536"/>
                    </a:lnTo>
                    <a:lnTo>
                      <a:pt x="208" y="493"/>
                    </a:lnTo>
                    <a:lnTo>
                      <a:pt x="176" y="442"/>
                    </a:lnTo>
                    <a:lnTo>
                      <a:pt x="142" y="394"/>
                    </a:lnTo>
                    <a:lnTo>
                      <a:pt x="101" y="341"/>
                    </a:lnTo>
                    <a:lnTo>
                      <a:pt x="55" y="278"/>
                    </a:lnTo>
                    <a:lnTo>
                      <a:pt x="4" y="310"/>
                    </a:lnTo>
                  </a:path>
                </a:pathLst>
              </a:custGeom>
              <a:solidFill>
                <a:srgbClr val="FE9B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nvGrpSpPr>
              <p:cNvPr id="12" name="Group 12"/>
              <p:cNvGrpSpPr>
                <a:grpSpLocks/>
              </p:cNvGrpSpPr>
              <p:nvPr/>
            </p:nvGrpSpPr>
            <p:grpSpPr bwMode="auto">
              <a:xfrm>
                <a:off x="154" y="3190"/>
                <a:ext cx="1245" cy="481"/>
                <a:chOff x="154" y="3190"/>
                <a:chExt cx="1245" cy="481"/>
              </a:xfrm>
            </p:grpSpPr>
            <p:sp>
              <p:nvSpPr>
                <p:cNvPr id="154" name="Freeform 13"/>
                <p:cNvSpPr>
                  <a:spLocks/>
                </p:cNvSpPr>
                <p:nvPr/>
              </p:nvSpPr>
              <p:spPr bwMode="auto">
                <a:xfrm>
                  <a:off x="154" y="3190"/>
                  <a:ext cx="1245" cy="481"/>
                </a:xfrm>
                <a:custGeom>
                  <a:avLst/>
                  <a:gdLst>
                    <a:gd name="T0" fmla="*/ 1244 w 1245"/>
                    <a:gd name="T1" fmla="*/ 0 h 481"/>
                    <a:gd name="T2" fmla="*/ 1244 w 1245"/>
                    <a:gd name="T3" fmla="*/ 480 h 481"/>
                    <a:gd name="T4" fmla="*/ 0 w 1245"/>
                    <a:gd name="T5" fmla="*/ 480 h 481"/>
                    <a:gd name="T6" fmla="*/ 0 60000 65536"/>
                    <a:gd name="T7" fmla="*/ 0 60000 65536"/>
                    <a:gd name="T8" fmla="*/ 0 60000 65536"/>
                    <a:gd name="T9" fmla="*/ 0 w 1245"/>
                    <a:gd name="T10" fmla="*/ 0 h 481"/>
                    <a:gd name="T11" fmla="*/ 1245 w 1245"/>
                    <a:gd name="T12" fmla="*/ 481 h 481"/>
                  </a:gdLst>
                  <a:ahLst/>
                  <a:cxnLst>
                    <a:cxn ang="T6">
                      <a:pos x="T0" y="T1"/>
                    </a:cxn>
                    <a:cxn ang="T7">
                      <a:pos x="T2" y="T3"/>
                    </a:cxn>
                    <a:cxn ang="T8">
                      <a:pos x="T4" y="T5"/>
                    </a:cxn>
                  </a:cxnLst>
                  <a:rect l="T9" t="T10" r="T11" b="T12"/>
                  <a:pathLst>
                    <a:path w="1245" h="481">
                      <a:moveTo>
                        <a:pt x="1244" y="0"/>
                      </a:moveTo>
                      <a:lnTo>
                        <a:pt x="1244" y="480"/>
                      </a:lnTo>
                      <a:lnTo>
                        <a:pt x="0" y="480"/>
                      </a:lnTo>
                    </a:path>
                  </a:pathLst>
                </a:custGeom>
                <a:gradFill rotWithShape="0">
                  <a:gsLst>
                    <a:gs pos="0">
                      <a:srgbClr val="A2C1FE"/>
                    </a:gs>
                    <a:gs pos="100000">
                      <a:srgbClr val="A2C1FE"/>
                    </a:gs>
                  </a:gsLst>
                  <a:lin ang="18900000" scaled="1"/>
                </a:gradFill>
                <a:ln w="12700" cap="rnd" cmpd="sng">
                  <a:solidFill>
                    <a:schemeClr val="tx1"/>
                  </a:solidFill>
                  <a:prstDash val="solid"/>
                  <a:round/>
                  <a:headEnd type="none" w="sm" len="sm"/>
                  <a:tailEnd type="none" w="sm" len="sm"/>
                </a:ln>
              </p:spPr>
              <p:txBody>
                <a:bodyPr/>
                <a:lstStyle/>
                <a:p>
                  <a:endParaRPr lang="en-SG"/>
                </a:p>
              </p:txBody>
            </p:sp>
            <p:sp>
              <p:nvSpPr>
                <p:cNvPr id="155" name="Freeform 14"/>
                <p:cNvSpPr>
                  <a:spLocks/>
                </p:cNvSpPr>
                <p:nvPr/>
              </p:nvSpPr>
              <p:spPr bwMode="auto">
                <a:xfrm>
                  <a:off x="154" y="3190"/>
                  <a:ext cx="1245" cy="481"/>
                </a:xfrm>
                <a:custGeom>
                  <a:avLst/>
                  <a:gdLst>
                    <a:gd name="T0" fmla="*/ 0 w 1245"/>
                    <a:gd name="T1" fmla="*/ 480 h 481"/>
                    <a:gd name="T2" fmla="*/ 0 w 1245"/>
                    <a:gd name="T3" fmla="*/ 0 h 481"/>
                    <a:gd name="T4" fmla="*/ 1244 w 1245"/>
                    <a:gd name="T5" fmla="*/ 0 h 481"/>
                    <a:gd name="T6" fmla="*/ 0 60000 65536"/>
                    <a:gd name="T7" fmla="*/ 0 60000 65536"/>
                    <a:gd name="T8" fmla="*/ 0 60000 65536"/>
                    <a:gd name="T9" fmla="*/ 0 w 1245"/>
                    <a:gd name="T10" fmla="*/ 0 h 481"/>
                    <a:gd name="T11" fmla="*/ 1245 w 1245"/>
                    <a:gd name="T12" fmla="*/ 481 h 481"/>
                  </a:gdLst>
                  <a:ahLst/>
                  <a:cxnLst>
                    <a:cxn ang="T6">
                      <a:pos x="T0" y="T1"/>
                    </a:cxn>
                    <a:cxn ang="T7">
                      <a:pos x="T2" y="T3"/>
                    </a:cxn>
                    <a:cxn ang="T8">
                      <a:pos x="T4" y="T5"/>
                    </a:cxn>
                  </a:cxnLst>
                  <a:rect l="T9" t="T10" r="T11" b="T12"/>
                  <a:pathLst>
                    <a:path w="1245" h="481">
                      <a:moveTo>
                        <a:pt x="0" y="480"/>
                      </a:moveTo>
                      <a:lnTo>
                        <a:pt x="0" y="0"/>
                      </a:lnTo>
                      <a:lnTo>
                        <a:pt x="1244" y="0"/>
                      </a:lnTo>
                    </a:path>
                  </a:pathLst>
                </a:custGeom>
                <a:gradFill rotWithShape="0">
                  <a:gsLst>
                    <a:gs pos="0">
                      <a:srgbClr val="A2C1FE"/>
                    </a:gs>
                    <a:gs pos="100000">
                      <a:srgbClr val="A2C1FE"/>
                    </a:gs>
                  </a:gsLst>
                  <a:lin ang="18900000" scaled="1"/>
                </a:gradFill>
                <a:ln w="12700" cap="rnd" cmpd="sng">
                  <a:solidFill>
                    <a:schemeClr val="bg2"/>
                  </a:solidFill>
                  <a:prstDash val="solid"/>
                  <a:round/>
                  <a:headEnd type="none" w="sm" len="sm"/>
                  <a:tailEnd type="none" w="sm" len="sm"/>
                </a:ln>
              </p:spPr>
              <p:txBody>
                <a:bodyPr/>
                <a:lstStyle/>
                <a:p>
                  <a:endParaRPr lang="en-SG"/>
                </a:p>
              </p:txBody>
            </p:sp>
          </p:grpSp>
          <p:grpSp>
            <p:nvGrpSpPr>
              <p:cNvPr id="13" name="Group 15"/>
              <p:cNvGrpSpPr>
                <a:grpSpLocks/>
              </p:cNvGrpSpPr>
              <p:nvPr/>
            </p:nvGrpSpPr>
            <p:grpSpPr bwMode="auto">
              <a:xfrm>
                <a:off x="4998" y="1122"/>
                <a:ext cx="362" cy="370"/>
                <a:chOff x="4998" y="1122"/>
                <a:chExt cx="362" cy="370"/>
              </a:xfrm>
            </p:grpSpPr>
            <p:sp>
              <p:nvSpPr>
                <p:cNvPr id="148" name="Rectangle 16"/>
                <p:cNvSpPr>
                  <a:spLocks noChangeArrowheads="1"/>
                </p:cNvSpPr>
                <p:nvPr/>
              </p:nvSpPr>
              <p:spPr bwMode="auto">
                <a:xfrm>
                  <a:off x="4998" y="1122"/>
                  <a:ext cx="362" cy="370"/>
                </a:xfrm>
                <a:prstGeom prst="rect">
                  <a:avLst/>
                </a:prstGeom>
                <a:solidFill>
                  <a:schemeClr val="bg1"/>
                </a:solidFill>
                <a:ln w="12700">
                  <a:solidFill>
                    <a:schemeClr val="tx1"/>
                  </a:solidFill>
                  <a:miter lim="800000"/>
                  <a:headEnd/>
                  <a:tailEnd/>
                </a:ln>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149" name="Line 17"/>
                <p:cNvSpPr>
                  <a:spLocks noChangeShapeType="1"/>
                </p:cNvSpPr>
                <p:nvPr/>
              </p:nvSpPr>
              <p:spPr bwMode="auto">
                <a:xfrm>
                  <a:off x="5043" y="1243"/>
                  <a:ext cx="26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50" name="Line 18"/>
                <p:cNvSpPr>
                  <a:spLocks noChangeShapeType="1"/>
                </p:cNvSpPr>
                <p:nvPr/>
              </p:nvSpPr>
              <p:spPr bwMode="auto">
                <a:xfrm>
                  <a:off x="5039" y="1276"/>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51" name="Line 19"/>
                <p:cNvSpPr>
                  <a:spLocks noChangeShapeType="1"/>
                </p:cNvSpPr>
                <p:nvPr/>
              </p:nvSpPr>
              <p:spPr bwMode="auto">
                <a:xfrm>
                  <a:off x="5040" y="1306"/>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52" name="Line 20"/>
                <p:cNvSpPr>
                  <a:spLocks noChangeShapeType="1"/>
                </p:cNvSpPr>
                <p:nvPr/>
              </p:nvSpPr>
              <p:spPr bwMode="auto">
                <a:xfrm>
                  <a:off x="5039" y="1363"/>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53" name="Line 21"/>
                <p:cNvSpPr>
                  <a:spLocks noChangeShapeType="1"/>
                </p:cNvSpPr>
                <p:nvPr/>
              </p:nvSpPr>
              <p:spPr bwMode="auto">
                <a:xfrm>
                  <a:off x="5040" y="1335"/>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grpSp>
          <p:sp>
            <p:nvSpPr>
              <p:cNvPr id="14" name="Rectangle 22"/>
              <p:cNvSpPr>
                <a:spLocks noChangeArrowheads="1"/>
              </p:cNvSpPr>
              <p:nvPr/>
            </p:nvSpPr>
            <p:spPr bwMode="auto">
              <a:xfrm>
                <a:off x="4970" y="1113"/>
                <a:ext cx="433"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800" b="0"/>
                  <a:t>Statistics</a:t>
                </a:r>
              </a:p>
            </p:txBody>
          </p:sp>
          <p:grpSp>
            <p:nvGrpSpPr>
              <p:cNvPr id="15" name="Group 23"/>
              <p:cNvGrpSpPr>
                <a:grpSpLocks/>
              </p:cNvGrpSpPr>
              <p:nvPr/>
            </p:nvGrpSpPr>
            <p:grpSpPr bwMode="auto">
              <a:xfrm>
                <a:off x="5094" y="1218"/>
                <a:ext cx="362" cy="370"/>
                <a:chOff x="5094" y="1218"/>
                <a:chExt cx="362" cy="370"/>
              </a:xfrm>
            </p:grpSpPr>
            <p:sp>
              <p:nvSpPr>
                <p:cNvPr id="142" name="Rectangle 24"/>
                <p:cNvSpPr>
                  <a:spLocks noChangeArrowheads="1"/>
                </p:cNvSpPr>
                <p:nvPr/>
              </p:nvSpPr>
              <p:spPr bwMode="auto">
                <a:xfrm>
                  <a:off x="5094" y="1218"/>
                  <a:ext cx="362" cy="370"/>
                </a:xfrm>
                <a:prstGeom prst="rect">
                  <a:avLst/>
                </a:prstGeom>
                <a:solidFill>
                  <a:schemeClr val="bg1"/>
                </a:solidFill>
                <a:ln w="12700">
                  <a:solidFill>
                    <a:schemeClr val="tx1"/>
                  </a:solidFill>
                  <a:miter lim="800000"/>
                  <a:headEnd/>
                  <a:tailEnd/>
                </a:ln>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143" name="Line 25"/>
                <p:cNvSpPr>
                  <a:spLocks noChangeShapeType="1"/>
                </p:cNvSpPr>
                <p:nvPr/>
              </p:nvSpPr>
              <p:spPr bwMode="auto">
                <a:xfrm>
                  <a:off x="5139" y="1339"/>
                  <a:ext cx="26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44" name="Line 26"/>
                <p:cNvSpPr>
                  <a:spLocks noChangeShapeType="1"/>
                </p:cNvSpPr>
                <p:nvPr/>
              </p:nvSpPr>
              <p:spPr bwMode="auto">
                <a:xfrm>
                  <a:off x="5135" y="1372"/>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45" name="Line 27"/>
                <p:cNvSpPr>
                  <a:spLocks noChangeShapeType="1"/>
                </p:cNvSpPr>
                <p:nvPr/>
              </p:nvSpPr>
              <p:spPr bwMode="auto">
                <a:xfrm>
                  <a:off x="5136" y="1402"/>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46" name="Line 28"/>
                <p:cNvSpPr>
                  <a:spLocks noChangeShapeType="1"/>
                </p:cNvSpPr>
                <p:nvPr/>
              </p:nvSpPr>
              <p:spPr bwMode="auto">
                <a:xfrm>
                  <a:off x="5135" y="1459"/>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47" name="Line 29"/>
                <p:cNvSpPr>
                  <a:spLocks noChangeShapeType="1"/>
                </p:cNvSpPr>
                <p:nvPr/>
              </p:nvSpPr>
              <p:spPr bwMode="auto">
                <a:xfrm>
                  <a:off x="5136" y="1431"/>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grpSp>
          <p:sp>
            <p:nvSpPr>
              <p:cNvPr id="16" name="Rectangle 30"/>
              <p:cNvSpPr>
                <a:spLocks noChangeArrowheads="1"/>
              </p:cNvSpPr>
              <p:nvPr/>
            </p:nvSpPr>
            <p:spPr bwMode="auto">
              <a:xfrm>
                <a:off x="5073" y="1210"/>
                <a:ext cx="458"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800" b="0"/>
                  <a:t>Reminder</a:t>
                </a:r>
              </a:p>
            </p:txBody>
          </p:sp>
          <p:grpSp>
            <p:nvGrpSpPr>
              <p:cNvPr id="17" name="Group 31"/>
              <p:cNvGrpSpPr>
                <a:grpSpLocks/>
              </p:cNvGrpSpPr>
              <p:nvPr/>
            </p:nvGrpSpPr>
            <p:grpSpPr bwMode="auto">
              <a:xfrm>
                <a:off x="5202" y="1334"/>
                <a:ext cx="362" cy="370"/>
                <a:chOff x="5202" y="1334"/>
                <a:chExt cx="362" cy="370"/>
              </a:xfrm>
            </p:grpSpPr>
            <p:sp>
              <p:nvSpPr>
                <p:cNvPr id="136" name="Rectangle 32"/>
                <p:cNvSpPr>
                  <a:spLocks noChangeArrowheads="1"/>
                </p:cNvSpPr>
                <p:nvPr/>
              </p:nvSpPr>
              <p:spPr bwMode="auto">
                <a:xfrm>
                  <a:off x="5202" y="1334"/>
                  <a:ext cx="362" cy="370"/>
                </a:xfrm>
                <a:prstGeom prst="rect">
                  <a:avLst/>
                </a:prstGeom>
                <a:solidFill>
                  <a:schemeClr val="bg1"/>
                </a:solidFill>
                <a:ln w="12700">
                  <a:solidFill>
                    <a:schemeClr val="tx1"/>
                  </a:solidFill>
                  <a:miter lim="800000"/>
                  <a:headEnd/>
                  <a:tailEnd/>
                </a:ln>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137" name="Line 33"/>
                <p:cNvSpPr>
                  <a:spLocks noChangeShapeType="1"/>
                </p:cNvSpPr>
                <p:nvPr/>
              </p:nvSpPr>
              <p:spPr bwMode="auto">
                <a:xfrm>
                  <a:off x="5247" y="1455"/>
                  <a:ext cx="26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38" name="Line 34"/>
                <p:cNvSpPr>
                  <a:spLocks noChangeShapeType="1"/>
                </p:cNvSpPr>
                <p:nvPr/>
              </p:nvSpPr>
              <p:spPr bwMode="auto">
                <a:xfrm>
                  <a:off x="5243" y="1488"/>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39" name="Line 35"/>
                <p:cNvSpPr>
                  <a:spLocks noChangeShapeType="1"/>
                </p:cNvSpPr>
                <p:nvPr/>
              </p:nvSpPr>
              <p:spPr bwMode="auto">
                <a:xfrm>
                  <a:off x="5244" y="1518"/>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40" name="Line 36"/>
                <p:cNvSpPr>
                  <a:spLocks noChangeShapeType="1"/>
                </p:cNvSpPr>
                <p:nvPr/>
              </p:nvSpPr>
              <p:spPr bwMode="auto">
                <a:xfrm>
                  <a:off x="5243" y="1575"/>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41" name="Line 37"/>
                <p:cNvSpPr>
                  <a:spLocks noChangeShapeType="1"/>
                </p:cNvSpPr>
                <p:nvPr/>
              </p:nvSpPr>
              <p:spPr bwMode="auto">
                <a:xfrm>
                  <a:off x="5244" y="1547"/>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grpSp>
          <p:sp>
            <p:nvSpPr>
              <p:cNvPr id="18" name="Rectangle 38"/>
              <p:cNvSpPr>
                <a:spLocks noChangeArrowheads="1"/>
              </p:cNvSpPr>
              <p:nvPr/>
            </p:nvSpPr>
            <p:spPr bwMode="auto">
              <a:xfrm>
                <a:off x="5162" y="1336"/>
                <a:ext cx="317"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800" b="0"/>
                  <a:t>Texts</a:t>
                </a:r>
              </a:p>
            </p:txBody>
          </p:sp>
          <p:grpSp>
            <p:nvGrpSpPr>
              <p:cNvPr id="19" name="Group 39"/>
              <p:cNvGrpSpPr>
                <a:grpSpLocks/>
              </p:cNvGrpSpPr>
              <p:nvPr/>
            </p:nvGrpSpPr>
            <p:grpSpPr bwMode="auto">
              <a:xfrm>
                <a:off x="4686" y="1210"/>
                <a:ext cx="362" cy="370"/>
                <a:chOff x="4686" y="1210"/>
                <a:chExt cx="362" cy="370"/>
              </a:xfrm>
            </p:grpSpPr>
            <p:sp>
              <p:nvSpPr>
                <p:cNvPr id="130" name="Rectangle 40"/>
                <p:cNvSpPr>
                  <a:spLocks noChangeArrowheads="1"/>
                </p:cNvSpPr>
                <p:nvPr/>
              </p:nvSpPr>
              <p:spPr bwMode="auto">
                <a:xfrm>
                  <a:off x="4686" y="1210"/>
                  <a:ext cx="362" cy="370"/>
                </a:xfrm>
                <a:prstGeom prst="rect">
                  <a:avLst/>
                </a:prstGeom>
                <a:solidFill>
                  <a:schemeClr val="bg1"/>
                </a:solidFill>
                <a:ln w="12700">
                  <a:solidFill>
                    <a:schemeClr val="tx1"/>
                  </a:solidFill>
                  <a:miter lim="800000"/>
                  <a:headEnd/>
                  <a:tailEnd/>
                </a:ln>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131" name="Line 41"/>
                <p:cNvSpPr>
                  <a:spLocks noChangeShapeType="1"/>
                </p:cNvSpPr>
                <p:nvPr/>
              </p:nvSpPr>
              <p:spPr bwMode="auto">
                <a:xfrm>
                  <a:off x="4731" y="1331"/>
                  <a:ext cx="26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32" name="Line 42"/>
                <p:cNvSpPr>
                  <a:spLocks noChangeShapeType="1"/>
                </p:cNvSpPr>
                <p:nvPr/>
              </p:nvSpPr>
              <p:spPr bwMode="auto">
                <a:xfrm>
                  <a:off x="4727" y="1364"/>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33" name="Line 43"/>
                <p:cNvSpPr>
                  <a:spLocks noChangeShapeType="1"/>
                </p:cNvSpPr>
                <p:nvPr/>
              </p:nvSpPr>
              <p:spPr bwMode="auto">
                <a:xfrm>
                  <a:off x="4728" y="1394"/>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34" name="Line 44"/>
                <p:cNvSpPr>
                  <a:spLocks noChangeShapeType="1"/>
                </p:cNvSpPr>
                <p:nvPr/>
              </p:nvSpPr>
              <p:spPr bwMode="auto">
                <a:xfrm>
                  <a:off x="4727" y="1451"/>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35" name="Line 45"/>
                <p:cNvSpPr>
                  <a:spLocks noChangeShapeType="1"/>
                </p:cNvSpPr>
                <p:nvPr/>
              </p:nvSpPr>
              <p:spPr bwMode="auto">
                <a:xfrm>
                  <a:off x="4728" y="1423"/>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grpSp>
          <p:sp>
            <p:nvSpPr>
              <p:cNvPr id="20" name="Rectangle 46"/>
              <p:cNvSpPr>
                <a:spLocks noChangeArrowheads="1"/>
              </p:cNvSpPr>
              <p:nvPr/>
            </p:nvSpPr>
            <p:spPr bwMode="auto">
              <a:xfrm>
                <a:off x="4658" y="1200"/>
                <a:ext cx="507"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800" b="0"/>
                  <a:t>Certificates</a:t>
                </a:r>
              </a:p>
            </p:txBody>
          </p:sp>
          <p:grpSp>
            <p:nvGrpSpPr>
              <p:cNvPr id="21" name="Group 47"/>
              <p:cNvGrpSpPr>
                <a:grpSpLocks/>
              </p:cNvGrpSpPr>
              <p:nvPr/>
            </p:nvGrpSpPr>
            <p:grpSpPr bwMode="auto">
              <a:xfrm>
                <a:off x="4782" y="1306"/>
                <a:ext cx="362" cy="370"/>
                <a:chOff x="4782" y="1306"/>
                <a:chExt cx="362" cy="370"/>
              </a:xfrm>
            </p:grpSpPr>
            <p:sp>
              <p:nvSpPr>
                <p:cNvPr id="124" name="Rectangle 48"/>
                <p:cNvSpPr>
                  <a:spLocks noChangeArrowheads="1"/>
                </p:cNvSpPr>
                <p:nvPr/>
              </p:nvSpPr>
              <p:spPr bwMode="auto">
                <a:xfrm>
                  <a:off x="4782" y="1306"/>
                  <a:ext cx="362" cy="370"/>
                </a:xfrm>
                <a:prstGeom prst="rect">
                  <a:avLst/>
                </a:prstGeom>
                <a:solidFill>
                  <a:schemeClr val="bg1"/>
                </a:solidFill>
                <a:ln w="12700">
                  <a:solidFill>
                    <a:schemeClr val="tx1"/>
                  </a:solidFill>
                  <a:miter lim="800000"/>
                  <a:headEnd/>
                  <a:tailEnd/>
                </a:ln>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125" name="Line 49"/>
                <p:cNvSpPr>
                  <a:spLocks noChangeShapeType="1"/>
                </p:cNvSpPr>
                <p:nvPr/>
              </p:nvSpPr>
              <p:spPr bwMode="auto">
                <a:xfrm>
                  <a:off x="4827" y="1427"/>
                  <a:ext cx="26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26" name="Line 50"/>
                <p:cNvSpPr>
                  <a:spLocks noChangeShapeType="1"/>
                </p:cNvSpPr>
                <p:nvPr/>
              </p:nvSpPr>
              <p:spPr bwMode="auto">
                <a:xfrm>
                  <a:off x="4823" y="1460"/>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27" name="Line 51"/>
                <p:cNvSpPr>
                  <a:spLocks noChangeShapeType="1"/>
                </p:cNvSpPr>
                <p:nvPr/>
              </p:nvSpPr>
              <p:spPr bwMode="auto">
                <a:xfrm>
                  <a:off x="4824" y="1490"/>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28" name="Line 52"/>
                <p:cNvSpPr>
                  <a:spLocks noChangeShapeType="1"/>
                </p:cNvSpPr>
                <p:nvPr/>
              </p:nvSpPr>
              <p:spPr bwMode="auto">
                <a:xfrm>
                  <a:off x="4823" y="1547"/>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29" name="Line 53"/>
                <p:cNvSpPr>
                  <a:spLocks noChangeShapeType="1"/>
                </p:cNvSpPr>
                <p:nvPr/>
              </p:nvSpPr>
              <p:spPr bwMode="auto">
                <a:xfrm>
                  <a:off x="4824" y="1519"/>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grpSp>
          <p:sp>
            <p:nvSpPr>
              <p:cNvPr id="22" name="Rectangle 54"/>
              <p:cNvSpPr>
                <a:spLocks noChangeArrowheads="1"/>
              </p:cNvSpPr>
              <p:nvPr/>
            </p:nvSpPr>
            <p:spPr bwMode="auto">
              <a:xfrm>
                <a:off x="4762" y="1297"/>
                <a:ext cx="472"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800" b="0"/>
                  <a:t>Quantities</a:t>
                </a:r>
              </a:p>
            </p:txBody>
          </p:sp>
          <p:grpSp>
            <p:nvGrpSpPr>
              <p:cNvPr id="23" name="Group 55"/>
              <p:cNvGrpSpPr>
                <a:grpSpLocks/>
              </p:cNvGrpSpPr>
              <p:nvPr/>
            </p:nvGrpSpPr>
            <p:grpSpPr bwMode="auto">
              <a:xfrm>
                <a:off x="4890" y="1408"/>
                <a:ext cx="362" cy="370"/>
                <a:chOff x="4890" y="1408"/>
                <a:chExt cx="362" cy="370"/>
              </a:xfrm>
            </p:grpSpPr>
            <p:sp>
              <p:nvSpPr>
                <p:cNvPr id="118" name="Rectangle 56"/>
                <p:cNvSpPr>
                  <a:spLocks noChangeArrowheads="1"/>
                </p:cNvSpPr>
                <p:nvPr/>
              </p:nvSpPr>
              <p:spPr bwMode="auto">
                <a:xfrm>
                  <a:off x="4890" y="1408"/>
                  <a:ext cx="362" cy="370"/>
                </a:xfrm>
                <a:prstGeom prst="rect">
                  <a:avLst/>
                </a:prstGeom>
                <a:solidFill>
                  <a:schemeClr val="bg1"/>
                </a:solidFill>
                <a:ln w="12700">
                  <a:solidFill>
                    <a:schemeClr val="tx1"/>
                  </a:solidFill>
                  <a:miter lim="800000"/>
                  <a:headEnd/>
                  <a:tailEnd/>
                </a:ln>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119" name="Line 57"/>
                <p:cNvSpPr>
                  <a:spLocks noChangeShapeType="1"/>
                </p:cNvSpPr>
                <p:nvPr/>
              </p:nvSpPr>
              <p:spPr bwMode="auto">
                <a:xfrm>
                  <a:off x="4935" y="1529"/>
                  <a:ext cx="26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20" name="Line 58"/>
                <p:cNvSpPr>
                  <a:spLocks noChangeShapeType="1"/>
                </p:cNvSpPr>
                <p:nvPr/>
              </p:nvSpPr>
              <p:spPr bwMode="auto">
                <a:xfrm>
                  <a:off x="4931" y="1562"/>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21" name="Line 59"/>
                <p:cNvSpPr>
                  <a:spLocks noChangeShapeType="1"/>
                </p:cNvSpPr>
                <p:nvPr/>
              </p:nvSpPr>
              <p:spPr bwMode="auto">
                <a:xfrm>
                  <a:off x="4932" y="1592"/>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22" name="Line 60"/>
                <p:cNvSpPr>
                  <a:spLocks noChangeShapeType="1"/>
                </p:cNvSpPr>
                <p:nvPr/>
              </p:nvSpPr>
              <p:spPr bwMode="auto">
                <a:xfrm>
                  <a:off x="4931" y="1649"/>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23" name="Line 61"/>
                <p:cNvSpPr>
                  <a:spLocks noChangeShapeType="1"/>
                </p:cNvSpPr>
                <p:nvPr/>
              </p:nvSpPr>
              <p:spPr bwMode="auto">
                <a:xfrm>
                  <a:off x="4932" y="1621"/>
                  <a:ext cx="2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grpSp>
          <p:sp>
            <p:nvSpPr>
              <p:cNvPr id="24" name="Rectangle 62"/>
              <p:cNvSpPr>
                <a:spLocks noChangeArrowheads="1"/>
              </p:cNvSpPr>
              <p:nvPr/>
            </p:nvSpPr>
            <p:spPr bwMode="auto">
              <a:xfrm>
                <a:off x="4849" y="1397"/>
                <a:ext cx="488"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800" b="0"/>
                  <a:t>Conditions</a:t>
                </a:r>
              </a:p>
            </p:txBody>
          </p:sp>
          <p:grpSp>
            <p:nvGrpSpPr>
              <p:cNvPr id="25" name="Group 63"/>
              <p:cNvGrpSpPr>
                <a:grpSpLocks/>
              </p:cNvGrpSpPr>
              <p:nvPr/>
            </p:nvGrpSpPr>
            <p:grpSpPr bwMode="auto">
              <a:xfrm>
                <a:off x="3226" y="748"/>
                <a:ext cx="867" cy="361"/>
                <a:chOff x="3226" y="748"/>
                <a:chExt cx="867" cy="361"/>
              </a:xfrm>
            </p:grpSpPr>
            <p:sp>
              <p:nvSpPr>
                <p:cNvPr id="116" name="Freeform 64"/>
                <p:cNvSpPr>
                  <a:spLocks/>
                </p:cNvSpPr>
                <p:nvPr/>
              </p:nvSpPr>
              <p:spPr bwMode="auto">
                <a:xfrm>
                  <a:off x="3226" y="748"/>
                  <a:ext cx="867" cy="361"/>
                </a:xfrm>
                <a:custGeom>
                  <a:avLst/>
                  <a:gdLst>
                    <a:gd name="T0" fmla="*/ 866 w 867"/>
                    <a:gd name="T1" fmla="*/ 0 h 361"/>
                    <a:gd name="T2" fmla="*/ 866 w 867"/>
                    <a:gd name="T3" fmla="*/ 360 h 361"/>
                    <a:gd name="T4" fmla="*/ 0 w 867"/>
                    <a:gd name="T5" fmla="*/ 360 h 361"/>
                    <a:gd name="T6" fmla="*/ 0 60000 65536"/>
                    <a:gd name="T7" fmla="*/ 0 60000 65536"/>
                    <a:gd name="T8" fmla="*/ 0 60000 65536"/>
                    <a:gd name="T9" fmla="*/ 0 w 867"/>
                    <a:gd name="T10" fmla="*/ 0 h 361"/>
                    <a:gd name="T11" fmla="*/ 867 w 867"/>
                    <a:gd name="T12" fmla="*/ 361 h 361"/>
                  </a:gdLst>
                  <a:ahLst/>
                  <a:cxnLst>
                    <a:cxn ang="T6">
                      <a:pos x="T0" y="T1"/>
                    </a:cxn>
                    <a:cxn ang="T7">
                      <a:pos x="T2" y="T3"/>
                    </a:cxn>
                    <a:cxn ang="T8">
                      <a:pos x="T4" y="T5"/>
                    </a:cxn>
                  </a:cxnLst>
                  <a:rect l="T9" t="T10" r="T11" b="T12"/>
                  <a:pathLst>
                    <a:path w="867" h="361">
                      <a:moveTo>
                        <a:pt x="866" y="0"/>
                      </a:moveTo>
                      <a:lnTo>
                        <a:pt x="866" y="360"/>
                      </a:lnTo>
                      <a:lnTo>
                        <a:pt x="0" y="360"/>
                      </a:lnTo>
                    </a:path>
                  </a:pathLst>
                </a:custGeom>
                <a:gradFill rotWithShape="0">
                  <a:gsLst>
                    <a:gs pos="0">
                      <a:srgbClr val="A2C1FE"/>
                    </a:gs>
                    <a:gs pos="100000">
                      <a:srgbClr val="A2C1FE"/>
                    </a:gs>
                  </a:gsLst>
                  <a:lin ang="18900000" scaled="1"/>
                </a:gradFill>
                <a:ln w="12700" cap="rnd" cmpd="sng">
                  <a:solidFill>
                    <a:schemeClr val="tx1"/>
                  </a:solidFill>
                  <a:prstDash val="solid"/>
                  <a:round/>
                  <a:headEnd type="none" w="sm" len="sm"/>
                  <a:tailEnd type="none" w="sm" len="sm"/>
                </a:ln>
              </p:spPr>
              <p:txBody>
                <a:bodyPr/>
                <a:lstStyle/>
                <a:p>
                  <a:endParaRPr lang="en-SG"/>
                </a:p>
              </p:txBody>
            </p:sp>
            <p:sp>
              <p:nvSpPr>
                <p:cNvPr id="117" name="Freeform 65"/>
                <p:cNvSpPr>
                  <a:spLocks/>
                </p:cNvSpPr>
                <p:nvPr/>
              </p:nvSpPr>
              <p:spPr bwMode="auto">
                <a:xfrm>
                  <a:off x="3226" y="748"/>
                  <a:ext cx="867" cy="361"/>
                </a:xfrm>
                <a:custGeom>
                  <a:avLst/>
                  <a:gdLst>
                    <a:gd name="T0" fmla="*/ 0 w 867"/>
                    <a:gd name="T1" fmla="*/ 360 h 361"/>
                    <a:gd name="T2" fmla="*/ 0 w 867"/>
                    <a:gd name="T3" fmla="*/ 0 h 361"/>
                    <a:gd name="T4" fmla="*/ 866 w 867"/>
                    <a:gd name="T5" fmla="*/ 0 h 361"/>
                    <a:gd name="T6" fmla="*/ 0 60000 65536"/>
                    <a:gd name="T7" fmla="*/ 0 60000 65536"/>
                    <a:gd name="T8" fmla="*/ 0 60000 65536"/>
                    <a:gd name="T9" fmla="*/ 0 w 867"/>
                    <a:gd name="T10" fmla="*/ 0 h 361"/>
                    <a:gd name="T11" fmla="*/ 867 w 867"/>
                    <a:gd name="T12" fmla="*/ 361 h 361"/>
                  </a:gdLst>
                  <a:ahLst/>
                  <a:cxnLst>
                    <a:cxn ang="T6">
                      <a:pos x="T0" y="T1"/>
                    </a:cxn>
                    <a:cxn ang="T7">
                      <a:pos x="T2" y="T3"/>
                    </a:cxn>
                    <a:cxn ang="T8">
                      <a:pos x="T4" y="T5"/>
                    </a:cxn>
                  </a:cxnLst>
                  <a:rect l="T9" t="T10" r="T11" b="T12"/>
                  <a:pathLst>
                    <a:path w="867" h="361">
                      <a:moveTo>
                        <a:pt x="0" y="360"/>
                      </a:moveTo>
                      <a:lnTo>
                        <a:pt x="0" y="0"/>
                      </a:lnTo>
                      <a:lnTo>
                        <a:pt x="866" y="0"/>
                      </a:lnTo>
                    </a:path>
                  </a:pathLst>
                </a:custGeom>
                <a:gradFill rotWithShape="0">
                  <a:gsLst>
                    <a:gs pos="0">
                      <a:srgbClr val="A2C1FE"/>
                    </a:gs>
                    <a:gs pos="100000">
                      <a:srgbClr val="A2C1FE"/>
                    </a:gs>
                  </a:gsLst>
                  <a:lin ang="18900000" scaled="1"/>
                </a:gradFill>
                <a:ln w="12700" cap="rnd" cmpd="sng">
                  <a:solidFill>
                    <a:schemeClr val="bg2"/>
                  </a:solidFill>
                  <a:prstDash val="solid"/>
                  <a:round/>
                  <a:headEnd type="none" w="sm" len="sm"/>
                  <a:tailEnd type="none" w="sm" len="sm"/>
                </a:ln>
              </p:spPr>
              <p:txBody>
                <a:bodyPr/>
                <a:lstStyle/>
                <a:p>
                  <a:endParaRPr lang="en-SG"/>
                </a:p>
              </p:txBody>
            </p:sp>
          </p:grpSp>
          <p:sp>
            <p:nvSpPr>
              <p:cNvPr id="26" name="Rectangle 66"/>
              <p:cNvSpPr>
                <a:spLocks noChangeArrowheads="1"/>
              </p:cNvSpPr>
              <p:nvPr/>
            </p:nvSpPr>
            <p:spPr bwMode="auto">
              <a:xfrm>
                <a:off x="134" y="3189"/>
                <a:ext cx="1261"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200"/>
                  <a:t>Stock material</a:t>
                </a:r>
              </a:p>
              <a:p>
                <a:r>
                  <a:rPr lang="en-US" altLang="en-US" sz="1200"/>
                  <a:t>Consumable material</a:t>
                </a:r>
              </a:p>
              <a:p>
                <a:r>
                  <a:rPr lang="en-US" altLang="en-US" sz="1200"/>
                  <a:t>Service</a:t>
                </a:r>
              </a:p>
            </p:txBody>
          </p:sp>
          <p:graphicFrame>
            <p:nvGraphicFramePr>
              <p:cNvPr id="27" name="Object 2"/>
              <p:cNvGraphicFramePr>
                <a:graphicFrameLocks/>
              </p:cNvGraphicFramePr>
              <p:nvPr/>
            </p:nvGraphicFramePr>
            <p:xfrm>
              <a:off x="66" y="1377"/>
              <a:ext cx="787" cy="413"/>
            </p:xfrm>
            <a:graphic>
              <a:graphicData uri="http://schemas.openxmlformats.org/presentationml/2006/ole">
                <mc:AlternateContent xmlns:mc="http://schemas.openxmlformats.org/markup-compatibility/2006">
                  <mc:Choice xmlns:v="urn:schemas-microsoft-com:vml" Requires="v">
                    <p:oleObj spid="_x0000_s1119" name="CorelDRAW!" r:id="rId4" imgW="67012" imgH="35402" progId="">
                      <p:embed/>
                    </p:oleObj>
                  </mc:Choice>
                  <mc:Fallback>
                    <p:oleObj name="CorelDRAW!" r:id="rId4" imgW="67012" imgH="35402" progId="">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 y="1377"/>
                            <a:ext cx="787"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 name="Rectangle 68"/>
              <p:cNvSpPr>
                <a:spLocks noChangeArrowheads="1"/>
              </p:cNvSpPr>
              <p:nvPr/>
            </p:nvSpPr>
            <p:spPr bwMode="auto">
              <a:xfrm>
                <a:off x="1162" y="3543"/>
                <a:ext cx="529"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b="0">
                    <a:solidFill>
                      <a:schemeClr val="bg2"/>
                    </a:solidFill>
                  </a:rPr>
                  <a:t>BANF</a:t>
                </a:r>
              </a:p>
            </p:txBody>
          </p:sp>
          <p:graphicFrame>
            <p:nvGraphicFramePr>
              <p:cNvPr id="29" name="Object 3"/>
              <p:cNvGraphicFramePr>
                <a:graphicFrameLocks/>
              </p:cNvGraphicFramePr>
              <p:nvPr/>
            </p:nvGraphicFramePr>
            <p:xfrm>
              <a:off x="1664" y="1432"/>
              <a:ext cx="834" cy="440"/>
            </p:xfrm>
            <a:graphic>
              <a:graphicData uri="http://schemas.openxmlformats.org/presentationml/2006/ole">
                <mc:AlternateContent xmlns:mc="http://schemas.openxmlformats.org/markup-compatibility/2006">
                  <mc:Choice xmlns:v="urn:schemas-microsoft-com:vml" Requires="v">
                    <p:oleObj spid="_x0000_s1120" name="CorelDRAW!" r:id="rId6" imgW="22275" imgH="705712" progId="">
                      <p:embed/>
                    </p:oleObj>
                  </mc:Choice>
                  <mc:Fallback>
                    <p:oleObj name="CorelDRAW!" r:id="rId6" imgW="22275" imgH="705712" progId="">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4" y="1432"/>
                            <a:ext cx="834"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4"/>
              <p:cNvGraphicFramePr>
                <a:graphicFrameLocks/>
              </p:cNvGraphicFramePr>
              <p:nvPr/>
            </p:nvGraphicFramePr>
            <p:xfrm>
              <a:off x="1008" y="1274"/>
              <a:ext cx="534" cy="457"/>
            </p:xfrm>
            <a:graphic>
              <a:graphicData uri="http://schemas.openxmlformats.org/presentationml/2006/ole">
                <mc:AlternateContent xmlns:mc="http://schemas.openxmlformats.org/markup-compatibility/2006">
                  <mc:Choice xmlns:v="urn:schemas-microsoft-com:vml" Requires="v">
                    <p:oleObj spid="_x0000_s1121" name="CorelDRAW!" r:id="rId8" imgW="28103" imgH="24142" progId="">
                      <p:embed/>
                    </p:oleObj>
                  </mc:Choice>
                  <mc:Fallback>
                    <p:oleObj name="CorelDRAW!" r:id="rId8" imgW="28103" imgH="24142" progId="">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 y="1274"/>
                            <a:ext cx="534" cy="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 name="Rectangle 71"/>
              <p:cNvSpPr>
                <a:spLocks noChangeArrowheads="1"/>
              </p:cNvSpPr>
              <p:nvPr/>
            </p:nvSpPr>
            <p:spPr bwMode="auto">
              <a:xfrm>
                <a:off x="1590" y="2263"/>
                <a:ext cx="1396"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t>Collective request </a:t>
                </a:r>
              </a:p>
              <a:p>
                <a:r>
                  <a:rPr lang="en-US" altLang="en-US"/>
                  <a:t>for quotation</a:t>
                </a:r>
              </a:p>
            </p:txBody>
          </p:sp>
          <p:sp>
            <p:nvSpPr>
              <p:cNvPr id="33" name="Rectangle 72"/>
              <p:cNvSpPr>
                <a:spLocks noChangeArrowheads="1"/>
              </p:cNvSpPr>
              <p:nvPr/>
            </p:nvSpPr>
            <p:spPr bwMode="auto">
              <a:xfrm>
                <a:off x="4394" y="770"/>
                <a:ext cx="1391"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t>Manual/automatic</a:t>
                </a:r>
              </a:p>
              <a:p>
                <a:r>
                  <a:rPr lang="en-US" altLang="en-US" sz="1600"/>
                  <a:t>    data update</a:t>
                </a:r>
              </a:p>
            </p:txBody>
          </p:sp>
          <p:sp>
            <p:nvSpPr>
              <p:cNvPr id="34" name="Rectangle 73"/>
              <p:cNvSpPr>
                <a:spLocks noChangeArrowheads="1"/>
              </p:cNvSpPr>
              <p:nvPr/>
            </p:nvSpPr>
            <p:spPr bwMode="auto">
              <a:xfrm>
                <a:off x="2102" y="1849"/>
                <a:ext cx="794"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t>Vendor B</a:t>
                </a:r>
              </a:p>
            </p:txBody>
          </p:sp>
          <p:sp>
            <p:nvSpPr>
              <p:cNvPr id="35" name="Freeform 74"/>
              <p:cNvSpPr>
                <a:spLocks/>
              </p:cNvSpPr>
              <p:nvPr/>
            </p:nvSpPr>
            <p:spPr bwMode="auto">
              <a:xfrm>
                <a:off x="1162" y="3510"/>
                <a:ext cx="692" cy="574"/>
              </a:xfrm>
              <a:custGeom>
                <a:avLst/>
                <a:gdLst>
                  <a:gd name="T0" fmla="*/ 0 w 692"/>
                  <a:gd name="T1" fmla="*/ 0 h 575"/>
                  <a:gd name="T2" fmla="*/ 0 w 692"/>
                  <a:gd name="T3" fmla="*/ 574 h 575"/>
                  <a:gd name="T4" fmla="*/ 691 w 692"/>
                  <a:gd name="T5" fmla="*/ 574 h 575"/>
                  <a:gd name="T6" fmla="*/ 691 w 692"/>
                  <a:gd name="T7" fmla="*/ 104 h 575"/>
                  <a:gd name="T8" fmla="*/ 601 w 692"/>
                  <a:gd name="T9" fmla="*/ 42 h 575"/>
                  <a:gd name="T10" fmla="*/ 517 w 692"/>
                  <a:gd name="T11" fmla="*/ 0 h 575"/>
                  <a:gd name="T12" fmla="*/ 0 w 692"/>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692" h="575">
                    <a:moveTo>
                      <a:pt x="0" y="0"/>
                    </a:moveTo>
                    <a:lnTo>
                      <a:pt x="0" y="574"/>
                    </a:lnTo>
                    <a:lnTo>
                      <a:pt x="691" y="574"/>
                    </a:lnTo>
                    <a:lnTo>
                      <a:pt x="691" y="104"/>
                    </a:lnTo>
                    <a:lnTo>
                      <a:pt x="601" y="42"/>
                    </a:lnTo>
                    <a:lnTo>
                      <a:pt x="517" y="0"/>
                    </a:lnTo>
                    <a:lnTo>
                      <a:pt x="0" y="0"/>
                    </a:lnTo>
                  </a:path>
                </a:pathLst>
              </a:custGeom>
              <a:solidFill>
                <a:schemeClr val="bg1"/>
              </a:solidFill>
              <a:ln w="12700" cap="rnd" cmpd="sng">
                <a:solidFill>
                  <a:schemeClr val="tx1"/>
                </a:solidFill>
                <a:prstDash val="solid"/>
                <a:round/>
                <a:headEnd/>
                <a:tailEnd/>
              </a:ln>
              <a:effectLst>
                <a:outerShdw dist="53882" dir="2700000" algn="ctr" rotWithShape="0">
                  <a:schemeClr val="tx1"/>
                </a:outerShdw>
              </a:effectLst>
            </p:spPr>
            <p:txBody>
              <a:bodyPr/>
              <a:lstStyle/>
              <a:p>
                <a:pPr>
                  <a:defRPr/>
                </a:pPr>
                <a:endParaRPr lang="en-US">
                  <a:cs typeface="Arial" pitchFamily="34" charset="0"/>
                </a:endParaRPr>
              </a:p>
            </p:txBody>
          </p:sp>
          <p:sp>
            <p:nvSpPr>
              <p:cNvPr id="36" name="Freeform 75"/>
              <p:cNvSpPr>
                <a:spLocks/>
              </p:cNvSpPr>
              <p:nvPr/>
            </p:nvSpPr>
            <p:spPr bwMode="auto">
              <a:xfrm>
                <a:off x="1662" y="3510"/>
                <a:ext cx="192" cy="105"/>
              </a:xfrm>
              <a:custGeom>
                <a:avLst/>
                <a:gdLst>
                  <a:gd name="T0" fmla="*/ 0 w 191"/>
                  <a:gd name="T1" fmla="*/ 0 h 106"/>
                  <a:gd name="T2" fmla="*/ 26 w 191"/>
                  <a:gd name="T3" fmla="*/ 32 h 106"/>
                  <a:gd name="T4" fmla="*/ 37 w 191"/>
                  <a:gd name="T5" fmla="*/ 66 h 106"/>
                  <a:gd name="T6" fmla="*/ 42 w 191"/>
                  <a:gd name="T7" fmla="*/ 102 h 106"/>
                  <a:gd name="T8" fmla="*/ 84 w 191"/>
                  <a:gd name="T9" fmla="*/ 93 h 106"/>
                  <a:gd name="T10" fmla="*/ 124 w 191"/>
                  <a:gd name="T11" fmla="*/ 90 h 106"/>
                  <a:gd name="T12" fmla="*/ 159 w 191"/>
                  <a:gd name="T13" fmla="*/ 93 h 106"/>
                  <a:gd name="T14" fmla="*/ 190 w 191"/>
                  <a:gd name="T15" fmla="*/ 105 h 106"/>
                  <a:gd name="T16" fmla="*/ 174 w 191"/>
                  <a:gd name="T17" fmla="*/ 80 h 106"/>
                  <a:gd name="T18" fmla="*/ 151 w 191"/>
                  <a:gd name="T19" fmla="*/ 58 h 106"/>
                  <a:gd name="T20" fmla="*/ 119 w 191"/>
                  <a:gd name="T21" fmla="*/ 37 h 106"/>
                  <a:gd name="T22" fmla="*/ 80 w 191"/>
                  <a:gd name="T23" fmla="*/ 16 h 106"/>
                  <a:gd name="T24" fmla="*/ 46 w 191"/>
                  <a:gd name="T25" fmla="*/ 5 h 106"/>
                  <a:gd name="T26" fmla="*/ 0 w 191"/>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1" h="106">
                    <a:moveTo>
                      <a:pt x="0" y="0"/>
                    </a:moveTo>
                    <a:lnTo>
                      <a:pt x="26" y="32"/>
                    </a:lnTo>
                    <a:lnTo>
                      <a:pt x="37" y="66"/>
                    </a:lnTo>
                    <a:lnTo>
                      <a:pt x="42" y="102"/>
                    </a:lnTo>
                    <a:lnTo>
                      <a:pt x="84" y="93"/>
                    </a:lnTo>
                    <a:lnTo>
                      <a:pt x="124" y="90"/>
                    </a:lnTo>
                    <a:lnTo>
                      <a:pt x="159" y="93"/>
                    </a:lnTo>
                    <a:lnTo>
                      <a:pt x="190" y="105"/>
                    </a:lnTo>
                    <a:lnTo>
                      <a:pt x="174" y="80"/>
                    </a:lnTo>
                    <a:lnTo>
                      <a:pt x="151" y="58"/>
                    </a:lnTo>
                    <a:lnTo>
                      <a:pt x="119" y="37"/>
                    </a:lnTo>
                    <a:lnTo>
                      <a:pt x="80" y="16"/>
                    </a:lnTo>
                    <a:lnTo>
                      <a:pt x="46" y="5"/>
                    </a:lnTo>
                    <a:lnTo>
                      <a:pt x="0" y="0"/>
                    </a:lnTo>
                  </a:path>
                </a:pathLst>
              </a:custGeom>
              <a:solidFill>
                <a:schemeClr val="bg1"/>
              </a:solidFill>
              <a:ln w="12700" cap="rnd" cmpd="sng">
                <a:solidFill>
                  <a:schemeClr val="tx1"/>
                </a:solidFill>
                <a:prstDash val="solid"/>
                <a:round/>
                <a:headEnd/>
                <a:tailEnd/>
              </a:ln>
              <a:effectLst>
                <a:outerShdw dist="53882" dir="2700000" algn="ctr" rotWithShape="0">
                  <a:schemeClr val="tx1"/>
                </a:outerShdw>
              </a:effectLst>
            </p:spPr>
            <p:txBody>
              <a:bodyPr/>
              <a:lstStyle/>
              <a:p>
                <a:pPr>
                  <a:defRPr/>
                </a:pPr>
                <a:endParaRPr lang="en-US">
                  <a:cs typeface="Arial" pitchFamily="34" charset="0"/>
                </a:endParaRPr>
              </a:p>
            </p:txBody>
          </p:sp>
          <p:sp>
            <p:nvSpPr>
              <p:cNvPr id="38" name="Rectangle 76"/>
              <p:cNvSpPr>
                <a:spLocks noChangeArrowheads="1"/>
              </p:cNvSpPr>
              <p:nvPr/>
            </p:nvSpPr>
            <p:spPr bwMode="auto">
              <a:xfrm>
                <a:off x="1118" y="3592"/>
                <a:ext cx="86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t>Purch. req</a:t>
                </a:r>
              </a:p>
            </p:txBody>
          </p:sp>
          <p:sp>
            <p:nvSpPr>
              <p:cNvPr id="39" name="Freeform 77"/>
              <p:cNvSpPr>
                <a:spLocks/>
              </p:cNvSpPr>
              <p:nvPr/>
            </p:nvSpPr>
            <p:spPr bwMode="auto">
              <a:xfrm>
                <a:off x="4009" y="2002"/>
                <a:ext cx="757" cy="816"/>
              </a:xfrm>
              <a:custGeom>
                <a:avLst/>
                <a:gdLst>
                  <a:gd name="T0" fmla="*/ 0 w 757"/>
                  <a:gd name="T1" fmla="*/ 0 h 816"/>
                  <a:gd name="T2" fmla="*/ 756 w 757"/>
                  <a:gd name="T3" fmla="*/ 0 h 816"/>
                  <a:gd name="T4" fmla="*/ 756 w 757"/>
                  <a:gd name="T5" fmla="*/ 815 h 816"/>
                  <a:gd name="T6" fmla="*/ 0 w 757"/>
                  <a:gd name="T7" fmla="*/ 815 h 816"/>
                  <a:gd name="T8" fmla="*/ 0 w 757"/>
                  <a:gd name="T9" fmla="*/ 0 h 816"/>
                  <a:gd name="T10" fmla="*/ 0 60000 65536"/>
                  <a:gd name="T11" fmla="*/ 0 60000 65536"/>
                  <a:gd name="T12" fmla="*/ 0 60000 65536"/>
                  <a:gd name="T13" fmla="*/ 0 60000 65536"/>
                  <a:gd name="T14" fmla="*/ 0 60000 65536"/>
                  <a:gd name="T15" fmla="*/ 0 w 757"/>
                  <a:gd name="T16" fmla="*/ 0 h 816"/>
                  <a:gd name="T17" fmla="*/ 757 w 757"/>
                  <a:gd name="T18" fmla="*/ 816 h 816"/>
                </a:gdLst>
                <a:ahLst/>
                <a:cxnLst>
                  <a:cxn ang="T10">
                    <a:pos x="T0" y="T1"/>
                  </a:cxn>
                  <a:cxn ang="T11">
                    <a:pos x="T2" y="T3"/>
                  </a:cxn>
                  <a:cxn ang="T12">
                    <a:pos x="T4" y="T5"/>
                  </a:cxn>
                  <a:cxn ang="T13">
                    <a:pos x="T6" y="T7"/>
                  </a:cxn>
                  <a:cxn ang="T14">
                    <a:pos x="T8" y="T9"/>
                  </a:cxn>
                </a:cxnLst>
                <a:rect l="T15" t="T16" r="T17" b="T18"/>
                <a:pathLst>
                  <a:path w="757" h="816">
                    <a:moveTo>
                      <a:pt x="0" y="0"/>
                    </a:moveTo>
                    <a:lnTo>
                      <a:pt x="756" y="0"/>
                    </a:lnTo>
                    <a:lnTo>
                      <a:pt x="756" y="815"/>
                    </a:lnTo>
                    <a:lnTo>
                      <a:pt x="0" y="815"/>
                    </a:lnTo>
                    <a:lnTo>
                      <a:pt x="0" y="0"/>
                    </a:lnTo>
                  </a:path>
                </a:pathLst>
              </a:custGeom>
              <a:solidFill>
                <a:schemeClr val="bg1"/>
              </a:solidFill>
              <a:ln w="12700" cap="rnd" cmpd="sng">
                <a:solidFill>
                  <a:schemeClr val="tx1"/>
                </a:solidFill>
                <a:prstDash val="solid"/>
                <a:round/>
                <a:headEnd/>
                <a:tailEnd/>
              </a:ln>
            </p:spPr>
            <p:txBody>
              <a:bodyPr/>
              <a:lstStyle/>
              <a:p>
                <a:endParaRPr lang="en-SG"/>
              </a:p>
            </p:txBody>
          </p:sp>
          <p:sp>
            <p:nvSpPr>
              <p:cNvPr id="40" name="Freeform 78"/>
              <p:cNvSpPr>
                <a:spLocks/>
              </p:cNvSpPr>
              <p:nvPr/>
            </p:nvSpPr>
            <p:spPr bwMode="auto">
              <a:xfrm>
                <a:off x="4021" y="2011"/>
                <a:ext cx="733" cy="796"/>
              </a:xfrm>
              <a:custGeom>
                <a:avLst/>
                <a:gdLst>
                  <a:gd name="T0" fmla="*/ 732 w 733"/>
                  <a:gd name="T1" fmla="*/ 0 h 796"/>
                  <a:gd name="T2" fmla="*/ 0 w 733"/>
                  <a:gd name="T3" fmla="*/ 0 h 796"/>
                  <a:gd name="T4" fmla="*/ 0 w 733"/>
                  <a:gd name="T5" fmla="*/ 795 h 796"/>
                  <a:gd name="T6" fmla="*/ 732 w 733"/>
                  <a:gd name="T7" fmla="*/ 795 h 796"/>
                  <a:gd name="T8" fmla="*/ 732 w 733"/>
                  <a:gd name="T9" fmla="*/ 0 h 796"/>
                  <a:gd name="T10" fmla="*/ 0 60000 65536"/>
                  <a:gd name="T11" fmla="*/ 0 60000 65536"/>
                  <a:gd name="T12" fmla="*/ 0 60000 65536"/>
                  <a:gd name="T13" fmla="*/ 0 60000 65536"/>
                  <a:gd name="T14" fmla="*/ 0 60000 65536"/>
                  <a:gd name="T15" fmla="*/ 0 w 733"/>
                  <a:gd name="T16" fmla="*/ 0 h 796"/>
                  <a:gd name="T17" fmla="*/ 733 w 733"/>
                  <a:gd name="T18" fmla="*/ 796 h 796"/>
                </a:gdLst>
                <a:ahLst/>
                <a:cxnLst>
                  <a:cxn ang="T10">
                    <a:pos x="T0" y="T1"/>
                  </a:cxn>
                  <a:cxn ang="T11">
                    <a:pos x="T2" y="T3"/>
                  </a:cxn>
                  <a:cxn ang="T12">
                    <a:pos x="T4" y="T5"/>
                  </a:cxn>
                  <a:cxn ang="T13">
                    <a:pos x="T6" y="T7"/>
                  </a:cxn>
                  <a:cxn ang="T14">
                    <a:pos x="T8" y="T9"/>
                  </a:cxn>
                </a:cxnLst>
                <a:rect l="T15" t="T16" r="T17" b="T18"/>
                <a:pathLst>
                  <a:path w="733" h="796">
                    <a:moveTo>
                      <a:pt x="732" y="0"/>
                    </a:moveTo>
                    <a:lnTo>
                      <a:pt x="0" y="0"/>
                    </a:lnTo>
                    <a:lnTo>
                      <a:pt x="0" y="795"/>
                    </a:lnTo>
                    <a:lnTo>
                      <a:pt x="732" y="795"/>
                    </a:lnTo>
                    <a:lnTo>
                      <a:pt x="732"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1" name="Line 79"/>
              <p:cNvSpPr>
                <a:spLocks noChangeShapeType="1"/>
              </p:cNvSpPr>
              <p:nvPr/>
            </p:nvSpPr>
            <p:spPr bwMode="auto">
              <a:xfrm>
                <a:off x="4030" y="2372"/>
                <a:ext cx="7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42" name="Line 80"/>
              <p:cNvSpPr>
                <a:spLocks noChangeShapeType="1"/>
              </p:cNvSpPr>
              <p:nvPr/>
            </p:nvSpPr>
            <p:spPr bwMode="auto">
              <a:xfrm>
                <a:off x="4030" y="2420"/>
                <a:ext cx="7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43" name="Line 81"/>
              <p:cNvSpPr>
                <a:spLocks noChangeShapeType="1"/>
              </p:cNvSpPr>
              <p:nvPr/>
            </p:nvSpPr>
            <p:spPr bwMode="auto">
              <a:xfrm>
                <a:off x="4030" y="2468"/>
                <a:ext cx="7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44" name="Line 82"/>
              <p:cNvSpPr>
                <a:spLocks noChangeShapeType="1"/>
              </p:cNvSpPr>
              <p:nvPr/>
            </p:nvSpPr>
            <p:spPr bwMode="auto">
              <a:xfrm>
                <a:off x="4030" y="2516"/>
                <a:ext cx="7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45" name="Line 83"/>
              <p:cNvSpPr>
                <a:spLocks noChangeShapeType="1"/>
              </p:cNvSpPr>
              <p:nvPr/>
            </p:nvSpPr>
            <p:spPr bwMode="auto">
              <a:xfrm>
                <a:off x="4030" y="2564"/>
                <a:ext cx="7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46" name="Line 84"/>
              <p:cNvSpPr>
                <a:spLocks noChangeShapeType="1"/>
              </p:cNvSpPr>
              <p:nvPr/>
            </p:nvSpPr>
            <p:spPr bwMode="auto">
              <a:xfrm>
                <a:off x="4030" y="2613"/>
                <a:ext cx="7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47" name="Line 85"/>
              <p:cNvSpPr>
                <a:spLocks noChangeShapeType="1"/>
              </p:cNvSpPr>
              <p:nvPr/>
            </p:nvSpPr>
            <p:spPr bwMode="auto">
              <a:xfrm>
                <a:off x="4030" y="2659"/>
                <a:ext cx="7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48" name="Line 86"/>
              <p:cNvSpPr>
                <a:spLocks noChangeShapeType="1"/>
              </p:cNvSpPr>
              <p:nvPr/>
            </p:nvSpPr>
            <p:spPr bwMode="auto">
              <a:xfrm>
                <a:off x="4030" y="2708"/>
                <a:ext cx="7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49" name="Line 87"/>
              <p:cNvSpPr>
                <a:spLocks noChangeShapeType="1"/>
              </p:cNvSpPr>
              <p:nvPr/>
            </p:nvSpPr>
            <p:spPr bwMode="auto">
              <a:xfrm>
                <a:off x="4650" y="275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50" name="Line 88"/>
              <p:cNvSpPr>
                <a:spLocks noChangeShapeType="1"/>
              </p:cNvSpPr>
              <p:nvPr/>
            </p:nvSpPr>
            <p:spPr bwMode="auto">
              <a:xfrm>
                <a:off x="4030" y="2254"/>
                <a:ext cx="0" cy="54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51" name="Line 89"/>
              <p:cNvSpPr>
                <a:spLocks noChangeShapeType="1"/>
              </p:cNvSpPr>
              <p:nvPr/>
            </p:nvSpPr>
            <p:spPr bwMode="auto">
              <a:xfrm>
                <a:off x="4126" y="2254"/>
                <a:ext cx="0" cy="4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52" name="Line 90"/>
              <p:cNvSpPr>
                <a:spLocks noChangeShapeType="1"/>
              </p:cNvSpPr>
              <p:nvPr/>
            </p:nvSpPr>
            <p:spPr bwMode="auto">
              <a:xfrm>
                <a:off x="4220" y="2254"/>
                <a:ext cx="0" cy="4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53" name="Line 91"/>
              <p:cNvSpPr>
                <a:spLocks noChangeShapeType="1"/>
              </p:cNvSpPr>
              <p:nvPr/>
            </p:nvSpPr>
            <p:spPr bwMode="auto">
              <a:xfrm>
                <a:off x="4554" y="2254"/>
                <a:ext cx="0" cy="4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54" name="Line 92"/>
              <p:cNvSpPr>
                <a:spLocks noChangeShapeType="1"/>
              </p:cNvSpPr>
              <p:nvPr/>
            </p:nvSpPr>
            <p:spPr bwMode="auto">
              <a:xfrm>
                <a:off x="4652" y="2254"/>
                <a:ext cx="0" cy="54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55" name="Line 93"/>
              <p:cNvSpPr>
                <a:spLocks noChangeShapeType="1"/>
              </p:cNvSpPr>
              <p:nvPr/>
            </p:nvSpPr>
            <p:spPr bwMode="auto">
              <a:xfrm>
                <a:off x="4748" y="2254"/>
                <a:ext cx="0" cy="54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56" name="Line 94"/>
              <p:cNvSpPr>
                <a:spLocks noChangeShapeType="1"/>
              </p:cNvSpPr>
              <p:nvPr/>
            </p:nvSpPr>
            <p:spPr bwMode="auto">
              <a:xfrm>
                <a:off x="4062" y="2756"/>
                <a:ext cx="12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57" name="Line 95"/>
              <p:cNvSpPr>
                <a:spLocks noChangeShapeType="1"/>
              </p:cNvSpPr>
              <p:nvPr/>
            </p:nvSpPr>
            <p:spPr bwMode="auto">
              <a:xfrm>
                <a:off x="4251" y="2756"/>
                <a:ext cx="23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58" name="Freeform 96"/>
              <p:cNvSpPr>
                <a:spLocks/>
              </p:cNvSpPr>
              <p:nvPr/>
            </p:nvSpPr>
            <p:spPr bwMode="auto">
              <a:xfrm>
                <a:off x="4402" y="2135"/>
                <a:ext cx="339" cy="17"/>
              </a:xfrm>
              <a:custGeom>
                <a:avLst/>
                <a:gdLst>
                  <a:gd name="T0" fmla="*/ 0 w 339"/>
                  <a:gd name="T1" fmla="*/ 0 h 17"/>
                  <a:gd name="T2" fmla="*/ 338 w 339"/>
                  <a:gd name="T3" fmla="*/ 0 h 17"/>
                  <a:gd name="T4" fmla="*/ 338 w 339"/>
                  <a:gd name="T5" fmla="*/ 16 h 17"/>
                  <a:gd name="T6" fmla="*/ 0 w 339"/>
                  <a:gd name="T7" fmla="*/ 16 h 17"/>
                  <a:gd name="T8" fmla="*/ 0 w 339"/>
                  <a:gd name="T9" fmla="*/ 0 h 17"/>
                  <a:gd name="T10" fmla="*/ 0 60000 65536"/>
                  <a:gd name="T11" fmla="*/ 0 60000 65536"/>
                  <a:gd name="T12" fmla="*/ 0 60000 65536"/>
                  <a:gd name="T13" fmla="*/ 0 60000 65536"/>
                  <a:gd name="T14" fmla="*/ 0 60000 65536"/>
                  <a:gd name="T15" fmla="*/ 0 w 339"/>
                  <a:gd name="T16" fmla="*/ 0 h 17"/>
                  <a:gd name="T17" fmla="*/ 339 w 339"/>
                  <a:gd name="T18" fmla="*/ 17 h 17"/>
                </a:gdLst>
                <a:ahLst/>
                <a:cxnLst>
                  <a:cxn ang="T10">
                    <a:pos x="T0" y="T1"/>
                  </a:cxn>
                  <a:cxn ang="T11">
                    <a:pos x="T2" y="T3"/>
                  </a:cxn>
                  <a:cxn ang="T12">
                    <a:pos x="T4" y="T5"/>
                  </a:cxn>
                  <a:cxn ang="T13">
                    <a:pos x="T6" y="T7"/>
                  </a:cxn>
                  <a:cxn ang="T14">
                    <a:pos x="T8" y="T9"/>
                  </a:cxn>
                </a:cxnLst>
                <a:rect l="T15" t="T16" r="T17" b="T18"/>
                <a:pathLst>
                  <a:path w="339" h="17">
                    <a:moveTo>
                      <a:pt x="0" y="0"/>
                    </a:moveTo>
                    <a:lnTo>
                      <a:pt x="338" y="0"/>
                    </a:lnTo>
                    <a:lnTo>
                      <a:pt x="338" y="16"/>
                    </a:lnTo>
                    <a:lnTo>
                      <a:pt x="0" y="16"/>
                    </a:lnTo>
                    <a:lnTo>
                      <a:pt x="0" y="0"/>
                    </a:lnTo>
                  </a:path>
                </a:pathLst>
              </a:custGeom>
              <a:solidFill>
                <a:srgbClr val="676767"/>
              </a:solidFill>
              <a:ln w="12700" cap="rnd" cmpd="sng">
                <a:solidFill>
                  <a:schemeClr val="tx1"/>
                </a:solidFill>
                <a:prstDash val="solid"/>
                <a:round/>
                <a:headEnd/>
                <a:tailEnd/>
              </a:ln>
            </p:spPr>
            <p:txBody>
              <a:bodyPr/>
              <a:lstStyle/>
              <a:p>
                <a:endParaRPr lang="en-SG"/>
              </a:p>
            </p:txBody>
          </p:sp>
          <p:sp>
            <p:nvSpPr>
              <p:cNvPr id="59" name="Freeform 97"/>
              <p:cNvSpPr>
                <a:spLocks/>
              </p:cNvSpPr>
              <p:nvPr/>
            </p:nvSpPr>
            <p:spPr bwMode="auto">
              <a:xfrm>
                <a:off x="4030" y="2134"/>
                <a:ext cx="340" cy="18"/>
              </a:xfrm>
              <a:custGeom>
                <a:avLst/>
                <a:gdLst>
                  <a:gd name="T0" fmla="*/ 0 w 340"/>
                  <a:gd name="T1" fmla="*/ 0 h 18"/>
                  <a:gd name="T2" fmla="*/ 339 w 340"/>
                  <a:gd name="T3" fmla="*/ 0 h 18"/>
                  <a:gd name="T4" fmla="*/ 339 w 340"/>
                  <a:gd name="T5" fmla="*/ 17 h 18"/>
                  <a:gd name="T6" fmla="*/ 0 w 340"/>
                  <a:gd name="T7" fmla="*/ 17 h 18"/>
                  <a:gd name="T8" fmla="*/ 0 w 340"/>
                  <a:gd name="T9" fmla="*/ 0 h 18"/>
                  <a:gd name="T10" fmla="*/ 0 60000 65536"/>
                  <a:gd name="T11" fmla="*/ 0 60000 65536"/>
                  <a:gd name="T12" fmla="*/ 0 60000 65536"/>
                  <a:gd name="T13" fmla="*/ 0 60000 65536"/>
                  <a:gd name="T14" fmla="*/ 0 60000 65536"/>
                  <a:gd name="T15" fmla="*/ 0 w 340"/>
                  <a:gd name="T16" fmla="*/ 0 h 18"/>
                  <a:gd name="T17" fmla="*/ 340 w 340"/>
                  <a:gd name="T18" fmla="*/ 18 h 18"/>
                </a:gdLst>
                <a:ahLst/>
                <a:cxnLst>
                  <a:cxn ang="T10">
                    <a:pos x="T0" y="T1"/>
                  </a:cxn>
                  <a:cxn ang="T11">
                    <a:pos x="T2" y="T3"/>
                  </a:cxn>
                  <a:cxn ang="T12">
                    <a:pos x="T4" y="T5"/>
                  </a:cxn>
                  <a:cxn ang="T13">
                    <a:pos x="T6" y="T7"/>
                  </a:cxn>
                  <a:cxn ang="T14">
                    <a:pos x="T8" y="T9"/>
                  </a:cxn>
                </a:cxnLst>
                <a:rect l="T15" t="T16" r="T17" b="T18"/>
                <a:pathLst>
                  <a:path w="340" h="18">
                    <a:moveTo>
                      <a:pt x="0" y="0"/>
                    </a:moveTo>
                    <a:lnTo>
                      <a:pt x="339" y="0"/>
                    </a:lnTo>
                    <a:lnTo>
                      <a:pt x="339" y="17"/>
                    </a:lnTo>
                    <a:lnTo>
                      <a:pt x="0" y="17"/>
                    </a:lnTo>
                    <a:lnTo>
                      <a:pt x="0" y="0"/>
                    </a:lnTo>
                  </a:path>
                </a:pathLst>
              </a:custGeom>
              <a:solidFill>
                <a:srgbClr val="676767"/>
              </a:solidFill>
              <a:ln w="12700" cap="rnd" cmpd="sng">
                <a:solidFill>
                  <a:schemeClr val="tx1"/>
                </a:solidFill>
                <a:prstDash val="solid"/>
                <a:round/>
                <a:headEnd/>
                <a:tailEnd/>
              </a:ln>
            </p:spPr>
            <p:txBody>
              <a:bodyPr/>
              <a:lstStyle/>
              <a:p>
                <a:endParaRPr lang="en-SG"/>
              </a:p>
            </p:txBody>
          </p:sp>
          <p:sp>
            <p:nvSpPr>
              <p:cNvPr id="60" name="Line 98"/>
              <p:cNvSpPr>
                <a:spLocks noChangeShapeType="1"/>
              </p:cNvSpPr>
              <p:nvPr/>
            </p:nvSpPr>
            <p:spPr bwMode="auto">
              <a:xfrm>
                <a:off x="4030" y="2325"/>
                <a:ext cx="7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61" name="Freeform 99"/>
              <p:cNvSpPr>
                <a:spLocks/>
              </p:cNvSpPr>
              <p:nvPr/>
            </p:nvSpPr>
            <p:spPr bwMode="auto">
              <a:xfrm>
                <a:off x="4032" y="2256"/>
                <a:ext cx="711" cy="19"/>
              </a:xfrm>
              <a:custGeom>
                <a:avLst/>
                <a:gdLst>
                  <a:gd name="T0" fmla="*/ 0 w 711"/>
                  <a:gd name="T1" fmla="*/ 0 h 19"/>
                  <a:gd name="T2" fmla="*/ 710 w 711"/>
                  <a:gd name="T3" fmla="*/ 0 h 19"/>
                  <a:gd name="T4" fmla="*/ 710 w 711"/>
                  <a:gd name="T5" fmla="*/ 18 h 19"/>
                  <a:gd name="T6" fmla="*/ 0 w 711"/>
                  <a:gd name="T7" fmla="*/ 18 h 19"/>
                  <a:gd name="T8" fmla="*/ 0 w 711"/>
                  <a:gd name="T9" fmla="*/ 0 h 19"/>
                  <a:gd name="T10" fmla="*/ 0 60000 65536"/>
                  <a:gd name="T11" fmla="*/ 0 60000 65536"/>
                  <a:gd name="T12" fmla="*/ 0 60000 65536"/>
                  <a:gd name="T13" fmla="*/ 0 60000 65536"/>
                  <a:gd name="T14" fmla="*/ 0 60000 65536"/>
                  <a:gd name="T15" fmla="*/ 0 w 711"/>
                  <a:gd name="T16" fmla="*/ 0 h 19"/>
                  <a:gd name="T17" fmla="*/ 711 w 711"/>
                  <a:gd name="T18" fmla="*/ 19 h 19"/>
                </a:gdLst>
                <a:ahLst/>
                <a:cxnLst>
                  <a:cxn ang="T10">
                    <a:pos x="T0" y="T1"/>
                  </a:cxn>
                  <a:cxn ang="T11">
                    <a:pos x="T2" y="T3"/>
                  </a:cxn>
                  <a:cxn ang="T12">
                    <a:pos x="T4" y="T5"/>
                  </a:cxn>
                  <a:cxn ang="T13">
                    <a:pos x="T6" y="T7"/>
                  </a:cxn>
                  <a:cxn ang="T14">
                    <a:pos x="T8" y="T9"/>
                  </a:cxn>
                </a:cxnLst>
                <a:rect l="T15" t="T16" r="T17" b="T18"/>
                <a:pathLst>
                  <a:path w="711" h="19">
                    <a:moveTo>
                      <a:pt x="0" y="0"/>
                    </a:moveTo>
                    <a:lnTo>
                      <a:pt x="710" y="0"/>
                    </a:lnTo>
                    <a:lnTo>
                      <a:pt x="710" y="18"/>
                    </a:lnTo>
                    <a:lnTo>
                      <a:pt x="0" y="18"/>
                    </a:lnTo>
                    <a:lnTo>
                      <a:pt x="0" y="0"/>
                    </a:lnTo>
                  </a:path>
                </a:pathLst>
              </a:custGeom>
              <a:solidFill>
                <a:srgbClr val="676767"/>
              </a:solidFill>
              <a:ln w="12700" cap="rnd" cmpd="sng">
                <a:solidFill>
                  <a:schemeClr val="tx1"/>
                </a:solidFill>
                <a:prstDash val="solid"/>
                <a:round/>
                <a:headEnd/>
                <a:tailEnd/>
              </a:ln>
            </p:spPr>
            <p:txBody>
              <a:bodyPr/>
              <a:lstStyle/>
              <a:p>
                <a:endParaRPr lang="en-SG"/>
              </a:p>
            </p:txBody>
          </p:sp>
          <p:sp>
            <p:nvSpPr>
              <p:cNvPr id="62" name="Line 100"/>
              <p:cNvSpPr>
                <a:spLocks noChangeShapeType="1"/>
              </p:cNvSpPr>
              <p:nvPr/>
            </p:nvSpPr>
            <p:spPr bwMode="auto">
              <a:xfrm>
                <a:off x="4030" y="2181"/>
                <a:ext cx="34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63" name="Line 101"/>
              <p:cNvSpPr>
                <a:spLocks noChangeShapeType="1"/>
              </p:cNvSpPr>
              <p:nvPr/>
            </p:nvSpPr>
            <p:spPr bwMode="auto">
              <a:xfrm>
                <a:off x="4030" y="2220"/>
                <a:ext cx="34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64" name="Line 102"/>
              <p:cNvSpPr>
                <a:spLocks noChangeShapeType="1"/>
              </p:cNvSpPr>
              <p:nvPr/>
            </p:nvSpPr>
            <p:spPr bwMode="auto">
              <a:xfrm>
                <a:off x="4400" y="2181"/>
                <a:ext cx="34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65" name="Line 103"/>
              <p:cNvSpPr>
                <a:spLocks noChangeShapeType="1"/>
              </p:cNvSpPr>
              <p:nvPr/>
            </p:nvSpPr>
            <p:spPr bwMode="auto">
              <a:xfrm>
                <a:off x="4400" y="2220"/>
                <a:ext cx="34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66" name="Rectangle 104"/>
              <p:cNvSpPr>
                <a:spLocks noChangeArrowheads="1"/>
              </p:cNvSpPr>
              <p:nvPr/>
            </p:nvSpPr>
            <p:spPr bwMode="auto">
              <a:xfrm>
                <a:off x="3987" y="1988"/>
                <a:ext cx="9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400"/>
                  <a:t>Purch. order</a:t>
                </a:r>
              </a:p>
            </p:txBody>
          </p:sp>
          <p:sp>
            <p:nvSpPr>
              <p:cNvPr id="67" name="Freeform 105"/>
              <p:cNvSpPr>
                <a:spLocks/>
              </p:cNvSpPr>
              <p:nvPr/>
            </p:nvSpPr>
            <p:spPr bwMode="auto">
              <a:xfrm>
                <a:off x="867" y="2104"/>
                <a:ext cx="692" cy="574"/>
              </a:xfrm>
              <a:custGeom>
                <a:avLst/>
                <a:gdLst>
                  <a:gd name="T0" fmla="*/ 0 w 692"/>
                  <a:gd name="T1" fmla="*/ 0 h 575"/>
                  <a:gd name="T2" fmla="*/ 0 w 692"/>
                  <a:gd name="T3" fmla="*/ 574 h 575"/>
                  <a:gd name="T4" fmla="*/ 691 w 692"/>
                  <a:gd name="T5" fmla="*/ 574 h 575"/>
                  <a:gd name="T6" fmla="*/ 691 w 692"/>
                  <a:gd name="T7" fmla="*/ 104 h 575"/>
                  <a:gd name="T8" fmla="*/ 601 w 692"/>
                  <a:gd name="T9" fmla="*/ 42 h 575"/>
                  <a:gd name="T10" fmla="*/ 517 w 692"/>
                  <a:gd name="T11" fmla="*/ 0 h 575"/>
                  <a:gd name="T12" fmla="*/ 0 w 692"/>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692" h="575">
                    <a:moveTo>
                      <a:pt x="0" y="0"/>
                    </a:moveTo>
                    <a:lnTo>
                      <a:pt x="0" y="574"/>
                    </a:lnTo>
                    <a:lnTo>
                      <a:pt x="691" y="574"/>
                    </a:lnTo>
                    <a:lnTo>
                      <a:pt x="691" y="104"/>
                    </a:lnTo>
                    <a:lnTo>
                      <a:pt x="601" y="42"/>
                    </a:lnTo>
                    <a:lnTo>
                      <a:pt x="517" y="0"/>
                    </a:lnTo>
                    <a:lnTo>
                      <a:pt x="0" y="0"/>
                    </a:lnTo>
                  </a:path>
                </a:pathLst>
              </a:custGeom>
              <a:solidFill>
                <a:schemeClr val="bg1"/>
              </a:solidFill>
              <a:ln w="12700" cap="rnd" cmpd="sng">
                <a:solidFill>
                  <a:schemeClr val="tx1"/>
                </a:solidFill>
                <a:prstDash val="solid"/>
                <a:round/>
                <a:headEnd/>
                <a:tailEnd/>
              </a:ln>
              <a:effectLst>
                <a:outerShdw dist="53882" dir="2700000" algn="ctr" rotWithShape="0">
                  <a:schemeClr val="tx2"/>
                </a:outerShdw>
              </a:effectLst>
            </p:spPr>
            <p:txBody>
              <a:bodyPr/>
              <a:lstStyle/>
              <a:p>
                <a:pPr>
                  <a:defRPr/>
                </a:pPr>
                <a:endParaRPr lang="en-US">
                  <a:cs typeface="Arial" pitchFamily="34" charset="0"/>
                </a:endParaRPr>
              </a:p>
            </p:txBody>
          </p:sp>
          <p:sp>
            <p:nvSpPr>
              <p:cNvPr id="68" name="Freeform 106"/>
              <p:cNvSpPr>
                <a:spLocks/>
              </p:cNvSpPr>
              <p:nvPr/>
            </p:nvSpPr>
            <p:spPr bwMode="auto">
              <a:xfrm>
                <a:off x="1367" y="2104"/>
                <a:ext cx="190" cy="106"/>
              </a:xfrm>
              <a:custGeom>
                <a:avLst/>
                <a:gdLst>
                  <a:gd name="T0" fmla="*/ 0 w 191"/>
                  <a:gd name="T1" fmla="*/ 0 h 106"/>
                  <a:gd name="T2" fmla="*/ 26 w 191"/>
                  <a:gd name="T3" fmla="*/ 32 h 106"/>
                  <a:gd name="T4" fmla="*/ 37 w 191"/>
                  <a:gd name="T5" fmla="*/ 66 h 106"/>
                  <a:gd name="T6" fmla="*/ 42 w 191"/>
                  <a:gd name="T7" fmla="*/ 102 h 106"/>
                  <a:gd name="T8" fmla="*/ 84 w 191"/>
                  <a:gd name="T9" fmla="*/ 93 h 106"/>
                  <a:gd name="T10" fmla="*/ 124 w 191"/>
                  <a:gd name="T11" fmla="*/ 90 h 106"/>
                  <a:gd name="T12" fmla="*/ 159 w 191"/>
                  <a:gd name="T13" fmla="*/ 93 h 106"/>
                  <a:gd name="T14" fmla="*/ 190 w 191"/>
                  <a:gd name="T15" fmla="*/ 105 h 106"/>
                  <a:gd name="T16" fmla="*/ 174 w 191"/>
                  <a:gd name="T17" fmla="*/ 80 h 106"/>
                  <a:gd name="T18" fmla="*/ 151 w 191"/>
                  <a:gd name="T19" fmla="*/ 58 h 106"/>
                  <a:gd name="T20" fmla="*/ 119 w 191"/>
                  <a:gd name="T21" fmla="*/ 37 h 106"/>
                  <a:gd name="T22" fmla="*/ 80 w 191"/>
                  <a:gd name="T23" fmla="*/ 16 h 106"/>
                  <a:gd name="T24" fmla="*/ 46 w 191"/>
                  <a:gd name="T25" fmla="*/ 5 h 106"/>
                  <a:gd name="T26" fmla="*/ 0 w 191"/>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1" h="106">
                    <a:moveTo>
                      <a:pt x="0" y="0"/>
                    </a:moveTo>
                    <a:lnTo>
                      <a:pt x="26" y="32"/>
                    </a:lnTo>
                    <a:lnTo>
                      <a:pt x="37" y="66"/>
                    </a:lnTo>
                    <a:lnTo>
                      <a:pt x="42" y="102"/>
                    </a:lnTo>
                    <a:lnTo>
                      <a:pt x="84" y="93"/>
                    </a:lnTo>
                    <a:lnTo>
                      <a:pt x="124" y="90"/>
                    </a:lnTo>
                    <a:lnTo>
                      <a:pt x="159" y="93"/>
                    </a:lnTo>
                    <a:lnTo>
                      <a:pt x="190" y="105"/>
                    </a:lnTo>
                    <a:lnTo>
                      <a:pt x="174" y="80"/>
                    </a:lnTo>
                    <a:lnTo>
                      <a:pt x="151" y="58"/>
                    </a:lnTo>
                    <a:lnTo>
                      <a:pt x="119" y="37"/>
                    </a:lnTo>
                    <a:lnTo>
                      <a:pt x="80" y="16"/>
                    </a:lnTo>
                    <a:lnTo>
                      <a:pt x="46" y="5"/>
                    </a:lnTo>
                    <a:lnTo>
                      <a:pt x="0" y="0"/>
                    </a:lnTo>
                  </a:path>
                </a:pathLst>
              </a:custGeom>
              <a:solidFill>
                <a:schemeClr val="bg1"/>
              </a:solidFill>
              <a:ln w="12700" cap="rnd" cmpd="sng">
                <a:solidFill>
                  <a:schemeClr val="tx1"/>
                </a:solidFill>
                <a:prstDash val="solid"/>
                <a:round/>
                <a:headEnd/>
                <a:tailEnd/>
              </a:ln>
              <a:effectLst>
                <a:outerShdw dist="53882" dir="2700000" algn="ctr" rotWithShape="0">
                  <a:schemeClr val="tx2"/>
                </a:outerShdw>
              </a:effectLst>
            </p:spPr>
            <p:txBody>
              <a:bodyPr/>
              <a:lstStyle/>
              <a:p>
                <a:pPr>
                  <a:defRPr/>
                </a:pPr>
                <a:endParaRPr lang="en-US">
                  <a:cs typeface="Arial" pitchFamily="34" charset="0"/>
                </a:endParaRPr>
              </a:p>
            </p:txBody>
          </p:sp>
          <p:sp>
            <p:nvSpPr>
              <p:cNvPr id="69" name="Rectangle 107"/>
              <p:cNvSpPr>
                <a:spLocks noChangeArrowheads="1"/>
              </p:cNvSpPr>
              <p:nvPr/>
            </p:nvSpPr>
            <p:spPr bwMode="auto">
              <a:xfrm>
                <a:off x="846" y="2123"/>
                <a:ext cx="44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t>RFQ</a:t>
                </a:r>
              </a:p>
            </p:txBody>
          </p:sp>
          <p:sp>
            <p:nvSpPr>
              <p:cNvPr id="70" name="Line 108"/>
              <p:cNvSpPr>
                <a:spLocks noChangeShapeType="1"/>
              </p:cNvSpPr>
              <p:nvPr/>
            </p:nvSpPr>
            <p:spPr bwMode="auto">
              <a:xfrm>
                <a:off x="916" y="2300"/>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71" name="Rectangle 109"/>
              <p:cNvSpPr>
                <a:spLocks noChangeArrowheads="1"/>
              </p:cNvSpPr>
              <p:nvPr/>
            </p:nvSpPr>
            <p:spPr bwMode="auto">
              <a:xfrm>
                <a:off x="1039" y="2272"/>
                <a:ext cx="361" cy="455"/>
              </a:xfrm>
              <a:prstGeom prst="rect">
                <a:avLst/>
              </a:prstGeom>
              <a:noFill/>
              <a:ln>
                <a:noFill/>
              </a:ln>
              <a:effectLs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4000">
                    <a:solidFill>
                      <a:srgbClr val="FF5008"/>
                    </a:solidFill>
                    <a:effectLst>
                      <a:outerShdw blurRad="38100" dist="38100" dir="2700000" algn="tl">
                        <a:srgbClr val="C0C0C0"/>
                      </a:outerShdw>
                    </a:effectLst>
                  </a:rPr>
                  <a:t>?</a:t>
                </a:r>
              </a:p>
            </p:txBody>
          </p:sp>
          <p:sp>
            <p:nvSpPr>
              <p:cNvPr id="72" name="Line 110"/>
              <p:cNvSpPr>
                <a:spLocks noChangeShapeType="1"/>
              </p:cNvSpPr>
              <p:nvPr/>
            </p:nvSpPr>
            <p:spPr bwMode="auto">
              <a:xfrm>
                <a:off x="2388" y="793"/>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73" name="Rectangle 111"/>
              <p:cNvSpPr>
                <a:spLocks noChangeArrowheads="1"/>
              </p:cNvSpPr>
              <p:nvPr/>
            </p:nvSpPr>
            <p:spPr bwMode="auto">
              <a:xfrm>
                <a:off x="2701" y="767"/>
                <a:ext cx="368" cy="455"/>
              </a:xfrm>
              <a:prstGeom prst="rect">
                <a:avLst/>
              </a:prstGeom>
              <a:noFill/>
              <a:ln>
                <a:noFill/>
              </a:ln>
              <a:effectLst/>
              <a:extLst/>
            </p:spPr>
            <p:txBody>
              <a:bodyPr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4000">
                    <a:solidFill>
                      <a:srgbClr val="FF5008"/>
                    </a:solidFill>
                    <a:effectLst>
                      <a:outerShdw blurRad="38100" dist="38100" dir="2700000" algn="tl">
                        <a:srgbClr val="C0C0C0"/>
                      </a:outerShdw>
                    </a:effectLst>
                  </a:rPr>
                  <a:t>!</a:t>
                </a:r>
              </a:p>
            </p:txBody>
          </p:sp>
          <p:grpSp>
            <p:nvGrpSpPr>
              <p:cNvPr id="74" name="Group 112"/>
              <p:cNvGrpSpPr>
                <a:grpSpLocks/>
              </p:cNvGrpSpPr>
              <p:nvPr/>
            </p:nvGrpSpPr>
            <p:grpSpPr bwMode="auto">
              <a:xfrm>
                <a:off x="4796" y="2122"/>
                <a:ext cx="692" cy="575"/>
                <a:chOff x="4796" y="2122"/>
                <a:chExt cx="692" cy="575"/>
              </a:xfrm>
            </p:grpSpPr>
            <p:sp>
              <p:nvSpPr>
                <p:cNvPr id="114" name="Freeform 113"/>
                <p:cNvSpPr>
                  <a:spLocks/>
                </p:cNvSpPr>
                <p:nvPr/>
              </p:nvSpPr>
              <p:spPr bwMode="auto">
                <a:xfrm>
                  <a:off x="4796" y="2122"/>
                  <a:ext cx="692" cy="576"/>
                </a:xfrm>
                <a:custGeom>
                  <a:avLst/>
                  <a:gdLst>
                    <a:gd name="T0" fmla="*/ 0 w 692"/>
                    <a:gd name="T1" fmla="*/ 0 h 575"/>
                    <a:gd name="T2" fmla="*/ 0 w 692"/>
                    <a:gd name="T3" fmla="*/ 574 h 575"/>
                    <a:gd name="T4" fmla="*/ 691 w 692"/>
                    <a:gd name="T5" fmla="*/ 574 h 575"/>
                    <a:gd name="T6" fmla="*/ 691 w 692"/>
                    <a:gd name="T7" fmla="*/ 104 h 575"/>
                    <a:gd name="T8" fmla="*/ 601 w 692"/>
                    <a:gd name="T9" fmla="*/ 42 h 575"/>
                    <a:gd name="T10" fmla="*/ 517 w 692"/>
                    <a:gd name="T11" fmla="*/ 0 h 575"/>
                    <a:gd name="T12" fmla="*/ 0 w 692"/>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692" h="575">
                      <a:moveTo>
                        <a:pt x="0" y="0"/>
                      </a:moveTo>
                      <a:lnTo>
                        <a:pt x="0" y="574"/>
                      </a:lnTo>
                      <a:lnTo>
                        <a:pt x="691" y="574"/>
                      </a:lnTo>
                      <a:lnTo>
                        <a:pt x="691" y="104"/>
                      </a:lnTo>
                      <a:lnTo>
                        <a:pt x="601" y="42"/>
                      </a:lnTo>
                      <a:lnTo>
                        <a:pt x="517" y="0"/>
                      </a:lnTo>
                      <a:lnTo>
                        <a:pt x="0" y="0"/>
                      </a:lnTo>
                    </a:path>
                  </a:pathLst>
                </a:custGeom>
                <a:solidFill>
                  <a:schemeClr val="bg1"/>
                </a:solidFill>
                <a:ln w="12700" cap="rnd" cmpd="sng">
                  <a:solidFill>
                    <a:schemeClr val="tx1"/>
                  </a:solidFill>
                  <a:prstDash val="solid"/>
                  <a:round/>
                  <a:headEnd/>
                  <a:tailEnd/>
                </a:ln>
                <a:effectLst>
                  <a:outerShdw dist="53882" dir="2700000" algn="ctr" rotWithShape="0">
                    <a:schemeClr val="tx2"/>
                  </a:outerShdw>
                </a:effectLst>
              </p:spPr>
              <p:txBody>
                <a:bodyPr/>
                <a:lstStyle/>
                <a:p>
                  <a:pPr>
                    <a:defRPr/>
                  </a:pPr>
                  <a:endParaRPr lang="en-US">
                    <a:cs typeface="Arial" pitchFamily="34" charset="0"/>
                  </a:endParaRPr>
                </a:p>
              </p:txBody>
            </p:sp>
            <p:sp>
              <p:nvSpPr>
                <p:cNvPr id="115" name="Freeform 114"/>
                <p:cNvSpPr>
                  <a:spLocks/>
                </p:cNvSpPr>
                <p:nvPr/>
              </p:nvSpPr>
              <p:spPr bwMode="auto">
                <a:xfrm>
                  <a:off x="5296" y="2122"/>
                  <a:ext cx="190" cy="106"/>
                </a:xfrm>
                <a:custGeom>
                  <a:avLst/>
                  <a:gdLst>
                    <a:gd name="T0" fmla="*/ 0 w 191"/>
                    <a:gd name="T1" fmla="*/ 0 h 106"/>
                    <a:gd name="T2" fmla="*/ 26 w 191"/>
                    <a:gd name="T3" fmla="*/ 32 h 106"/>
                    <a:gd name="T4" fmla="*/ 37 w 191"/>
                    <a:gd name="T5" fmla="*/ 66 h 106"/>
                    <a:gd name="T6" fmla="*/ 42 w 191"/>
                    <a:gd name="T7" fmla="*/ 102 h 106"/>
                    <a:gd name="T8" fmla="*/ 84 w 191"/>
                    <a:gd name="T9" fmla="*/ 93 h 106"/>
                    <a:gd name="T10" fmla="*/ 124 w 191"/>
                    <a:gd name="T11" fmla="*/ 90 h 106"/>
                    <a:gd name="T12" fmla="*/ 159 w 191"/>
                    <a:gd name="T13" fmla="*/ 93 h 106"/>
                    <a:gd name="T14" fmla="*/ 190 w 191"/>
                    <a:gd name="T15" fmla="*/ 105 h 106"/>
                    <a:gd name="T16" fmla="*/ 174 w 191"/>
                    <a:gd name="T17" fmla="*/ 80 h 106"/>
                    <a:gd name="T18" fmla="*/ 151 w 191"/>
                    <a:gd name="T19" fmla="*/ 58 h 106"/>
                    <a:gd name="T20" fmla="*/ 119 w 191"/>
                    <a:gd name="T21" fmla="*/ 37 h 106"/>
                    <a:gd name="T22" fmla="*/ 80 w 191"/>
                    <a:gd name="T23" fmla="*/ 16 h 106"/>
                    <a:gd name="T24" fmla="*/ 46 w 191"/>
                    <a:gd name="T25" fmla="*/ 5 h 106"/>
                    <a:gd name="T26" fmla="*/ 0 w 191"/>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1" h="106">
                      <a:moveTo>
                        <a:pt x="0" y="0"/>
                      </a:moveTo>
                      <a:lnTo>
                        <a:pt x="26" y="32"/>
                      </a:lnTo>
                      <a:lnTo>
                        <a:pt x="37" y="66"/>
                      </a:lnTo>
                      <a:lnTo>
                        <a:pt x="42" y="102"/>
                      </a:lnTo>
                      <a:lnTo>
                        <a:pt x="84" y="93"/>
                      </a:lnTo>
                      <a:lnTo>
                        <a:pt x="124" y="90"/>
                      </a:lnTo>
                      <a:lnTo>
                        <a:pt x="159" y="93"/>
                      </a:lnTo>
                      <a:lnTo>
                        <a:pt x="190" y="105"/>
                      </a:lnTo>
                      <a:lnTo>
                        <a:pt x="174" y="80"/>
                      </a:lnTo>
                      <a:lnTo>
                        <a:pt x="151" y="58"/>
                      </a:lnTo>
                      <a:lnTo>
                        <a:pt x="119" y="37"/>
                      </a:lnTo>
                      <a:lnTo>
                        <a:pt x="80" y="16"/>
                      </a:lnTo>
                      <a:lnTo>
                        <a:pt x="46" y="5"/>
                      </a:lnTo>
                      <a:lnTo>
                        <a:pt x="0" y="0"/>
                      </a:lnTo>
                    </a:path>
                  </a:pathLst>
                </a:custGeom>
                <a:solidFill>
                  <a:schemeClr val="bg1"/>
                </a:solidFill>
                <a:ln w="12700" cap="rnd" cmpd="sng">
                  <a:solidFill>
                    <a:schemeClr val="tx1"/>
                  </a:solidFill>
                  <a:prstDash val="solid"/>
                  <a:round/>
                  <a:headEnd/>
                  <a:tailEnd/>
                </a:ln>
                <a:effectLst>
                  <a:outerShdw dist="53882" dir="2700000" algn="ctr" rotWithShape="0">
                    <a:schemeClr val="tx2"/>
                  </a:outerShdw>
                </a:effectLst>
              </p:spPr>
              <p:txBody>
                <a:bodyPr/>
                <a:lstStyle/>
                <a:p>
                  <a:pPr>
                    <a:defRPr/>
                  </a:pPr>
                  <a:endParaRPr lang="en-US">
                    <a:cs typeface="Arial" pitchFamily="34" charset="0"/>
                  </a:endParaRPr>
                </a:p>
              </p:txBody>
            </p:sp>
          </p:grpSp>
          <p:sp>
            <p:nvSpPr>
              <p:cNvPr id="75" name="Rectangle 115"/>
              <p:cNvSpPr>
                <a:spLocks noChangeArrowheads="1"/>
              </p:cNvSpPr>
              <p:nvPr/>
            </p:nvSpPr>
            <p:spPr bwMode="auto">
              <a:xfrm>
                <a:off x="4775" y="2164"/>
                <a:ext cx="803"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solidFill>
                      <a:schemeClr val="tx2"/>
                    </a:solidFill>
                  </a:rPr>
                  <a:t>Rejection</a:t>
                </a:r>
              </a:p>
            </p:txBody>
          </p:sp>
          <p:sp>
            <p:nvSpPr>
              <p:cNvPr id="76" name="Line 116"/>
              <p:cNvSpPr>
                <a:spLocks noChangeShapeType="1"/>
              </p:cNvSpPr>
              <p:nvPr/>
            </p:nvSpPr>
            <p:spPr bwMode="auto">
              <a:xfrm>
                <a:off x="4845" y="2318"/>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77" name="Rectangle 117"/>
              <p:cNvSpPr>
                <a:spLocks noChangeArrowheads="1"/>
              </p:cNvSpPr>
              <p:nvPr/>
            </p:nvSpPr>
            <p:spPr bwMode="auto">
              <a:xfrm>
                <a:off x="746" y="1014"/>
                <a:ext cx="131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t>One-time vendor</a:t>
                </a:r>
              </a:p>
            </p:txBody>
          </p:sp>
          <p:sp>
            <p:nvSpPr>
              <p:cNvPr id="78" name="Rectangle 118"/>
              <p:cNvSpPr>
                <a:spLocks noChangeArrowheads="1"/>
              </p:cNvSpPr>
              <p:nvPr/>
            </p:nvSpPr>
            <p:spPr bwMode="auto">
              <a:xfrm>
                <a:off x="3184" y="766"/>
                <a:ext cx="960"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200">
                    <a:solidFill>
                      <a:schemeClr val="tx2"/>
                    </a:solidFill>
                  </a:rPr>
                  <a:t>Quotation price</a:t>
                </a:r>
              </a:p>
              <a:p>
                <a:r>
                  <a:rPr lang="en-US" altLang="en-US" sz="1200">
                    <a:solidFill>
                      <a:schemeClr val="tx2"/>
                    </a:solidFill>
                  </a:rPr>
                  <a:t>comparison list</a:t>
                </a:r>
              </a:p>
            </p:txBody>
          </p:sp>
          <p:sp>
            <p:nvSpPr>
              <p:cNvPr id="79" name="Freeform 119"/>
              <p:cNvSpPr>
                <a:spLocks/>
              </p:cNvSpPr>
              <p:nvPr/>
            </p:nvSpPr>
            <p:spPr bwMode="auto">
              <a:xfrm>
                <a:off x="4993" y="2437"/>
                <a:ext cx="593" cy="636"/>
              </a:xfrm>
              <a:custGeom>
                <a:avLst/>
                <a:gdLst>
                  <a:gd name="T0" fmla="*/ 0 w 593"/>
                  <a:gd name="T1" fmla="*/ 0 h 636"/>
                  <a:gd name="T2" fmla="*/ 592 w 593"/>
                  <a:gd name="T3" fmla="*/ 0 h 636"/>
                  <a:gd name="T4" fmla="*/ 592 w 593"/>
                  <a:gd name="T5" fmla="*/ 635 h 636"/>
                  <a:gd name="T6" fmla="*/ 0 w 593"/>
                  <a:gd name="T7" fmla="*/ 635 h 636"/>
                  <a:gd name="T8" fmla="*/ 0 w 593"/>
                  <a:gd name="T9" fmla="*/ 0 h 636"/>
                  <a:gd name="T10" fmla="*/ 0 60000 65536"/>
                  <a:gd name="T11" fmla="*/ 0 60000 65536"/>
                  <a:gd name="T12" fmla="*/ 0 60000 65536"/>
                  <a:gd name="T13" fmla="*/ 0 60000 65536"/>
                  <a:gd name="T14" fmla="*/ 0 60000 65536"/>
                  <a:gd name="T15" fmla="*/ 0 w 593"/>
                  <a:gd name="T16" fmla="*/ 0 h 636"/>
                  <a:gd name="T17" fmla="*/ 593 w 593"/>
                  <a:gd name="T18" fmla="*/ 636 h 636"/>
                </a:gdLst>
                <a:ahLst/>
                <a:cxnLst>
                  <a:cxn ang="T10">
                    <a:pos x="T0" y="T1"/>
                  </a:cxn>
                  <a:cxn ang="T11">
                    <a:pos x="T2" y="T3"/>
                  </a:cxn>
                  <a:cxn ang="T12">
                    <a:pos x="T4" y="T5"/>
                  </a:cxn>
                  <a:cxn ang="T13">
                    <a:pos x="T6" y="T7"/>
                  </a:cxn>
                  <a:cxn ang="T14">
                    <a:pos x="T8" y="T9"/>
                  </a:cxn>
                </a:cxnLst>
                <a:rect l="T15" t="T16" r="T17" b="T18"/>
                <a:pathLst>
                  <a:path w="593" h="636">
                    <a:moveTo>
                      <a:pt x="0" y="0"/>
                    </a:moveTo>
                    <a:lnTo>
                      <a:pt x="592" y="0"/>
                    </a:lnTo>
                    <a:lnTo>
                      <a:pt x="592" y="635"/>
                    </a:lnTo>
                    <a:lnTo>
                      <a:pt x="0" y="635"/>
                    </a:lnTo>
                    <a:lnTo>
                      <a:pt x="0" y="0"/>
                    </a:lnTo>
                  </a:path>
                </a:pathLst>
              </a:custGeom>
              <a:solidFill>
                <a:schemeClr val="bg1"/>
              </a:solidFill>
              <a:ln w="12700" cap="rnd" cmpd="sng">
                <a:solidFill>
                  <a:schemeClr val="tx1"/>
                </a:solidFill>
                <a:prstDash val="solid"/>
                <a:round/>
                <a:headEnd/>
                <a:tailEnd/>
              </a:ln>
            </p:spPr>
            <p:txBody>
              <a:bodyPr/>
              <a:lstStyle/>
              <a:p>
                <a:endParaRPr lang="en-SG"/>
              </a:p>
            </p:txBody>
          </p:sp>
          <p:sp>
            <p:nvSpPr>
              <p:cNvPr id="80" name="Freeform 120"/>
              <p:cNvSpPr>
                <a:spLocks/>
              </p:cNvSpPr>
              <p:nvPr/>
            </p:nvSpPr>
            <p:spPr bwMode="auto">
              <a:xfrm>
                <a:off x="5003" y="2445"/>
                <a:ext cx="574" cy="620"/>
              </a:xfrm>
              <a:custGeom>
                <a:avLst/>
                <a:gdLst>
                  <a:gd name="T0" fmla="*/ 573 w 574"/>
                  <a:gd name="T1" fmla="*/ 0 h 620"/>
                  <a:gd name="T2" fmla="*/ 0 w 574"/>
                  <a:gd name="T3" fmla="*/ 0 h 620"/>
                  <a:gd name="T4" fmla="*/ 0 w 574"/>
                  <a:gd name="T5" fmla="*/ 619 h 620"/>
                  <a:gd name="T6" fmla="*/ 573 w 574"/>
                  <a:gd name="T7" fmla="*/ 619 h 620"/>
                  <a:gd name="T8" fmla="*/ 573 w 574"/>
                  <a:gd name="T9" fmla="*/ 0 h 620"/>
                  <a:gd name="T10" fmla="*/ 0 60000 65536"/>
                  <a:gd name="T11" fmla="*/ 0 60000 65536"/>
                  <a:gd name="T12" fmla="*/ 0 60000 65536"/>
                  <a:gd name="T13" fmla="*/ 0 60000 65536"/>
                  <a:gd name="T14" fmla="*/ 0 60000 65536"/>
                  <a:gd name="T15" fmla="*/ 0 w 574"/>
                  <a:gd name="T16" fmla="*/ 0 h 620"/>
                  <a:gd name="T17" fmla="*/ 574 w 574"/>
                  <a:gd name="T18" fmla="*/ 620 h 620"/>
                </a:gdLst>
                <a:ahLst/>
                <a:cxnLst>
                  <a:cxn ang="T10">
                    <a:pos x="T0" y="T1"/>
                  </a:cxn>
                  <a:cxn ang="T11">
                    <a:pos x="T2" y="T3"/>
                  </a:cxn>
                  <a:cxn ang="T12">
                    <a:pos x="T4" y="T5"/>
                  </a:cxn>
                  <a:cxn ang="T13">
                    <a:pos x="T6" y="T7"/>
                  </a:cxn>
                  <a:cxn ang="T14">
                    <a:pos x="T8" y="T9"/>
                  </a:cxn>
                </a:cxnLst>
                <a:rect l="T15" t="T16" r="T17" b="T18"/>
                <a:pathLst>
                  <a:path w="574" h="620">
                    <a:moveTo>
                      <a:pt x="573" y="0"/>
                    </a:moveTo>
                    <a:lnTo>
                      <a:pt x="0" y="0"/>
                    </a:lnTo>
                    <a:lnTo>
                      <a:pt x="0" y="619"/>
                    </a:lnTo>
                    <a:lnTo>
                      <a:pt x="573" y="619"/>
                    </a:lnTo>
                    <a:lnTo>
                      <a:pt x="573"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81" name="Line 121"/>
              <p:cNvSpPr>
                <a:spLocks noChangeShapeType="1"/>
              </p:cNvSpPr>
              <p:nvPr/>
            </p:nvSpPr>
            <p:spPr bwMode="auto">
              <a:xfrm>
                <a:off x="5011" y="2725"/>
                <a:ext cx="56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82" name="Line 122"/>
              <p:cNvSpPr>
                <a:spLocks noChangeShapeType="1"/>
              </p:cNvSpPr>
              <p:nvPr/>
            </p:nvSpPr>
            <p:spPr bwMode="auto">
              <a:xfrm>
                <a:off x="5011" y="2762"/>
                <a:ext cx="56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83" name="Line 123"/>
              <p:cNvSpPr>
                <a:spLocks noChangeShapeType="1"/>
              </p:cNvSpPr>
              <p:nvPr/>
            </p:nvSpPr>
            <p:spPr bwMode="auto">
              <a:xfrm>
                <a:off x="5011" y="2800"/>
                <a:ext cx="56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84" name="Line 124"/>
              <p:cNvSpPr>
                <a:spLocks noChangeShapeType="1"/>
              </p:cNvSpPr>
              <p:nvPr/>
            </p:nvSpPr>
            <p:spPr bwMode="auto">
              <a:xfrm>
                <a:off x="5011" y="2837"/>
                <a:ext cx="56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85" name="Line 125"/>
              <p:cNvSpPr>
                <a:spLocks noChangeShapeType="1"/>
              </p:cNvSpPr>
              <p:nvPr/>
            </p:nvSpPr>
            <p:spPr bwMode="auto">
              <a:xfrm>
                <a:off x="5011" y="2874"/>
                <a:ext cx="56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86" name="Line 126"/>
              <p:cNvSpPr>
                <a:spLocks noChangeShapeType="1"/>
              </p:cNvSpPr>
              <p:nvPr/>
            </p:nvSpPr>
            <p:spPr bwMode="auto">
              <a:xfrm>
                <a:off x="5011" y="2913"/>
                <a:ext cx="56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87" name="Line 127"/>
              <p:cNvSpPr>
                <a:spLocks noChangeShapeType="1"/>
              </p:cNvSpPr>
              <p:nvPr/>
            </p:nvSpPr>
            <p:spPr bwMode="auto">
              <a:xfrm>
                <a:off x="5011" y="2949"/>
                <a:ext cx="56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88" name="Line 128"/>
              <p:cNvSpPr>
                <a:spLocks noChangeShapeType="1"/>
              </p:cNvSpPr>
              <p:nvPr/>
            </p:nvSpPr>
            <p:spPr bwMode="auto">
              <a:xfrm>
                <a:off x="5011" y="2987"/>
                <a:ext cx="56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89" name="Line 129"/>
              <p:cNvSpPr>
                <a:spLocks noChangeShapeType="1"/>
              </p:cNvSpPr>
              <p:nvPr/>
            </p:nvSpPr>
            <p:spPr bwMode="auto">
              <a:xfrm>
                <a:off x="5495" y="3024"/>
                <a:ext cx="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90" name="Line 130"/>
              <p:cNvSpPr>
                <a:spLocks noChangeShapeType="1"/>
              </p:cNvSpPr>
              <p:nvPr/>
            </p:nvSpPr>
            <p:spPr bwMode="auto">
              <a:xfrm>
                <a:off x="5011" y="2633"/>
                <a:ext cx="0" cy="42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91" name="Line 131"/>
              <p:cNvSpPr>
                <a:spLocks noChangeShapeType="1"/>
              </p:cNvSpPr>
              <p:nvPr/>
            </p:nvSpPr>
            <p:spPr bwMode="auto">
              <a:xfrm>
                <a:off x="5086" y="2633"/>
                <a:ext cx="0" cy="3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92" name="Line 132"/>
              <p:cNvSpPr>
                <a:spLocks noChangeShapeType="1"/>
              </p:cNvSpPr>
              <p:nvPr/>
            </p:nvSpPr>
            <p:spPr bwMode="auto">
              <a:xfrm>
                <a:off x="5159" y="2633"/>
                <a:ext cx="0" cy="37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93" name="Line 133"/>
              <p:cNvSpPr>
                <a:spLocks noChangeShapeType="1"/>
              </p:cNvSpPr>
              <p:nvPr/>
            </p:nvSpPr>
            <p:spPr bwMode="auto">
              <a:xfrm>
                <a:off x="5420" y="2633"/>
                <a:ext cx="0" cy="3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94" name="Line 134"/>
              <p:cNvSpPr>
                <a:spLocks noChangeShapeType="1"/>
              </p:cNvSpPr>
              <p:nvPr/>
            </p:nvSpPr>
            <p:spPr bwMode="auto">
              <a:xfrm>
                <a:off x="5497" y="2633"/>
                <a:ext cx="0" cy="42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95" name="Line 135"/>
              <p:cNvSpPr>
                <a:spLocks noChangeShapeType="1"/>
              </p:cNvSpPr>
              <p:nvPr/>
            </p:nvSpPr>
            <p:spPr bwMode="auto">
              <a:xfrm>
                <a:off x="5572" y="2633"/>
                <a:ext cx="0" cy="42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96" name="Line 136"/>
              <p:cNvSpPr>
                <a:spLocks noChangeShapeType="1"/>
              </p:cNvSpPr>
              <p:nvPr/>
            </p:nvSpPr>
            <p:spPr bwMode="auto">
              <a:xfrm>
                <a:off x="5034" y="3024"/>
                <a:ext cx="9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97" name="Line 137"/>
              <p:cNvSpPr>
                <a:spLocks noChangeShapeType="1"/>
              </p:cNvSpPr>
              <p:nvPr/>
            </p:nvSpPr>
            <p:spPr bwMode="auto">
              <a:xfrm>
                <a:off x="5183" y="3024"/>
                <a:ext cx="18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98" name="Freeform 138"/>
              <p:cNvSpPr>
                <a:spLocks/>
              </p:cNvSpPr>
              <p:nvPr/>
            </p:nvSpPr>
            <p:spPr bwMode="auto">
              <a:xfrm>
                <a:off x="5302" y="2540"/>
                <a:ext cx="264" cy="17"/>
              </a:xfrm>
              <a:custGeom>
                <a:avLst/>
                <a:gdLst>
                  <a:gd name="T0" fmla="*/ 0 w 264"/>
                  <a:gd name="T1" fmla="*/ 0 h 17"/>
                  <a:gd name="T2" fmla="*/ 263 w 264"/>
                  <a:gd name="T3" fmla="*/ 0 h 17"/>
                  <a:gd name="T4" fmla="*/ 263 w 264"/>
                  <a:gd name="T5" fmla="*/ 16 h 17"/>
                  <a:gd name="T6" fmla="*/ 0 w 264"/>
                  <a:gd name="T7" fmla="*/ 16 h 17"/>
                  <a:gd name="T8" fmla="*/ 0 w 264"/>
                  <a:gd name="T9" fmla="*/ 0 h 17"/>
                  <a:gd name="T10" fmla="*/ 0 60000 65536"/>
                  <a:gd name="T11" fmla="*/ 0 60000 65536"/>
                  <a:gd name="T12" fmla="*/ 0 60000 65536"/>
                  <a:gd name="T13" fmla="*/ 0 60000 65536"/>
                  <a:gd name="T14" fmla="*/ 0 60000 65536"/>
                  <a:gd name="T15" fmla="*/ 0 w 264"/>
                  <a:gd name="T16" fmla="*/ 0 h 17"/>
                  <a:gd name="T17" fmla="*/ 264 w 264"/>
                  <a:gd name="T18" fmla="*/ 17 h 17"/>
                </a:gdLst>
                <a:ahLst/>
                <a:cxnLst>
                  <a:cxn ang="T10">
                    <a:pos x="T0" y="T1"/>
                  </a:cxn>
                  <a:cxn ang="T11">
                    <a:pos x="T2" y="T3"/>
                  </a:cxn>
                  <a:cxn ang="T12">
                    <a:pos x="T4" y="T5"/>
                  </a:cxn>
                  <a:cxn ang="T13">
                    <a:pos x="T6" y="T7"/>
                  </a:cxn>
                  <a:cxn ang="T14">
                    <a:pos x="T8" y="T9"/>
                  </a:cxn>
                </a:cxnLst>
                <a:rect l="T15" t="T16" r="T17" b="T18"/>
                <a:pathLst>
                  <a:path w="264" h="17">
                    <a:moveTo>
                      <a:pt x="0" y="0"/>
                    </a:moveTo>
                    <a:lnTo>
                      <a:pt x="263" y="0"/>
                    </a:lnTo>
                    <a:lnTo>
                      <a:pt x="263" y="16"/>
                    </a:lnTo>
                    <a:lnTo>
                      <a:pt x="0" y="16"/>
                    </a:lnTo>
                    <a:lnTo>
                      <a:pt x="0" y="0"/>
                    </a:lnTo>
                  </a:path>
                </a:pathLst>
              </a:custGeom>
              <a:solidFill>
                <a:srgbClr val="676767"/>
              </a:solidFill>
              <a:ln w="12700" cap="rnd" cmpd="sng">
                <a:solidFill>
                  <a:schemeClr val="tx1"/>
                </a:solidFill>
                <a:prstDash val="solid"/>
                <a:round/>
                <a:headEnd/>
                <a:tailEnd/>
              </a:ln>
            </p:spPr>
            <p:txBody>
              <a:bodyPr/>
              <a:lstStyle/>
              <a:p>
                <a:endParaRPr lang="en-SG"/>
              </a:p>
            </p:txBody>
          </p:sp>
          <p:sp>
            <p:nvSpPr>
              <p:cNvPr id="99" name="Freeform 139"/>
              <p:cNvSpPr>
                <a:spLocks/>
              </p:cNvSpPr>
              <p:nvPr/>
            </p:nvSpPr>
            <p:spPr bwMode="auto">
              <a:xfrm>
                <a:off x="5011" y="2540"/>
                <a:ext cx="264" cy="17"/>
              </a:xfrm>
              <a:custGeom>
                <a:avLst/>
                <a:gdLst>
                  <a:gd name="T0" fmla="*/ 0 w 264"/>
                  <a:gd name="T1" fmla="*/ 0 h 17"/>
                  <a:gd name="T2" fmla="*/ 263 w 264"/>
                  <a:gd name="T3" fmla="*/ 0 h 17"/>
                  <a:gd name="T4" fmla="*/ 263 w 264"/>
                  <a:gd name="T5" fmla="*/ 16 h 17"/>
                  <a:gd name="T6" fmla="*/ 0 w 264"/>
                  <a:gd name="T7" fmla="*/ 16 h 17"/>
                  <a:gd name="T8" fmla="*/ 0 w 264"/>
                  <a:gd name="T9" fmla="*/ 0 h 17"/>
                  <a:gd name="T10" fmla="*/ 0 60000 65536"/>
                  <a:gd name="T11" fmla="*/ 0 60000 65536"/>
                  <a:gd name="T12" fmla="*/ 0 60000 65536"/>
                  <a:gd name="T13" fmla="*/ 0 60000 65536"/>
                  <a:gd name="T14" fmla="*/ 0 60000 65536"/>
                  <a:gd name="T15" fmla="*/ 0 w 264"/>
                  <a:gd name="T16" fmla="*/ 0 h 17"/>
                  <a:gd name="T17" fmla="*/ 264 w 264"/>
                  <a:gd name="T18" fmla="*/ 17 h 17"/>
                </a:gdLst>
                <a:ahLst/>
                <a:cxnLst>
                  <a:cxn ang="T10">
                    <a:pos x="T0" y="T1"/>
                  </a:cxn>
                  <a:cxn ang="T11">
                    <a:pos x="T2" y="T3"/>
                  </a:cxn>
                  <a:cxn ang="T12">
                    <a:pos x="T4" y="T5"/>
                  </a:cxn>
                  <a:cxn ang="T13">
                    <a:pos x="T6" y="T7"/>
                  </a:cxn>
                  <a:cxn ang="T14">
                    <a:pos x="T8" y="T9"/>
                  </a:cxn>
                </a:cxnLst>
                <a:rect l="T15" t="T16" r="T17" b="T18"/>
                <a:pathLst>
                  <a:path w="264" h="17">
                    <a:moveTo>
                      <a:pt x="0" y="0"/>
                    </a:moveTo>
                    <a:lnTo>
                      <a:pt x="263" y="0"/>
                    </a:lnTo>
                    <a:lnTo>
                      <a:pt x="263" y="16"/>
                    </a:lnTo>
                    <a:lnTo>
                      <a:pt x="0" y="16"/>
                    </a:lnTo>
                    <a:lnTo>
                      <a:pt x="0" y="0"/>
                    </a:lnTo>
                  </a:path>
                </a:pathLst>
              </a:custGeom>
              <a:solidFill>
                <a:srgbClr val="676767"/>
              </a:solidFill>
              <a:ln w="12700" cap="rnd" cmpd="sng">
                <a:solidFill>
                  <a:schemeClr val="tx1"/>
                </a:solidFill>
                <a:prstDash val="solid"/>
                <a:round/>
                <a:headEnd/>
                <a:tailEnd/>
              </a:ln>
            </p:spPr>
            <p:txBody>
              <a:bodyPr/>
              <a:lstStyle/>
              <a:p>
                <a:endParaRPr lang="en-SG"/>
              </a:p>
            </p:txBody>
          </p:sp>
          <p:sp>
            <p:nvSpPr>
              <p:cNvPr id="100" name="Line 140"/>
              <p:cNvSpPr>
                <a:spLocks noChangeShapeType="1"/>
              </p:cNvSpPr>
              <p:nvPr/>
            </p:nvSpPr>
            <p:spPr bwMode="auto">
              <a:xfrm>
                <a:off x="5011" y="2688"/>
                <a:ext cx="56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01" name="Freeform 141"/>
              <p:cNvSpPr>
                <a:spLocks/>
              </p:cNvSpPr>
              <p:nvPr/>
            </p:nvSpPr>
            <p:spPr bwMode="auto">
              <a:xfrm>
                <a:off x="5012" y="2635"/>
                <a:ext cx="556" cy="17"/>
              </a:xfrm>
              <a:custGeom>
                <a:avLst/>
                <a:gdLst>
                  <a:gd name="T0" fmla="*/ 0 w 556"/>
                  <a:gd name="T1" fmla="*/ 0 h 17"/>
                  <a:gd name="T2" fmla="*/ 555 w 556"/>
                  <a:gd name="T3" fmla="*/ 0 h 17"/>
                  <a:gd name="T4" fmla="*/ 555 w 556"/>
                  <a:gd name="T5" fmla="*/ 16 h 17"/>
                  <a:gd name="T6" fmla="*/ 0 w 556"/>
                  <a:gd name="T7" fmla="*/ 16 h 17"/>
                  <a:gd name="T8" fmla="*/ 0 w 556"/>
                  <a:gd name="T9" fmla="*/ 0 h 17"/>
                  <a:gd name="T10" fmla="*/ 0 60000 65536"/>
                  <a:gd name="T11" fmla="*/ 0 60000 65536"/>
                  <a:gd name="T12" fmla="*/ 0 60000 65536"/>
                  <a:gd name="T13" fmla="*/ 0 60000 65536"/>
                  <a:gd name="T14" fmla="*/ 0 60000 65536"/>
                  <a:gd name="T15" fmla="*/ 0 w 556"/>
                  <a:gd name="T16" fmla="*/ 0 h 17"/>
                  <a:gd name="T17" fmla="*/ 556 w 556"/>
                  <a:gd name="T18" fmla="*/ 17 h 17"/>
                </a:gdLst>
                <a:ahLst/>
                <a:cxnLst>
                  <a:cxn ang="T10">
                    <a:pos x="T0" y="T1"/>
                  </a:cxn>
                  <a:cxn ang="T11">
                    <a:pos x="T2" y="T3"/>
                  </a:cxn>
                  <a:cxn ang="T12">
                    <a:pos x="T4" y="T5"/>
                  </a:cxn>
                  <a:cxn ang="T13">
                    <a:pos x="T6" y="T7"/>
                  </a:cxn>
                  <a:cxn ang="T14">
                    <a:pos x="T8" y="T9"/>
                  </a:cxn>
                </a:cxnLst>
                <a:rect l="T15" t="T16" r="T17" b="T18"/>
                <a:pathLst>
                  <a:path w="556" h="17">
                    <a:moveTo>
                      <a:pt x="0" y="0"/>
                    </a:moveTo>
                    <a:lnTo>
                      <a:pt x="555" y="0"/>
                    </a:lnTo>
                    <a:lnTo>
                      <a:pt x="555" y="16"/>
                    </a:lnTo>
                    <a:lnTo>
                      <a:pt x="0" y="16"/>
                    </a:lnTo>
                    <a:lnTo>
                      <a:pt x="0" y="0"/>
                    </a:lnTo>
                  </a:path>
                </a:pathLst>
              </a:custGeom>
              <a:solidFill>
                <a:srgbClr val="676767"/>
              </a:solidFill>
              <a:ln w="12700" cap="rnd" cmpd="sng">
                <a:solidFill>
                  <a:schemeClr val="tx1"/>
                </a:solidFill>
                <a:prstDash val="solid"/>
                <a:round/>
                <a:headEnd/>
                <a:tailEnd/>
              </a:ln>
            </p:spPr>
            <p:txBody>
              <a:bodyPr/>
              <a:lstStyle/>
              <a:p>
                <a:endParaRPr lang="en-SG"/>
              </a:p>
            </p:txBody>
          </p:sp>
          <p:sp>
            <p:nvSpPr>
              <p:cNvPr id="102" name="Line 142"/>
              <p:cNvSpPr>
                <a:spLocks noChangeShapeType="1"/>
              </p:cNvSpPr>
              <p:nvPr/>
            </p:nvSpPr>
            <p:spPr bwMode="auto">
              <a:xfrm>
                <a:off x="5011" y="2578"/>
                <a:ext cx="26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03" name="Line 143"/>
              <p:cNvSpPr>
                <a:spLocks noChangeShapeType="1"/>
              </p:cNvSpPr>
              <p:nvPr/>
            </p:nvSpPr>
            <p:spPr bwMode="auto">
              <a:xfrm>
                <a:off x="5011" y="2607"/>
                <a:ext cx="26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04" name="Line 144"/>
              <p:cNvSpPr>
                <a:spLocks noChangeShapeType="1"/>
              </p:cNvSpPr>
              <p:nvPr/>
            </p:nvSpPr>
            <p:spPr bwMode="auto">
              <a:xfrm>
                <a:off x="5300" y="2578"/>
                <a:ext cx="271"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05" name="Line 145"/>
              <p:cNvSpPr>
                <a:spLocks noChangeShapeType="1"/>
              </p:cNvSpPr>
              <p:nvPr/>
            </p:nvSpPr>
            <p:spPr bwMode="auto">
              <a:xfrm>
                <a:off x="5300" y="2607"/>
                <a:ext cx="271"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06" name="Rectangle 146"/>
              <p:cNvSpPr>
                <a:spLocks noChangeArrowheads="1"/>
              </p:cNvSpPr>
              <p:nvPr/>
            </p:nvSpPr>
            <p:spPr bwMode="auto">
              <a:xfrm>
                <a:off x="4954" y="2421"/>
                <a:ext cx="797"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200"/>
                  <a:t>Purch. order</a:t>
                </a:r>
              </a:p>
            </p:txBody>
          </p:sp>
          <p:sp>
            <p:nvSpPr>
              <p:cNvPr id="107" name="Line 147"/>
              <p:cNvSpPr>
                <a:spLocks noChangeShapeType="1"/>
              </p:cNvSpPr>
              <p:nvPr/>
            </p:nvSpPr>
            <p:spPr bwMode="auto">
              <a:xfrm>
                <a:off x="5040" y="2573"/>
                <a:ext cx="456" cy="417"/>
              </a:xfrm>
              <a:prstGeom prst="line">
                <a:avLst/>
              </a:prstGeom>
              <a:noFill/>
              <a:ln w="25400">
                <a:solidFill>
                  <a:srgbClr val="FF500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08" name="Line 148"/>
              <p:cNvSpPr>
                <a:spLocks noChangeShapeType="1"/>
              </p:cNvSpPr>
              <p:nvPr/>
            </p:nvSpPr>
            <p:spPr bwMode="auto">
              <a:xfrm flipH="1">
                <a:off x="5003" y="2577"/>
                <a:ext cx="484" cy="418"/>
              </a:xfrm>
              <a:prstGeom prst="line">
                <a:avLst/>
              </a:prstGeom>
              <a:noFill/>
              <a:ln w="25400">
                <a:solidFill>
                  <a:srgbClr val="FF500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09" name="Line 149"/>
              <p:cNvSpPr>
                <a:spLocks noChangeShapeType="1"/>
              </p:cNvSpPr>
              <p:nvPr/>
            </p:nvSpPr>
            <p:spPr bwMode="auto">
              <a:xfrm>
                <a:off x="1218" y="3765"/>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grpSp>
            <p:nvGrpSpPr>
              <p:cNvPr id="110" name="Group 150"/>
              <p:cNvGrpSpPr>
                <a:grpSpLocks/>
              </p:cNvGrpSpPr>
              <p:nvPr/>
            </p:nvGrpSpPr>
            <p:grpSpPr bwMode="auto">
              <a:xfrm>
                <a:off x="3810" y="1510"/>
                <a:ext cx="1125" cy="361"/>
                <a:chOff x="3810" y="1510"/>
                <a:chExt cx="1125" cy="361"/>
              </a:xfrm>
            </p:grpSpPr>
            <p:sp>
              <p:nvSpPr>
                <p:cNvPr id="112" name="Freeform 151"/>
                <p:cNvSpPr>
                  <a:spLocks/>
                </p:cNvSpPr>
                <p:nvPr/>
              </p:nvSpPr>
              <p:spPr bwMode="auto">
                <a:xfrm>
                  <a:off x="3810" y="1510"/>
                  <a:ext cx="1125" cy="361"/>
                </a:xfrm>
                <a:custGeom>
                  <a:avLst/>
                  <a:gdLst>
                    <a:gd name="T0" fmla="*/ 1124 w 1125"/>
                    <a:gd name="T1" fmla="*/ 0 h 361"/>
                    <a:gd name="T2" fmla="*/ 1124 w 1125"/>
                    <a:gd name="T3" fmla="*/ 360 h 361"/>
                    <a:gd name="T4" fmla="*/ 0 w 1125"/>
                    <a:gd name="T5" fmla="*/ 360 h 361"/>
                    <a:gd name="T6" fmla="*/ 0 60000 65536"/>
                    <a:gd name="T7" fmla="*/ 0 60000 65536"/>
                    <a:gd name="T8" fmla="*/ 0 60000 65536"/>
                    <a:gd name="T9" fmla="*/ 0 w 1125"/>
                    <a:gd name="T10" fmla="*/ 0 h 361"/>
                    <a:gd name="T11" fmla="*/ 1125 w 1125"/>
                    <a:gd name="T12" fmla="*/ 361 h 361"/>
                  </a:gdLst>
                  <a:ahLst/>
                  <a:cxnLst>
                    <a:cxn ang="T6">
                      <a:pos x="T0" y="T1"/>
                    </a:cxn>
                    <a:cxn ang="T7">
                      <a:pos x="T2" y="T3"/>
                    </a:cxn>
                    <a:cxn ang="T8">
                      <a:pos x="T4" y="T5"/>
                    </a:cxn>
                  </a:cxnLst>
                  <a:rect l="T9" t="T10" r="T11" b="T12"/>
                  <a:pathLst>
                    <a:path w="1125" h="361">
                      <a:moveTo>
                        <a:pt x="1124" y="0"/>
                      </a:moveTo>
                      <a:lnTo>
                        <a:pt x="1124" y="360"/>
                      </a:lnTo>
                      <a:lnTo>
                        <a:pt x="0" y="360"/>
                      </a:lnTo>
                    </a:path>
                  </a:pathLst>
                </a:custGeom>
                <a:gradFill rotWithShape="0">
                  <a:gsLst>
                    <a:gs pos="0">
                      <a:srgbClr val="A2C1FE"/>
                    </a:gs>
                    <a:gs pos="100000">
                      <a:srgbClr val="A2C1FE"/>
                    </a:gs>
                  </a:gsLst>
                  <a:lin ang="18900000" scaled="1"/>
                </a:gradFill>
                <a:ln w="12700" cap="rnd" cmpd="sng">
                  <a:solidFill>
                    <a:schemeClr val="tx1"/>
                  </a:solidFill>
                  <a:prstDash val="solid"/>
                  <a:round/>
                  <a:headEnd type="none" w="sm" len="sm"/>
                  <a:tailEnd type="none" w="sm" len="sm"/>
                </a:ln>
              </p:spPr>
              <p:txBody>
                <a:bodyPr/>
                <a:lstStyle/>
                <a:p>
                  <a:endParaRPr lang="en-SG"/>
                </a:p>
              </p:txBody>
            </p:sp>
            <p:sp>
              <p:nvSpPr>
                <p:cNvPr id="113" name="Freeform 152"/>
                <p:cNvSpPr>
                  <a:spLocks/>
                </p:cNvSpPr>
                <p:nvPr/>
              </p:nvSpPr>
              <p:spPr bwMode="auto">
                <a:xfrm>
                  <a:off x="3810" y="1510"/>
                  <a:ext cx="1125" cy="361"/>
                </a:xfrm>
                <a:custGeom>
                  <a:avLst/>
                  <a:gdLst>
                    <a:gd name="T0" fmla="*/ 0 w 1125"/>
                    <a:gd name="T1" fmla="*/ 360 h 361"/>
                    <a:gd name="T2" fmla="*/ 0 w 1125"/>
                    <a:gd name="T3" fmla="*/ 0 h 361"/>
                    <a:gd name="T4" fmla="*/ 1124 w 1125"/>
                    <a:gd name="T5" fmla="*/ 0 h 361"/>
                    <a:gd name="T6" fmla="*/ 0 60000 65536"/>
                    <a:gd name="T7" fmla="*/ 0 60000 65536"/>
                    <a:gd name="T8" fmla="*/ 0 60000 65536"/>
                    <a:gd name="T9" fmla="*/ 0 w 1125"/>
                    <a:gd name="T10" fmla="*/ 0 h 361"/>
                    <a:gd name="T11" fmla="*/ 1125 w 1125"/>
                    <a:gd name="T12" fmla="*/ 361 h 361"/>
                  </a:gdLst>
                  <a:ahLst/>
                  <a:cxnLst>
                    <a:cxn ang="T6">
                      <a:pos x="T0" y="T1"/>
                    </a:cxn>
                    <a:cxn ang="T7">
                      <a:pos x="T2" y="T3"/>
                    </a:cxn>
                    <a:cxn ang="T8">
                      <a:pos x="T4" y="T5"/>
                    </a:cxn>
                  </a:cxnLst>
                  <a:rect l="T9" t="T10" r="T11" b="T12"/>
                  <a:pathLst>
                    <a:path w="1125" h="361">
                      <a:moveTo>
                        <a:pt x="0" y="360"/>
                      </a:moveTo>
                      <a:lnTo>
                        <a:pt x="0" y="0"/>
                      </a:lnTo>
                      <a:lnTo>
                        <a:pt x="1124" y="0"/>
                      </a:lnTo>
                    </a:path>
                  </a:pathLst>
                </a:custGeom>
                <a:gradFill rotWithShape="0">
                  <a:gsLst>
                    <a:gs pos="0">
                      <a:srgbClr val="A2C1FE"/>
                    </a:gs>
                    <a:gs pos="100000">
                      <a:srgbClr val="A2C1FE"/>
                    </a:gs>
                  </a:gsLst>
                  <a:lin ang="18900000" scaled="1"/>
                </a:gradFill>
                <a:ln w="12700" cap="rnd" cmpd="sng">
                  <a:solidFill>
                    <a:schemeClr val="bg2"/>
                  </a:solidFill>
                  <a:prstDash val="solid"/>
                  <a:round/>
                  <a:headEnd type="none" w="sm" len="sm"/>
                  <a:tailEnd type="none" w="sm" len="sm"/>
                </a:ln>
              </p:spPr>
              <p:txBody>
                <a:bodyPr/>
                <a:lstStyle/>
                <a:p>
                  <a:endParaRPr lang="en-SG"/>
                </a:p>
              </p:txBody>
            </p:sp>
          </p:grpSp>
          <p:sp>
            <p:nvSpPr>
              <p:cNvPr id="111" name="Rectangle 153"/>
              <p:cNvSpPr>
                <a:spLocks noChangeArrowheads="1"/>
              </p:cNvSpPr>
              <p:nvPr/>
            </p:nvSpPr>
            <p:spPr bwMode="auto">
              <a:xfrm>
                <a:off x="3770" y="1596"/>
                <a:ext cx="1096"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200"/>
                  <a:t>Purch. info record</a:t>
                </a:r>
              </a:p>
            </p:txBody>
          </p:sp>
        </p:grpSp>
      </p:grpSp>
    </p:spTree>
    <p:extLst>
      <p:ext uri="{BB962C8B-B14F-4D97-AF65-F5344CB8AC3E}">
        <p14:creationId xmlns:p14="http://schemas.microsoft.com/office/powerpoint/2010/main" val="19988125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4. Procurement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Purchase Order</a:t>
            </a:r>
            <a:endParaRPr lang="ja-JP" altLang="en-US" b="1" dirty="0">
              <a:solidFill>
                <a:srgbClr val="FFC000"/>
              </a:solidFill>
              <a:latin typeface="Calibri" panose="020F0502020204030204" pitchFamily="34" charset="0"/>
            </a:endParaRPr>
          </a:p>
        </p:txBody>
      </p:sp>
      <p:grpSp>
        <p:nvGrpSpPr>
          <p:cNvPr id="158" name="Group 5"/>
          <p:cNvGrpSpPr>
            <a:grpSpLocks/>
          </p:cNvGrpSpPr>
          <p:nvPr/>
        </p:nvGrpSpPr>
        <p:grpSpPr bwMode="auto">
          <a:xfrm>
            <a:off x="983672" y="1245523"/>
            <a:ext cx="7807325" cy="5051425"/>
            <a:chOff x="672" y="816"/>
            <a:chExt cx="4918" cy="3182"/>
          </a:xfrm>
        </p:grpSpPr>
        <p:sp>
          <p:nvSpPr>
            <p:cNvPr id="159" name="Freeform 6"/>
            <p:cNvSpPr>
              <a:spLocks/>
            </p:cNvSpPr>
            <p:nvPr/>
          </p:nvSpPr>
          <p:spPr bwMode="auto">
            <a:xfrm>
              <a:off x="1136" y="1075"/>
              <a:ext cx="4046" cy="2561"/>
            </a:xfrm>
            <a:custGeom>
              <a:avLst/>
              <a:gdLst>
                <a:gd name="T0" fmla="*/ 4045 w 4730"/>
                <a:gd name="T1" fmla="*/ 1773 h 2763"/>
                <a:gd name="T2" fmla="*/ 3764 w 4730"/>
                <a:gd name="T3" fmla="*/ 1657 h 2763"/>
                <a:gd name="T4" fmla="*/ 3697 w 4730"/>
                <a:gd name="T5" fmla="*/ 1378 h 2763"/>
                <a:gd name="T6" fmla="*/ 3598 w 4730"/>
                <a:gd name="T7" fmla="*/ 1109 h 2763"/>
                <a:gd name="T8" fmla="*/ 3467 w 4730"/>
                <a:gd name="T9" fmla="*/ 857 h 2763"/>
                <a:gd name="T10" fmla="*/ 3304 w 4730"/>
                <a:gd name="T11" fmla="*/ 628 h 2763"/>
                <a:gd name="T12" fmla="*/ 3112 w 4730"/>
                <a:gd name="T13" fmla="*/ 424 h 2763"/>
                <a:gd name="T14" fmla="*/ 2890 w 4730"/>
                <a:gd name="T15" fmla="*/ 253 h 2763"/>
                <a:gd name="T16" fmla="*/ 2635 w 4730"/>
                <a:gd name="T17" fmla="*/ 123 h 2763"/>
                <a:gd name="T18" fmla="*/ 2351 w 4730"/>
                <a:gd name="T19" fmla="*/ 37 h 2763"/>
                <a:gd name="T20" fmla="*/ 2038 w 4730"/>
                <a:gd name="T21" fmla="*/ 0 h 2763"/>
                <a:gd name="T22" fmla="*/ 1693 w 4730"/>
                <a:gd name="T23" fmla="*/ 20 h 2763"/>
                <a:gd name="T24" fmla="*/ 1411 w 4730"/>
                <a:gd name="T25" fmla="*/ 83 h 2763"/>
                <a:gd name="T26" fmla="*/ 1144 w 4730"/>
                <a:gd name="T27" fmla="*/ 190 h 2763"/>
                <a:gd name="T28" fmla="*/ 896 w 4730"/>
                <a:gd name="T29" fmla="*/ 335 h 2763"/>
                <a:gd name="T30" fmla="*/ 671 w 4730"/>
                <a:gd name="T31" fmla="*/ 516 h 2763"/>
                <a:gd name="T32" fmla="*/ 473 w 4730"/>
                <a:gd name="T33" fmla="*/ 729 h 2763"/>
                <a:gd name="T34" fmla="*/ 306 w 4730"/>
                <a:gd name="T35" fmla="*/ 972 h 2763"/>
                <a:gd name="T36" fmla="*/ 170 w 4730"/>
                <a:gd name="T37" fmla="*/ 1238 h 2763"/>
                <a:gd name="T38" fmla="*/ 73 w 4730"/>
                <a:gd name="T39" fmla="*/ 1526 h 2763"/>
                <a:gd name="T40" fmla="*/ 15 w 4730"/>
                <a:gd name="T41" fmla="*/ 1832 h 2763"/>
                <a:gd name="T42" fmla="*/ 1 w 4730"/>
                <a:gd name="T43" fmla="*/ 2150 h 2763"/>
                <a:gd name="T44" fmla="*/ 428 w 4730"/>
                <a:gd name="T45" fmla="*/ 2369 h 2763"/>
                <a:gd name="T46" fmla="*/ 419 w 4730"/>
                <a:gd name="T47" fmla="*/ 2106 h 2763"/>
                <a:gd name="T48" fmla="*/ 443 w 4730"/>
                <a:gd name="T49" fmla="*/ 1852 h 2763"/>
                <a:gd name="T50" fmla="*/ 500 w 4730"/>
                <a:gd name="T51" fmla="*/ 1607 h 2763"/>
                <a:gd name="T52" fmla="*/ 584 w 4730"/>
                <a:gd name="T53" fmla="*/ 1377 h 2763"/>
                <a:gd name="T54" fmla="*/ 696 w 4730"/>
                <a:gd name="T55" fmla="*/ 1164 h 2763"/>
                <a:gd name="T56" fmla="*/ 833 w 4730"/>
                <a:gd name="T57" fmla="*/ 972 h 2763"/>
                <a:gd name="T58" fmla="*/ 993 w 4730"/>
                <a:gd name="T59" fmla="*/ 805 h 2763"/>
                <a:gd name="T60" fmla="*/ 1173 w 4730"/>
                <a:gd name="T61" fmla="*/ 665 h 2763"/>
                <a:gd name="T62" fmla="*/ 1372 w 4730"/>
                <a:gd name="T63" fmla="*/ 556 h 2763"/>
                <a:gd name="T64" fmla="*/ 1588 w 4730"/>
                <a:gd name="T65" fmla="*/ 480 h 2763"/>
                <a:gd name="T66" fmla="*/ 1815 w 4730"/>
                <a:gd name="T67" fmla="*/ 442 h 2763"/>
                <a:gd name="T68" fmla="*/ 2044 w 4730"/>
                <a:gd name="T69" fmla="*/ 445 h 2763"/>
                <a:gd name="T70" fmla="*/ 2267 w 4730"/>
                <a:gd name="T71" fmla="*/ 488 h 2763"/>
                <a:gd name="T72" fmla="*/ 2479 w 4730"/>
                <a:gd name="T73" fmla="*/ 567 h 2763"/>
                <a:gd name="T74" fmla="*/ 2678 w 4730"/>
                <a:gd name="T75" fmla="*/ 678 h 2763"/>
                <a:gd name="T76" fmla="*/ 2860 w 4730"/>
                <a:gd name="T77" fmla="*/ 818 h 2763"/>
                <a:gd name="T78" fmla="*/ 3024 w 4730"/>
                <a:gd name="T79" fmla="*/ 983 h 2763"/>
                <a:gd name="T80" fmla="*/ 3162 w 4730"/>
                <a:gd name="T81" fmla="*/ 1170 h 2763"/>
                <a:gd name="T82" fmla="*/ 3274 w 4730"/>
                <a:gd name="T83" fmla="*/ 1374 h 2763"/>
                <a:gd name="T84" fmla="*/ 3355 w 4730"/>
                <a:gd name="T85" fmla="*/ 1592 h 2763"/>
                <a:gd name="T86" fmla="*/ 3403 w 4730"/>
                <a:gd name="T87" fmla="*/ 1822 h 27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730"/>
                <a:gd name="T133" fmla="*/ 0 h 2763"/>
                <a:gd name="T134" fmla="*/ 4730 w 4730"/>
                <a:gd name="T135" fmla="*/ 2763 h 27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730" h="2763">
                  <a:moveTo>
                    <a:pt x="3693" y="2046"/>
                  </a:moveTo>
                  <a:lnTo>
                    <a:pt x="4285" y="2762"/>
                  </a:lnTo>
                  <a:lnTo>
                    <a:pt x="4729" y="1913"/>
                  </a:lnTo>
                  <a:lnTo>
                    <a:pt x="4433" y="1992"/>
                  </a:lnTo>
                  <a:lnTo>
                    <a:pt x="4419" y="1890"/>
                  </a:lnTo>
                  <a:lnTo>
                    <a:pt x="4400" y="1788"/>
                  </a:lnTo>
                  <a:lnTo>
                    <a:pt x="4379" y="1687"/>
                  </a:lnTo>
                  <a:lnTo>
                    <a:pt x="4352" y="1587"/>
                  </a:lnTo>
                  <a:lnTo>
                    <a:pt x="4322" y="1487"/>
                  </a:lnTo>
                  <a:lnTo>
                    <a:pt x="4288" y="1389"/>
                  </a:lnTo>
                  <a:lnTo>
                    <a:pt x="4249" y="1292"/>
                  </a:lnTo>
                  <a:lnTo>
                    <a:pt x="4206" y="1197"/>
                  </a:lnTo>
                  <a:lnTo>
                    <a:pt x="4159" y="1105"/>
                  </a:lnTo>
                  <a:lnTo>
                    <a:pt x="4108" y="1014"/>
                  </a:lnTo>
                  <a:lnTo>
                    <a:pt x="4053" y="925"/>
                  </a:lnTo>
                  <a:lnTo>
                    <a:pt x="3994" y="839"/>
                  </a:lnTo>
                  <a:lnTo>
                    <a:pt x="3931" y="756"/>
                  </a:lnTo>
                  <a:lnTo>
                    <a:pt x="3863" y="677"/>
                  </a:lnTo>
                  <a:lnTo>
                    <a:pt x="3792" y="600"/>
                  </a:lnTo>
                  <a:lnTo>
                    <a:pt x="3717" y="527"/>
                  </a:lnTo>
                  <a:lnTo>
                    <a:pt x="3638" y="457"/>
                  </a:lnTo>
                  <a:lnTo>
                    <a:pt x="3555" y="391"/>
                  </a:lnTo>
                  <a:lnTo>
                    <a:pt x="3468" y="330"/>
                  </a:lnTo>
                  <a:lnTo>
                    <a:pt x="3378" y="273"/>
                  </a:lnTo>
                  <a:lnTo>
                    <a:pt x="3282" y="222"/>
                  </a:lnTo>
                  <a:lnTo>
                    <a:pt x="3183" y="175"/>
                  </a:lnTo>
                  <a:lnTo>
                    <a:pt x="3080" y="133"/>
                  </a:lnTo>
                  <a:lnTo>
                    <a:pt x="2973" y="96"/>
                  </a:lnTo>
                  <a:lnTo>
                    <a:pt x="2863" y="65"/>
                  </a:lnTo>
                  <a:lnTo>
                    <a:pt x="2749" y="40"/>
                  </a:lnTo>
                  <a:lnTo>
                    <a:pt x="2630" y="20"/>
                  </a:lnTo>
                  <a:lnTo>
                    <a:pt x="2508" y="7"/>
                  </a:lnTo>
                  <a:lnTo>
                    <a:pt x="2382" y="0"/>
                  </a:lnTo>
                  <a:lnTo>
                    <a:pt x="2251" y="1"/>
                  </a:lnTo>
                  <a:lnTo>
                    <a:pt x="2117" y="8"/>
                  </a:lnTo>
                  <a:lnTo>
                    <a:pt x="1979" y="22"/>
                  </a:lnTo>
                  <a:lnTo>
                    <a:pt x="1868" y="40"/>
                  </a:lnTo>
                  <a:lnTo>
                    <a:pt x="1757" y="62"/>
                  </a:lnTo>
                  <a:lnTo>
                    <a:pt x="1649" y="90"/>
                  </a:lnTo>
                  <a:lnTo>
                    <a:pt x="1543" y="123"/>
                  </a:lnTo>
                  <a:lnTo>
                    <a:pt x="1438" y="162"/>
                  </a:lnTo>
                  <a:lnTo>
                    <a:pt x="1337" y="205"/>
                  </a:lnTo>
                  <a:lnTo>
                    <a:pt x="1237" y="252"/>
                  </a:lnTo>
                  <a:lnTo>
                    <a:pt x="1142" y="304"/>
                  </a:lnTo>
                  <a:lnTo>
                    <a:pt x="1048" y="361"/>
                  </a:lnTo>
                  <a:lnTo>
                    <a:pt x="957" y="423"/>
                  </a:lnTo>
                  <a:lnTo>
                    <a:pt x="870" y="488"/>
                  </a:lnTo>
                  <a:lnTo>
                    <a:pt x="785" y="557"/>
                  </a:lnTo>
                  <a:lnTo>
                    <a:pt x="704" y="630"/>
                  </a:lnTo>
                  <a:lnTo>
                    <a:pt x="627" y="706"/>
                  </a:lnTo>
                  <a:lnTo>
                    <a:pt x="553" y="787"/>
                  </a:lnTo>
                  <a:lnTo>
                    <a:pt x="484" y="871"/>
                  </a:lnTo>
                  <a:lnTo>
                    <a:pt x="418" y="959"/>
                  </a:lnTo>
                  <a:lnTo>
                    <a:pt x="358" y="1049"/>
                  </a:lnTo>
                  <a:lnTo>
                    <a:pt x="300" y="1142"/>
                  </a:lnTo>
                  <a:lnTo>
                    <a:pt x="247" y="1237"/>
                  </a:lnTo>
                  <a:lnTo>
                    <a:pt x="199" y="1336"/>
                  </a:lnTo>
                  <a:lnTo>
                    <a:pt x="156" y="1437"/>
                  </a:lnTo>
                  <a:lnTo>
                    <a:pt x="118" y="1541"/>
                  </a:lnTo>
                  <a:lnTo>
                    <a:pt x="85" y="1646"/>
                  </a:lnTo>
                  <a:lnTo>
                    <a:pt x="57" y="1754"/>
                  </a:lnTo>
                  <a:lnTo>
                    <a:pt x="34" y="1864"/>
                  </a:lnTo>
                  <a:lnTo>
                    <a:pt x="17" y="1976"/>
                  </a:lnTo>
                  <a:lnTo>
                    <a:pt x="6" y="2089"/>
                  </a:lnTo>
                  <a:lnTo>
                    <a:pt x="0" y="2204"/>
                  </a:lnTo>
                  <a:lnTo>
                    <a:pt x="1" y="2320"/>
                  </a:lnTo>
                  <a:lnTo>
                    <a:pt x="7" y="2438"/>
                  </a:lnTo>
                  <a:lnTo>
                    <a:pt x="20" y="2556"/>
                  </a:lnTo>
                  <a:lnTo>
                    <a:pt x="500" y="2556"/>
                  </a:lnTo>
                  <a:lnTo>
                    <a:pt x="492" y="2461"/>
                  </a:lnTo>
                  <a:lnTo>
                    <a:pt x="489" y="2366"/>
                  </a:lnTo>
                  <a:lnTo>
                    <a:pt x="490" y="2272"/>
                  </a:lnTo>
                  <a:lnTo>
                    <a:pt x="495" y="2179"/>
                  </a:lnTo>
                  <a:lnTo>
                    <a:pt x="505" y="2087"/>
                  </a:lnTo>
                  <a:lnTo>
                    <a:pt x="518" y="1998"/>
                  </a:lnTo>
                  <a:lnTo>
                    <a:pt x="537" y="1908"/>
                  </a:lnTo>
                  <a:lnTo>
                    <a:pt x="558" y="1820"/>
                  </a:lnTo>
                  <a:lnTo>
                    <a:pt x="584" y="1734"/>
                  </a:lnTo>
                  <a:lnTo>
                    <a:pt x="613" y="1648"/>
                  </a:lnTo>
                  <a:lnTo>
                    <a:pt x="646" y="1567"/>
                  </a:lnTo>
                  <a:lnTo>
                    <a:pt x="683" y="1486"/>
                  </a:lnTo>
                  <a:lnTo>
                    <a:pt x="724" y="1407"/>
                  </a:lnTo>
                  <a:lnTo>
                    <a:pt x="767" y="1330"/>
                  </a:lnTo>
                  <a:lnTo>
                    <a:pt x="814" y="1256"/>
                  </a:lnTo>
                  <a:lnTo>
                    <a:pt x="865" y="1184"/>
                  </a:lnTo>
                  <a:lnTo>
                    <a:pt x="918" y="1116"/>
                  </a:lnTo>
                  <a:lnTo>
                    <a:pt x="974" y="1049"/>
                  </a:lnTo>
                  <a:lnTo>
                    <a:pt x="1034" y="986"/>
                  </a:lnTo>
                  <a:lnTo>
                    <a:pt x="1096" y="925"/>
                  </a:lnTo>
                  <a:lnTo>
                    <a:pt x="1161" y="868"/>
                  </a:lnTo>
                  <a:lnTo>
                    <a:pt x="1228" y="815"/>
                  </a:lnTo>
                  <a:lnTo>
                    <a:pt x="1298" y="764"/>
                  </a:lnTo>
                  <a:lnTo>
                    <a:pt x="1371" y="717"/>
                  </a:lnTo>
                  <a:lnTo>
                    <a:pt x="1446" y="674"/>
                  </a:lnTo>
                  <a:lnTo>
                    <a:pt x="1524" y="635"/>
                  </a:lnTo>
                  <a:lnTo>
                    <a:pt x="1604" y="600"/>
                  </a:lnTo>
                  <a:lnTo>
                    <a:pt x="1686" y="568"/>
                  </a:lnTo>
                  <a:lnTo>
                    <a:pt x="1769" y="541"/>
                  </a:lnTo>
                  <a:lnTo>
                    <a:pt x="1856" y="518"/>
                  </a:lnTo>
                  <a:lnTo>
                    <a:pt x="1943" y="500"/>
                  </a:lnTo>
                  <a:lnTo>
                    <a:pt x="2032" y="486"/>
                  </a:lnTo>
                  <a:lnTo>
                    <a:pt x="2122" y="477"/>
                  </a:lnTo>
                  <a:lnTo>
                    <a:pt x="2212" y="473"/>
                  </a:lnTo>
                  <a:lnTo>
                    <a:pt x="2302" y="474"/>
                  </a:lnTo>
                  <a:lnTo>
                    <a:pt x="2390" y="480"/>
                  </a:lnTo>
                  <a:lnTo>
                    <a:pt x="2478" y="491"/>
                  </a:lnTo>
                  <a:lnTo>
                    <a:pt x="2565" y="507"/>
                  </a:lnTo>
                  <a:lnTo>
                    <a:pt x="2650" y="527"/>
                  </a:lnTo>
                  <a:lnTo>
                    <a:pt x="2735" y="551"/>
                  </a:lnTo>
                  <a:lnTo>
                    <a:pt x="2817" y="579"/>
                  </a:lnTo>
                  <a:lnTo>
                    <a:pt x="2898" y="612"/>
                  </a:lnTo>
                  <a:lnTo>
                    <a:pt x="2978" y="648"/>
                  </a:lnTo>
                  <a:lnTo>
                    <a:pt x="3056" y="688"/>
                  </a:lnTo>
                  <a:lnTo>
                    <a:pt x="3131" y="731"/>
                  </a:lnTo>
                  <a:lnTo>
                    <a:pt x="3205" y="778"/>
                  </a:lnTo>
                  <a:lnTo>
                    <a:pt x="3276" y="828"/>
                  </a:lnTo>
                  <a:lnTo>
                    <a:pt x="3344" y="882"/>
                  </a:lnTo>
                  <a:lnTo>
                    <a:pt x="3411" y="939"/>
                  </a:lnTo>
                  <a:lnTo>
                    <a:pt x="3474" y="999"/>
                  </a:lnTo>
                  <a:lnTo>
                    <a:pt x="3535" y="1061"/>
                  </a:lnTo>
                  <a:lnTo>
                    <a:pt x="3591" y="1126"/>
                  </a:lnTo>
                  <a:lnTo>
                    <a:pt x="3645" y="1192"/>
                  </a:lnTo>
                  <a:lnTo>
                    <a:pt x="3696" y="1262"/>
                  </a:lnTo>
                  <a:lnTo>
                    <a:pt x="3743" y="1334"/>
                  </a:lnTo>
                  <a:lnTo>
                    <a:pt x="3787" y="1407"/>
                  </a:lnTo>
                  <a:lnTo>
                    <a:pt x="3827" y="1482"/>
                  </a:lnTo>
                  <a:lnTo>
                    <a:pt x="3863" y="1560"/>
                  </a:lnTo>
                  <a:lnTo>
                    <a:pt x="3894" y="1638"/>
                  </a:lnTo>
                  <a:lnTo>
                    <a:pt x="3922" y="1718"/>
                  </a:lnTo>
                  <a:lnTo>
                    <a:pt x="3945" y="1799"/>
                  </a:lnTo>
                  <a:lnTo>
                    <a:pt x="3964" y="1882"/>
                  </a:lnTo>
                  <a:lnTo>
                    <a:pt x="3978" y="1966"/>
                  </a:lnTo>
                  <a:lnTo>
                    <a:pt x="3987" y="2050"/>
                  </a:lnTo>
                  <a:lnTo>
                    <a:pt x="3693" y="2046"/>
                  </a:lnTo>
                </a:path>
              </a:pathLst>
            </a:custGeom>
            <a:solidFill>
              <a:srgbClr val="081D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60" name="Rectangle 7"/>
            <p:cNvSpPr>
              <a:spLocks noChangeArrowheads="1"/>
            </p:cNvSpPr>
            <p:nvPr/>
          </p:nvSpPr>
          <p:spPr bwMode="auto">
            <a:xfrm>
              <a:off x="678" y="3018"/>
              <a:ext cx="1050" cy="445"/>
            </a:xfrm>
            <a:prstGeom prst="rect">
              <a:avLst/>
            </a:prstGeom>
            <a:solidFill>
              <a:schemeClr val="bg1"/>
            </a:solidFill>
            <a:ln w="12700">
              <a:solidFill>
                <a:schemeClr val="tx1"/>
              </a:solidFill>
              <a:miter lim="800000"/>
              <a:headEnd/>
              <a:tailEnd/>
            </a:ln>
            <a:effectLst>
              <a:outerShdw dist="107763" dir="2700000" algn="ctr" rotWithShape="0">
                <a:schemeClr val="tx1"/>
              </a:outerShdw>
            </a:effectLst>
          </p:spPr>
          <p:txBody>
            <a:bodyPr wrap="none" anchor="ctr"/>
            <a:lstStyle/>
            <a:p>
              <a:pPr>
                <a:defRPr/>
              </a:pPr>
              <a:endParaRPr lang="en-US">
                <a:cs typeface="Arial" pitchFamily="34" charset="0"/>
              </a:endParaRPr>
            </a:p>
          </p:txBody>
        </p:sp>
        <p:graphicFrame>
          <p:nvGraphicFramePr>
            <p:cNvPr id="161" name="Object 2"/>
            <p:cNvGraphicFramePr>
              <a:graphicFrameLocks/>
            </p:cNvGraphicFramePr>
            <p:nvPr/>
          </p:nvGraphicFramePr>
          <p:xfrm>
            <a:off x="1426" y="2963"/>
            <a:ext cx="1245" cy="1035"/>
          </p:xfrm>
          <a:graphic>
            <a:graphicData uri="http://schemas.openxmlformats.org/presentationml/2006/ole">
              <mc:AlternateContent xmlns:mc="http://schemas.openxmlformats.org/markup-compatibility/2006">
                <mc:Choice xmlns:v="urn:schemas-microsoft-com:vml" Requires="v">
                  <p:oleObj spid="_x0000_s2112" name="Clip" r:id="rId4" imgW="4183063" imgH="3216275" progId="">
                    <p:embed/>
                  </p:oleObj>
                </mc:Choice>
                <mc:Fallback>
                  <p:oleObj name="Clip" r:id="rId4" imgW="4183063" imgH="3216275" progId="">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6" y="2963"/>
                          <a:ext cx="1245" cy="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2" name="Rectangle 9"/>
            <p:cNvSpPr>
              <a:spLocks noChangeArrowheads="1"/>
            </p:cNvSpPr>
            <p:nvPr/>
          </p:nvSpPr>
          <p:spPr bwMode="auto">
            <a:xfrm>
              <a:off x="1815" y="3137"/>
              <a:ext cx="457"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algn="ctr"/>
              <a:r>
                <a:rPr lang="en-US" altLang="en-US" sz="1500">
                  <a:solidFill>
                    <a:schemeClr val="bg1"/>
                  </a:solidFill>
                </a:rPr>
                <a:t>Direct</a:t>
              </a:r>
            </a:p>
            <a:p>
              <a:pPr algn="ctr"/>
              <a:r>
                <a:rPr lang="en-US" altLang="en-US" sz="1500">
                  <a:solidFill>
                    <a:schemeClr val="bg1"/>
                  </a:solidFill>
                </a:rPr>
                <a:t>entry</a:t>
              </a:r>
            </a:p>
          </p:txBody>
        </p:sp>
        <p:sp>
          <p:nvSpPr>
            <p:cNvPr id="163" name="Rectangle 10"/>
            <p:cNvSpPr>
              <a:spLocks noChangeArrowheads="1"/>
            </p:cNvSpPr>
            <p:nvPr/>
          </p:nvSpPr>
          <p:spPr bwMode="auto">
            <a:xfrm>
              <a:off x="736" y="816"/>
              <a:ext cx="11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algn="r"/>
              <a:r>
                <a:rPr lang="en-US" altLang="en-US"/>
                <a:t>Reference and</a:t>
              </a:r>
            </a:p>
            <a:p>
              <a:pPr algn="r"/>
              <a:r>
                <a:rPr lang="en-US" altLang="en-US"/>
                <a:t>copy function</a:t>
              </a:r>
            </a:p>
          </p:txBody>
        </p:sp>
        <p:graphicFrame>
          <p:nvGraphicFramePr>
            <p:cNvPr id="164" name="Object 3"/>
            <p:cNvGraphicFramePr>
              <a:graphicFrameLocks/>
            </p:cNvGraphicFramePr>
            <p:nvPr/>
          </p:nvGraphicFramePr>
          <p:xfrm>
            <a:off x="704" y="1237"/>
            <a:ext cx="701" cy="401"/>
          </p:xfrm>
          <a:graphic>
            <a:graphicData uri="http://schemas.openxmlformats.org/presentationml/2006/ole">
              <mc:AlternateContent xmlns:mc="http://schemas.openxmlformats.org/markup-compatibility/2006">
                <mc:Choice xmlns:v="urn:schemas-microsoft-com:vml" Requires="v">
                  <p:oleObj spid="_x0000_s2113" name="CorelDRAW!" r:id="rId6" imgW="67012" imgH="35402" progId="">
                    <p:embed/>
                  </p:oleObj>
                </mc:Choice>
                <mc:Fallback>
                  <p:oleObj name="CorelDRAW!" r:id="rId6" imgW="67012" imgH="35402" progId="">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 y="1237"/>
                          <a:ext cx="701" cy="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 name="Rectangle 12"/>
            <p:cNvSpPr>
              <a:spLocks noChangeArrowheads="1"/>
            </p:cNvSpPr>
            <p:nvPr/>
          </p:nvSpPr>
          <p:spPr bwMode="auto">
            <a:xfrm>
              <a:off x="4288" y="1308"/>
              <a:ext cx="1184" cy="1140"/>
            </a:xfrm>
            <a:prstGeom prst="rect">
              <a:avLst/>
            </a:prstGeom>
            <a:solidFill>
              <a:srgbClr val="00EED7"/>
            </a:solidFill>
            <a:ln>
              <a:noFill/>
            </a:ln>
            <a:effectLst>
              <a:prstShdw prst="shdw17" dist="17961" dir="2700000">
                <a:srgbClr val="008F81"/>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166" name="Rectangle 13"/>
            <p:cNvSpPr>
              <a:spLocks noChangeArrowheads="1"/>
            </p:cNvSpPr>
            <p:nvPr/>
          </p:nvSpPr>
          <p:spPr bwMode="auto">
            <a:xfrm>
              <a:off x="4297" y="1340"/>
              <a:ext cx="1181" cy="1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400"/>
                <a:t>PURCHASE ORDER</a:t>
              </a:r>
            </a:p>
            <a:p>
              <a:r>
                <a:rPr lang="en-US" altLang="en-US" sz="1600"/>
                <a:t>  </a:t>
              </a:r>
              <a:r>
                <a:rPr lang="en-US" altLang="en-US" sz="1600" b="0"/>
                <a:t>- Normal</a:t>
              </a:r>
            </a:p>
            <a:p>
              <a:r>
                <a:rPr lang="en-US" altLang="en-US" sz="1600" b="0"/>
                <a:t>  - Subcontracting</a:t>
              </a:r>
            </a:p>
            <a:p>
              <a:r>
                <a:rPr lang="en-US" altLang="en-US" sz="1600" b="0"/>
                <a:t>  - Consignment</a:t>
              </a:r>
            </a:p>
            <a:p>
              <a:r>
                <a:rPr lang="en-US" altLang="en-US" sz="1600" b="0"/>
                <a:t>  - Third-party</a:t>
              </a:r>
            </a:p>
            <a:p>
              <a:r>
                <a:rPr lang="en-US" altLang="en-US" sz="1600" b="0"/>
                <a:t>  - Stock transfer</a:t>
              </a:r>
            </a:p>
            <a:p>
              <a:r>
                <a:rPr lang="en-US" altLang="en-US" sz="1600" b="0"/>
                <a:t>  - Text</a:t>
              </a:r>
            </a:p>
          </p:txBody>
        </p:sp>
        <p:grpSp>
          <p:nvGrpSpPr>
            <p:cNvPr id="167" name="Group 14"/>
            <p:cNvGrpSpPr>
              <a:grpSpLocks/>
            </p:cNvGrpSpPr>
            <p:nvPr/>
          </p:nvGrpSpPr>
          <p:grpSpPr bwMode="auto">
            <a:xfrm>
              <a:off x="4251" y="2756"/>
              <a:ext cx="799" cy="554"/>
              <a:chOff x="4262" y="2658"/>
              <a:chExt cx="884" cy="597"/>
            </a:xfrm>
          </p:grpSpPr>
          <p:grpSp>
            <p:nvGrpSpPr>
              <p:cNvPr id="255" name="Group 15"/>
              <p:cNvGrpSpPr>
                <a:grpSpLocks/>
              </p:cNvGrpSpPr>
              <p:nvPr/>
            </p:nvGrpSpPr>
            <p:grpSpPr bwMode="auto">
              <a:xfrm>
                <a:off x="4262" y="2658"/>
                <a:ext cx="854" cy="597"/>
                <a:chOff x="4262" y="2658"/>
                <a:chExt cx="854" cy="597"/>
              </a:xfrm>
            </p:grpSpPr>
            <p:sp>
              <p:nvSpPr>
                <p:cNvPr id="257" name="Rectangle 16"/>
                <p:cNvSpPr>
                  <a:spLocks noChangeArrowheads="1"/>
                </p:cNvSpPr>
                <p:nvPr/>
              </p:nvSpPr>
              <p:spPr bwMode="auto">
                <a:xfrm>
                  <a:off x="4262" y="2731"/>
                  <a:ext cx="613" cy="450"/>
                </a:xfrm>
                <a:prstGeom prst="rect">
                  <a:avLst/>
                </a:prstGeom>
                <a:gradFill rotWithShape="0">
                  <a:gsLst>
                    <a:gs pos="0">
                      <a:srgbClr val="B0011C"/>
                    </a:gs>
                    <a:gs pos="100000">
                      <a:srgbClr val="FC0128"/>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58" name="Arc 17"/>
                <p:cNvSpPr>
                  <a:spLocks/>
                </p:cNvSpPr>
                <p:nvPr/>
              </p:nvSpPr>
              <p:spPr bwMode="auto">
                <a:xfrm>
                  <a:off x="4263" y="3173"/>
                  <a:ext cx="615" cy="82"/>
                </a:xfrm>
                <a:custGeom>
                  <a:avLst/>
                  <a:gdLst>
                    <a:gd name="T0" fmla="*/ 615 w 31135"/>
                    <a:gd name="T1" fmla="*/ 74 h 21600"/>
                    <a:gd name="T2" fmla="*/ 0 w 31135"/>
                    <a:gd name="T3" fmla="*/ 0 h 21600"/>
                    <a:gd name="T4" fmla="*/ 427 w 31135"/>
                    <a:gd name="T5" fmla="*/ 0 h 21600"/>
                    <a:gd name="T6" fmla="*/ 0 60000 65536"/>
                    <a:gd name="T7" fmla="*/ 0 60000 65536"/>
                    <a:gd name="T8" fmla="*/ 0 60000 65536"/>
                    <a:gd name="T9" fmla="*/ 0 w 31135"/>
                    <a:gd name="T10" fmla="*/ 0 h 21600"/>
                    <a:gd name="T11" fmla="*/ 31135 w 31135"/>
                    <a:gd name="T12" fmla="*/ 21600 h 21600"/>
                  </a:gdLst>
                  <a:ahLst/>
                  <a:cxnLst>
                    <a:cxn ang="T6">
                      <a:pos x="T0" y="T1"/>
                    </a:cxn>
                    <a:cxn ang="T7">
                      <a:pos x="T2" y="T3"/>
                    </a:cxn>
                    <a:cxn ang="T8">
                      <a:pos x="T4" y="T5"/>
                    </a:cxn>
                  </a:cxnLst>
                  <a:rect l="T9" t="T10" r="T11" b="T12"/>
                  <a:pathLst>
                    <a:path w="31135" h="21600" fill="none" extrusionOk="0">
                      <a:moveTo>
                        <a:pt x="31134" y="19381"/>
                      </a:moveTo>
                      <a:cubicBezTo>
                        <a:pt x="28168" y="20841"/>
                        <a:pt x="24906" y="21599"/>
                        <a:pt x="21600" y="21600"/>
                      </a:cubicBezTo>
                      <a:cubicBezTo>
                        <a:pt x="9670" y="21600"/>
                        <a:pt x="0" y="11929"/>
                        <a:pt x="0" y="0"/>
                      </a:cubicBezTo>
                    </a:path>
                    <a:path w="31135" h="21600" stroke="0" extrusionOk="0">
                      <a:moveTo>
                        <a:pt x="31134" y="19381"/>
                      </a:moveTo>
                      <a:cubicBezTo>
                        <a:pt x="28168" y="20841"/>
                        <a:pt x="24906" y="21599"/>
                        <a:pt x="21600" y="21600"/>
                      </a:cubicBezTo>
                      <a:cubicBezTo>
                        <a:pt x="9670" y="21600"/>
                        <a:pt x="0" y="11929"/>
                        <a:pt x="0" y="0"/>
                      </a:cubicBezTo>
                      <a:lnTo>
                        <a:pt x="21600" y="0"/>
                      </a:lnTo>
                      <a:close/>
                    </a:path>
                  </a:pathLst>
                </a:custGeom>
                <a:gradFill rotWithShape="0">
                  <a:gsLst>
                    <a:gs pos="0">
                      <a:srgbClr val="B0011C"/>
                    </a:gs>
                    <a:gs pos="100000">
                      <a:srgbClr val="FC012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SG"/>
                </a:p>
              </p:txBody>
            </p:sp>
            <p:sp>
              <p:nvSpPr>
                <p:cNvPr id="259" name="Rectangle 18"/>
                <p:cNvSpPr>
                  <a:spLocks noChangeArrowheads="1"/>
                </p:cNvSpPr>
                <p:nvPr/>
              </p:nvSpPr>
              <p:spPr bwMode="auto">
                <a:xfrm>
                  <a:off x="4875" y="2731"/>
                  <a:ext cx="241" cy="442"/>
                </a:xfrm>
                <a:prstGeom prst="rect">
                  <a:avLst/>
                </a:prstGeom>
                <a:gradFill rotWithShape="0">
                  <a:gsLst>
                    <a:gs pos="0">
                      <a:srgbClr val="FC0128"/>
                    </a:gs>
                    <a:gs pos="100000">
                      <a:srgbClr val="B0011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60" name="Freeform 19"/>
                <p:cNvSpPr>
                  <a:spLocks/>
                </p:cNvSpPr>
                <p:nvPr/>
              </p:nvSpPr>
              <p:spPr bwMode="auto">
                <a:xfrm>
                  <a:off x="4262" y="3173"/>
                  <a:ext cx="614" cy="74"/>
                </a:xfrm>
                <a:custGeom>
                  <a:avLst/>
                  <a:gdLst>
                    <a:gd name="T0" fmla="*/ 0 w 614"/>
                    <a:gd name="T1" fmla="*/ 0 h 74"/>
                    <a:gd name="T2" fmla="*/ 613 w 614"/>
                    <a:gd name="T3" fmla="*/ 0 h 74"/>
                    <a:gd name="T4" fmla="*/ 613 w 614"/>
                    <a:gd name="T5" fmla="*/ 73 h 74"/>
                    <a:gd name="T6" fmla="*/ 0 w 614"/>
                    <a:gd name="T7" fmla="*/ 0 h 74"/>
                    <a:gd name="T8" fmla="*/ 0 60000 65536"/>
                    <a:gd name="T9" fmla="*/ 0 60000 65536"/>
                    <a:gd name="T10" fmla="*/ 0 60000 65536"/>
                    <a:gd name="T11" fmla="*/ 0 60000 65536"/>
                    <a:gd name="T12" fmla="*/ 0 w 614"/>
                    <a:gd name="T13" fmla="*/ 0 h 74"/>
                    <a:gd name="T14" fmla="*/ 614 w 614"/>
                    <a:gd name="T15" fmla="*/ 74 h 74"/>
                  </a:gdLst>
                  <a:ahLst/>
                  <a:cxnLst>
                    <a:cxn ang="T8">
                      <a:pos x="T0" y="T1"/>
                    </a:cxn>
                    <a:cxn ang="T9">
                      <a:pos x="T2" y="T3"/>
                    </a:cxn>
                    <a:cxn ang="T10">
                      <a:pos x="T4" y="T5"/>
                    </a:cxn>
                    <a:cxn ang="T11">
                      <a:pos x="T6" y="T7"/>
                    </a:cxn>
                  </a:cxnLst>
                  <a:rect l="T12" t="T13" r="T14" b="T15"/>
                  <a:pathLst>
                    <a:path w="614" h="74">
                      <a:moveTo>
                        <a:pt x="0" y="0"/>
                      </a:moveTo>
                      <a:lnTo>
                        <a:pt x="613" y="0"/>
                      </a:lnTo>
                      <a:lnTo>
                        <a:pt x="613" y="73"/>
                      </a:lnTo>
                      <a:lnTo>
                        <a:pt x="0" y="0"/>
                      </a:lnTo>
                    </a:path>
                  </a:pathLst>
                </a:custGeom>
                <a:gradFill rotWithShape="0">
                  <a:gsLst>
                    <a:gs pos="0">
                      <a:srgbClr val="B0011C"/>
                    </a:gs>
                    <a:gs pos="100000">
                      <a:srgbClr val="FC012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1" name="Freeform 20"/>
                <p:cNvSpPr>
                  <a:spLocks/>
                </p:cNvSpPr>
                <p:nvPr/>
              </p:nvSpPr>
              <p:spPr bwMode="auto">
                <a:xfrm>
                  <a:off x="4875" y="3171"/>
                  <a:ext cx="241" cy="76"/>
                </a:xfrm>
                <a:custGeom>
                  <a:avLst/>
                  <a:gdLst>
                    <a:gd name="T0" fmla="*/ 0 w 241"/>
                    <a:gd name="T1" fmla="*/ 0 h 76"/>
                    <a:gd name="T2" fmla="*/ 0 w 241"/>
                    <a:gd name="T3" fmla="*/ 75 h 76"/>
                    <a:gd name="T4" fmla="*/ 30 w 241"/>
                    <a:gd name="T5" fmla="*/ 72 h 76"/>
                    <a:gd name="T6" fmla="*/ 64 w 241"/>
                    <a:gd name="T7" fmla="*/ 69 h 76"/>
                    <a:gd name="T8" fmla="*/ 107 w 241"/>
                    <a:gd name="T9" fmla="*/ 61 h 76"/>
                    <a:gd name="T10" fmla="*/ 141 w 241"/>
                    <a:gd name="T11" fmla="*/ 55 h 76"/>
                    <a:gd name="T12" fmla="*/ 167 w 241"/>
                    <a:gd name="T13" fmla="*/ 48 h 76"/>
                    <a:gd name="T14" fmla="*/ 190 w 241"/>
                    <a:gd name="T15" fmla="*/ 41 h 76"/>
                    <a:gd name="T16" fmla="*/ 204 w 241"/>
                    <a:gd name="T17" fmla="*/ 35 h 76"/>
                    <a:gd name="T18" fmla="*/ 216 w 241"/>
                    <a:gd name="T19" fmla="*/ 29 h 76"/>
                    <a:gd name="T20" fmla="*/ 228 w 241"/>
                    <a:gd name="T21" fmla="*/ 22 h 76"/>
                    <a:gd name="T22" fmla="*/ 233 w 241"/>
                    <a:gd name="T23" fmla="*/ 17 h 76"/>
                    <a:gd name="T24" fmla="*/ 238 w 241"/>
                    <a:gd name="T25" fmla="*/ 10 h 76"/>
                    <a:gd name="T26" fmla="*/ 240 w 241"/>
                    <a:gd name="T27" fmla="*/ 6 h 76"/>
                    <a:gd name="T28" fmla="*/ 240 w 241"/>
                    <a:gd name="T29" fmla="*/ 1 h 76"/>
                    <a:gd name="T30" fmla="*/ 0 w 241"/>
                    <a:gd name="T31" fmla="*/ 0 h 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1"/>
                    <a:gd name="T49" fmla="*/ 0 h 76"/>
                    <a:gd name="T50" fmla="*/ 241 w 241"/>
                    <a:gd name="T51" fmla="*/ 76 h 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1" h="76">
                      <a:moveTo>
                        <a:pt x="0" y="0"/>
                      </a:moveTo>
                      <a:lnTo>
                        <a:pt x="0" y="75"/>
                      </a:lnTo>
                      <a:lnTo>
                        <a:pt x="30" y="72"/>
                      </a:lnTo>
                      <a:lnTo>
                        <a:pt x="64" y="69"/>
                      </a:lnTo>
                      <a:lnTo>
                        <a:pt x="107" y="61"/>
                      </a:lnTo>
                      <a:lnTo>
                        <a:pt x="141" y="55"/>
                      </a:lnTo>
                      <a:lnTo>
                        <a:pt x="167" y="48"/>
                      </a:lnTo>
                      <a:lnTo>
                        <a:pt x="190" y="41"/>
                      </a:lnTo>
                      <a:lnTo>
                        <a:pt x="204" y="35"/>
                      </a:lnTo>
                      <a:lnTo>
                        <a:pt x="216" y="29"/>
                      </a:lnTo>
                      <a:lnTo>
                        <a:pt x="228" y="22"/>
                      </a:lnTo>
                      <a:lnTo>
                        <a:pt x="233" y="17"/>
                      </a:lnTo>
                      <a:lnTo>
                        <a:pt x="238" y="10"/>
                      </a:lnTo>
                      <a:lnTo>
                        <a:pt x="240" y="6"/>
                      </a:lnTo>
                      <a:lnTo>
                        <a:pt x="240" y="1"/>
                      </a:lnTo>
                      <a:lnTo>
                        <a:pt x="0" y="0"/>
                      </a:lnTo>
                    </a:path>
                  </a:pathLst>
                </a:custGeom>
                <a:gradFill rotWithShape="0">
                  <a:gsLst>
                    <a:gs pos="0">
                      <a:srgbClr val="FC0128"/>
                    </a:gs>
                    <a:gs pos="100000">
                      <a:srgbClr val="B0011C"/>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2" name="Oval 21"/>
                <p:cNvSpPr>
                  <a:spLocks noChangeArrowheads="1"/>
                </p:cNvSpPr>
                <p:nvPr/>
              </p:nvSpPr>
              <p:spPr bwMode="auto">
                <a:xfrm>
                  <a:off x="4262" y="2658"/>
                  <a:ext cx="854" cy="151"/>
                </a:xfrm>
                <a:prstGeom prst="ellipse">
                  <a:avLst/>
                </a:prstGeom>
                <a:gradFill rotWithShape="0">
                  <a:gsLst>
                    <a:gs pos="0">
                      <a:srgbClr val="FC0128"/>
                    </a:gs>
                    <a:gs pos="100000">
                      <a:srgbClr val="E20124"/>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63" name="Oval 22"/>
                <p:cNvSpPr>
                  <a:spLocks noChangeArrowheads="1"/>
                </p:cNvSpPr>
                <p:nvPr/>
              </p:nvSpPr>
              <p:spPr bwMode="auto">
                <a:xfrm>
                  <a:off x="4400" y="2691"/>
                  <a:ext cx="587" cy="79"/>
                </a:xfrm>
                <a:prstGeom prst="ellipse">
                  <a:avLst/>
                </a:prstGeom>
                <a:gradFill rotWithShape="0">
                  <a:gsLst>
                    <a:gs pos="0">
                      <a:srgbClr val="790015"/>
                    </a:gs>
                    <a:gs pos="100000">
                      <a:srgbClr val="24000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64" name="Oval 23"/>
                <p:cNvSpPr>
                  <a:spLocks noChangeArrowheads="1"/>
                </p:cNvSpPr>
                <p:nvPr/>
              </p:nvSpPr>
              <p:spPr bwMode="auto">
                <a:xfrm>
                  <a:off x="4438" y="2697"/>
                  <a:ext cx="535" cy="73"/>
                </a:xfrm>
                <a:prstGeom prst="ellipse">
                  <a:avLst/>
                </a:prstGeom>
                <a:gradFill rotWithShape="0">
                  <a:gsLst>
                    <a:gs pos="0">
                      <a:srgbClr val="FC0128"/>
                    </a:gs>
                    <a:gs pos="100000">
                      <a:srgbClr val="CA012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sp>
            <p:nvSpPr>
              <p:cNvPr id="256" name="Rectangle 24"/>
              <p:cNvSpPr>
                <a:spLocks noChangeArrowheads="1"/>
              </p:cNvSpPr>
              <p:nvPr/>
            </p:nvSpPr>
            <p:spPr bwMode="auto">
              <a:xfrm>
                <a:off x="4387" y="2889"/>
                <a:ext cx="75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solidFill>
                      <a:schemeClr val="bg1"/>
                    </a:solidFill>
                  </a:rPr>
                  <a:t>Statistics</a:t>
                </a:r>
              </a:p>
            </p:txBody>
          </p:sp>
        </p:grpSp>
        <p:grpSp>
          <p:nvGrpSpPr>
            <p:cNvPr id="168" name="Group 25"/>
            <p:cNvGrpSpPr>
              <a:grpSpLocks/>
            </p:cNvGrpSpPr>
            <p:nvPr/>
          </p:nvGrpSpPr>
          <p:grpSpPr bwMode="auto">
            <a:xfrm>
              <a:off x="4684" y="3111"/>
              <a:ext cx="906" cy="553"/>
              <a:chOff x="4756" y="3041"/>
              <a:chExt cx="911" cy="597"/>
            </a:xfrm>
          </p:grpSpPr>
          <p:grpSp>
            <p:nvGrpSpPr>
              <p:cNvPr id="245" name="Group 26"/>
              <p:cNvGrpSpPr>
                <a:grpSpLocks/>
              </p:cNvGrpSpPr>
              <p:nvPr/>
            </p:nvGrpSpPr>
            <p:grpSpPr bwMode="auto">
              <a:xfrm>
                <a:off x="4776" y="3041"/>
                <a:ext cx="854" cy="597"/>
                <a:chOff x="4776" y="3041"/>
                <a:chExt cx="854" cy="597"/>
              </a:xfrm>
            </p:grpSpPr>
            <p:sp>
              <p:nvSpPr>
                <p:cNvPr id="247" name="Rectangle 27"/>
                <p:cNvSpPr>
                  <a:spLocks noChangeArrowheads="1"/>
                </p:cNvSpPr>
                <p:nvPr/>
              </p:nvSpPr>
              <p:spPr bwMode="auto">
                <a:xfrm>
                  <a:off x="4776" y="3114"/>
                  <a:ext cx="613" cy="450"/>
                </a:xfrm>
                <a:prstGeom prst="rect">
                  <a:avLst/>
                </a:prstGeom>
                <a:gradFill rotWithShape="0">
                  <a:gsLst>
                    <a:gs pos="0">
                      <a:srgbClr val="B0011C"/>
                    </a:gs>
                    <a:gs pos="100000">
                      <a:srgbClr val="FC0128"/>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48" name="Arc 28"/>
                <p:cNvSpPr>
                  <a:spLocks/>
                </p:cNvSpPr>
                <p:nvPr/>
              </p:nvSpPr>
              <p:spPr bwMode="auto">
                <a:xfrm>
                  <a:off x="4777" y="3556"/>
                  <a:ext cx="615" cy="82"/>
                </a:xfrm>
                <a:custGeom>
                  <a:avLst/>
                  <a:gdLst>
                    <a:gd name="T0" fmla="*/ 615 w 31135"/>
                    <a:gd name="T1" fmla="*/ 74 h 21600"/>
                    <a:gd name="T2" fmla="*/ 0 w 31135"/>
                    <a:gd name="T3" fmla="*/ 0 h 21600"/>
                    <a:gd name="T4" fmla="*/ 427 w 31135"/>
                    <a:gd name="T5" fmla="*/ 0 h 21600"/>
                    <a:gd name="T6" fmla="*/ 0 60000 65536"/>
                    <a:gd name="T7" fmla="*/ 0 60000 65536"/>
                    <a:gd name="T8" fmla="*/ 0 60000 65536"/>
                    <a:gd name="T9" fmla="*/ 0 w 31135"/>
                    <a:gd name="T10" fmla="*/ 0 h 21600"/>
                    <a:gd name="T11" fmla="*/ 31135 w 31135"/>
                    <a:gd name="T12" fmla="*/ 21600 h 21600"/>
                  </a:gdLst>
                  <a:ahLst/>
                  <a:cxnLst>
                    <a:cxn ang="T6">
                      <a:pos x="T0" y="T1"/>
                    </a:cxn>
                    <a:cxn ang="T7">
                      <a:pos x="T2" y="T3"/>
                    </a:cxn>
                    <a:cxn ang="T8">
                      <a:pos x="T4" y="T5"/>
                    </a:cxn>
                  </a:cxnLst>
                  <a:rect l="T9" t="T10" r="T11" b="T12"/>
                  <a:pathLst>
                    <a:path w="31135" h="21600" fill="none" extrusionOk="0">
                      <a:moveTo>
                        <a:pt x="31134" y="19381"/>
                      </a:moveTo>
                      <a:cubicBezTo>
                        <a:pt x="28168" y="20841"/>
                        <a:pt x="24906" y="21599"/>
                        <a:pt x="21600" y="21600"/>
                      </a:cubicBezTo>
                      <a:cubicBezTo>
                        <a:pt x="9670" y="21600"/>
                        <a:pt x="0" y="11929"/>
                        <a:pt x="0" y="0"/>
                      </a:cubicBezTo>
                    </a:path>
                    <a:path w="31135" h="21600" stroke="0" extrusionOk="0">
                      <a:moveTo>
                        <a:pt x="31134" y="19381"/>
                      </a:moveTo>
                      <a:cubicBezTo>
                        <a:pt x="28168" y="20841"/>
                        <a:pt x="24906" y="21599"/>
                        <a:pt x="21600" y="21600"/>
                      </a:cubicBezTo>
                      <a:cubicBezTo>
                        <a:pt x="9670" y="21600"/>
                        <a:pt x="0" y="11929"/>
                        <a:pt x="0" y="0"/>
                      </a:cubicBezTo>
                      <a:lnTo>
                        <a:pt x="21600" y="0"/>
                      </a:lnTo>
                      <a:close/>
                    </a:path>
                  </a:pathLst>
                </a:custGeom>
                <a:gradFill rotWithShape="0">
                  <a:gsLst>
                    <a:gs pos="0">
                      <a:srgbClr val="B0011C"/>
                    </a:gs>
                    <a:gs pos="100000">
                      <a:srgbClr val="FC012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SG"/>
                </a:p>
              </p:txBody>
            </p:sp>
            <p:sp>
              <p:nvSpPr>
                <p:cNvPr id="249" name="Rectangle 29"/>
                <p:cNvSpPr>
                  <a:spLocks noChangeArrowheads="1"/>
                </p:cNvSpPr>
                <p:nvPr/>
              </p:nvSpPr>
              <p:spPr bwMode="auto">
                <a:xfrm>
                  <a:off x="5389" y="3114"/>
                  <a:ext cx="241" cy="442"/>
                </a:xfrm>
                <a:prstGeom prst="rect">
                  <a:avLst/>
                </a:prstGeom>
                <a:gradFill rotWithShape="0">
                  <a:gsLst>
                    <a:gs pos="0">
                      <a:srgbClr val="FC0128"/>
                    </a:gs>
                    <a:gs pos="100000">
                      <a:srgbClr val="B0011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50" name="Freeform 30"/>
                <p:cNvSpPr>
                  <a:spLocks/>
                </p:cNvSpPr>
                <p:nvPr/>
              </p:nvSpPr>
              <p:spPr bwMode="auto">
                <a:xfrm>
                  <a:off x="4776" y="3556"/>
                  <a:ext cx="614" cy="74"/>
                </a:xfrm>
                <a:custGeom>
                  <a:avLst/>
                  <a:gdLst>
                    <a:gd name="T0" fmla="*/ 0 w 614"/>
                    <a:gd name="T1" fmla="*/ 0 h 74"/>
                    <a:gd name="T2" fmla="*/ 613 w 614"/>
                    <a:gd name="T3" fmla="*/ 0 h 74"/>
                    <a:gd name="T4" fmla="*/ 613 w 614"/>
                    <a:gd name="T5" fmla="*/ 73 h 74"/>
                    <a:gd name="T6" fmla="*/ 0 w 614"/>
                    <a:gd name="T7" fmla="*/ 0 h 74"/>
                    <a:gd name="T8" fmla="*/ 0 60000 65536"/>
                    <a:gd name="T9" fmla="*/ 0 60000 65536"/>
                    <a:gd name="T10" fmla="*/ 0 60000 65536"/>
                    <a:gd name="T11" fmla="*/ 0 60000 65536"/>
                    <a:gd name="T12" fmla="*/ 0 w 614"/>
                    <a:gd name="T13" fmla="*/ 0 h 74"/>
                    <a:gd name="T14" fmla="*/ 614 w 614"/>
                    <a:gd name="T15" fmla="*/ 74 h 74"/>
                  </a:gdLst>
                  <a:ahLst/>
                  <a:cxnLst>
                    <a:cxn ang="T8">
                      <a:pos x="T0" y="T1"/>
                    </a:cxn>
                    <a:cxn ang="T9">
                      <a:pos x="T2" y="T3"/>
                    </a:cxn>
                    <a:cxn ang="T10">
                      <a:pos x="T4" y="T5"/>
                    </a:cxn>
                    <a:cxn ang="T11">
                      <a:pos x="T6" y="T7"/>
                    </a:cxn>
                  </a:cxnLst>
                  <a:rect l="T12" t="T13" r="T14" b="T15"/>
                  <a:pathLst>
                    <a:path w="614" h="74">
                      <a:moveTo>
                        <a:pt x="0" y="0"/>
                      </a:moveTo>
                      <a:lnTo>
                        <a:pt x="613" y="0"/>
                      </a:lnTo>
                      <a:lnTo>
                        <a:pt x="613" y="73"/>
                      </a:lnTo>
                      <a:lnTo>
                        <a:pt x="0" y="0"/>
                      </a:lnTo>
                    </a:path>
                  </a:pathLst>
                </a:custGeom>
                <a:gradFill rotWithShape="0">
                  <a:gsLst>
                    <a:gs pos="0">
                      <a:srgbClr val="B0011C"/>
                    </a:gs>
                    <a:gs pos="100000">
                      <a:srgbClr val="FC012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1" name="Freeform 31"/>
                <p:cNvSpPr>
                  <a:spLocks/>
                </p:cNvSpPr>
                <p:nvPr/>
              </p:nvSpPr>
              <p:spPr bwMode="auto">
                <a:xfrm>
                  <a:off x="5389" y="3554"/>
                  <a:ext cx="241" cy="76"/>
                </a:xfrm>
                <a:custGeom>
                  <a:avLst/>
                  <a:gdLst>
                    <a:gd name="T0" fmla="*/ 0 w 241"/>
                    <a:gd name="T1" fmla="*/ 0 h 76"/>
                    <a:gd name="T2" fmla="*/ 0 w 241"/>
                    <a:gd name="T3" fmla="*/ 75 h 76"/>
                    <a:gd name="T4" fmla="*/ 30 w 241"/>
                    <a:gd name="T5" fmla="*/ 72 h 76"/>
                    <a:gd name="T6" fmla="*/ 64 w 241"/>
                    <a:gd name="T7" fmla="*/ 69 h 76"/>
                    <a:gd name="T8" fmla="*/ 107 w 241"/>
                    <a:gd name="T9" fmla="*/ 61 h 76"/>
                    <a:gd name="T10" fmla="*/ 141 w 241"/>
                    <a:gd name="T11" fmla="*/ 55 h 76"/>
                    <a:gd name="T12" fmla="*/ 167 w 241"/>
                    <a:gd name="T13" fmla="*/ 48 h 76"/>
                    <a:gd name="T14" fmla="*/ 190 w 241"/>
                    <a:gd name="T15" fmla="*/ 41 h 76"/>
                    <a:gd name="T16" fmla="*/ 204 w 241"/>
                    <a:gd name="T17" fmla="*/ 35 h 76"/>
                    <a:gd name="T18" fmla="*/ 216 w 241"/>
                    <a:gd name="T19" fmla="*/ 29 h 76"/>
                    <a:gd name="T20" fmla="*/ 228 w 241"/>
                    <a:gd name="T21" fmla="*/ 22 h 76"/>
                    <a:gd name="T22" fmla="*/ 233 w 241"/>
                    <a:gd name="T23" fmla="*/ 17 h 76"/>
                    <a:gd name="T24" fmla="*/ 238 w 241"/>
                    <a:gd name="T25" fmla="*/ 10 h 76"/>
                    <a:gd name="T26" fmla="*/ 240 w 241"/>
                    <a:gd name="T27" fmla="*/ 6 h 76"/>
                    <a:gd name="T28" fmla="*/ 240 w 241"/>
                    <a:gd name="T29" fmla="*/ 1 h 76"/>
                    <a:gd name="T30" fmla="*/ 0 w 241"/>
                    <a:gd name="T31" fmla="*/ 0 h 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1"/>
                    <a:gd name="T49" fmla="*/ 0 h 76"/>
                    <a:gd name="T50" fmla="*/ 241 w 241"/>
                    <a:gd name="T51" fmla="*/ 76 h 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1" h="76">
                      <a:moveTo>
                        <a:pt x="0" y="0"/>
                      </a:moveTo>
                      <a:lnTo>
                        <a:pt x="0" y="75"/>
                      </a:lnTo>
                      <a:lnTo>
                        <a:pt x="30" y="72"/>
                      </a:lnTo>
                      <a:lnTo>
                        <a:pt x="64" y="69"/>
                      </a:lnTo>
                      <a:lnTo>
                        <a:pt x="107" y="61"/>
                      </a:lnTo>
                      <a:lnTo>
                        <a:pt x="141" y="55"/>
                      </a:lnTo>
                      <a:lnTo>
                        <a:pt x="167" y="48"/>
                      </a:lnTo>
                      <a:lnTo>
                        <a:pt x="190" y="41"/>
                      </a:lnTo>
                      <a:lnTo>
                        <a:pt x="204" y="35"/>
                      </a:lnTo>
                      <a:lnTo>
                        <a:pt x="216" y="29"/>
                      </a:lnTo>
                      <a:lnTo>
                        <a:pt x="228" y="22"/>
                      </a:lnTo>
                      <a:lnTo>
                        <a:pt x="233" y="17"/>
                      </a:lnTo>
                      <a:lnTo>
                        <a:pt x="238" y="10"/>
                      </a:lnTo>
                      <a:lnTo>
                        <a:pt x="240" y="6"/>
                      </a:lnTo>
                      <a:lnTo>
                        <a:pt x="240" y="1"/>
                      </a:lnTo>
                      <a:lnTo>
                        <a:pt x="0" y="0"/>
                      </a:lnTo>
                    </a:path>
                  </a:pathLst>
                </a:custGeom>
                <a:gradFill rotWithShape="0">
                  <a:gsLst>
                    <a:gs pos="0">
                      <a:srgbClr val="FC0128"/>
                    </a:gs>
                    <a:gs pos="100000">
                      <a:srgbClr val="B0011C"/>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2" name="Oval 32"/>
                <p:cNvSpPr>
                  <a:spLocks noChangeArrowheads="1"/>
                </p:cNvSpPr>
                <p:nvPr/>
              </p:nvSpPr>
              <p:spPr bwMode="auto">
                <a:xfrm>
                  <a:off x="4776" y="3041"/>
                  <a:ext cx="854" cy="151"/>
                </a:xfrm>
                <a:prstGeom prst="ellipse">
                  <a:avLst/>
                </a:prstGeom>
                <a:gradFill rotWithShape="0">
                  <a:gsLst>
                    <a:gs pos="0">
                      <a:srgbClr val="FC0128"/>
                    </a:gs>
                    <a:gs pos="100000">
                      <a:srgbClr val="E20124"/>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53" name="Oval 33"/>
                <p:cNvSpPr>
                  <a:spLocks noChangeArrowheads="1"/>
                </p:cNvSpPr>
                <p:nvPr/>
              </p:nvSpPr>
              <p:spPr bwMode="auto">
                <a:xfrm>
                  <a:off x="4914" y="3074"/>
                  <a:ext cx="587" cy="79"/>
                </a:xfrm>
                <a:prstGeom prst="ellipse">
                  <a:avLst/>
                </a:prstGeom>
                <a:gradFill rotWithShape="0">
                  <a:gsLst>
                    <a:gs pos="0">
                      <a:srgbClr val="790015"/>
                    </a:gs>
                    <a:gs pos="100000">
                      <a:srgbClr val="24000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54" name="Oval 34"/>
                <p:cNvSpPr>
                  <a:spLocks noChangeArrowheads="1"/>
                </p:cNvSpPr>
                <p:nvPr/>
              </p:nvSpPr>
              <p:spPr bwMode="auto">
                <a:xfrm>
                  <a:off x="4952" y="3080"/>
                  <a:ext cx="535" cy="73"/>
                </a:xfrm>
                <a:prstGeom prst="ellipse">
                  <a:avLst/>
                </a:prstGeom>
                <a:gradFill rotWithShape="0">
                  <a:gsLst>
                    <a:gs pos="0">
                      <a:srgbClr val="FC0128"/>
                    </a:gs>
                    <a:gs pos="100000">
                      <a:srgbClr val="CA012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sp>
            <p:nvSpPr>
              <p:cNvPr id="246" name="Rectangle 35"/>
              <p:cNvSpPr>
                <a:spLocks noChangeArrowheads="1"/>
              </p:cNvSpPr>
              <p:nvPr/>
            </p:nvSpPr>
            <p:spPr bwMode="auto">
              <a:xfrm>
                <a:off x="4756" y="3229"/>
                <a:ext cx="911"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algn="ctr"/>
                <a:r>
                  <a:rPr lang="en-US" altLang="en-US" sz="1600">
                    <a:solidFill>
                      <a:schemeClr val="bg1"/>
                    </a:solidFill>
                  </a:rPr>
                  <a:t>Purchase</a:t>
                </a:r>
              </a:p>
              <a:p>
                <a:pPr algn="ctr"/>
                <a:r>
                  <a:rPr lang="en-US" altLang="en-US" sz="1600">
                    <a:solidFill>
                      <a:schemeClr val="bg1"/>
                    </a:solidFill>
                  </a:rPr>
                  <a:t>order history</a:t>
                </a:r>
              </a:p>
            </p:txBody>
          </p:sp>
        </p:grpSp>
        <p:sp>
          <p:nvSpPr>
            <p:cNvPr id="169" name="Rectangle 36"/>
            <p:cNvSpPr>
              <a:spLocks noChangeArrowheads="1"/>
            </p:cNvSpPr>
            <p:nvPr/>
          </p:nvSpPr>
          <p:spPr bwMode="auto">
            <a:xfrm>
              <a:off x="672" y="3045"/>
              <a:ext cx="106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200"/>
                <a:t>Generation from</a:t>
              </a:r>
            </a:p>
            <a:p>
              <a:r>
                <a:rPr lang="en-US" altLang="en-US" sz="1200"/>
                <a:t>purchase requisition</a:t>
              </a:r>
              <a:endParaRPr lang="en-US" altLang="en-US" sz="1600"/>
            </a:p>
            <a:p>
              <a:r>
                <a:rPr lang="en-US" altLang="en-US" sz="1200"/>
                <a:t>processing</a:t>
              </a:r>
            </a:p>
          </p:txBody>
        </p:sp>
        <p:grpSp>
          <p:nvGrpSpPr>
            <p:cNvPr id="170" name="Group 37"/>
            <p:cNvGrpSpPr>
              <a:grpSpLocks/>
            </p:cNvGrpSpPr>
            <p:nvPr/>
          </p:nvGrpSpPr>
          <p:grpSpPr bwMode="auto">
            <a:xfrm>
              <a:off x="1311" y="1456"/>
              <a:ext cx="641" cy="517"/>
              <a:chOff x="825" y="1255"/>
              <a:chExt cx="750" cy="558"/>
            </a:xfrm>
          </p:grpSpPr>
          <p:grpSp>
            <p:nvGrpSpPr>
              <p:cNvPr id="240" name="Group 38"/>
              <p:cNvGrpSpPr>
                <a:grpSpLocks/>
              </p:cNvGrpSpPr>
              <p:nvPr/>
            </p:nvGrpSpPr>
            <p:grpSpPr bwMode="auto">
              <a:xfrm>
                <a:off x="872" y="1255"/>
                <a:ext cx="672" cy="558"/>
                <a:chOff x="872" y="1255"/>
                <a:chExt cx="672" cy="558"/>
              </a:xfrm>
            </p:grpSpPr>
            <p:sp>
              <p:nvSpPr>
                <p:cNvPr id="243" name="Freeform 39"/>
                <p:cNvSpPr>
                  <a:spLocks/>
                </p:cNvSpPr>
                <p:nvPr/>
              </p:nvSpPr>
              <p:spPr bwMode="auto">
                <a:xfrm>
                  <a:off x="872" y="1255"/>
                  <a:ext cx="673" cy="558"/>
                </a:xfrm>
                <a:custGeom>
                  <a:avLst/>
                  <a:gdLst>
                    <a:gd name="T0" fmla="*/ 0 w 672"/>
                    <a:gd name="T1" fmla="*/ 0 h 558"/>
                    <a:gd name="T2" fmla="*/ 0 w 672"/>
                    <a:gd name="T3" fmla="*/ 557 h 558"/>
                    <a:gd name="T4" fmla="*/ 671 w 672"/>
                    <a:gd name="T5" fmla="*/ 557 h 558"/>
                    <a:gd name="T6" fmla="*/ 671 w 672"/>
                    <a:gd name="T7" fmla="*/ 100 h 558"/>
                    <a:gd name="T8" fmla="*/ 583 w 672"/>
                    <a:gd name="T9" fmla="*/ 41 h 558"/>
                    <a:gd name="T10" fmla="*/ 502 w 672"/>
                    <a:gd name="T11" fmla="*/ 0 h 558"/>
                    <a:gd name="T12" fmla="*/ 0 w 672"/>
                    <a:gd name="T13" fmla="*/ 0 h 558"/>
                  </a:gdLst>
                  <a:ahLst/>
                  <a:cxnLst>
                    <a:cxn ang="0">
                      <a:pos x="T0" y="T1"/>
                    </a:cxn>
                    <a:cxn ang="0">
                      <a:pos x="T2" y="T3"/>
                    </a:cxn>
                    <a:cxn ang="0">
                      <a:pos x="T4" y="T5"/>
                    </a:cxn>
                    <a:cxn ang="0">
                      <a:pos x="T6" y="T7"/>
                    </a:cxn>
                    <a:cxn ang="0">
                      <a:pos x="T8" y="T9"/>
                    </a:cxn>
                    <a:cxn ang="0">
                      <a:pos x="T10" y="T11"/>
                    </a:cxn>
                    <a:cxn ang="0">
                      <a:pos x="T12" y="T13"/>
                    </a:cxn>
                  </a:cxnLst>
                  <a:rect l="0" t="0" r="r" b="b"/>
                  <a:pathLst>
                    <a:path w="672" h="558">
                      <a:moveTo>
                        <a:pt x="0" y="0"/>
                      </a:moveTo>
                      <a:lnTo>
                        <a:pt x="0" y="557"/>
                      </a:lnTo>
                      <a:lnTo>
                        <a:pt x="671" y="557"/>
                      </a:lnTo>
                      <a:lnTo>
                        <a:pt x="671" y="100"/>
                      </a:lnTo>
                      <a:lnTo>
                        <a:pt x="583" y="41"/>
                      </a:lnTo>
                      <a:lnTo>
                        <a:pt x="502" y="0"/>
                      </a:lnTo>
                      <a:lnTo>
                        <a:pt x="0" y="0"/>
                      </a:lnTo>
                    </a:path>
                  </a:pathLst>
                </a:custGeom>
                <a:solidFill>
                  <a:schemeClr val="bg1"/>
                </a:solidFill>
                <a:ln w="12700" cap="rnd" cmpd="sng">
                  <a:solidFill>
                    <a:schemeClr val="tx1"/>
                  </a:solidFill>
                  <a:prstDash val="solid"/>
                  <a:round/>
                  <a:headEnd/>
                  <a:tailEnd/>
                </a:ln>
                <a:effectLst>
                  <a:outerShdw dist="53882" dir="2700000" algn="ctr" rotWithShape="0">
                    <a:schemeClr val="tx1"/>
                  </a:outerShdw>
                </a:effectLst>
              </p:spPr>
              <p:txBody>
                <a:bodyPr/>
                <a:lstStyle/>
                <a:p>
                  <a:pPr>
                    <a:defRPr/>
                  </a:pPr>
                  <a:endParaRPr lang="en-US">
                    <a:cs typeface="Arial" pitchFamily="34" charset="0"/>
                  </a:endParaRPr>
                </a:p>
              </p:txBody>
            </p:sp>
            <p:sp>
              <p:nvSpPr>
                <p:cNvPr id="244" name="Freeform 40"/>
                <p:cNvSpPr>
                  <a:spLocks/>
                </p:cNvSpPr>
                <p:nvPr/>
              </p:nvSpPr>
              <p:spPr bwMode="auto">
                <a:xfrm>
                  <a:off x="1357" y="1255"/>
                  <a:ext cx="186" cy="103"/>
                </a:xfrm>
                <a:custGeom>
                  <a:avLst/>
                  <a:gdLst>
                    <a:gd name="T0" fmla="*/ 0 w 186"/>
                    <a:gd name="T1" fmla="*/ 0 h 103"/>
                    <a:gd name="T2" fmla="*/ 26 w 186"/>
                    <a:gd name="T3" fmla="*/ 31 h 103"/>
                    <a:gd name="T4" fmla="*/ 36 w 186"/>
                    <a:gd name="T5" fmla="*/ 64 h 103"/>
                    <a:gd name="T6" fmla="*/ 41 w 186"/>
                    <a:gd name="T7" fmla="*/ 99 h 103"/>
                    <a:gd name="T8" fmla="*/ 82 w 186"/>
                    <a:gd name="T9" fmla="*/ 90 h 103"/>
                    <a:gd name="T10" fmla="*/ 121 w 186"/>
                    <a:gd name="T11" fmla="*/ 88 h 103"/>
                    <a:gd name="T12" fmla="*/ 154 w 186"/>
                    <a:gd name="T13" fmla="*/ 90 h 103"/>
                    <a:gd name="T14" fmla="*/ 185 w 186"/>
                    <a:gd name="T15" fmla="*/ 102 h 103"/>
                    <a:gd name="T16" fmla="*/ 170 w 186"/>
                    <a:gd name="T17" fmla="*/ 78 h 103"/>
                    <a:gd name="T18" fmla="*/ 147 w 186"/>
                    <a:gd name="T19" fmla="*/ 57 h 103"/>
                    <a:gd name="T20" fmla="*/ 116 w 186"/>
                    <a:gd name="T21" fmla="*/ 36 h 103"/>
                    <a:gd name="T22" fmla="*/ 78 w 186"/>
                    <a:gd name="T23" fmla="*/ 15 h 103"/>
                    <a:gd name="T24" fmla="*/ 45 w 186"/>
                    <a:gd name="T25" fmla="*/ 5 h 103"/>
                    <a:gd name="T26" fmla="*/ 0 w 186"/>
                    <a:gd name="T2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103">
                      <a:moveTo>
                        <a:pt x="0" y="0"/>
                      </a:moveTo>
                      <a:lnTo>
                        <a:pt x="26" y="31"/>
                      </a:lnTo>
                      <a:lnTo>
                        <a:pt x="36" y="64"/>
                      </a:lnTo>
                      <a:lnTo>
                        <a:pt x="41" y="99"/>
                      </a:lnTo>
                      <a:lnTo>
                        <a:pt x="82" y="90"/>
                      </a:lnTo>
                      <a:lnTo>
                        <a:pt x="121" y="88"/>
                      </a:lnTo>
                      <a:lnTo>
                        <a:pt x="154" y="90"/>
                      </a:lnTo>
                      <a:lnTo>
                        <a:pt x="185" y="102"/>
                      </a:lnTo>
                      <a:lnTo>
                        <a:pt x="170" y="78"/>
                      </a:lnTo>
                      <a:lnTo>
                        <a:pt x="147" y="57"/>
                      </a:lnTo>
                      <a:lnTo>
                        <a:pt x="116" y="36"/>
                      </a:lnTo>
                      <a:lnTo>
                        <a:pt x="78" y="15"/>
                      </a:lnTo>
                      <a:lnTo>
                        <a:pt x="45" y="5"/>
                      </a:lnTo>
                      <a:lnTo>
                        <a:pt x="0" y="0"/>
                      </a:lnTo>
                    </a:path>
                  </a:pathLst>
                </a:custGeom>
                <a:solidFill>
                  <a:schemeClr val="bg1"/>
                </a:solidFill>
                <a:ln w="12700" cap="rnd" cmpd="sng">
                  <a:solidFill>
                    <a:schemeClr val="tx1"/>
                  </a:solidFill>
                  <a:prstDash val="solid"/>
                  <a:round/>
                  <a:headEnd/>
                  <a:tailEnd/>
                </a:ln>
                <a:effectLst>
                  <a:outerShdw dist="53882" dir="2700000" algn="ctr" rotWithShape="0">
                    <a:schemeClr val="tx1"/>
                  </a:outerShdw>
                </a:effectLst>
              </p:spPr>
              <p:txBody>
                <a:bodyPr/>
                <a:lstStyle/>
                <a:p>
                  <a:pPr>
                    <a:defRPr/>
                  </a:pPr>
                  <a:endParaRPr lang="en-US">
                    <a:cs typeface="Arial" pitchFamily="34" charset="0"/>
                  </a:endParaRPr>
                </a:p>
              </p:txBody>
            </p:sp>
          </p:grpSp>
          <p:sp>
            <p:nvSpPr>
              <p:cNvPr id="241" name="Rectangle 41"/>
              <p:cNvSpPr>
                <a:spLocks noChangeArrowheads="1"/>
              </p:cNvSpPr>
              <p:nvPr/>
            </p:nvSpPr>
            <p:spPr bwMode="auto">
              <a:xfrm>
                <a:off x="825" y="1273"/>
                <a:ext cx="75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solidFill>
                      <a:schemeClr val="tx2"/>
                    </a:solidFill>
                  </a:rPr>
                  <a:t>Contract</a:t>
                </a:r>
              </a:p>
            </p:txBody>
          </p:sp>
          <p:sp>
            <p:nvSpPr>
              <p:cNvPr id="242" name="Line 42"/>
              <p:cNvSpPr>
                <a:spLocks noChangeShapeType="1"/>
              </p:cNvSpPr>
              <p:nvPr/>
            </p:nvSpPr>
            <p:spPr bwMode="auto">
              <a:xfrm>
                <a:off x="919" y="1445"/>
                <a:ext cx="55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grpSp>
        <p:sp>
          <p:nvSpPr>
            <p:cNvPr id="171" name="Freeform 43"/>
            <p:cNvSpPr>
              <a:spLocks/>
            </p:cNvSpPr>
            <p:nvPr/>
          </p:nvSpPr>
          <p:spPr bwMode="auto">
            <a:xfrm>
              <a:off x="947" y="1674"/>
              <a:ext cx="628" cy="673"/>
            </a:xfrm>
            <a:custGeom>
              <a:avLst/>
              <a:gdLst>
                <a:gd name="T0" fmla="*/ 0 w 735"/>
                <a:gd name="T1" fmla="*/ 0 h 726"/>
                <a:gd name="T2" fmla="*/ 627 w 735"/>
                <a:gd name="T3" fmla="*/ 0 h 726"/>
                <a:gd name="T4" fmla="*/ 627 w 735"/>
                <a:gd name="T5" fmla="*/ 672 h 726"/>
                <a:gd name="T6" fmla="*/ 0 w 735"/>
                <a:gd name="T7" fmla="*/ 672 h 726"/>
                <a:gd name="T8" fmla="*/ 0 w 735"/>
                <a:gd name="T9" fmla="*/ 0 h 726"/>
                <a:gd name="T10" fmla="*/ 0 60000 65536"/>
                <a:gd name="T11" fmla="*/ 0 60000 65536"/>
                <a:gd name="T12" fmla="*/ 0 60000 65536"/>
                <a:gd name="T13" fmla="*/ 0 60000 65536"/>
                <a:gd name="T14" fmla="*/ 0 60000 65536"/>
                <a:gd name="T15" fmla="*/ 0 w 735"/>
                <a:gd name="T16" fmla="*/ 0 h 726"/>
                <a:gd name="T17" fmla="*/ 735 w 735"/>
                <a:gd name="T18" fmla="*/ 726 h 726"/>
              </a:gdLst>
              <a:ahLst/>
              <a:cxnLst>
                <a:cxn ang="T10">
                  <a:pos x="T0" y="T1"/>
                </a:cxn>
                <a:cxn ang="T11">
                  <a:pos x="T2" y="T3"/>
                </a:cxn>
                <a:cxn ang="T12">
                  <a:pos x="T4" y="T5"/>
                </a:cxn>
                <a:cxn ang="T13">
                  <a:pos x="T6" y="T7"/>
                </a:cxn>
                <a:cxn ang="T14">
                  <a:pos x="T8" y="T9"/>
                </a:cxn>
              </a:cxnLst>
              <a:rect l="T15" t="T16" r="T17" b="T18"/>
              <a:pathLst>
                <a:path w="735" h="726">
                  <a:moveTo>
                    <a:pt x="0" y="0"/>
                  </a:moveTo>
                  <a:lnTo>
                    <a:pt x="734" y="0"/>
                  </a:lnTo>
                  <a:lnTo>
                    <a:pt x="734" y="725"/>
                  </a:lnTo>
                  <a:lnTo>
                    <a:pt x="0" y="725"/>
                  </a:lnTo>
                  <a:lnTo>
                    <a:pt x="0" y="0"/>
                  </a:lnTo>
                </a:path>
              </a:pathLst>
            </a:custGeom>
            <a:solidFill>
              <a:schemeClr val="bg1"/>
            </a:solidFill>
            <a:ln w="12700" cap="rnd" cmpd="sng">
              <a:solidFill>
                <a:schemeClr val="tx2"/>
              </a:solidFill>
              <a:prstDash val="solid"/>
              <a:round/>
              <a:headEnd/>
              <a:tailEnd/>
            </a:ln>
          </p:spPr>
          <p:txBody>
            <a:bodyPr/>
            <a:lstStyle/>
            <a:p>
              <a:endParaRPr lang="en-SG"/>
            </a:p>
          </p:txBody>
        </p:sp>
        <p:sp>
          <p:nvSpPr>
            <p:cNvPr id="172" name="Freeform 44"/>
            <p:cNvSpPr>
              <a:spLocks/>
            </p:cNvSpPr>
            <p:nvPr/>
          </p:nvSpPr>
          <p:spPr bwMode="auto">
            <a:xfrm>
              <a:off x="957" y="1681"/>
              <a:ext cx="610" cy="657"/>
            </a:xfrm>
            <a:custGeom>
              <a:avLst/>
              <a:gdLst>
                <a:gd name="T0" fmla="*/ 609 w 713"/>
                <a:gd name="T1" fmla="*/ 0 h 708"/>
                <a:gd name="T2" fmla="*/ 0 w 713"/>
                <a:gd name="T3" fmla="*/ 0 h 708"/>
                <a:gd name="T4" fmla="*/ 0 w 713"/>
                <a:gd name="T5" fmla="*/ 656 h 708"/>
                <a:gd name="T6" fmla="*/ 609 w 713"/>
                <a:gd name="T7" fmla="*/ 656 h 708"/>
                <a:gd name="T8" fmla="*/ 609 w 713"/>
                <a:gd name="T9" fmla="*/ 0 h 708"/>
                <a:gd name="T10" fmla="*/ 0 60000 65536"/>
                <a:gd name="T11" fmla="*/ 0 60000 65536"/>
                <a:gd name="T12" fmla="*/ 0 60000 65536"/>
                <a:gd name="T13" fmla="*/ 0 60000 65536"/>
                <a:gd name="T14" fmla="*/ 0 60000 65536"/>
                <a:gd name="T15" fmla="*/ 0 w 713"/>
                <a:gd name="T16" fmla="*/ 0 h 708"/>
                <a:gd name="T17" fmla="*/ 713 w 713"/>
                <a:gd name="T18" fmla="*/ 708 h 708"/>
              </a:gdLst>
              <a:ahLst/>
              <a:cxnLst>
                <a:cxn ang="T10">
                  <a:pos x="T0" y="T1"/>
                </a:cxn>
                <a:cxn ang="T11">
                  <a:pos x="T2" y="T3"/>
                </a:cxn>
                <a:cxn ang="T12">
                  <a:pos x="T4" y="T5"/>
                </a:cxn>
                <a:cxn ang="T13">
                  <a:pos x="T6" y="T7"/>
                </a:cxn>
                <a:cxn ang="T14">
                  <a:pos x="T8" y="T9"/>
                </a:cxn>
              </a:cxnLst>
              <a:rect l="T15" t="T16" r="T17" b="T18"/>
              <a:pathLst>
                <a:path w="713" h="708">
                  <a:moveTo>
                    <a:pt x="712" y="0"/>
                  </a:moveTo>
                  <a:lnTo>
                    <a:pt x="0" y="0"/>
                  </a:lnTo>
                  <a:lnTo>
                    <a:pt x="0" y="707"/>
                  </a:lnTo>
                  <a:lnTo>
                    <a:pt x="712" y="707"/>
                  </a:lnTo>
                  <a:lnTo>
                    <a:pt x="712"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73" name="Line 45"/>
            <p:cNvSpPr>
              <a:spLocks noChangeShapeType="1"/>
            </p:cNvSpPr>
            <p:nvPr/>
          </p:nvSpPr>
          <p:spPr bwMode="auto">
            <a:xfrm>
              <a:off x="965" y="1979"/>
              <a:ext cx="595" cy="0"/>
            </a:xfrm>
            <a:prstGeom prst="line">
              <a:avLst/>
            </a:prstGeom>
            <a:noFill/>
            <a:ln w="12700">
              <a:solidFill>
                <a:srgbClr val="7F7F7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74" name="Line 46"/>
            <p:cNvSpPr>
              <a:spLocks noChangeShapeType="1"/>
            </p:cNvSpPr>
            <p:nvPr/>
          </p:nvSpPr>
          <p:spPr bwMode="auto">
            <a:xfrm>
              <a:off x="965" y="2018"/>
              <a:ext cx="595" cy="0"/>
            </a:xfrm>
            <a:prstGeom prst="line">
              <a:avLst/>
            </a:prstGeom>
            <a:noFill/>
            <a:ln w="12700">
              <a:solidFill>
                <a:srgbClr val="7F7F7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75" name="Line 47"/>
            <p:cNvSpPr>
              <a:spLocks noChangeShapeType="1"/>
            </p:cNvSpPr>
            <p:nvPr/>
          </p:nvSpPr>
          <p:spPr bwMode="auto">
            <a:xfrm>
              <a:off x="965" y="2058"/>
              <a:ext cx="595" cy="0"/>
            </a:xfrm>
            <a:prstGeom prst="line">
              <a:avLst/>
            </a:prstGeom>
            <a:noFill/>
            <a:ln w="12700">
              <a:solidFill>
                <a:srgbClr val="7F7F7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76" name="Line 48"/>
            <p:cNvSpPr>
              <a:spLocks noChangeShapeType="1"/>
            </p:cNvSpPr>
            <p:nvPr/>
          </p:nvSpPr>
          <p:spPr bwMode="auto">
            <a:xfrm>
              <a:off x="965" y="2097"/>
              <a:ext cx="595" cy="0"/>
            </a:xfrm>
            <a:prstGeom prst="line">
              <a:avLst/>
            </a:prstGeom>
            <a:noFill/>
            <a:ln w="12700">
              <a:solidFill>
                <a:srgbClr val="7F7F7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77" name="Line 49"/>
            <p:cNvSpPr>
              <a:spLocks noChangeShapeType="1"/>
            </p:cNvSpPr>
            <p:nvPr/>
          </p:nvSpPr>
          <p:spPr bwMode="auto">
            <a:xfrm>
              <a:off x="965" y="2137"/>
              <a:ext cx="595" cy="0"/>
            </a:xfrm>
            <a:prstGeom prst="line">
              <a:avLst/>
            </a:prstGeom>
            <a:noFill/>
            <a:ln w="12700">
              <a:solidFill>
                <a:srgbClr val="7F7F7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78" name="Line 50"/>
            <p:cNvSpPr>
              <a:spLocks noChangeShapeType="1"/>
            </p:cNvSpPr>
            <p:nvPr/>
          </p:nvSpPr>
          <p:spPr bwMode="auto">
            <a:xfrm>
              <a:off x="965" y="2178"/>
              <a:ext cx="595" cy="0"/>
            </a:xfrm>
            <a:prstGeom prst="line">
              <a:avLst/>
            </a:prstGeom>
            <a:noFill/>
            <a:ln w="12700">
              <a:solidFill>
                <a:srgbClr val="7F7F7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79" name="Line 51"/>
            <p:cNvSpPr>
              <a:spLocks noChangeShapeType="1"/>
            </p:cNvSpPr>
            <p:nvPr/>
          </p:nvSpPr>
          <p:spPr bwMode="auto">
            <a:xfrm>
              <a:off x="965" y="2215"/>
              <a:ext cx="595" cy="0"/>
            </a:xfrm>
            <a:prstGeom prst="line">
              <a:avLst/>
            </a:prstGeom>
            <a:noFill/>
            <a:ln w="12700">
              <a:solidFill>
                <a:srgbClr val="7F7F7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80" name="Line 52"/>
            <p:cNvSpPr>
              <a:spLocks noChangeShapeType="1"/>
            </p:cNvSpPr>
            <p:nvPr/>
          </p:nvSpPr>
          <p:spPr bwMode="auto">
            <a:xfrm>
              <a:off x="965" y="2256"/>
              <a:ext cx="595" cy="0"/>
            </a:xfrm>
            <a:prstGeom prst="line">
              <a:avLst/>
            </a:prstGeom>
            <a:noFill/>
            <a:ln w="12700">
              <a:solidFill>
                <a:srgbClr val="7F7F7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81" name="Line 53"/>
            <p:cNvSpPr>
              <a:spLocks noChangeShapeType="1"/>
            </p:cNvSpPr>
            <p:nvPr/>
          </p:nvSpPr>
          <p:spPr bwMode="auto">
            <a:xfrm>
              <a:off x="1479" y="2295"/>
              <a:ext cx="81" cy="0"/>
            </a:xfrm>
            <a:prstGeom prst="line">
              <a:avLst/>
            </a:prstGeom>
            <a:noFill/>
            <a:ln w="12700">
              <a:solidFill>
                <a:srgbClr val="7F7F7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82" name="Line 54"/>
            <p:cNvSpPr>
              <a:spLocks noChangeShapeType="1"/>
            </p:cNvSpPr>
            <p:nvPr/>
          </p:nvSpPr>
          <p:spPr bwMode="auto">
            <a:xfrm>
              <a:off x="965" y="1882"/>
              <a:ext cx="0" cy="452"/>
            </a:xfrm>
            <a:prstGeom prst="line">
              <a:avLst/>
            </a:prstGeom>
            <a:noFill/>
            <a:ln w="12700">
              <a:solidFill>
                <a:srgbClr val="7F7F7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83" name="Line 55"/>
            <p:cNvSpPr>
              <a:spLocks noChangeShapeType="1"/>
            </p:cNvSpPr>
            <p:nvPr/>
          </p:nvSpPr>
          <p:spPr bwMode="auto">
            <a:xfrm>
              <a:off x="1044" y="1882"/>
              <a:ext cx="0" cy="392"/>
            </a:xfrm>
            <a:prstGeom prst="line">
              <a:avLst/>
            </a:prstGeom>
            <a:noFill/>
            <a:ln w="12700">
              <a:solidFill>
                <a:srgbClr val="7F7F7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84" name="Line 56"/>
            <p:cNvSpPr>
              <a:spLocks noChangeShapeType="1"/>
            </p:cNvSpPr>
            <p:nvPr/>
          </p:nvSpPr>
          <p:spPr bwMode="auto">
            <a:xfrm>
              <a:off x="1122" y="1882"/>
              <a:ext cx="0" cy="393"/>
            </a:xfrm>
            <a:prstGeom prst="line">
              <a:avLst/>
            </a:prstGeom>
            <a:noFill/>
            <a:ln w="12700">
              <a:solidFill>
                <a:srgbClr val="7F7F7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85" name="Line 57"/>
            <p:cNvSpPr>
              <a:spLocks noChangeShapeType="1"/>
            </p:cNvSpPr>
            <p:nvPr/>
          </p:nvSpPr>
          <p:spPr bwMode="auto">
            <a:xfrm>
              <a:off x="1400" y="1882"/>
              <a:ext cx="0" cy="392"/>
            </a:xfrm>
            <a:prstGeom prst="line">
              <a:avLst/>
            </a:prstGeom>
            <a:noFill/>
            <a:ln w="12700">
              <a:solidFill>
                <a:srgbClr val="7F7F7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86" name="Line 58"/>
            <p:cNvSpPr>
              <a:spLocks noChangeShapeType="1"/>
            </p:cNvSpPr>
            <p:nvPr/>
          </p:nvSpPr>
          <p:spPr bwMode="auto">
            <a:xfrm>
              <a:off x="1481" y="1882"/>
              <a:ext cx="0" cy="452"/>
            </a:xfrm>
            <a:prstGeom prst="line">
              <a:avLst/>
            </a:prstGeom>
            <a:noFill/>
            <a:ln w="12700">
              <a:solidFill>
                <a:srgbClr val="7F7F7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87" name="Line 59"/>
            <p:cNvSpPr>
              <a:spLocks noChangeShapeType="1"/>
            </p:cNvSpPr>
            <p:nvPr/>
          </p:nvSpPr>
          <p:spPr bwMode="auto">
            <a:xfrm>
              <a:off x="1562" y="1882"/>
              <a:ext cx="0" cy="452"/>
            </a:xfrm>
            <a:prstGeom prst="line">
              <a:avLst/>
            </a:prstGeom>
            <a:noFill/>
            <a:ln w="12700">
              <a:solidFill>
                <a:srgbClr val="7F7F7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88" name="Line 60"/>
            <p:cNvSpPr>
              <a:spLocks noChangeShapeType="1"/>
            </p:cNvSpPr>
            <p:nvPr/>
          </p:nvSpPr>
          <p:spPr bwMode="auto">
            <a:xfrm>
              <a:off x="991" y="2295"/>
              <a:ext cx="103" cy="0"/>
            </a:xfrm>
            <a:prstGeom prst="line">
              <a:avLst/>
            </a:prstGeom>
            <a:noFill/>
            <a:ln w="12700">
              <a:solidFill>
                <a:srgbClr val="7F7F7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89" name="Line 61"/>
            <p:cNvSpPr>
              <a:spLocks noChangeShapeType="1"/>
            </p:cNvSpPr>
            <p:nvPr/>
          </p:nvSpPr>
          <p:spPr bwMode="auto">
            <a:xfrm>
              <a:off x="1148" y="2295"/>
              <a:ext cx="195" cy="0"/>
            </a:xfrm>
            <a:prstGeom prst="line">
              <a:avLst/>
            </a:prstGeom>
            <a:noFill/>
            <a:ln w="12700">
              <a:solidFill>
                <a:srgbClr val="7F7F7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90" name="Freeform 62"/>
            <p:cNvSpPr>
              <a:spLocks/>
            </p:cNvSpPr>
            <p:nvPr/>
          </p:nvSpPr>
          <p:spPr bwMode="auto">
            <a:xfrm>
              <a:off x="1274" y="1783"/>
              <a:ext cx="282" cy="16"/>
            </a:xfrm>
            <a:custGeom>
              <a:avLst/>
              <a:gdLst>
                <a:gd name="T0" fmla="*/ 0 w 329"/>
                <a:gd name="T1" fmla="*/ 0 h 17"/>
                <a:gd name="T2" fmla="*/ 281 w 329"/>
                <a:gd name="T3" fmla="*/ 0 h 17"/>
                <a:gd name="T4" fmla="*/ 281 w 329"/>
                <a:gd name="T5" fmla="*/ 15 h 17"/>
                <a:gd name="T6" fmla="*/ 0 w 329"/>
                <a:gd name="T7" fmla="*/ 15 h 17"/>
                <a:gd name="T8" fmla="*/ 0 w 329"/>
                <a:gd name="T9" fmla="*/ 0 h 17"/>
                <a:gd name="T10" fmla="*/ 0 60000 65536"/>
                <a:gd name="T11" fmla="*/ 0 60000 65536"/>
                <a:gd name="T12" fmla="*/ 0 60000 65536"/>
                <a:gd name="T13" fmla="*/ 0 60000 65536"/>
                <a:gd name="T14" fmla="*/ 0 60000 65536"/>
                <a:gd name="T15" fmla="*/ 0 w 329"/>
                <a:gd name="T16" fmla="*/ 0 h 17"/>
                <a:gd name="T17" fmla="*/ 329 w 329"/>
                <a:gd name="T18" fmla="*/ 17 h 17"/>
              </a:gdLst>
              <a:ahLst/>
              <a:cxnLst>
                <a:cxn ang="T10">
                  <a:pos x="T0" y="T1"/>
                </a:cxn>
                <a:cxn ang="T11">
                  <a:pos x="T2" y="T3"/>
                </a:cxn>
                <a:cxn ang="T12">
                  <a:pos x="T4" y="T5"/>
                </a:cxn>
                <a:cxn ang="T13">
                  <a:pos x="T6" y="T7"/>
                </a:cxn>
                <a:cxn ang="T14">
                  <a:pos x="T8" y="T9"/>
                </a:cxn>
              </a:cxnLst>
              <a:rect l="T15" t="T16" r="T17" b="T18"/>
              <a:pathLst>
                <a:path w="329" h="17">
                  <a:moveTo>
                    <a:pt x="0" y="0"/>
                  </a:moveTo>
                  <a:lnTo>
                    <a:pt x="328" y="0"/>
                  </a:lnTo>
                  <a:lnTo>
                    <a:pt x="328" y="16"/>
                  </a:lnTo>
                  <a:lnTo>
                    <a:pt x="0" y="16"/>
                  </a:lnTo>
                  <a:lnTo>
                    <a:pt x="0" y="0"/>
                  </a:lnTo>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1" name="Freeform 63"/>
            <p:cNvSpPr>
              <a:spLocks/>
            </p:cNvSpPr>
            <p:nvPr/>
          </p:nvSpPr>
          <p:spPr bwMode="auto">
            <a:xfrm>
              <a:off x="965" y="1782"/>
              <a:ext cx="282" cy="16"/>
            </a:xfrm>
            <a:custGeom>
              <a:avLst/>
              <a:gdLst>
                <a:gd name="T0" fmla="*/ 0 w 330"/>
                <a:gd name="T1" fmla="*/ 0 h 17"/>
                <a:gd name="T2" fmla="*/ 281 w 330"/>
                <a:gd name="T3" fmla="*/ 0 h 17"/>
                <a:gd name="T4" fmla="*/ 281 w 330"/>
                <a:gd name="T5" fmla="*/ 15 h 17"/>
                <a:gd name="T6" fmla="*/ 0 w 330"/>
                <a:gd name="T7" fmla="*/ 15 h 17"/>
                <a:gd name="T8" fmla="*/ 0 w 330"/>
                <a:gd name="T9" fmla="*/ 0 h 17"/>
                <a:gd name="T10" fmla="*/ 0 60000 65536"/>
                <a:gd name="T11" fmla="*/ 0 60000 65536"/>
                <a:gd name="T12" fmla="*/ 0 60000 65536"/>
                <a:gd name="T13" fmla="*/ 0 60000 65536"/>
                <a:gd name="T14" fmla="*/ 0 60000 65536"/>
                <a:gd name="T15" fmla="*/ 0 w 330"/>
                <a:gd name="T16" fmla="*/ 0 h 17"/>
                <a:gd name="T17" fmla="*/ 330 w 330"/>
                <a:gd name="T18" fmla="*/ 17 h 17"/>
              </a:gdLst>
              <a:ahLst/>
              <a:cxnLst>
                <a:cxn ang="T10">
                  <a:pos x="T0" y="T1"/>
                </a:cxn>
                <a:cxn ang="T11">
                  <a:pos x="T2" y="T3"/>
                </a:cxn>
                <a:cxn ang="T12">
                  <a:pos x="T4" y="T5"/>
                </a:cxn>
                <a:cxn ang="T13">
                  <a:pos x="T6" y="T7"/>
                </a:cxn>
                <a:cxn ang="T14">
                  <a:pos x="T8" y="T9"/>
                </a:cxn>
              </a:cxnLst>
              <a:rect l="T15" t="T16" r="T17" b="T18"/>
              <a:pathLst>
                <a:path w="330" h="17">
                  <a:moveTo>
                    <a:pt x="0" y="0"/>
                  </a:moveTo>
                  <a:lnTo>
                    <a:pt x="329" y="0"/>
                  </a:lnTo>
                  <a:lnTo>
                    <a:pt x="329" y="16"/>
                  </a:lnTo>
                  <a:lnTo>
                    <a:pt x="0" y="16"/>
                  </a:lnTo>
                  <a:lnTo>
                    <a:pt x="0" y="0"/>
                  </a:lnTo>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2" name="Line 64"/>
            <p:cNvSpPr>
              <a:spLocks noChangeShapeType="1"/>
            </p:cNvSpPr>
            <p:nvPr/>
          </p:nvSpPr>
          <p:spPr bwMode="auto">
            <a:xfrm>
              <a:off x="965" y="1940"/>
              <a:ext cx="595"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93" name="Freeform 65"/>
            <p:cNvSpPr>
              <a:spLocks/>
            </p:cNvSpPr>
            <p:nvPr/>
          </p:nvSpPr>
          <p:spPr bwMode="auto">
            <a:xfrm>
              <a:off x="966" y="1883"/>
              <a:ext cx="591" cy="16"/>
            </a:xfrm>
            <a:custGeom>
              <a:avLst/>
              <a:gdLst>
                <a:gd name="T0" fmla="*/ 0 w 691"/>
                <a:gd name="T1" fmla="*/ 0 h 17"/>
                <a:gd name="T2" fmla="*/ 590 w 691"/>
                <a:gd name="T3" fmla="*/ 0 h 17"/>
                <a:gd name="T4" fmla="*/ 590 w 691"/>
                <a:gd name="T5" fmla="*/ 15 h 17"/>
                <a:gd name="T6" fmla="*/ 0 w 691"/>
                <a:gd name="T7" fmla="*/ 15 h 17"/>
                <a:gd name="T8" fmla="*/ 0 w 691"/>
                <a:gd name="T9" fmla="*/ 0 h 17"/>
                <a:gd name="T10" fmla="*/ 0 60000 65536"/>
                <a:gd name="T11" fmla="*/ 0 60000 65536"/>
                <a:gd name="T12" fmla="*/ 0 60000 65536"/>
                <a:gd name="T13" fmla="*/ 0 60000 65536"/>
                <a:gd name="T14" fmla="*/ 0 60000 65536"/>
                <a:gd name="T15" fmla="*/ 0 w 691"/>
                <a:gd name="T16" fmla="*/ 0 h 17"/>
                <a:gd name="T17" fmla="*/ 691 w 691"/>
                <a:gd name="T18" fmla="*/ 17 h 17"/>
              </a:gdLst>
              <a:ahLst/>
              <a:cxnLst>
                <a:cxn ang="T10">
                  <a:pos x="T0" y="T1"/>
                </a:cxn>
                <a:cxn ang="T11">
                  <a:pos x="T2" y="T3"/>
                </a:cxn>
                <a:cxn ang="T12">
                  <a:pos x="T4" y="T5"/>
                </a:cxn>
                <a:cxn ang="T13">
                  <a:pos x="T6" y="T7"/>
                </a:cxn>
                <a:cxn ang="T14">
                  <a:pos x="T8" y="T9"/>
                </a:cxn>
              </a:cxnLst>
              <a:rect l="T15" t="T16" r="T17" b="T18"/>
              <a:pathLst>
                <a:path w="691" h="17">
                  <a:moveTo>
                    <a:pt x="0" y="0"/>
                  </a:moveTo>
                  <a:lnTo>
                    <a:pt x="690" y="0"/>
                  </a:lnTo>
                  <a:lnTo>
                    <a:pt x="690" y="16"/>
                  </a:lnTo>
                  <a:lnTo>
                    <a:pt x="0" y="16"/>
                  </a:lnTo>
                  <a:lnTo>
                    <a:pt x="0" y="0"/>
                  </a:lnTo>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4" name="Line 66"/>
            <p:cNvSpPr>
              <a:spLocks noChangeShapeType="1"/>
            </p:cNvSpPr>
            <p:nvPr/>
          </p:nvSpPr>
          <p:spPr bwMode="auto">
            <a:xfrm>
              <a:off x="965" y="1821"/>
              <a:ext cx="28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95" name="Line 67"/>
            <p:cNvSpPr>
              <a:spLocks noChangeShapeType="1"/>
            </p:cNvSpPr>
            <p:nvPr/>
          </p:nvSpPr>
          <p:spPr bwMode="auto">
            <a:xfrm>
              <a:off x="965" y="1854"/>
              <a:ext cx="28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96" name="Line 68"/>
            <p:cNvSpPr>
              <a:spLocks noChangeShapeType="1"/>
            </p:cNvSpPr>
            <p:nvPr/>
          </p:nvSpPr>
          <p:spPr bwMode="auto">
            <a:xfrm>
              <a:off x="1272" y="1821"/>
              <a:ext cx="28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97" name="Line 69"/>
            <p:cNvSpPr>
              <a:spLocks noChangeShapeType="1"/>
            </p:cNvSpPr>
            <p:nvPr/>
          </p:nvSpPr>
          <p:spPr bwMode="auto">
            <a:xfrm>
              <a:off x="1272" y="1854"/>
              <a:ext cx="28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98" name="Rectangle 70"/>
            <p:cNvSpPr>
              <a:spLocks noChangeArrowheads="1"/>
            </p:cNvSpPr>
            <p:nvPr/>
          </p:nvSpPr>
          <p:spPr bwMode="auto">
            <a:xfrm>
              <a:off x="934" y="1654"/>
              <a:ext cx="735"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300">
                  <a:solidFill>
                    <a:srgbClr val="CF0E30"/>
                  </a:solidFill>
                </a:rPr>
                <a:t>Purch. order</a:t>
              </a:r>
            </a:p>
          </p:txBody>
        </p:sp>
        <p:grpSp>
          <p:nvGrpSpPr>
            <p:cNvPr id="199" name="Group 71"/>
            <p:cNvGrpSpPr>
              <a:grpSpLocks/>
            </p:cNvGrpSpPr>
            <p:nvPr/>
          </p:nvGrpSpPr>
          <p:grpSpPr bwMode="auto">
            <a:xfrm>
              <a:off x="1571" y="1743"/>
              <a:ext cx="701" cy="518"/>
              <a:chOff x="1129" y="1564"/>
              <a:chExt cx="819" cy="559"/>
            </a:xfrm>
          </p:grpSpPr>
          <p:grpSp>
            <p:nvGrpSpPr>
              <p:cNvPr id="231" name="Group 72"/>
              <p:cNvGrpSpPr>
                <a:grpSpLocks/>
              </p:cNvGrpSpPr>
              <p:nvPr/>
            </p:nvGrpSpPr>
            <p:grpSpPr bwMode="auto">
              <a:xfrm>
                <a:off x="1176" y="1564"/>
                <a:ext cx="672" cy="559"/>
                <a:chOff x="1176" y="1564"/>
                <a:chExt cx="672" cy="559"/>
              </a:xfrm>
            </p:grpSpPr>
            <p:sp>
              <p:nvSpPr>
                <p:cNvPr id="238" name="Freeform 73"/>
                <p:cNvSpPr>
                  <a:spLocks/>
                </p:cNvSpPr>
                <p:nvPr/>
              </p:nvSpPr>
              <p:spPr bwMode="auto">
                <a:xfrm>
                  <a:off x="1176" y="1564"/>
                  <a:ext cx="672" cy="559"/>
                </a:xfrm>
                <a:custGeom>
                  <a:avLst/>
                  <a:gdLst>
                    <a:gd name="T0" fmla="*/ 0 w 672"/>
                    <a:gd name="T1" fmla="*/ 0 h 559"/>
                    <a:gd name="T2" fmla="*/ 0 w 672"/>
                    <a:gd name="T3" fmla="*/ 558 h 559"/>
                    <a:gd name="T4" fmla="*/ 671 w 672"/>
                    <a:gd name="T5" fmla="*/ 558 h 559"/>
                    <a:gd name="T6" fmla="*/ 671 w 672"/>
                    <a:gd name="T7" fmla="*/ 101 h 559"/>
                    <a:gd name="T8" fmla="*/ 583 w 672"/>
                    <a:gd name="T9" fmla="*/ 41 h 559"/>
                    <a:gd name="T10" fmla="*/ 502 w 672"/>
                    <a:gd name="T11" fmla="*/ 0 h 559"/>
                    <a:gd name="T12" fmla="*/ 0 w 672"/>
                    <a:gd name="T13" fmla="*/ 0 h 559"/>
                  </a:gdLst>
                  <a:ahLst/>
                  <a:cxnLst>
                    <a:cxn ang="0">
                      <a:pos x="T0" y="T1"/>
                    </a:cxn>
                    <a:cxn ang="0">
                      <a:pos x="T2" y="T3"/>
                    </a:cxn>
                    <a:cxn ang="0">
                      <a:pos x="T4" y="T5"/>
                    </a:cxn>
                    <a:cxn ang="0">
                      <a:pos x="T6" y="T7"/>
                    </a:cxn>
                    <a:cxn ang="0">
                      <a:pos x="T8" y="T9"/>
                    </a:cxn>
                    <a:cxn ang="0">
                      <a:pos x="T10" y="T11"/>
                    </a:cxn>
                    <a:cxn ang="0">
                      <a:pos x="T12" y="T13"/>
                    </a:cxn>
                  </a:cxnLst>
                  <a:rect l="0" t="0" r="r" b="b"/>
                  <a:pathLst>
                    <a:path w="672" h="559">
                      <a:moveTo>
                        <a:pt x="0" y="0"/>
                      </a:moveTo>
                      <a:lnTo>
                        <a:pt x="0" y="558"/>
                      </a:lnTo>
                      <a:lnTo>
                        <a:pt x="671" y="558"/>
                      </a:lnTo>
                      <a:lnTo>
                        <a:pt x="671" y="101"/>
                      </a:lnTo>
                      <a:lnTo>
                        <a:pt x="583" y="41"/>
                      </a:lnTo>
                      <a:lnTo>
                        <a:pt x="502" y="0"/>
                      </a:lnTo>
                      <a:lnTo>
                        <a:pt x="0" y="0"/>
                      </a:lnTo>
                    </a:path>
                  </a:pathLst>
                </a:custGeom>
                <a:solidFill>
                  <a:schemeClr val="bg1"/>
                </a:solidFill>
                <a:ln w="12700" cap="rnd" cmpd="sng">
                  <a:solidFill>
                    <a:schemeClr val="tx1"/>
                  </a:solidFill>
                  <a:prstDash val="solid"/>
                  <a:round/>
                  <a:headEnd/>
                  <a:tailEnd/>
                </a:ln>
                <a:effectLst>
                  <a:outerShdw dist="53882" dir="2700000" algn="ctr" rotWithShape="0">
                    <a:schemeClr val="tx1"/>
                  </a:outerShdw>
                </a:effectLst>
              </p:spPr>
              <p:txBody>
                <a:bodyPr/>
                <a:lstStyle/>
                <a:p>
                  <a:pPr>
                    <a:defRPr/>
                  </a:pPr>
                  <a:endParaRPr lang="en-US">
                    <a:cs typeface="Arial" pitchFamily="34" charset="0"/>
                  </a:endParaRPr>
                </a:p>
              </p:txBody>
            </p:sp>
            <p:sp>
              <p:nvSpPr>
                <p:cNvPr id="239" name="Freeform 74"/>
                <p:cNvSpPr>
                  <a:spLocks/>
                </p:cNvSpPr>
                <p:nvPr/>
              </p:nvSpPr>
              <p:spPr bwMode="auto">
                <a:xfrm>
                  <a:off x="1662" y="1564"/>
                  <a:ext cx="185" cy="103"/>
                </a:xfrm>
                <a:custGeom>
                  <a:avLst/>
                  <a:gdLst>
                    <a:gd name="T0" fmla="*/ 0 w 185"/>
                    <a:gd name="T1" fmla="*/ 0 h 103"/>
                    <a:gd name="T2" fmla="*/ 25 w 185"/>
                    <a:gd name="T3" fmla="*/ 31 h 103"/>
                    <a:gd name="T4" fmla="*/ 36 w 185"/>
                    <a:gd name="T5" fmla="*/ 64 h 103"/>
                    <a:gd name="T6" fmla="*/ 41 w 185"/>
                    <a:gd name="T7" fmla="*/ 99 h 103"/>
                    <a:gd name="T8" fmla="*/ 81 w 185"/>
                    <a:gd name="T9" fmla="*/ 90 h 103"/>
                    <a:gd name="T10" fmla="*/ 121 w 185"/>
                    <a:gd name="T11" fmla="*/ 88 h 103"/>
                    <a:gd name="T12" fmla="*/ 154 w 185"/>
                    <a:gd name="T13" fmla="*/ 90 h 103"/>
                    <a:gd name="T14" fmla="*/ 184 w 185"/>
                    <a:gd name="T15" fmla="*/ 102 h 103"/>
                    <a:gd name="T16" fmla="*/ 169 w 185"/>
                    <a:gd name="T17" fmla="*/ 78 h 103"/>
                    <a:gd name="T18" fmla="*/ 146 w 185"/>
                    <a:gd name="T19" fmla="*/ 57 h 103"/>
                    <a:gd name="T20" fmla="*/ 115 w 185"/>
                    <a:gd name="T21" fmla="*/ 36 h 103"/>
                    <a:gd name="T22" fmla="*/ 77 w 185"/>
                    <a:gd name="T23" fmla="*/ 15 h 103"/>
                    <a:gd name="T24" fmla="*/ 44 w 185"/>
                    <a:gd name="T25" fmla="*/ 5 h 103"/>
                    <a:gd name="T26" fmla="*/ 0 w 185"/>
                    <a:gd name="T2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 h="103">
                      <a:moveTo>
                        <a:pt x="0" y="0"/>
                      </a:moveTo>
                      <a:lnTo>
                        <a:pt x="25" y="31"/>
                      </a:lnTo>
                      <a:lnTo>
                        <a:pt x="36" y="64"/>
                      </a:lnTo>
                      <a:lnTo>
                        <a:pt x="41" y="99"/>
                      </a:lnTo>
                      <a:lnTo>
                        <a:pt x="81" y="90"/>
                      </a:lnTo>
                      <a:lnTo>
                        <a:pt x="121" y="88"/>
                      </a:lnTo>
                      <a:lnTo>
                        <a:pt x="154" y="90"/>
                      </a:lnTo>
                      <a:lnTo>
                        <a:pt x="184" y="102"/>
                      </a:lnTo>
                      <a:lnTo>
                        <a:pt x="169" y="78"/>
                      </a:lnTo>
                      <a:lnTo>
                        <a:pt x="146" y="57"/>
                      </a:lnTo>
                      <a:lnTo>
                        <a:pt x="115" y="36"/>
                      </a:lnTo>
                      <a:lnTo>
                        <a:pt x="77" y="15"/>
                      </a:lnTo>
                      <a:lnTo>
                        <a:pt x="44" y="5"/>
                      </a:lnTo>
                      <a:lnTo>
                        <a:pt x="0" y="0"/>
                      </a:lnTo>
                    </a:path>
                  </a:pathLst>
                </a:custGeom>
                <a:solidFill>
                  <a:schemeClr val="bg1"/>
                </a:solidFill>
                <a:ln w="12700" cap="rnd" cmpd="sng">
                  <a:solidFill>
                    <a:schemeClr val="tx1"/>
                  </a:solidFill>
                  <a:prstDash val="solid"/>
                  <a:round/>
                  <a:headEnd/>
                  <a:tailEnd/>
                </a:ln>
                <a:effectLst>
                  <a:outerShdw dist="53882" dir="2700000" algn="ctr" rotWithShape="0">
                    <a:schemeClr val="tx1"/>
                  </a:outerShdw>
                </a:effectLst>
              </p:spPr>
              <p:txBody>
                <a:bodyPr/>
                <a:lstStyle/>
                <a:p>
                  <a:pPr>
                    <a:defRPr/>
                  </a:pPr>
                  <a:endParaRPr lang="en-US">
                    <a:cs typeface="Arial" pitchFamily="34" charset="0"/>
                  </a:endParaRPr>
                </a:p>
              </p:txBody>
            </p:sp>
          </p:grpSp>
          <p:sp>
            <p:nvSpPr>
              <p:cNvPr id="232" name="Rectangle 75"/>
              <p:cNvSpPr>
                <a:spLocks noChangeArrowheads="1"/>
              </p:cNvSpPr>
              <p:nvPr/>
            </p:nvSpPr>
            <p:spPr bwMode="auto">
              <a:xfrm>
                <a:off x="1129" y="1585"/>
                <a:ext cx="81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000"/>
                  <a:t>Purch. info rec</a:t>
                </a:r>
                <a:r>
                  <a:rPr lang="en-US" altLang="en-US" sz="1200"/>
                  <a:t>.</a:t>
                </a:r>
              </a:p>
            </p:txBody>
          </p:sp>
          <p:sp>
            <p:nvSpPr>
              <p:cNvPr id="233" name="Line 76"/>
              <p:cNvSpPr>
                <a:spLocks noChangeShapeType="1"/>
              </p:cNvSpPr>
              <p:nvPr/>
            </p:nvSpPr>
            <p:spPr bwMode="auto">
              <a:xfrm>
                <a:off x="1224" y="1716"/>
                <a:ext cx="558"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234" name="Line 77"/>
              <p:cNvSpPr>
                <a:spLocks noChangeShapeType="1"/>
              </p:cNvSpPr>
              <p:nvPr/>
            </p:nvSpPr>
            <p:spPr bwMode="auto">
              <a:xfrm>
                <a:off x="1328" y="1800"/>
                <a:ext cx="340"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235" name="Line 78"/>
              <p:cNvSpPr>
                <a:spLocks noChangeShapeType="1"/>
              </p:cNvSpPr>
              <p:nvPr/>
            </p:nvSpPr>
            <p:spPr bwMode="auto">
              <a:xfrm>
                <a:off x="1328" y="1863"/>
                <a:ext cx="3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236" name="Line 79"/>
              <p:cNvSpPr>
                <a:spLocks noChangeShapeType="1"/>
              </p:cNvSpPr>
              <p:nvPr/>
            </p:nvSpPr>
            <p:spPr bwMode="auto">
              <a:xfrm>
                <a:off x="1328" y="1961"/>
                <a:ext cx="3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237" name="Line 80"/>
              <p:cNvSpPr>
                <a:spLocks noChangeShapeType="1"/>
              </p:cNvSpPr>
              <p:nvPr/>
            </p:nvSpPr>
            <p:spPr bwMode="auto">
              <a:xfrm>
                <a:off x="1401" y="1728"/>
                <a:ext cx="0" cy="34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grpSp>
        <p:grpSp>
          <p:nvGrpSpPr>
            <p:cNvPr id="200" name="Group 81"/>
            <p:cNvGrpSpPr>
              <a:grpSpLocks/>
            </p:cNvGrpSpPr>
            <p:nvPr/>
          </p:nvGrpSpPr>
          <p:grpSpPr bwMode="auto">
            <a:xfrm>
              <a:off x="1119" y="1863"/>
              <a:ext cx="576" cy="517"/>
              <a:chOff x="601" y="1694"/>
              <a:chExt cx="673" cy="558"/>
            </a:xfrm>
          </p:grpSpPr>
          <p:sp>
            <p:nvSpPr>
              <p:cNvPr id="229" name="Freeform 82"/>
              <p:cNvSpPr>
                <a:spLocks/>
              </p:cNvSpPr>
              <p:nvPr/>
            </p:nvSpPr>
            <p:spPr bwMode="auto">
              <a:xfrm>
                <a:off x="601" y="1694"/>
                <a:ext cx="673" cy="558"/>
              </a:xfrm>
              <a:custGeom>
                <a:avLst/>
                <a:gdLst>
                  <a:gd name="T0" fmla="*/ 0 w 673"/>
                  <a:gd name="T1" fmla="*/ 0 h 558"/>
                  <a:gd name="T2" fmla="*/ 0 w 673"/>
                  <a:gd name="T3" fmla="*/ 557 h 558"/>
                  <a:gd name="T4" fmla="*/ 672 w 673"/>
                  <a:gd name="T5" fmla="*/ 557 h 558"/>
                  <a:gd name="T6" fmla="*/ 672 w 673"/>
                  <a:gd name="T7" fmla="*/ 100 h 558"/>
                  <a:gd name="T8" fmla="*/ 584 w 673"/>
                  <a:gd name="T9" fmla="*/ 41 h 558"/>
                  <a:gd name="T10" fmla="*/ 503 w 673"/>
                  <a:gd name="T11" fmla="*/ 0 h 558"/>
                  <a:gd name="T12" fmla="*/ 0 w 673"/>
                  <a:gd name="T13" fmla="*/ 0 h 558"/>
                </a:gdLst>
                <a:ahLst/>
                <a:cxnLst>
                  <a:cxn ang="0">
                    <a:pos x="T0" y="T1"/>
                  </a:cxn>
                  <a:cxn ang="0">
                    <a:pos x="T2" y="T3"/>
                  </a:cxn>
                  <a:cxn ang="0">
                    <a:pos x="T4" y="T5"/>
                  </a:cxn>
                  <a:cxn ang="0">
                    <a:pos x="T6" y="T7"/>
                  </a:cxn>
                  <a:cxn ang="0">
                    <a:pos x="T8" y="T9"/>
                  </a:cxn>
                  <a:cxn ang="0">
                    <a:pos x="T10" y="T11"/>
                  </a:cxn>
                  <a:cxn ang="0">
                    <a:pos x="T12" y="T13"/>
                  </a:cxn>
                </a:cxnLst>
                <a:rect l="0" t="0" r="r" b="b"/>
                <a:pathLst>
                  <a:path w="673" h="558">
                    <a:moveTo>
                      <a:pt x="0" y="0"/>
                    </a:moveTo>
                    <a:lnTo>
                      <a:pt x="0" y="557"/>
                    </a:lnTo>
                    <a:lnTo>
                      <a:pt x="672" y="557"/>
                    </a:lnTo>
                    <a:lnTo>
                      <a:pt x="672" y="100"/>
                    </a:lnTo>
                    <a:lnTo>
                      <a:pt x="584" y="41"/>
                    </a:lnTo>
                    <a:lnTo>
                      <a:pt x="503" y="0"/>
                    </a:lnTo>
                    <a:lnTo>
                      <a:pt x="0" y="0"/>
                    </a:lnTo>
                  </a:path>
                </a:pathLst>
              </a:custGeom>
              <a:solidFill>
                <a:schemeClr val="bg1"/>
              </a:solidFill>
              <a:ln w="12700" cap="rnd" cmpd="sng">
                <a:solidFill>
                  <a:schemeClr val="tx2"/>
                </a:solidFill>
                <a:prstDash val="solid"/>
                <a:round/>
                <a:headEnd/>
                <a:tailEnd/>
              </a:ln>
              <a:effectLst>
                <a:outerShdw dist="53882" dir="2700000" algn="ctr" rotWithShape="0">
                  <a:schemeClr val="tx1"/>
                </a:outerShdw>
              </a:effectLst>
            </p:spPr>
            <p:txBody>
              <a:bodyPr/>
              <a:lstStyle/>
              <a:p>
                <a:pPr>
                  <a:defRPr/>
                </a:pPr>
                <a:endParaRPr lang="en-US">
                  <a:cs typeface="Arial" pitchFamily="34" charset="0"/>
                </a:endParaRPr>
              </a:p>
            </p:txBody>
          </p:sp>
          <p:sp>
            <p:nvSpPr>
              <p:cNvPr id="230" name="Freeform 83"/>
              <p:cNvSpPr>
                <a:spLocks/>
              </p:cNvSpPr>
              <p:nvPr/>
            </p:nvSpPr>
            <p:spPr bwMode="auto">
              <a:xfrm>
                <a:off x="1087" y="1694"/>
                <a:ext cx="186" cy="103"/>
              </a:xfrm>
              <a:custGeom>
                <a:avLst/>
                <a:gdLst>
                  <a:gd name="T0" fmla="*/ 0 w 186"/>
                  <a:gd name="T1" fmla="*/ 0 h 103"/>
                  <a:gd name="T2" fmla="*/ 26 w 186"/>
                  <a:gd name="T3" fmla="*/ 31 h 103"/>
                  <a:gd name="T4" fmla="*/ 36 w 186"/>
                  <a:gd name="T5" fmla="*/ 64 h 103"/>
                  <a:gd name="T6" fmla="*/ 41 w 186"/>
                  <a:gd name="T7" fmla="*/ 99 h 103"/>
                  <a:gd name="T8" fmla="*/ 82 w 186"/>
                  <a:gd name="T9" fmla="*/ 90 h 103"/>
                  <a:gd name="T10" fmla="*/ 121 w 186"/>
                  <a:gd name="T11" fmla="*/ 88 h 103"/>
                  <a:gd name="T12" fmla="*/ 154 w 186"/>
                  <a:gd name="T13" fmla="*/ 90 h 103"/>
                  <a:gd name="T14" fmla="*/ 185 w 186"/>
                  <a:gd name="T15" fmla="*/ 102 h 103"/>
                  <a:gd name="T16" fmla="*/ 170 w 186"/>
                  <a:gd name="T17" fmla="*/ 78 h 103"/>
                  <a:gd name="T18" fmla="*/ 147 w 186"/>
                  <a:gd name="T19" fmla="*/ 57 h 103"/>
                  <a:gd name="T20" fmla="*/ 116 w 186"/>
                  <a:gd name="T21" fmla="*/ 36 h 103"/>
                  <a:gd name="T22" fmla="*/ 78 w 186"/>
                  <a:gd name="T23" fmla="*/ 15 h 103"/>
                  <a:gd name="T24" fmla="*/ 45 w 186"/>
                  <a:gd name="T25" fmla="*/ 5 h 103"/>
                  <a:gd name="T26" fmla="*/ 0 w 186"/>
                  <a:gd name="T2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103">
                    <a:moveTo>
                      <a:pt x="0" y="0"/>
                    </a:moveTo>
                    <a:lnTo>
                      <a:pt x="26" y="31"/>
                    </a:lnTo>
                    <a:lnTo>
                      <a:pt x="36" y="64"/>
                    </a:lnTo>
                    <a:lnTo>
                      <a:pt x="41" y="99"/>
                    </a:lnTo>
                    <a:lnTo>
                      <a:pt x="82" y="90"/>
                    </a:lnTo>
                    <a:lnTo>
                      <a:pt x="121" y="88"/>
                    </a:lnTo>
                    <a:lnTo>
                      <a:pt x="154" y="90"/>
                    </a:lnTo>
                    <a:lnTo>
                      <a:pt x="185" y="102"/>
                    </a:lnTo>
                    <a:lnTo>
                      <a:pt x="170" y="78"/>
                    </a:lnTo>
                    <a:lnTo>
                      <a:pt x="147" y="57"/>
                    </a:lnTo>
                    <a:lnTo>
                      <a:pt x="116" y="36"/>
                    </a:lnTo>
                    <a:lnTo>
                      <a:pt x="78" y="15"/>
                    </a:lnTo>
                    <a:lnTo>
                      <a:pt x="45" y="5"/>
                    </a:lnTo>
                    <a:lnTo>
                      <a:pt x="0" y="0"/>
                    </a:lnTo>
                  </a:path>
                </a:pathLst>
              </a:custGeom>
              <a:solidFill>
                <a:schemeClr val="bg1"/>
              </a:solidFill>
              <a:ln w="12700" cap="rnd" cmpd="sng">
                <a:solidFill>
                  <a:schemeClr val="tx2"/>
                </a:solidFill>
                <a:prstDash val="solid"/>
                <a:round/>
                <a:headEnd/>
                <a:tailEnd/>
              </a:ln>
              <a:effectLst>
                <a:outerShdw dist="53882" dir="2700000" algn="ctr" rotWithShape="0">
                  <a:schemeClr val="tx1"/>
                </a:outerShdw>
              </a:effectLst>
            </p:spPr>
            <p:txBody>
              <a:bodyPr/>
              <a:lstStyle/>
              <a:p>
                <a:pPr>
                  <a:defRPr/>
                </a:pPr>
                <a:endParaRPr lang="en-US">
                  <a:cs typeface="Arial" pitchFamily="34" charset="0"/>
                </a:endParaRPr>
              </a:p>
            </p:txBody>
          </p:sp>
        </p:grpSp>
        <p:sp>
          <p:nvSpPr>
            <p:cNvPr id="201" name="Rectangle 84"/>
            <p:cNvSpPr>
              <a:spLocks noChangeArrowheads="1"/>
            </p:cNvSpPr>
            <p:nvPr/>
          </p:nvSpPr>
          <p:spPr bwMode="auto">
            <a:xfrm>
              <a:off x="1087" y="1929"/>
              <a:ext cx="74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200">
                  <a:solidFill>
                    <a:schemeClr val="tx2"/>
                  </a:solidFill>
                </a:rPr>
                <a:t>Req. for quot.</a:t>
              </a:r>
            </a:p>
          </p:txBody>
        </p:sp>
        <p:sp>
          <p:nvSpPr>
            <p:cNvPr id="202" name="Line 85"/>
            <p:cNvSpPr>
              <a:spLocks noChangeShapeType="1"/>
            </p:cNvSpPr>
            <p:nvPr/>
          </p:nvSpPr>
          <p:spPr bwMode="auto">
            <a:xfrm>
              <a:off x="1160" y="2054"/>
              <a:ext cx="47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203" name="Rectangle 86"/>
            <p:cNvSpPr>
              <a:spLocks noChangeArrowheads="1"/>
            </p:cNvSpPr>
            <p:nvPr/>
          </p:nvSpPr>
          <p:spPr bwMode="auto">
            <a:xfrm>
              <a:off x="1279" y="2005"/>
              <a:ext cx="31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4000">
                  <a:solidFill>
                    <a:srgbClr val="FF5008"/>
                  </a:solidFill>
                </a:rPr>
                <a:t>?</a:t>
              </a:r>
            </a:p>
          </p:txBody>
        </p:sp>
        <p:grpSp>
          <p:nvGrpSpPr>
            <p:cNvPr id="204" name="Group 87"/>
            <p:cNvGrpSpPr>
              <a:grpSpLocks/>
            </p:cNvGrpSpPr>
            <p:nvPr/>
          </p:nvGrpSpPr>
          <p:grpSpPr bwMode="auto">
            <a:xfrm>
              <a:off x="847" y="2172"/>
              <a:ext cx="488" cy="340"/>
              <a:chOff x="283" y="2027"/>
              <a:chExt cx="570" cy="367"/>
            </a:xfrm>
          </p:grpSpPr>
          <p:grpSp>
            <p:nvGrpSpPr>
              <p:cNvPr id="216" name="Group 88"/>
              <p:cNvGrpSpPr>
                <a:grpSpLocks/>
              </p:cNvGrpSpPr>
              <p:nvPr/>
            </p:nvGrpSpPr>
            <p:grpSpPr bwMode="auto">
              <a:xfrm>
                <a:off x="283" y="2049"/>
                <a:ext cx="417" cy="293"/>
                <a:chOff x="283" y="2049"/>
                <a:chExt cx="417" cy="293"/>
              </a:xfrm>
            </p:grpSpPr>
            <p:sp>
              <p:nvSpPr>
                <p:cNvPr id="226" name="Freeform 89"/>
                <p:cNvSpPr>
                  <a:spLocks/>
                </p:cNvSpPr>
                <p:nvPr/>
              </p:nvSpPr>
              <p:spPr bwMode="auto">
                <a:xfrm>
                  <a:off x="283" y="2089"/>
                  <a:ext cx="299" cy="252"/>
                </a:xfrm>
                <a:custGeom>
                  <a:avLst/>
                  <a:gdLst>
                    <a:gd name="T0" fmla="*/ 0 w 299"/>
                    <a:gd name="T1" fmla="*/ 0 h 252"/>
                    <a:gd name="T2" fmla="*/ 298 w 299"/>
                    <a:gd name="T3" fmla="*/ 0 h 252"/>
                    <a:gd name="T4" fmla="*/ 298 w 299"/>
                    <a:gd name="T5" fmla="*/ 251 h 252"/>
                    <a:gd name="T6" fmla="*/ 0 w 299"/>
                    <a:gd name="T7" fmla="*/ 251 h 252"/>
                    <a:gd name="T8" fmla="*/ 0 w 299"/>
                    <a:gd name="T9" fmla="*/ 0 h 252"/>
                    <a:gd name="T10" fmla="*/ 0 60000 65536"/>
                    <a:gd name="T11" fmla="*/ 0 60000 65536"/>
                    <a:gd name="T12" fmla="*/ 0 60000 65536"/>
                    <a:gd name="T13" fmla="*/ 0 60000 65536"/>
                    <a:gd name="T14" fmla="*/ 0 60000 65536"/>
                    <a:gd name="T15" fmla="*/ 0 w 299"/>
                    <a:gd name="T16" fmla="*/ 0 h 252"/>
                    <a:gd name="T17" fmla="*/ 299 w 299"/>
                    <a:gd name="T18" fmla="*/ 252 h 252"/>
                  </a:gdLst>
                  <a:ahLst/>
                  <a:cxnLst>
                    <a:cxn ang="T10">
                      <a:pos x="T0" y="T1"/>
                    </a:cxn>
                    <a:cxn ang="T11">
                      <a:pos x="T2" y="T3"/>
                    </a:cxn>
                    <a:cxn ang="T12">
                      <a:pos x="T4" y="T5"/>
                    </a:cxn>
                    <a:cxn ang="T13">
                      <a:pos x="T6" y="T7"/>
                    </a:cxn>
                    <a:cxn ang="T14">
                      <a:pos x="T8" y="T9"/>
                    </a:cxn>
                  </a:cxnLst>
                  <a:rect l="T15" t="T16" r="T17" b="T18"/>
                  <a:pathLst>
                    <a:path w="299" h="252">
                      <a:moveTo>
                        <a:pt x="0" y="0"/>
                      </a:moveTo>
                      <a:lnTo>
                        <a:pt x="298" y="0"/>
                      </a:lnTo>
                      <a:lnTo>
                        <a:pt x="298" y="251"/>
                      </a:lnTo>
                      <a:lnTo>
                        <a:pt x="0" y="251"/>
                      </a:lnTo>
                      <a:lnTo>
                        <a:pt x="0" y="0"/>
                      </a:lnTo>
                    </a:path>
                  </a:pathLst>
                </a:custGeom>
                <a:solidFill>
                  <a:srgbClr val="FFC080"/>
                </a:solidFill>
                <a:ln w="12700" cap="rnd" cmpd="sng">
                  <a:solidFill>
                    <a:srgbClr val="000000"/>
                  </a:solidFill>
                  <a:prstDash val="solid"/>
                  <a:round/>
                  <a:headEnd/>
                  <a:tailEnd/>
                </a:ln>
              </p:spPr>
              <p:txBody>
                <a:bodyPr/>
                <a:lstStyle/>
                <a:p>
                  <a:endParaRPr lang="en-SG"/>
                </a:p>
              </p:txBody>
            </p:sp>
            <p:sp>
              <p:nvSpPr>
                <p:cNvPr id="227" name="Freeform 90"/>
                <p:cNvSpPr>
                  <a:spLocks/>
                </p:cNvSpPr>
                <p:nvPr/>
              </p:nvSpPr>
              <p:spPr bwMode="auto">
                <a:xfrm>
                  <a:off x="283" y="2049"/>
                  <a:ext cx="417" cy="41"/>
                </a:xfrm>
                <a:custGeom>
                  <a:avLst/>
                  <a:gdLst>
                    <a:gd name="T0" fmla="*/ 0 w 417"/>
                    <a:gd name="T1" fmla="*/ 40 h 41"/>
                    <a:gd name="T2" fmla="*/ 156 w 417"/>
                    <a:gd name="T3" fmla="*/ 0 h 41"/>
                    <a:gd name="T4" fmla="*/ 416 w 417"/>
                    <a:gd name="T5" fmla="*/ 0 h 41"/>
                    <a:gd name="T6" fmla="*/ 299 w 417"/>
                    <a:gd name="T7" fmla="*/ 40 h 41"/>
                    <a:gd name="T8" fmla="*/ 0 w 417"/>
                    <a:gd name="T9" fmla="*/ 40 h 41"/>
                    <a:gd name="T10" fmla="*/ 0 60000 65536"/>
                    <a:gd name="T11" fmla="*/ 0 60000 65536"/>
                    <a:gd name="T12" fmla="*/ 0 60000 65536"/>
                    <a:gd name="T13" fmla="*/ 0 60000 65536"/>
                    <a:gd name="T14" fmla="*/ 0 60000 65536"/>
                    <a:gd name="T15" fmla="*/ 0 w 417"/>
                    <a:gd name="T16" fmla="*/ 0 h 41"/>
                    <a:gd name="T17" fmla="*/ 417 w 417"/>
                    <a:gd name="T18" fmla="*/ 41 h 41"/>
                  </a:gdLst>
                  <a:ahLst/>
                  <a:cxnLst>
                    <a:cxn ang="T10">
                      <a:pos x="T0" y="T1"/>
                    </a:cxn>
                    <a:cxn ang="T11">
                      <a:pos x="T2" y="T3"/>
                    </a:cxn>
                    <a:cxn ang="T12">
                      <a:pos x="T4" y="T5"/>
                    </a:cxn>
                    <a:cxn ang="T13">
                      <a:pos x="T6" y="T7"/>
                    </a:cxn>
                    <a:cxn ang="T14">
                      <a:pos x="T8" y="T9"/>
                    </a:cxn>
                  </a:cxnLst>
                  <a:rect l="T15" t="T16" r="T17" b="T18"/>
                  <a:pathLst>
                    <a:path w="417" h="41">
                      <a:moveTo>
                        <a:pt x="0" y="40"/>
                      </a:moveTo>
                      <a:lnTo>
                        <a:pt x="156" y="0"/>
                      </a:lnTo>
                      <a:lnTo>
                        <a:pt x="416" y="0"/>
                      </a:lnTo>
                      <a:lnTo>
                        <a:pt x="299" y="40"/>
                      </a:lnTo>
                      <a:lnTo>
                        <a:pt x="0" y="40"/>
                      </a:lnTo>
                    </a:path>
                  </a:pathLst>
                </a:custGeom>
                <a:solidFill>
                  <a:srgbClr val="FFE0C0"/>
                </a:solidFill>
                <a:ln w="12700" cap="rnd" cmpd="sng">
                  <a:solidFill>
                    <a:srgbClr val="000000"/>
                  </a:solidFill>
                  <a:prstDash val="solid"/>
                  <a:round/>
                  <a:headEnd/>
                  <a:tailEnd/>
                </a:ln>
              </p:spPr>
              <p:txBody>
                <a:bodyPr/>
                <a:lstStyle/>
                <a:p>
                  <a:endParaRPr lang="en-SG"/>
                </a:p>
              </p:txBody>
            </p:sp>
            <p:sp>
              <p:nvSpPr>
                <p:cNvPr id="228" name="Freeform 91"/>
                <p:cNvSpPr>
                  <a:spLocks/>
                </p:cNvSpPr>
                <p:nvPr/>
              </p:nvSpPr>
              <p:spPr bwMode="auto">
                <a:xfrm>
                  <a:off x="581" y="2049"/>
                  <a:ext cx="115" cy="293"/>
                </a:xfrm>
                <a:custGeom>
                  <a:avLst/>
                  <a:gdLst>
                    <a:gd name="T0" fmla="*/ 0 w 115"/>
                    <a:gd name="T1" fmla="*/ 292 h 293"/>
                    <a:gd name="T2" fmla="*/ 114 w 115"/>
                    <a:gd name="T3" fmla="*/ 222 h 293"/>
                    <a:gd name="T4" fmla="*/ 114 w 115"/>
                    <a:gd name="T5" fmla="*/ 0 h 293"/>
                    <a:gd name="T6" fmla="*/ 0 w 115"/>
                    <a:gd name="T7" fmla="*/ 40 h 293"/>
                    <a:gd name="T8" fmla="*/ 0 w 115"/>
                    <a:gd name="T9" fmla="*/ 292 h 293"/>
                    <a:gd name="T10" fmla="*/ 0 60000 65536"/>
                    <a:gd name="T11" fmla="*/ 0 60000 65536"/>
                    <a:gd name="T12" fmla="*/ 0 60000 65536"/>
                    <a:gd name="T13" fmla="*/ 0 60000 65536"/>
                    <a:gd name="T14" fmla="*/ 0 60000 65536"/>
                    <a:gd name="T15" fmla="*/ 0 w 115"/>
                    <a:gd name="T16" fmla="*/ 0 h 293"/>
                    <a:gd name="T17" fmla="*/ 115 w 115"/>
                    <a:gd name="T18" fmla="*/ 293 h 293"/>
                  </a:gdLst>
                  <a:ahLst/>
                  <a:cxnLst>
                    <a:cxn ang="T10">
                      <a:pos x="T0" y="T1"/>
                    </a:cxn>
                    <a:cxn ang="T11">
                      <a:pos x="T2" y="T3"/>
                    </a:cxn>
                    <a:cxn ang="T12">
                      <a:pos x="T4" y="T5"/>
                    </a:cxn>
                    <a:cxn ang="T13">
                      <a:pos x="T6" y="T7"/>
                    </a:cxn>
                    <a:cxn ang="T14">
                      <a:pos x="T8" y="T9"/>
                    </a:cxn>
                  </a:cxnLst>
                  <a:rect l="T15" t="T16" r="T17" b="T18"/>
                  <a:pathLst>
                    <a:path w="115" h="293">
                      <a:moveTo>
                        <a:pt x="0" y="292"/>
                      </a:moveTo>
                      <a:lnTo>
                        <a:pt x="114" y="222"/>
                      </a:lnTo>
                      <a:lnTo>
                        <a:pt x="114" y="0"/>
                      </a:lnTo>
                      <a:lnTo>
                        <a:pt x="0" y="40"/>
                      </a:lnTo>
                      <a:lnTo>
                        <a:pt x="0" y="292"/>
                      </a:lnTo>
                    </a:path>
                  </a:pathLst>
                </a:custGeom>
                <a:solidFill>
                  <a:srgbClr val="FFA040"/>
                </a:solidFill>
                <a:ln w="12700" cap="rnd" cmpd="sng">
                  <a:solidFill>
                    <a:srgbClr val="000000"/>
                  </a:solidFill>
                  <a:prstDash val="solid"/>
                  <a:round/>
                  <a:headEnd/>
                  <a:tailEnd/>
                </a:ln>
              </p:spPr>
              <p:txBody>
                <a:bodyPr/>
                <a:lstStyle/>
                <a:p>
                  <a:endParaRPr lang="en-SG"/>
                </a:p>
              </p:txBody>
            </p:sp>
          </p:grpSp>
          <p:grpSp>
            <p:nvGrpSpPr>
              <p:cNvPr id="217" name="Group 92"/>
              <p:cNvGrpSpPr>
                <a:grpSpLocks/>
              </p:cNvGrpSpPr>
              <p:nvPr/>
            </p:nvGrpSpPr>
            <p:grpSpPr bwMode="auto">
              <a:xfrm>
                <a:off x="526" y="2027"/>
                <a:ext cx="327" cy="367"/>
                <a:chOff x="526" y="2027"/>
                <a:chExt cx="327" cy="367"/>
              </a:xfrm>
            </p:grpSpPr>
            <p:grpSp>
              <p:nvGrpSpPr>
                <p:cNvPr id="218" name="Group 93"/>
                <p:cNvGrpSpPr>
                  <a:grpSpLocks/>
                </p:cNvGrpSpPr>
                <p:nvPr/>
              </p:nvGrpSpPr>
              <p:grpSpPr bwMode="auto">
                <a:xfrm>
                  <a:off x="526" y="2152"/>
                  <a:ext cx="276" cy="242"/>
                  <a:chOff x="526" y="2152"/>
                  <a:chExt cx="276" cy="242"/>
                </a:xfrm>
              </p:grpSpPr>
              <p:sp>
                <p:nvSpPr>
                  <p:cNvPr id="223" name="Freeform 94"/>
                  <p:cNvSpPr>
                    <a:spLocks/>
                  </p:cNvSpPr>
                  <p:nvPr/>
                </p:nvSpPr>
                <p:spPr bwMode="auto">
                  <a:xfrm>
                    <a:off x="526" y="2198"/>
                    <a:ext cx="189" cy="196"/>
                  </a:xfrm>
                  <a:custGeom>
                    <a:avLst/>
                    <a:gdLst>
                      <a:gd name="T0" fmla="*/ 0 w 189"/>
                      <a:gd name="T1" fmla="*/ 0 h 196"/>
                      <a:gd name="T2" fmla="*/ 188 w 189"/>
                      <a:gd name="T3" fmla="*/ 0 h 196"/>
                      <a:gd name="T4" fmla="*/ 188 w 189"/>
                      <a:gd name="T5" fmla="*/ 195 h 196"/>
                      <a:gd name="T6" fmla="*/ 0 w 189"/>
                      <a:gd name="T7" fmla="*/ 195 h 196"/>
                      <a:gd name="T8" fmla="*/ 0 w 189"/>
                      <a:gd name="T9" fmla="*/ 0 h 196"/>
                      <a:gd name="T10" fmla="*/ 0 60000 65536"/>
                      <a:gd name="T11" fmla="*/ 0 60000 65536"/>
                      <a:gd name="T12" fmla="*/ 0 60000 65536"/>
                      <a:gd name="T13" fmla="*/ 0 60000 65536"/>
                      <a:gd name="T14" fmla="*/ 0 60000 65536"/>
                      <a:gd name="T15" fmla="*/ 0 w 189"/>
                      <a:gd name="T16" fmla="*/ 0 h 196"/>
                      <a:gd name="T17" fmla="*/ 189 w 189"/>
                      <a:gd name="T18" fmla="*/ 196 h 196"/>
                    </a:gdLst>
                    <a:ahLst/>
                    <a:cxnLst>
                      <a:cxn ang="T10">
                        <a:pos x="T0" y="T1"/>
                      </a:cxn>
                      <a:cxn ang="T11">
                        <a:pos x="T2" y="T3"/>
                      </a:cxn>
                      <a:cxn ang="T12">
                        <a:pos x="T4" y="T5"/>
                      </a:cxn>
                      <a:cxn ang="T13">
                        <a:pos x="T6" y="T7"/>
                      </a:cxn>
                      <a:cxn ang="T14">
                        <a:pos x="T8" y="T9"/>
                      </a:cxn>
                    </a:cxnLst>
                    <a:rect l="T15" t="T16" r="T17" b="T18"/>
                    <a:pathLst>
                      <a:path w="189" h="196">
                        <a:moveTo>
                          <a:pt x="0" y="0"/>
                        </a:moveTo>
                        <a:lnTo>
                          <a:pt x="188" y="0"/>
                        </a:lnTo>
                        <a:lnTo>
                          <a:pt x="188" y="195"/>
                        </a:lnTo>
                        <a:lnTo>
                          <a:pt x="0" y="195"/>
                        </a:lnTo>
                        <a:lnTo>
                          <a:pt x="0" y="0"/>
                        </a:lnTo>
                      </a:path>
                    </a:pathLst>
                  </a:custGeom>
                  <a:solidFill>
                    <a:srgbClr val="FFC080"/>
                  </a:solidFill>
                  <a:ln w="12700" cap="rnd" cmpd="sng">
                    <a:solidFill>
                      <a:srgbClr val="000000"/>
                    </a:solidFill>
                    <a:prstDash val="solid"/>
                    <a:round/>
                    <a:headEnd/>
                    <a:tailEnd/>
                  </a:ln>
                </p:spPr>
                <p:txBody>
                  <a:bodyPr/>
                  <a:lstStyle/>
                  <a:p>
                    <a:endParaRPr lang="en-SG"/>
                  </a:p>
                </p:txBody>
              </p:sp>
              <p:sp>
                <p:nvSpPr>
                  <p:cNvPr id="224" name="Freeform 95"/>
                  <p:cNvSpPr>
                    <a:spLocks/>
                  </p:cNvSpPr>
                  <p:nvPr/>
                </p:nvSpPr>
                <p:spPr bwMode="auto">
                  <a:xfrm>
                    <a:off x="526" y="2152"/>
                    <a:ext cx="276" cy="47"/>
                  </a:xfrm>
                  <a:custGeom>
                    <a:avLst/>
                    <a:gdLst>
                      <a:gd name="T0" fmla="*/ 0 w 276"/>
                      <a:gd name="T1" fmla="*/ 46 h 47"/>
                      <a:gd name="T2" fmla="*/ 102 w 276"/>
                      <a:gd name="T3" fmla="*/ 0 h 47"/>
                      <a:gd name="T4" fmla="*/ 275 w 276"/>
                      <a:gd name="T5" fmla="*/ 0 h 47"/>
                      <a:gd name="T6" fmla="*/ 189 w 276"/>
                      <a:gd name="T7" fmla="*/ 46 h 47"/>
                      <a:gd name="T8" fmla="*/ 0 w 276"/>
                      <a:gd name="T9" fmla="*/ 46 h 47"/>
                      <a:gd name="T10" fmla="*/ 0 60000 65536"/>
                      <a:gd name="T11" fmla="*/ 0 60000 65536"/>
                      <a:gd name="T12" fmla="*/ 0 60000 65536"/>
                      <a:gd name="T13" fmla="*/ 0 60000 65536"/>
                      <a:gd name="T14" fmla="*/ 0 60000 65536"/>
                      <a:gd name="T15" fmla="*/ 0 w 276"/>
                      <a:gd name="T16" fmla="*/ 0 h 47"/>
                      <a:gd name="T17" fmla="*/ 276 w 276"/>
                      <a:gd name="T18" fmla="*/ 47 h 47"/>
                    </a:gdLst>
                    <a:ahLst/>
                    <a:cxnLst>
                      <a:cxn ang="T10">
                        <a:pos x="T0" y="T1"/>
                      </a:cxn>
                      <a:cxn ang="T11">
                        <a:pos x="T2" y="T3"/>
                      </a:cxn>
                      <a:cxn ang="T12">
                        <a:pos x="T4" y="T5"/>
                      </a:cxn>
                      <a:cxn ang="T13">
                        <a:pos x="T6" y="T7"/>
                      </a:cxn>
                      <a:cxn ang="T14">
                        <a:pos x="T8" y="T9"/>
                      </a:cxn>
                    </a:cxnLst>
                    <a:rect l="T15" t="T16" r="T17" b="T18"/>
                    <a:pathLst>
                      <a:path w="276" h="47">
                        <a:moveTo>
                          <a:pt x="0" y="46"/>
                        </a:moveTo>
                        <a:lnTo>
                          <a:pt x="102" y="0"/>
                        </a:lnTo>
                        <a:lnTo>
                          <a:pt x="275" y="0"/>
                        </a:lnTo>
                        <a:lnTo>
                          <a:pt x="189" y="46"/>
                        </a:lnTo>
                        <a:lnTo>
                          <a:pt x="0" y="46"/>
                        </a:lnTo>
                      </a:path>
                    </a:pathLst>
                  </a:custGeom>
                  <a:solidFill>
                    <a:srgbClr val="FFE0C0"/>
                  </a:solidFill>
                  <a:ln w="12700" cap="rnd" cmpd="sng">
                    <a:solidFill>
                      <a:srgbClr val="000000"/>
                    </a:solidFill>
                    <a:prstDash val="solid"/>
                    <a:round/>
                    <a:headEnd/>
                    <a:tailEnd/>
                  </a:ln>
                </p:spPr>
                <p:txBody>
                  <a:bodyPr/>
                  <a:lstStyle/>
                  <a:p>
                    <a:endParaRPr lang="en-SG"/>
                  </a:p>
                </p:txBody>
              </p:sp>
              <p:sp>
                <p:nvSpPr>
                  <p:cNvPr id="225" name="Freeform 96"/>
                  <p:cNvSpPr>
                    <a:spLocks/>
                  </p:cNvSpPr>
                  <p:nvPr/>
                </p:nvSpPr>
                <p:spPr bwMode="auto">
                  <a:xfrm>
                    <a:off x="714" y="2152"/>
                    <a:ext cx="88" cy="242"/>
                  </a:xfrm>
                  <a:custGeom>
                    <a:avLst/>
                    <a:gdLst>
                      <a:gd name="T0" fmla="*/ 87 w 88"/>
                      <a:gd name="T1" fmla="*/ 0 h 242"/>
                      <a:gd name="T2" fmla="*/ 0 w 88"/>
                      <a:gd name="T3" fmla="*/ 48 h 242"/>
                      <a:gd name="T4" fmla="*/ 0 w 88"/>
                      <a:gd name="T5" fmla="*/ 241 h 242"/>
                      <a:gd name="T6" fmla="*/ 87 w 88"/>
                      <a:gd name="T7" fmla="*/ 181 h 242"/>
                      <a:gd name="T8" fmla="*/ 87 w 88"/>
                      <a:gd name="T9" fmla="*/ 0 h 242"/>
                      <a:gd name="T10" fmla="*/ 0 60000 65536"/>
                      <a:gd name="T11" fmla="*/ 0 60000 65536"/>
                      <a:gd name="T12" fmla="*/ 0 60000 65536"/>
                      <a:gd name="T13" fmla="*/ 0 60000 65536"/>
                      <a:gd name="T14" fmla="*/ 0 60000 65536"/>
                      <a:gd name="T15" fmla="*/ 0 w 88"/>
                      <a:gd name="T16" fmla="*/ 0 h 242"/>
                      <a:gd name="T17" fmla="*/ 88 w 88"/>
                      <a:gd name="T18" fmla="*/ 242 h 242"/>
                    </a:gdLst>
                    <a:ahLst/>
                    <a:cxnLst>
                      <a:cxn ang="T10">
                        <a:pos x="T0" y="T1"/>
                      </a:cxn>
                      <a:cxn ang="T11">
                        <a:pos x="T2" y="T3"/>
                      </a:cxn>
                      <a:cxn ang="T12">
                        <a:pos x="T4" y="T5"/>
                      </a:cxn>
                      <a:cxn ang="T13">
                        <a:pos x="T6" y="T7"/>
                      </a:cxn>
                      <a:cxn ang="T14">
                        <a:pos x="T8" y="T9"/>
                      </a:cxn>
                    </a:cxnLst>
                    <a:rect l="T15" t="T16" r="T17" b="T18"/>
                    <a:pathLst>
                      <a:path w="88" h="242">
                        <a:moveTo>
                          <a:pt x="87" y="0"/>
                        </a:moveTo>
                        <a:lnTo>
                          <a:pt x="0" y="48"/>
                        </a:lnTo>
                        <a:lnTo>
                          <a:pt x="0" y="241"/>
                        </a:lnTo>
                        <a:lnTo>
                          <a:pt x="87" y="181"/>
                        </a:lnTo>
                        <a:lnTo>
                          <a:pt x="87" y="0"/>
                        </a:lnTo>
                      </a:path>
                    </a:pathLst>
                  </a:custGeom>
                  <a:solidFill>
                    <a:srgbClr val="FFA040"/>
                  </a:solidFill>
                  <a:ln w="12700" cap="rnd" cmpd="sng">
                    <a:solidFill>
                      <a:srgbClr val="000000"/>
                    </a:solidFill>
                    <a:prstDash val="solid"/>
                    <a:round/>
                    <a:headEnd/>
                    <a:tailEnd/>
                  </a:ln>
                </p:spPr>
                <p:txBody>
                  <a:bodyPr/>
                  <a:lstStyle/>
                  <a:p>
                    <a:endParaRPr lang="en-SG"/>
                  </a:p>
                </p:txBody>
              </p:sp>
            </p:grpSp>
            <p:grpSp>
              <p:nvGrpSpPr>
                <p:cNvPr id="219" name="Group 97"/>
                <p:cNvGrpSpPr>
                  <a:grpSpLocks/>
                </p:cNvGrpSpPr>
                <p:nvPr/>
              </p:nvGrpSpPr>
              <p:grpSpPr bwMode="auto">
                <a:xfrm>
                  <a:off x="608" y="2027"/>
                  <a:ext cx="245" cy="181"/>
                  <a:chOff x="608" y="2027"/>
                  <a:chExt cx="245" cy="181"/>
                </a:xfrm>
              </p:grpSpPr>
              <p:sp>
                <p:nvSpPr>
                  <p:cNvPr id="220" name="Freeform 98"/>
                  <p:cNvSpPr>
                    <a:spLocks/>
                  </p:cNvSpPr>
                  <p:nvPr/>
                </p:nvSpPr>
                <p:spPr bwMode="auto">
                  <a:xfrm>
                    <a:off x="608" y="2072"/>
                    <a:ext cx="135" cy="136"/>
                  </a:xfrm>
                  <a:custGeom>
                    <a:avLst/>
                    <a:gdLst>
                      <a:gd name="T0" fmla="*/ 0 w 135"/>
                      <a:gd name="T1" fmla="*/ 0 h 136"/>
                      <a:gd name="T2" fmla="*/ 134 w 135"/>
                      <a:gd name="T3" fmla="*/ 26 h 136"/>
                      <a:gd name="T4" fmla="*/ 134 w 135"/>
                      <a:gd name="T5" fmla="*/ 135 h 136"/>
                      <a:gd name="T6" fmla="*/ 0 w 135"/>
                      <a:gd name="T7" fmla="*/ 104 h 136"/>
                      <a:gd name="T8" fmla="*/ 0 w 135"/>
                      <a:gd name="T9" fmla="*/ 0 h 136"/>
                      <a:gd name="T10" fmla="*/ 0 60000 65536"/>
                      <a:gd name="T11" fmla="*/ 0 60000 65536"/>
                      <a:gd name="T12" fmla="*/ 0 60000 65536"/>
                      <a:gd name="T13" fmla="*/ 0 60000 65536"/>
                      <a:gd name="T14" fmla="*/ 0 60000 65536"/>
                      <a:gd name="T15" fmla="*/ 0 w 135"/>
                      <a:gd name="T16" fmla="*/ 0 h 136"/>
                      <a:gd name="T17" fmla="*/ 135 w 135"/>
                      <a:gd name="T18" fmla="*/ 136 h 136"/>
                    </a:gdLst>
                    <a:ahLst/>
                    <a:cxnLst>
                      <a:cxn ang="T10">
                        <a:pos x="T0" y="T1"/>
                      </a:cxn>
                      <a:cxn ang="T11">
                        <a:pos x="T2" y="T3"/>
                      </a:cxn>
                      <a:cxn ang="T12">
                        <a:pos x="T4" y="T5"/>
                      </a:cxn>
                      <a:cxn ang="T13">
                        <a:pos x="T6" y="T7"/>
                      </a:cxn>
                      <a:cxn ang="T14">
                        <a:pos x="T8" y="T9"/>
                      </a:cxn>
                    </a:cxnLst>
                    <a:rect l="T15" t="T16" r="T17" b="T18"/>
                    <a:pathLst>
                      <a:path w="135" h="136">
                        <a:moveTo>
                          <a:pt x="0" y="0"/>
                        </a:moveTo>
                        <a:lnTo>
                          <a:pt x="134" y="26"/>
                        </a:lnTo>
                        <a:lnTo>
                          <a:pt x="134" y="135"/>
                        </a:lnTo>
                        <a:lnTo>
                          <a:pt x="0" y="104"/>
                        </a:lnTo>
                        <a:lnTo>
                          <a:pt x="0" y="0"/>
                        </a:lnTo>
                      </a:path>
                    </a:pathLst>
                  </a:custGeom>
                  <a:solidFill>
                    <a:srgbClr val="FFC080"/>
                  </a:solidFill>
                  <a:ln w="12700" cap="rnd" cmpd="sng">
                    <a:solidFill>
                      <a:srgbClr val="000000"/>
                    </a:solidFill>
                    <a:prstDash val="solid"/>
                    <a:round/>
                    <a:headEnd/>
                    <a:tailEnd/>
                  </a:ln>
                </p:spPr>
                <p:txBody>
                  <a:bodyPr/>
                  <a:lstStyle/>
                  <a:p>
                    <a:endParaRPr lang="en-SG"/>
                  </a:p>
                </p:txBody>
              </p:sp>
              <p:sp>
                <p:nvSpPr>
                  <p:cNvPr id="221" name="Freeform 99"/>
                  <p:cNvSpPr>
                    <a:spLocks/>
                  </p:cNvSpPr>
                  <p:nvPr/>
                </p:nvSpPr>
                <p:spPr bwMode="auto">
                  <a:xfrm>
                    <a:off x="608" y="2027"/>
                    <a:ext cx="245" cy="72"/>
                  </a:xfrm>
                  <a:custGeom>
                    <a:avLst/>
                    <a:gdLst>
                      <a:gd name="T0" fmla="*/ 0 w 245"/>
                      <a:gd name="T1" fmla="*/ 45 h 72"/>
                      <a:gd name="T2" fmla="*/ 134 w 245"/>
                      <a:gd name="T3" fmla="*/ 0 h 72"/>
                      <a:gd name="T4" fmla="*/ 244 w 245"/>
                      <a:gd name="T5" fmla="*/ 20 h 72"/>
                      <a:gd name="T6" fmla="*/ 134 w 245"/>
                      <a:gd name="T7" fmla="*/ 71 h 72"/>
                      <a:gd name="T8" fmla="*/ 0 w 245"/>
                      <a:gd name="T9" fmla="*/ 45 h 72"/>
                      <a:gd name="T10" fmla="*/ 0 60000 65536"/>
                      <a:gd name="T11" fmla="*/ 0 60000 65536"/>
                      <a:gd name="T12" fmla="*/ 0 60000 65536"/>
                      <a:gd name="T13" fmla="*/ 0 60000 65536"/>
                      <a:gd name="T14" fmla="*/ 0 60000 65536"/>
                      <a:gd name="T15" fmla="*/ 0 w 245"/>
                      <a:gd name="T16" fmla="*/ 0 h 72"/>
                      <a:gd name="T17" fmla="*/ 245 w 245"/>
                      <a:gd name="T18" fmla="*/ 72 h 72"/>
                    </a:gdLst>
                    <a:ahLst/>
                    <a:cxnLst>
                      <a:cxn ang="T10">
                        <a:pos x="T0" y="T1"/>
                      </a:cxn>
                      <a:cxn ang="T11">
                        <a:pos x="T2" y="T3"/>
                      </a:cxn>
                      <a:cxn ang="T12">
                        <a:pos x="T4" y="T5"/>
                      </a:cxn>
                      <a:cxn ang="T13">
                        <a:pos x="T6" y="T7"/>
                      </a:cxn>
                      <a:cxn ang="T14">
                        <a:pos x="T8" y="T9"/>
                      </a:cxn>
                    </a:cxnLst>
                    <a:rect l="T15" t="T16" r="T17" b="T18"/>
                    <a:pathLst>
                      <a:path w="245" h="72">
                        <a:moveTo>
                          <a:pt x="0" y="45"/>
                        </a:moveTo>
                        <a:lnTo>
                          <a:pt x="134" y="0"/>
                        </a:lnTo>
                        <a:lnTo>
                          <a:pt x="244" y="20"/>
                        </a:lnTo>
                        <a:lnTo>
                          <a:pt x="134" y="71"/>
                        </a:lnTo>
                        <a:lnTo>
                          <a:pt x="0" y="45"/>
                        </a:lnTo>
                      </a:path>
                    </a:pathLst>
                  </a:custGeom>
                  <a:solidFill>
                    <a:srgbClr val="FFE0C0"/>
                  </a:solidFill>
                  <a:ln w="12700" cap="rnd" cmpd="sng">
                    <a:solidFill>
                      <a:srgbClr val="000000"/>
                    </a:solidFill>
                    <a:prstDash val="solid"/>
                    <a:round/>
                    <a:headEnd/>
                    <a:tailEnd/>
                  </a:ln>
                </p:spPr>
                <p:txBody>
                  <a:bodyPr/>
                  <a:lstStyle/>
                  <a:p>
                    <a:endParaRPr lang="en-SG"/>
                  </a:p>
                </p:txBody>
              </p:sp>
              <p:sp>
                <p:nvSpPr>
                  <p:cNvPr id="222" name="Freeform 100"/>
                  <p:cNvSpPr>
                    <a:spLocks/>
                  </p:cNvSpPr>
                  <p:nvPr/>
                </p:nvSpPr>
                <p:spPr bwMode="auto">
                  <a:xfrm>
                    <a:off x="742" y="2047"/>
                    <a:ext cx="111" cy="161"/>
                  </a:xfrm>
                  <a:custGeom>
                    <a:avLst/>
                    <a:gdLst>
                      <a:gd name="T0" fmla="*/ 0 w 111"/>
                      <a:gd name="T1" fmla="*/ 52 h 161"/>
                      <a:gd name="T2" fmla="*/ 110 w 111"/>
                      <a:gd name="T3" fmla="*/ 0 h 161"/>
                      <a:gd name="T4" fmla="*/ 110 w 111"/>
                      <a:gd name="T5" fmla="*/ 93 h 161"/>
                      <a:gd name="T6" fmla="*/ 0 w 111"/>
                      <a:gd name="T7" fmla="*/ 160 h 161"/>
                      <a:gd name="T8" fmla="*/ 0 w 111"/>
                      <a:gd name="T9" fmla="*/ 52 h 161"/>
                      <a:gd name="T10" fmla="*/ 0 60000 65536"/>
                      <a:gd name="T11" fmla="*/ 0 60000 65536"/>
                      <a:gd name="T12" fmla="*/ 0 60000 65536"/>
                      <a:gd name="T13" fmla="*/ 0 60000 65536"/>
                      <a:gd name="T14" fmla="*/ 0 60000 65536"/>
                      <a:gd name="T15" fmla="*/ 0 w 111"/>
                      <a:gd name="T16" fmla="*/ 0 h 161"/>
                      <a:gd name="T17" fmla="*/ 111 w 111"/>
                      <a:gd name="T18" fmla="*/ 161 h 161"/>
                    </a:gdLst>
                    <a:ahLst/>
                    <a:cxnLst>
                      <a:cxn ang="T10">
                        <a:pos x="T0" y="T1"/>
                      </a:cxn>
                      <a:cxn ang="T11">
                        <a:pos x="T2" y="T3"/>
                      </a:cxn>
                      <a:cxn ang="T12">
                        <a:pos x="T4" y="T5"/>
                      </a:cxn>
                      <a:cxn ang="T13">
                        <a:pos x="T6" y="T7"/>
                      </a:cxn>
                      <a:cxn ang="T14">
                        <a:pos x="T8" y="T9"/>
                      </a:cxn>
                    </a:cxnLst>
                    <a:rect l="T15" t="T16" r="T17" b="T18"/>
                    <a:pathLst>
                      <a:path w="111" h="161">
                        <a:moveTo>
                          <a:pt x="0" y="52"/>
                        </a:moveTo>
                        <a:lnTo>
                          <a:pt x="110" y="0"/>
                        </a:lnTo>
                        <a:lnTo>
                          <a:pt x="110" y="93"/>
                        </a:lnTo>
                        <a:lnTo>
                          <a:pt x="0" y="160"/>
                        </a:lnTo>
                        <a:lnTo>
                          <a:pt x="0" y="52"/>
                        </a:lnTo>
                      </a:path>
                    </a:pathLst>
                  </a:custGeom>
                  <a:solidFill>
                    <a:srgbClr val="FFA040"/>
                  </a:solidFill>
                  <a:ln w="12700" cap="rnd" cmpd="sng">
                    <a:solidFill>
                      <a:srgbClr val="000000"/>
                    </a:solidFill>
                    <a:prstDash val="solid"/>
                    <a:round/>
                    <a:headEnd/>
                    <a:tailEnd/>
                  </a:ln>
                </p:spPr>
                <p:txBody>
                  <a:bodyPr/>
                  <a:lstStyle/>
                  <a:p>
                    <a:endParaRPr lang="en-SG"/>
                  </a:p>
                </p:txBody>
              </p:sp>
            </p:grpSp>
          </p:grpSp>
        </p:grpSp>
        <p:sp>
          <p:nvSpPr>
            <p:cNvPr id="205" name="Rectangle 101"/>
            <p:cNvSpPr>
              <a:spLocks noChangeArrowheads="1"/>
            </p:cNvSpPr>
            <p:nvPr/>
          </p:nvSpPr>
          <p:spPr bwMode="auto">
            <a:xfrm>
              <a:off x="3241" y="912"/>
              <a:ext cx="935" cy="1007"/>
            </a:xfrm>
            <a:prstGeom prst="rect">
              <a:avLst/>
            </a:prstGeom>
            <a:solidFill>
              <a:schemeClr val="bg1"/>
            </a:solidFill>
            <a:ln w="12700">
              <a:solidFill>
                <a:schemeClr val="tx1"/>
              </a:solidFill>
              <a:miter lim="800000"/>
              <a:headEnd/>
              <a:tailEnd/>
            </a:ln>
            <a:effectLst>
              <a:outerShdw dist="107763" dir="2700000" algn="ctr" rotWithShape="0">
                <a:schemeClr val="tx1"/>
              </a:outerShdw>
            </a:effectLst>
          </p:spPr>
          <p:txBody>
            <a:bodyPr wrap="none" anchor="ctr"/>
            <a:lstStyle/>
            <a:p>
              <a:pPr>
                <a:defRPr/>
              </a:pPr>
              <a:endParaRPr lang="en-US">
                <a:cs typeface="Arial" pitchFamily="34" charset="0"/>
              </a:endParaRPr>
            </a:p>
          </p:txBody>
        </p:sp>
        <p:sp>
          <p:nvSpPr>
            <p:cNvPr id="206" name="Rectangle 102"/>
            <p:cNvSpPr>
              <a:spLocks noChangeArrowheads="1"/>
            </p:cNvSpPr>
            <p:nvPr/>
          </p:nvSpPr>
          <p:spPr bwMode="auto">
            <a:xfrm>
              <a:off x="3264" y="912"/>
              <a:ext cx="915"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400"/>
                <a:t>Account</a:t>
              </a:r>
            </a:p>
            <a:p>
              <a:r>
                <a:rPr lang="en-US" altLang="en-US" sz="1400"/>
                <a:t>assignment</a:t>
              </a:r>
            </a:p>
            <a:p>
              <a:r>
                <a:rPr lang="en-US" altLang="en-US" sz="1400"/>
                <a:t>     </a:t>
              </a:r>
              <a:r>
                <a:rPr lang="en-US" altLang="en-US" sz="1400" b="0"/>
                <a:t>- Single</a:t>
              </a:r>
            </a:p>
            <a:p>
              <a:r>
                <a:rPr lang="en-US" altLang="en-US" sz="1400" b="0"/>
                <a:t>      - Multiple</a:t>
              </a:r>
            </a:p>
          </p:txBody>
        </p:sp>
        <p:sp>
          <p:nvSpPr>
            <p:cNvPr id="207" name="Rectangle 103"/>
            <p:cNvSpPr>
              <a:spLocks noChangeArrowheads="1"/>
            </p:cNvSpPr>
            <p:nvPr/>
          </p:nvSpPr>
          <p:spPr bwMode="auto">
            <a:xfrm>
              <a:off x="2268" y="1035"/>
              <a:ext cx="927" cy="218"/>
            </a:xfrm>
            <a:prstGeom prst="rect">
              <a:avLst/>
            </a:prstGeom>
            <a:solidFill>
              <a:schemeClr val="bg1"/>
            </a:solidFill>
            <a:ln w="12700">
              <a:solidFill>
                <a:schemeClr val="tx1"/>
              </a:solidFill>
              <a:miter lim="800000"/>
              <a:headEnd/>
              <a:tailEnd/>
            </a:ln>
            <a:effectLst>
              <a:outerShdw dist="107763" dir="2700000" algn="ctr" rotWithShape="0">
                <a:schemeClr val="tx1"/>
              </a:outerShdw>
            </a:effectLst>
          </p:spPr>
          <p:txBody>
            <a:bodyPr wrap="none" anchor="ctr"/>
            <a:lstStyle/>
            <a:p>
              <a:pPr>
                <a:defRPr/>
              </a:pPr>
              <a:endParaRPr lang="en-US">
                <a:cs typeface="Arial" pitchFamily="34" charset="0"/>
              </a:endParaRPr>
            </a:p>
          </p:txBody>
        </p:sp>
        <p:sp>
          <p:nvSpPr>
            <p:cNvPr id="208" name="Rectangle 104"/>
            <p:cNvSpPr>
              <a:spLocks noChangeArrowheads="1"/>
            </p:cNvSpPr>
            <p:nvPr/>
          </p:nvSpPr>
          <p:spPr bwMode="auto">
            <a:xfrm>
              <a:off x="2370" y="1207"/>
              <a:ext cx="1086" cy="218"/>
            </a:xfrm>
            <a:prstGeom prst="rect">
              <a:avLst/>
            </a:prstGeom>
            <a:solidFill>
              <a:schemeClr val="bg1"/>
            </a:solidFill>
            <a:ln w="12700">
              <a:solidFill>
                <a:schemeClr val="tx1"/>
              </a:solidFill>
              <a:miter lim="800000"/>
              <a:headEnd/>
              <a:tailEnd/>
            </a:ln>
            <a:effectLst>
              <a:outerShdw dist="107763" dir="2700000" algn="ctr" rotWithShape="0">
                <a:schemeClr val="tx1"/>
              </a:outerShdw>
            </a:effectLst>
          </p:spPr>
          <p:txBody>
            <a:bodyPr wrap="none" anchor="ctr"/>
            <a:lstStyle/>
            <a:p>
              <a:pPr>
                <a:defRPr/>
              </a:pPr>
              <a:endParaRPr lang="en-US">
                <a:cs typeface="Arial" pitchFamily="34" charset="0"/>
              </a:endParaRPr>
            </a:p>
          </p:txBody>
        </p:sp>
        <p:sp>
          <p:nvSpPr>
            <p:cNvPr id="209" name="Rectangle 105"/>
            <p:cNvSpPr>
              <a:spLocks noChangeArrowheads="1"/>
            </p:cNvSpPr>
            <p:nvPr/>
          </p:nvSpPr>
          <p:spPr bwMode="auto">
            <a:xfrm>
              <a:off x="2473" y="1379"/>
              <a:ext cx="1079" cy="219"/>
            </a:xfrm>
            <a:prstGeom prst="rect">
              <a:avLst/>
            </a:prstGeom>
            <a:solidFill>
              <a:schemeClr val="bg1"/>
            </a:solidFill>
            <a:ln w="12700">
              <a:solidFill>
                <a:schemeClr val="tx1"/>
              </a:solidFill>
              <a:miter lim="800000"/>
              <a:headEnd/>
              <a:tailEnd/>
            </a:ln>
            <a:effectLst>
              <a:outerShdw dist="107763" dir="2700000" algn="ctr" rotWithShape="0">
                <a:schemeClr val="tx1"/>
              </a:outerShdw>
            </a:effectLst>
          </p:spPr>
          <p:txBody>
            <a:bodyPr wrap="none" anchor="ctr"/>
            <a:lstStyle/>
            <a:p>
              <a:pPr>
                <a:defRPr/>
              </a:pPr>
              <a:endParaRPr lang="en-US">
                <a:cs typeface="Arial" pitchFamily="34" charset="0"/>
              </a:endParaRPr>
            </a:p>
          </p:txBody>
        </p:sp>
        <p:sp>
          <p:nvSpPr>
            <p:cNvPr id="210" name="Rectangle 106"/>
            <p:cNvSpPr>
              <a:spLocks noChangeArrowheads="1"/>
            </p:cNvSpPr>
            <p:nvPr/>
          </p:nvSpPr>
          <p:spPr bwMode="auto">
            <a:xfrm>
              <a:off x="2576" y="1552"/>
              <a:ext cx="1072" cy="217"/>
            </a:xfrm>
            <a:prstGeom prst="rect">
              <a:avLst/>
            </a:prstGeom>
            <a:solidFill>
              <a:schemeClr val="bg1"/>
            </a:solidFill>
            <a:ln w="12700">
              <a:solidFill>
                <a:schemeClr val="tx1"/>
              </a:solidFill>
              <a:miter lim="800000"/>
              <a:headEnd/>
              <a:tailEnd/>
            </a:ln>
            <a:effectLst>
              <a:outerShdw dist="107763" dir="2700000" algn="ctr" rotWithShape="0">
                <a:schemeClr val="tx1"/>
              </a:outerShdw>
            </a:effectLst>
          </p:spPr>
          <p:txBody>
            <a:bodyPr wrap="none" anchor="ctr"/>
            <a:lstStyle/>
            <a:p>
              <a:pPr>
                <a:defRPr/>
              </a:pPr>
              <a:endParaRPr lang="en-US">
                <a:cs typeface="Arial" pitchFamily="34" charset="0"/>
              </a:endParaRPr>
            </a:p>
          </p:txBody>
        </p:sp>
        <p:sp>
          <p:nvSpPr>
            <p:cNvPr id="211" name="Rectangle 108"/>
            <p:cNvSpPr>
              <a:spLocks noChangeArrowheads="1"/>
            </p:cNvSpPr>
            <p:nvPr/>
          </p:nvSpPr>
          <p:spPr bwMode="auto">
            <a:xfrm>
              <a:off x="2266" y="1039"/>
              <a:ext cx="8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400"/>
                <a:t>Stock material</a:t>
              </a:r>
            </a:p>
          </p:txBody>
        </p:sp>
        <p:sp>
          <p:nvSpPr>
            <p:cNvPr id="212" name="Rectangle 109"/>
            <p:cNvSpPr>
              <a:spLocks noChangeArrowheads="1"/>
            </p:cNvSpPr>
            <p:nvPr/>
          </p:nvSpPr>
          <p:spPr bwMode="auto">
            <a:xfrm>
              <a:off x="2372" y="1236"/>
              <a:ext cx="10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200"/>
                <a:t>Consumable material</a:t>
              </a:r>
            </a:p>
          </p:txBody>
        </p:sp>
        <p:sp>
          <p:nvSpPr>
            <p:cNvPr id="213" name="Rectangle 110"/>
            <p:cNvSpPr>
              <a:spLocks noChangeArrowheads="1"/>
            </p:cNvSpPr>
            <p:nvPr/>
          </p:nvSpPr>
          <p:spPr bwMode="auto">
            <a:xfrm>
              <a:off x="2535" y="1391"/>
              <a:ext cx="51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400"/>
                <a:t>Service</a:t>
              </a:r>
            </a:p>
          </p:txBody>
        </p:sp>
        <p:sp>
          <p:nvSpPr>
            <p:cNvPr id="214" name="Rectangle 111"/>
            <p:cNvSpPr>
              <a:spLocks noChangeArrowheads="1"/>
            </p:cNvSpPr>
            <p:nvPr/>
          </p:nvSpPr>
          <p:spPr bwMode="auto">
            <a:xfrm>
              <a:off x="2615" y="1574"/>
              <a:ext cx="105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400" dirty="0"/>
                <a:t>Material provided</a:t>
              </a:r>
            </a:p>
          </p:txBody>
        </p:sp>
        <p:sp>
          <p:nvSpPr>
            <p:cNvPr id="215" name="Rectangle 113"/>
            <p:cNvSpPr>
              <a:spLocks noChangeArrowheads="1"/>
            </p:cNvSpPr>
            <p:nvPr/>
          </p:nvSpPr>
          <p:spPr bwMode="auto">
            <a:xfrm>
              <a:off x="2978" y="1925"/>
              <a:ext cx="76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spTree>
    <p:extLst>
      <p:ext uri="{BB962C8B-B14F-4D97-AF65-F5344CB8AC3E}">
        <p14:creationId xmlns:p14="http://schemas.microsoft.com/office/powerpoint/2010/main" val="20343059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4. Procurement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Purchase Order</a:t>
            </a:r>
            <a:endParaRPr lang="ja-JP" altLang="en-US" b="1" dirty="0">
              <a:solidFill>
                <a:srgbClr val="FFC000"/>
              </a:solidFill>
              <a:latin typeface="Calibri" panose="020F0502020204030204" pitchFamily="34" charset="0"/>
            </a:endParaRPr>
          </a:p>
        </p:txBody>
      </p:sp>
      <p:sp>
        <p:nvSpPr>
          <p:cNvPr id="111" name="Rectangle 4"/>
          <p:cNvSpPr txBox="1">
            <a:spLocks noChangeArrowheads="1"/>
          </p:cNvSpPr>
          <p:nvPr/>
        </p:nvSpPr>
        <p:spPr>
          <a:xfrm>
            <a:off x="152400" y="981075"/>
            <a:ext cx="8839200" cy="5256213"/>
          </a:xfrm>
          <a:prstGeom prst="rect">
            <a:avLst/>
          </a:prstGeom>
        </p:spPr>
        <p:txBody>
          <a:bodyPr lIns="90000"/>
          <a:lstStyle>
            <a:lvl1pPr marL="0" marR="0" indent="0" algn="l" defTabSz="609555" rtl="0" eaLnBrk="1" fontAlgn="ctr" latinLnBrk="0" hangingPunct="1">
              <a:lnSpc>
                <a:spcPct val="100000"/>
              </a:lnSpc>
              <a:spcBef>
                <a:spcPts val="0"/>
              </a:spcBef>
              <a:spcAft>
                <a:spcPct val="0"/>
              </a:spcAft>
              <a:buClrTx/>
              <a:buSzTx/>
              <a:buFontTx/>
              <a:buNone/>
              <a:tabLst/>
              <a:defRPr kumimoji="1" sz="2000" b="0" i="0" kern="1200" spc="100" baseline="0">
                <a:solidFill>
                  <a:schemeClr val="tx1"/>
                </a:solidFill>
                <a:latin typeface="+mn-lt"/>
                <a:ea typeface="HGPGothicE" charset="-128"/>
                <a:cs typeface="HGPGothicE" charset="-128"/>
              </a:defRPr>
            </a:lvl1pPr>
            <a:lvl2pPr marL="609555" indent="0" algn="l" defTabSz="534552" rtl="0" eaLnBrk="1" fontAlgn="ctr" hangingPunct="1">
              <a:spcBef>
                <a:spcPts val="0"/>
              </a:spcBef>
              <a:spcAft>
                <a:spcPct val="0"/>
              </a:spcAft>
              <a:buFontTx/>
              <a:buNone/>
              <a:defRPr kumimoji="1" sz="2000" b="0" i="0" kern="1200" spc="100">
                <a:solidFill>
                  <a:schemeClr val="tx1"/>
                </a:solidFill>
                <a:latin typeface="HGPGothicE" charset="-128"/>
                <a:ea typeface="HGPGothicE" charset="-128"/>
                <a:cs typeface="HGPGothicE" charset="-128"/>
              </a:defRPr>
            </a:lvl2pPr>
            <a:lvl3pPr marL="1219108" indent="0" algn="l" defTabSz="534552" rtl="0" eaLnBrk="1" fontAlgn="ctr" hangingPunct="1">
              <a:spcBef>
                <a:spcPts val="0"/>
              </a:spcBef>
              <a:spcAft>
                <a:spcPct val="0"/>
              </a:spcAft>
              <a:buFontTx/>
              <a:buNone/>
              <a:defRPr kumimoji="1" sz="2000" b="0" i="0" kern="1200" spc="100">
                <a:solidFill>
                  <a:schemeClr val="tx1"/>
                </a:solidFill>
                <a:latin typeface="HGPGothicE" charset="-128"/>
                <a:ea typeface="HGPGothicE" charset="-128"/>
                <a:cs typeface="HGPGothicE" charset="-128"/>
              </a:defRPr>
            </a:lvl3pPr>
            <a:lvl4pPr marL="1828664" indent="0" algn="l" defTabSz="534552" rtl="0" eaLnBrk="1" fontAlgn="base" hangingPunct="1">
              <a:spcBef>
                <a:spcPct val="20000"/>
              </a:spcBef>
              <a:spcAft>
                <a:spcPct val="0"/>
              </a:spcAft>
              <a:buFontTx/>
              <a:buNone/>
              <a:defRPr kumimoji="1" sz="2339" kern="1200">
                <a:solidFill>
                  <a:schemeClr val="tx2"/>
                </a:solidFill>
                <a:latin typeface="Arial"/>
                <a:ea typeface="+mn-ea"/>
                <a:cs typeface="Arial"/>
              </a:defRPr>
            </a:lvl4pPr>
            <a:lvl5pPr marL="2438218" indent="0" algn="l" defTabSz="534552" rtl="0" eaLnBrk="1" fontAlgn="base" hangingPunct="1">
              <a:spcBef>
                <a:spcPct val="20000"/>
              </a:spcBef>
              <a:spcAft>
                <a:spcPct val="0"/>
              </a:spcAft>
              <a:buFontTx/>
              <a:buNone/>
              <a:defRPr kumimoji="1" sz="2339" kern="1200">
                <a:solidFill>
                  <a:schemeClr val="tx2"/>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buClr>
                <a:schemeClr val="bg1">
                  <a:lumMod val="85000"/>
                </a:schemeClr>
              </a:buClr>
            </a:pPr>
            <a:r>
              <a:rPr lang="en-US" altLang="en-US" sz="1800" smtClean="0"/>
              <a:t>Document Type: Standard, Contract (blanket order), Subcontract, Asset etc.</a:t>
            </a:r>
          </a:p>
          <a:p>
            <a:pPr>
              <a:buClr>
                <a:schemeClr val="bg1">
                  <a:lumMod val="85000"/>
                </a:schemeClr>
              </a:buClr>
            </a:pPr>
            <a:endParaRPr lang="en-US" altLang="en-US" sz="1800" smtClean="0"/>
          </a:p>
          <a:p>
            <a:pPr>
              <a:buClr>
                <a:schemeClr val="bg1">
                  <a:lumMod val="85000"/>
                </a:schemeClr>
              </a:buClr>
            </a:pPr>
            <a:r>
              <a:rPr lang="en-US" altLang="en-US" sz="1800" smtClean="0"/>
              <a:t>Can be subjected to a release/online approval</a:t>
            </a:r>
          </a:p>
          <a:p>
            <a:pPr>
              <a:buClr>
                <a:schemeClr val="bg1">
                  <a:lumMod val="85000"/>
                </a:schemeClr>
              </a:buClr>
            </a:pPr>
            <a:endParaRPr lang="en-US" altLang="en-US" sz="1800" smtClean="0"/>
          </a:p>
          <a:p>
            <a:pPr>
              <a:buClr>
                <a:schemeClr val="bg1">
                  <a:lumMod val="85000"/>
                </a:schemeClr>
              </a:buClr>
            </a:pPr>
            <a:r>
              <a:rPr lang="en-US" altLang="en-US" sz="1800" smtClean="0"/>
              <a:t>Purchase Order History tracking is available at item level. E.g. Goods Receipt/Invoice information.</a:t>
            </a:r>
          </a:p>
          <a:p>
            <a:pPr>
              <a:buClr>
                <a:schemeClr val="bg1">
                  <a:lumMod val="85000"/>
                </a:schemeClr>
              </a:buClr>
            </a:pPr>
            <a:endParaRPr lang="en-US" altLang="en-US" sz="1800" smtClean="0"/>
          </a:p>
          <a:p>
            <a:pPr>
              <a:buClr>
                <a:schemeClr val="bg1">
                  <a:lumMod val="85000"/>
                </a:schemeClr>
              </a:buClr>
            </a:pPr>
            <a:r>
              <a:rPr lang="en-US" altLang="en-US" sz="1800" smtClean="0"/>
              <a:t>Conditions (freight, discount, etc.) can apply at various level: header, item, service details</a:t>
            </a:r>
          </a:p>
          <a:p>
            <a:pPr>
              <a:buClr>
                <a:schemeClr val="bg1">
                  <a:lumMod val="85000"/>
                </a:schemeClr>
              </a:buClr>
            </a:pPr>
            <a:endParaRPr lang="en-US" altLang="en-US" sz="1800" smtClean="0"/>
          </a:p>
          <a:p>
            <a:pPr>
              <a:buClr>
                <a:schemeClr val="bg1">
                  <a:lumMod val="85000"/>
                </a:schemeClr>
              </a:buClr>
            </a:pPr>
            <a:r>
              <a:rPr lang="en-US" altLang="en-US" sz="1800" smtClean="0"/>
              <a:t>Item Category: Standard, Subcontract, Consignment, Stock Transfer, External Service</a:t>
            </a:r>
          </a:p>
          <a:p>
            <a:pPr>
              <a:buClr>
                <a:schemeClr val="bg1">
                  <a:lumMod val="85000"/>
                </a:schemeClr>
              </a:buClr>
            </a:pPr>
            <a:endParaRPr lang="en-US" altLang="en-US" sz="1800" smtClean="0"/>
          </a:p>
          <a:p>
            <a:pPr>
              <a:buClr>
                <a:schemeClr val="bg1">
                  <a:lumMod val="85000"/>
                </a:schemeClr>
              </a:buClr>
            </a:pPr>
            <a:r>
              <a:rPr lang="en-US" altLang="en-US" sz="1800" smtClean="0"/>
              <a:t>Item can be charged to: Inventory, Cost Center, Asset, Order, Project etc.</a:t>
            </a:r>
          </a:p>
          <a:p>
            <a:endParaRPr lang="en-US" altLang="en-US" sz="1800" smtClean="0"/>
          </a:p>
          <a:p>
            <a:endParaRPr lang="en-US" altLang="en-US" sz="1800" smtClean="0"/>
          </a:p>
          <a:p>
            <a:pPr>
              <a:lnSpc>
                <a:spcPct val="90000"/>
              </a:lnSpc>
            </a:pPr>
            <a:endParaRPr lang="en-US" altLang="en-US" sz="1800" dirty="0" smtClean="0"/>
          </a:p>
        </p:txBody>
      </p:sp>
    </p:spTree>
    <p:extLst>
      <p:ext uri="{BB962C8B-B14F-4D97-AF65-F5344CB8AC3E}">
        <p14:creationId xmlns:p14="http://schemas.microsoft.com/office/powerpoint/2010/main" val="22974067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4. Procurement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Types of Purchases - Consumables</a:t>
            </a:r>
            <a:endParaRPr lang="ja-JP" altLang="en-US" b="1" dirty="0">
              <a:solidFill>
                <a:srgbClr val="FFC000"/>
              </a:solidFill>
              <a:latin typeface="Calibri" panose="020F0502020204030204" pitchFamily="34"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t="12962" r="4752" b="12962"/>
          <a:stretch>
            <a:fillRect/>
          </a:stretch>
        </p:blipFill>
        <p:spPr>
          <a:xfrm>
            <a:off x="1249799" y="980728"/>
            <a:ext cx="6940550" cy="4995069"/>
          </a:xfrm>
          <a:prstGeom prst="rect">
            <a:avLst/>
          </a:prstGeom>
        </p:spPr>
      </p:pic>
    </p:spTree>
    <p:extLst>
      <p:ext uri="{BB962C8B-B14F-4D97-AF65-F5344CB8AC3E}">
        <p14:creationId xmlns:p14="http://schemas.microsoft.com/office/powerpoint/2010/main" val="42000946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a:latin typeface="Calibri" panose="020F0502020204030204" pitchFamily="34" charset="0"/>
              </a:rPr>
              <a:t>1. </a:t>
            </a:r>
            <a:r>
              <a:rPr lang="en-US" altLang="ja-JP" sz="2800" dirty="0" smtClean="0">
                <a:latin typeface="Calibri" panose="020F0502020204030204" pitchFamily="34" charset="0"/>
              </a:rPr>
              <a:t>Objective</a:t>
            </a:r>
            <a:endParaRPr lang="ja-JP" altLang="en-US" sz="2800" dirty="0">
              <a:latin typeface="Calibri" panose="020F0502020204030204" pitchFamily="34" charset="0"/>
            </a:endParaRPr>
          </a:p>
        </p:txBody>
      </p:sp>
      <p:sp>
        <p:nvSpPr>
          <p:cNvPr id="4" name="Content Placeholder 3"/>
          <p:cNvSpPr>
            <a:spLocks noGrp="1"/>
          </p:cNvSpPr>
          <p:nvPr>
            <p:ph idx="1"/>
          </p:nvPr>
        </p:nvSpPr>
        <p:spPr>
          <a:xfrm>
            <a:off x="337458" y="944546"/>
            <a:ext cx="9212349" cy="5566786"/>
          </a:xfrm>
        </p:spPr>
        <p:txBody>
          <a:bodyPr/>
          <a:lstStyle/>
          <a:p>
            <a:pPr marL="285750" indent="-285750">
              <a:lnSpc>
                <a:spcPct val="150000"/>
              </a:lnSpc>
              <a:buClr>
                <a:schemeClr val="accent1"/>
              </a:buClr>
              <a:buFont typeface="Arial" panose="020B0604020202020204" pitchFamily="34" charset="0"/>
              <a:buChar char="•"/>
            </a:pPr>
            <a:r>
              <a:rPr lang="en-US" altLang="en-US" sz="2000" dirty="0">
                <a:latin typeface="Calibri" panose="020F0502020204030204" pitchFamily="34" charset="0"/>
              </a:rPr>
              <a:t>To obtain the general knowledge of the standard SAP </a:t>
            </a:r>
            <a:r>
              <a:rPr lang="en-US" altLang="en-US" sz="2000" dirty="0" smtClean="0">
                <a:latin typeface="Calibri" panose="020F0502020204030204" pitchFamily="34" charset="0"/>
              </a:rPr>
              <a:t>MM Process</a:t>
            </a:r>
          </a:p>
          <a:p>
            <a:pPr marL="285750" indent="-285750">
              <a:lnSpc>
                <a:spcPct val="150000"/>
              </a:lnSpc>
              <a:buClr>
                <a:schemeClr val="accent1"/>
              </a:buClr>
              <a:buFont typeface="Arial" panose="020B0604020202020204" pitchFamily="34" charset="0"/>
              <a:buChar char="•"/>
            </a:pPr>
            <a:r>
              <a:rPr lang="en-US" altLang="en-US" sz="2000" dirty="0" smtClean="0">
                <a:latin typeface="Calibri" panose="020F0502020204030204" pitchFamily="34" charset="0"/>
              </a:rPr>
              <a:t>Select from SAP S/4 HANA Best Practices for MM processes specific to MHI</a:t>
            </a:r>
            <a:endParaRPr lang="en-US" altLang="en-US" sz="2000" dirty="0">
              <a:latin typeface="Calibri" panose="020F0502020204030204" pitchFamily="34" charset="0"/>
            </a:endParaRPr>
          </a:p>
          <a:p>
            <a:pPr marL="285750" indent="-285750">
              <a:lnSpc>
                <a:spcPct val="150000"/>
              </a:lnSpc>
              <a:buClr>
                <a:schemeClr val="accent1"/>
              </a:buClr>
              <a:buFont typeface="Arial" panose="020B0604020202020204" pitchFamily="34" charset="0"/>
              <a:buChar char="•"/>
            </a:pPr>
            <a:r>
              <a:rPr lang="en-US" altLang="en-US" sz="2000" dirty="0">
                <a:latin typeface="Calibri" panose="020F0502020204030204" pitchFamily="34" charset="0"/>
              </a:rPr>
              <a:t>To facilitate the start of design phase</a:t>
            </a:r>
          </a:p>
        </p:txBody>
      </p:sp>
    </p:spTree>
    <p:extLst>
      <p:ext uri="{BB962C8B-B14F-4D97-AF65-F5344CB8AC3E}">
        <p14:creationId xmlns:p14="http://schemas.microsoft.com/office/powerpoint/2010/main" val="18237043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4. Procurement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Types of Purchases - Services</a:t>
            </a:r>
            <a:endParaRPr lang="ja-JP" altLang="en-US" b="1" dirty="0">
              <a:solidFill>
                <a:srgbClr val="FFC000"/>
              </a:solidFill>
              <a:latin typeface="Calibri" panose="020F0502020204030204" pitchFamily="34"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l="1131" t="9259" b="3703"/>
          <a:stretch>
            <a:fillRect/>
          </a:stretch>
        </p:blipFill>
        <p:spPr>
          <a:xfrm>
            <a:off x="1246188" y="914400"/>
            <a:ext cx="6940550" cy="5205413"/>
          </a:xfrm>
          <a:prstGeom prst="rect">
            <a:avLst/>
          </a:prstGeom>
        </p:spPr>
      </p:pic>
    </p:spTree>
    <p:extLst>
      <p:ext uri="{BB962C8B-B14F-4D97-AF65-F5344CB8AC3E}">
        <p14:creationId xmlns:p14="http://schemas.microsoft.com/office/powerpoint/2010/main" val="21892672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4. Procurement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Service Master</a:t>
            </a:r>
            <a:endParaRPr lang="ja-JP" altLang="en-US" b="1" dirty="0">
              <a:solidFill>
                <a:srgbClr val="FFC000"/>
              </a:solidFill>
              <a:latin typeface="Calibri" panose="020F0502020204030204" pitchFamily="34"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l="4752" t="11111" r="4752" b="1852"/>
          <a:stretch>
            <a:fillRect/>
          </a:stretch>
        </p:blipFill>
        <p:spPr>
          <a:xfrm>
            <a:off x="1246188" y="914400"/>
            <a:ext cx="6940550" cy="5205413"/>
          </a:xfrm>
          <a:prstGeom prst="rect">
            <a:avLst/>
          </a:prstGeom>
        </p:spPr>
      </p:pic>
    </p:spTree>
    <p:extLst>
      <p:ext uri="{BB962C8B-B14F-4D97-AF65-F5344CB8AC3E}">
        <p14:creationId xmlns:p14="http://schemas.microsoft.com/office/powerpoint/2010/main" val="14807601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4. Procurement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Service Master Conditions</a:t>
            </a:r>
            <a:endParaRPr lang="ja-JP" altLang="en-US" b="1" dirty="0">
              <a:solidFill>
                <a:srgbClr val="FFC000"/>
              </a:solidFill>
              <a:latin typeface="Calibri" panose="020F0502020204030204" pitchFamily="34"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l="1131" t="7408" r="2036" b="1852"/>
          <a:stretch>
            <a:fillRect/>
          </a:stretch>
        </p:blipFill>
        <p:spPr>
          <a:xfrm>
            <a:off x="1246188" y="914400"/>
            <a:ext cx="6940550" cy="5205413"/>
          </a:xfrm>
          <a:prstGeom prst="rect">
            <a:avLst/>
          </a:prstGeom>
        </p:spPr>
      </p:pic>
    </p:spTree>
    <p:extLst>
      <p:ext uri="{BB962C8B-B14F-4D97-AF65-F5344CB8AC3E}">
        <p14:creationId xmlns:p14="http://schemas.microsoft.com/office/powerpoint/2010/main" val="23510510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4. Procurement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Service Entry and Acceptance</a:t>
            </a:r>
            <a:endParaRPr lang="ja-JP" altLang="en-US" b="1" dirty="0">
              <a:solidFill>
                <a:srgbClr val="FFC000"/>
              </a:solidFill>
              <a:latin typeface="Calibri" panose="020F0502020204030204" pitchFamily="34" charset="0"/>
            </a:endParaRP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t="9259" b="1852"/>
          <a:stretch>
            <a:fillRect/>
          </a:stretch>
        </p:blipFill>
        <p:spPr>
          <a:xfrm>
            <a:off x="1246188" y="914400"/>
            <a:ext cx="6940550" cy="5205413"/>
          </a:xfrm>
          <a:prstGeom prst="rect">
            <a:avLst/>
          </a:prstGeom>
        </p:spPr>
      </p:pic>
    </p:spTree>
    <p:extLst>
      <p:ext uri="{BB962C8B-B14F-4D97-AF65-F5344CB8AC3E}">
        <p14:creationId xmlns:p14="http://schemas.microsoft.com/office/powerpoint/2010/main" val="40368397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4. Procurement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Stock Materials vs Services</a:t>
            </a:r>
            <a:endParaRPr lang="ja-JP" altLang="en-US" b="1" dirty="0">
              <a:solidFill>
                <a:srgbClr val="FFC000"/>
              </a:solidFill>
              <a:latin typeface="Calibri" panose="020F0502020204030204" pitchFamily="34"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t="9259" r="2942" b="3703"/>
          <a:stretch>
            <a:fillRect/>
          </a:stretch>
        </p:blipFill>
        <p:spPr>
          <a:xfrm>
            <a:off x="1246188" y="914400"/>
            <a:ext cx="6940550" cy="5205413"/>
          </a:xfrm>
          <a:prstGeom prst="rect">
            <a:avLst/>
          </a:prstGeom>
        </p:spPr>
      </p:pic>
    </p:spTree>
    <p:extLst>
      <p:ext uri="{BB962C8B-B14F-4D97-AF65-F5344CB8AC3E}">
        <p14:creationId xmlns:p14="http://schemas.microsoft.com/office/powerpoint/2010/main" val="26398204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0"/>
          </p:nvPr>
        </p:nvSpPr>
        <p:spPr/>
        <p:txBody>
          <a:bodyPr>
            <a:normAutofit/>
          </a:bodyPr>
          <a:lstStyle/>
          <a:p>
            <a:r>
              <a:rPr lang="en-US" altLang="ja-JP" sz="2800" dirty="0">
                <a:latin typeface="Calibri" panose="020F0502020204030204" pitchFamily="34" charset="0"/>
              </a:rPr>
              <a:t>INDEX</a:t>
            </a:r>
            <a:endParaRPr kumimoji="1" lang="ja-JP" altLang="en-US" sz="2800" dirty="0">
              <a:latin typeface="Calibri" panose="020F0502020204030204" pitchFamily="34" charset="0"/>
            </a:endParaRPr>
          </a:p>
        </p:txBody>
      </p:sp>
      <p:sp>
        <p:nvSpPr>
          <p:cNvPr id="7" name="Rectangle 50"/>
          <p:cNvSpPr>
            <a:spLocks noChangeArrowheads="1"/>
          </p:cNvSpPr>
          <p:nvPr/>
        </p:nvSpPr>
        <p:spPr bwMode="auto">
          <a:xfrm>
            <a:off x="204817" y="867742"/>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1</a:t>
            </a:r>
          </a:p>
        </p:txBody>
      </p:sp>
      <p:sp>
        <p:nvSpPr>
          <p:cNvPr id="13" name="Rectangle 50"/>
          <p:cNvSpPr>
            <a:spLocks noChangeArrowheads="1"/>
          </p:cNvSpPr>
          <p:nvPr/>
        </p:nvSpPr>
        <p:spPr bwMode="auto">
          <a:xfrm>
            <a:off x="204833" y="1513271"/>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2</a:t>
            </a:r>
          </a:p>
        </p:txBody>
      </p:sp>
      <p:sp>
        <p:nvSpPr>
          <p:cNvPr id="14" name="Rectangle 50"/>
          <p:cNvSpPr>
            <a:spLocks noChangeArrowheads="1"/>
          </p:cNvSpPr>
          <p:nvPr/>
        </p:nvSpPr>
        <p:spPr bwMode="auto">
          <a:xfrm>
            <a:off x="720934" y="1510930"/>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Materials Management Overview</a:t>
            </a:r>
          </a:p>
        </p:txBody>
      </p:sp>
      <p:sp>
        <p:nvSpPr>
          <p:cNvPr id="8" name="Rectangle 50">
            <a:extLst>
              <a:ext uri="{FF2B5EF4-FFF2-40B4-BE49-F238E27FC236}">
                <a16:creationId xmlns="" xmlns:a16="http://schemas.microsoft.com/office/drawing/2014/main" id="{4BD33C7B-6577-40FA-A315-0C91097558DE}"/>
              </a:ext>
            </a:extLst>
          </p:cNvPr>
          <p:cNvSpPr>
            <a:spLocks noChangeArrowheads="1"/>
          </p:cNvSpPr>
          <p:nvPr/>
        </p:nvSpPr>
        <p:spPr bwMode="auto">
          <a:xfrm>
            <a:off x="204833" y="2158800"/>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3</a:t>
            </a:r>
          </a:p>
        </p:txBody>
      </p:sp>
      <p:sp>
        <p:nvSpPr>
          <p:cNvPr id="10" name="Rectangle 50">
            <a:extLst>
              <a:ext uri="{FF2B5EF4-FFF2-40B4-BE49-F238E27FC236}">
                <a16:creationId xmlns="" xmlns:a16="http://schemas.microsoft.com/office/drawing/2014/main" id="{D9A5D3EF-AC71-4D12-A081-157DB7424086}"/>
              </a:ext>
            </a:extLst>
          </p:cNvPr>
          <p:cNvSpPr>
            <a:spLocks noChangeArrowheads="1"/>
          </p:cNvSpPr>
          <p:nvPr/>
        </p:nvSpPr>
        <p:spPr bwMode="auto">
          <a:xfrm>
            <a:off x="720934" y="2156459"/>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Master Data</a:t>
            </a:r>
          </a:p>
        </p:txBody>
      </p:sp>
      <p:sp>
        <p:nvSpPr>
          <p:cNvPr id="11" name="Rectangle 50">
            <a:extLst>
              <a:ext uri="{FF2B5EF4-FFF2-40B4-BE49-F238E27FC236}">
                <a16:creationId xmlns="" xmlns:a16="http://schemas.microsoft.com/office/drawing/2014/main" id="{D94D85C1-24AF-4E36-970D-9A19935FD4E5}"/>
              </a:ext>
            </a:extLst>
          </p:cNvPr>
          <p:cNvSpPr>
            <a:spLocks noChangeArrowheads="1"/>
          </p:cNvSpPr>
          <p:nvPr/>
        </p:nvSpPr>
        <p:spPr bwMode="auto">
          <a:xfrm>
            <a:off x="204817" y="2810362"/>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4</a:t>
            </a:r>
          </a:p>
        </p:txBody>
      </p:sp>
      <p:sp>
        <p:nvSpPr>
          <p:cNvPr id="12"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04833" y="3455891"/>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5</a:t>
            </a:r>
          </a:p>
        </p:txBody>
      </p:sp>
      <p:sp>
        <p:nvSpPr>
          <p:cNvPr id="16"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0934" y="3453550"/>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latin typeface="Calibri" panose="020F0502020204030204" pitchFamily="34" charset="0"/>
              </a:rPr>
              <a:t>Inventory Management</a:t>
            </a:r>
          </a:p>
        </p:txBody>
      </p:sp>
      <p:sp>
        <p:nvSpPr>
          <p:cNvPr id="19" name="Rectangle 50">
            <a:extLst>
              <a:ext uri="{FF2B5EF4-FFF2-40B4-BE49-F238E27FC236}">
                <a16:creationId xmlns="" xmlns:a16="http://schemas.microsoft.com/office/drawing/2014/main" id="{5E6ECDD0-618C-419C-A9BE-3B3A4EB9FB00}"/>
              </a:ext>
            </a:extLst>
          </p:cNvPr>
          <p:cNvSpPr>
            <a:spLocks noChangeArrowheads="1"/>
          </p:cNvSpPr>
          <p:nvPr/>
        </p:nvSpPr>
        <p:spPr bwMode="auto">
          <a:xfrm>
            <a:off x="716268" y="2810362"/>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Procurement</a:t>
            </a:r>
          </a:p>
        </p:txBody>
      </p:sp>
      <p:sp>
        <p:nvSpPr>
          <p:cNvPr id="17" name="Rectangle 50"/>
          <p:cNvSpPr>
            <a:spLocks noChangeArrowheads="1"/>
          </p:cNvSpPr>
          <p:nvPr/>
        </p:nvSpPr>
        <p:spPr bwMode="auto">
          <a:xfrm>
            <a:off x="716267" y="870556"/>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Objective</a:t>
            </a:r>
          </a:p>
        </p:txBody>
      </p:sp>
      <p:sp>
        <p:nvSpPr>
          <p:cNvPr id="18"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04817" y="5373216"/>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smtClean="0">
                <a:solidFill>
                  <a:srgbClr val="FFFFFF"/>
                </a:solidFill>
                <a:latin typeface="Calibri" panose="020F0502020204030204" pitchFamily="34" charset="0"/>
              </a:rPr>
              <a:t>8</a:t>
            </a:r>
            <a:endParaRPr lang="en-US" altLang="ja-JP" sz="2800" b="1" dirty="0">
              <a:solidFill>
                <a:srgbClr val="FFFFFF"/>
              </a:solidFill>
              <a:latin typeface="Calibri" panose="020F0502020204030204" pitchFamily="34" charset="0"/>
            </a:endParaRPr>
          </a:p>
        </p:txBody>
      </p:sp>
      <p:sp>
        <p:nvSpPr>
          <p:cNvPr id="21"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0934" y="5386596"/>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Invoice Verification</a:t>
            </a:r>
            <a:endParaRPr lang="en-US" altLang="ja-JP" sz="2800" b="1" dirty="0">
              <a:solidFill>
                <a:schemeClr val="bg1"/>
              </a:solidFill>
              <a:latin typeface="Calibri" panose="020F0502020204030204" pitchFamily="34" charset="0"/>
            </a:endParaRPr>
          </a:p>
        </p:txBody>
      </p:sp>
      <p:sp>
        <p:nvSpPr>
          <p:cNvPr id="22" name="Rectangle 50">
            <a:extLst>
              <a:ext uri="{FF2B5EF4-FFF2-40B4-BE49-F238E27FC236}">
                <a16:creationId xmlns="" xmlns:a16="http://schemas.microsoft.com/office/drawing/2014/main" id="{D94D85C1-24AF-4E36-970D-9A19935FD4E5}"/>
              </a:ext>
            </a:extLst>
          </p:cNvPr>
          <p:cNvSpPr>
            <a:spLocks noChangeArrowheads="1"/>
          </p:cNvSpPr>
          <p:nvPr/>
        </p:nvSpPr>
        <p:spPr bwMode="auto">
          <a:xfrm>
            <a:off x="210664" y="4106119"/>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6</a:t>
            </a:r>
          </a:p>
        </p:txBody>
      </p:sp>
      <p:sp>
        <p:nvSpPr>
          <p:cNvPr id="23"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10680" y="4751648"/>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7</a:t>
            </a:r>
          </a:p>
        </p:txBody>
      </p:sp>
      <p:sp>
        <p:nvSpPr>
          <p:cNvPr id="24"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6781" y="4749307"/>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Serial Number Management</a:t>
            </a:r>
            <a:endParaRPr lang="en-US" altLang="ja-JP" sz="2800" b="1" dirty="0">
              <a:solidFill>
                <a:schemeClr val="bg1"/>
              </a:solidFill>
              <a:latin typeface="Calibri" panose="020F0502020204030204" pitchFamily="34" charset="0"/>
            </a:endParaRPr>
          </a:p>
        </p:txBody>
      </p:sp>
      <p:sp>
        <p:nvSpPr>
          <p:cNvPr id="25" name="Rectangle 50">
            <a:extLst>
              <a:ext uri="{FF2B5EF4-FFF2-40B4-BE49-F238E27FC236}">
                <a16:creationId xmlns="" xmlns:a16="http://schemas.microsoft.com/office/drawing/2014/main" id="{5E6ECDD0-618C-419C-A9BE-3B3A4EB9FB00}"/>
              </a:ext>
            </a:extLst>
          </p:cNvPr>
          <p:cNvSpPr>
            <a:spLocks noChangeArrowheads="1"/>
          </p:cNvSpPr>
          <p:nvPr/>
        </p:nvSpPr>
        <p:spPr bwMode="auto">
          <a:xfrm>
            <a:off x="722115" y="4106119"/>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Batch Management</a:t>
            </a:r>
            <a:endParaRPr lang="en-US" altLang="ja-JP" sz="28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27588212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5. Inventory Management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Functionality</a:t>
            </a:r>
            <a:endParaRPr lang="ja-JP" altLang="en-US" b="1" dirty="0">
              <a:solidFill>
                <a:srgbClr val="FFC000"/>
              </a:solidFill>
              <a:latin typeface="Calibri" panose="020F0502020204030204" pitchFamily="34" charset="0"/>
            </a:endParaRPr>
          </a:p>
        </p:txBody>
      </p:sp>
      <p:sp>
        <p:nvSpPr>
          <p:cNvPr id="177" name="Rectangle 4"/>
          <p:cNvSpPr txBox="1">
            <a:spLocks noChangeArrowheads="1"/>
          </p:cNvSpPr>
          <p:nvPr/>
        </p:nvSpPr>
        <p:spPr>
          <a:xfrm>
            <a:off x="152400" y="914400"/>
            <a:ext cx="8229600" cy="4765675"/>
          </a:xfrm>
          <a:prstGeom prst="rect">
            <a:avLst/>
          </a:prstGeom>
        </p:spPr>
        <p:txBody>
          <a:bodyPr lIns="90000"/>
          <a:lstStyle>
            <a:lvl1pPr marL="0" marR="0" indent="0" algn="l" defTabSz="609555" rtl="0" eaLnBrk="1" fontAlgn="ctr" latinLnBrk="0" hangingPunct="1">
              <a:lnSpc>
                <a:spcPct val="100000"/>
              </a:lnSpc>
              <a:spcBef>
                <a:spcPts val="0"/>
              </a:spcBef>
              <a:spcAft>
                <a:spcPct val="0"/>
              </a:spcAft>
              <a:buClrTx/>
              <a:buSzTx/>
              <a:buFontTx/>
              <a:buNone/>
              <a:tabLst/>
              <a:defRPr kumimoji="1" sz="2000" b="0" i="0" kern="1200" spc="100" baseline="0">
                <a:solidFill>
                  <a:schemeClr val="tx1"/>
                </a:solidFill>
                <a:latin typeface="+mn-lt"/>
                <a:ea typeface="HGPGothicE" charset="-128"/>
                <a:cs typeface="HGPGothicE" charset="-128"/>
              </a:defRPr>
            </a:lvl1pPr>
            <a:lvl2pPr marL="609555" indent="0" algn="l" defTabSz="534552" rtl="0" eaLnBrk="1" fontAlgn="ctr" hangingPunct="1">
              <a:spcBef>
                <a:spcPts val="0"/>
              </a:spcBef>
              <a:spcAft>
                <a:spcPct val="0"/>
              </a:spcAft>
              <a:buFontTx/>
              <a:buNone/>
              <a:defRPr kumimoji="1" sz="2000" b="0" i="0" kern="1200" spc="100">
                <a:solidFill>
                  <a:schemeClr val="tx1"/>
                </a:solidFill>
                <a:latin typeface="HGPGothicE" charset="-128"/>
                <a:ea typeface="HGPGothicE" charset="-128"/>
                <a:cs typeface="HGPGothicE" charset="-128"/>
              </a:defRPr>
            </a:lvl2pPr>
            <a:lvl3pPr marL="1219108" indent="0" algn="l" defTabSz="534552" rtl="0" eaLnBrk="1" fontAlgn="ctr" hangingPunct="1">
              <a:spcBef>
                <a:spcPts val="0"/>
              </a:spcBef>
              <a:spcAft>
                <a:spcPct val="0"/>
              </a:spcAft>
              <a:buFontTx/>
              <a:buNone/>
              <a:defRPr kumimoji="1" sz="2000" b="0" i="0" kern="1200" spc="100">
                <a:solidFill>
                  <a:schemeClr val="tx1"/>
                </a:solidFill>
                <a:latin typeface="HGPGothicE" charset="-128"/>
                <a:ea typeface="HGPGothicE" charset="-128"/>
                <a:cs typeface="HGPGothicE" charset="-128"/>
              </a:defRPr>
            </a:lvl3pPr>
            <a:lvl4pPr marL="1828664" indent="0" algn="l" defTabSz="534552" rtl="0" eaLnBrk="1" fontAlgn="base" hangingPunct="1">
              <a:spcBef>
                <a:spcPct val="20000"/>
              </a:spcBef>
              <a:spcAft>
                <a:spcPct val="0"/>
              </a:spcAft>
              <a:buFontTx/>
              <a:buNone/>
              <a:defRPr kumimoji="1" sz="2339" kern="1200">
                <a:solidFill>
                  <a:schemeClr val="tx2"/>
                </a:solidFill>
                <a:latin typeface="Arial"/>
                <a:ea typeface="+mn-ea"/>
                <a:cs typeface="Arial"/>
              </a:defRPr>
            </a:lvl4pPr>
            <a:lvl5pPr marL="2438218" indent="0" algn="l" defTabSz="534552" rtl="0" eaLnBrk="1" fontAlgn="base" hangingPunct="1">
              <a:spcBef>
                <a:spcPct val="20000"/>
              </a:spcBef>
              <a:spcAft>
                <a:spcPct val="0"/>
              </a:spcAft>
              <a:buFontTx/>
              <a:buNone/>
              <a:defRPr kumimoji="1" sz="2339" kern="1200">
                <a:solidFill>
                  <a:schemeClr val="tx2"/>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buClr>
                <a:schemeClr val="bg1">
                  <a:lumMod val="85000"/>
                </a:schemeClr>
              </a:buClr>
            </a:pPr>
            <a:r>
              <a:rPr lang="en-US" altLang="en-US" sz="1800" dirty="0" smtClean="0"/>
              <a:t>Function :</a:t>
            </a:r>
          </a:p>
          <a:p>
            <a:pPr lvl="1">
              <a:buClr>
                <a:schemeClr val="bg1">
                  <a:lumMod val="85000"/>
                </a:schemeClr>
              </a:buClr>
            </a:pPr>
            <a:r>
              <a:rPr lang="en-US" altLang="en-US" sz="1800" dirty="0" smtClean="0"/>
              <a:t>Management of Material Stocks by quantity and value</a:t>
            </a:r>
          </a:p>
          <a:p>
            <a:pPr lvl="1">
              <a:buClr>
                <a:schemeClr val="bg1">
                  <a:lumMod val="85000"/>
                </a:schemeClr>
              </a:buClr>
            </a:pPr>
            <a:r>
              <a:rPr lang="en-US" altLang="en-US" sz="1800" dirty="0" smtClean="0"/>
              <a:t>Planning, data entry and documentation of all goods movement</a:t>
            </a:r>
          </a:p>
          <a:p>
            <a:pPr lvl="1">
              <a:buClr>
                <a:schemeClr val="bg1">
                  <a:lumMod val="85000"/>
                </a:schemeClr>
              </a:buClr>
            </a:pPr>
            <a:r>
              <a:rPr lang="en-US" altLang="en-US" sz="1800" dirty="0" smtClean="0"/>
              <a:t>Physical Inventory</a:t>
            </a:r>
          </a:p>
          <a:p>
            <a:pPr lvl="1">
              <a:buClr>
                <a:schemeClr val="bg1">
                  <a:lumMod val="85000"/>
                </a:schemeClr>
              </a:buClr>
            </a:pPr>
            <a:r>
              <a:rPr lang="en-US" altLang="en-US" sz="1800" dirty="0" smtClean="0"/>
              <a:t>Managing Special Stock</a:t>
            </a:r>
          </a:p>
          <a:p>
            <a:pPr lvl="2">
              <a:buClr>
                <a:schemeClr val="bg1">
                  <a:lumMod val="85000"/>
                </a:schemeClr>
              </a:buClr>
            </a:pPr>
            <a:r>
              <a:rPr lang="en-US" altLang="en-US" sz="1800" dirty="0" smtClean="0"/>
              <a:t>Sales Order Stock (Special Stock type “E”)</a:t>
            </a:r>
          </a:p>
          <a:p>
            <a:pPr lvl="2">
              <a:buClr>
                <a:schemeClr val="bg1">
                  <a:lumMod val="85000"/>
                </a:schemeClr>
              </a:buClr>
            </a:pPr>
            <a:r>
              <a:rPr lang="en-US" altLang="en-US" sz="1800" dirty="0" smtClean="0"/>
              <a:t>Consignment (Vendor Consignment – N/A for MHI)</a:t>
            </a:r>
          </a:p>
          <a:p>
            <a:pPr lvl="2">
              <a:buClr>
                <a:schemeClr val="bg1">
                  <a:lumMod val="85000"/>
                </a:schemeClr>
              </a:buClr>
            </a:pPr>
            <a:r>
              <a:rPr lang="en-US" altLang="en-US" sz="1800" dirty="0" smtClean="0"/>
              <a:t>Subcontracting (15</a:t>
            </a:r>
            <a:r>
              <a:rPr lang="en-US" altLang="en-US" sz="1800" baseline="30000" dirty="0" smtClean="0"/>
              <a:t>th</a:t>
            </a:r>
            <a:r>
              <a:rPr lang="en-US" altLang="en-US" sz="1800" dirty="0" smtClean="0"/>
              <a:t> Nov Wednesday)</a:t>
            </a:r>
          </a:p>
          <a:p>
            <a:endParaRPr lang="en-US" altLang="en-US" dirty="0" smtClean="0"/>
          </a:p>
          <a:p>
            <a:pPr lvl="1"/>
            <a:endParaRPr lang="en-US" altLang="en-US" dirty="0" smtClean="0"/>
          </a:p>
          <a:p>
            <a:endParaRPr lang="en-US" altLang="en-US" dirty="0" smtClean="0"/>
          </a:p>
          <a:p>
            <a:endParaRPr lang="en-US" altLang="en-US" dirty="0" smtClean="0"/>
          </a:p>
          <a:p>
            <a:endParaRPr lang="en-US" altLang="en-US" dirty="0" smtClean="0"/>
          </a:p>
        </p:txBody>
      </p:sp>
    </p:spTree>
    <p:extLst>
      <p:ext uri="{BB962C8B-B14F-4D97-AF65-F5344CB8AC3E}">
        <p14:creationId xmlns:p14="http://schemas.microsoft.com/office/powerpoint/2010/main" val="27921449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5. Inventory Management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Overview</a:t>
            </a:r>
            <a:endParaRPr lang="ja-JP" altLang="en-US" b="1" dirty="0">
              <a:solidFill>
                <a:srgbClr val="FFC000"/>
              </a:solidFill>
              <a:latin typeface="Calibri" panose="020F0502020204030204" pitchFamily="34" charset="0"/>
            </a:endParaRPr>
          </a:p>
        </p:txBody>
      </p:sp>
      <p:grpSp>
        <p:nvGrpSpPr>
          <p:cNvPr id="11" name="Group 4"/>
          <p:cNvGrpSpPr>
            <a:grpSpLocks/>
          </p:cNvGrpSpPr>
          <p:nvPr/>
        </p:nvGrpSpPr>
        <p:grpSpPr bwMode="auto">
          <a:xfrm>
            <a:off x="609600" y="974725"/>
            <a:ext cx="7994650" cy="5273675"/>
            <a:chOff x="186" y="630"/>
            <a:chExt cx="5381" cy="3460"/>
          </a:xfrm>
        </p:grpSpPr>
        <p:sp>
          <p:nvSpPr>
            <p:cNvPr id="12" name="AutoShape 5"/>
            <p:cNvSpPr>
              <a:spLocks noChangeArrowheads="1"/>
            </p:cNvSpPr>
            <p:nvPr/>
          </p:nvSpPr>
          <p:spPr bwMode="auto">
            <a:xfrm rot="5400000" flipH="1">
              <a:off x="2871" y="1974"/>
              <a:ext cx="1292" cy="1940"/>
            </a:xfrm>
            <a:prstGeom prst="triangle">
              <a:avLst>
                <a:gd name="adj" fmla="val 49995"/>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13" name="AutoShape 6"/>
            <p:cNvSpPr>
              <a:spLocks noChangeArrowheads="1"/>
            </p:cNvSpPr>
            <p:nvPr/>
          </p:nvSpPr>
          <p:spPr bwMode="auto">
            <a:xfrm rot="-5400000">
              <a:off x="895" y="1962"/>
              <a:ext cx="1292" cy="1988"/>
            </a:xfrm>
            <a:prstGeom prst="triangle">
              <a:avLst>
                <a:gd name="adj" fmla="val 49995"/>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aphicFrame>
          <p:nvGraphicFramePr>
            <p:cNvPr id="14" name="Object 2"/>
            <p:cNvGraphicFramePr>
              <a:graphicFrameLocks/>
            </p:cNvGraphicFramePr>
            <p:nvPr/>
          </p:nvGraphicFramePr>
          <p:xfrm>
            <a:off x="1308" y="630"/>
            <a:ext cx="413" cy="538"/>
          </p:xfrm>
          <a:graphic>
            <a:graphicData uri="http://schemas.openxmlformats.org/presentationml/2006/ole">
              <mc:AlternateContent xmlns:mc="http://schemas.openxmlformats.org/markup-compatibility/2006">
                <mc:Choice xmlns:v="urn:schemas-microsoft-com:vml" Requires="v">
                  <p:oleObj spid="_x0000_s3214" name="Clip" r:id="rId4" imgW="3627438" imgH="3467100" progId="">
                    <p:embed/>
                  </p:oleObj>
                </mc:Choice>
                <mc:Fallback>
                  <p:oleObj name="Clip" r:id="rId4" imgW="3627438" imgH="3467100" progId="">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8" y="630"/>
                          <a:ext cx="41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2" name="Group 8"/>
            <p:cNvGrpSpPr>
              <a:grpSpLocks/>
            </p:cNvGrpSpPr>
            <p:nvPr/>
          </p:nvGrpSpPr>
          <p:grpSpPr bwMode="auto">
            <a:xfrm>
              <a:off x="1586" y="712"/>
              <a:ext cx="536" cy="491"/>
              <a:chOff x="1586" y="712"/>
              <a:chExt cx="536" cy="491"/>
            </a:xfrm>
          </p:grpSpPr>
          <p:graphicFrame>
            <p:nvGraphicFramePr>
              <p:cNvPr id="174" name="Object 3"/>
              <p:cNvGraphicFramePr>
                <a:graphicFrameLocks/>
              </p:cNvGraphicFramePr>
              <p:nvPr/>
            </p:nvGraphicFramePr>
            <p:xfrm>
              <a:off x="1586" y="854"/>
              <a:ext cx="372" cy="327"/>
            </p:xfrm>
            <a:graphic>
              <a:graphicData uri="http://schemas.openxmlformats.org/presentationml/2006/ole">
                <mc:AlternateContent xmlns:mc="http://schemas.openxmlformats.org/markup-compatibility/2006">
                  <mc:Choice xmlns:v="urn:schemas-microsoft-com:vml" Requires="v">
                    <p:oleObj spid="_x0000_s3215" name="Clip" r:id="rId6" imgW="3529013" imgH="3344863" progId="">
                      <p:embed/>
                    </p:oleObj>
                  </mc:Choice>
                  <mc:Fallback>
                    <p:oleObj name="Clip" r:id="rId6" imgW="3529013" imgH="3344863" progId="">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6" y="854"/>
                            <a:ext cx="3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5" name="Object 4"/>
              <p:cNvGraphicFramePr>
                <a:graphicFrameLocks/>
              </p:cNvGraphicFramePr>
              <p:nvPr/>
            </p:nvGraphicFramePr>
            <p:xfrm>
              <a:off x="1751" y="876"/>
              <a:ext cx="371" cy="327"/>
            </p:xfrm>
            <a:graphic>
              <a:graphicData uri="http://schemas.openxmlformats.org/presentationml/2006/ole">
                <mc:AlternateContent xmlns:mc="http://schemas.openxmlformats.org/markup-compatibility/2006">
                  <mc:Choice xmlns:v="urn:schemas-microsoft-com:vml" Requires="v">
                    <p:oleObj spid="_x0000_s3216" name="Clip" r:id="rId8" imgW="3529013" imgH="3344863" progId="">
                      <p:embed/>
                    </p:oleObj>
                  </mc:Choice>
                  <mc:Fallback>
                    <p:oleObj name="Clip" r:id="rId8" imgW="3529013" imgH="3344863" progId="">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1" y="876"/>
                            <a:ext cx="37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6" name="Object 5"/>
              <p:cNvGraphicFramePr>
                <a:graphicFrameLocks/>
              </p:cNvGraphicFramePr>
              <p:nvPr/>
            </p:nvGraphicFramePr>
            <p:xfrm>
              <a:off x="1648" y="712"/>
              <a:ext cx="373" cy="327"/>
            </p:xfrm>
            <a:graphic>
              <a:graphicData uri="http://schemas.openxmlformats.org/presentationml/2006/ole">
                <mc:AlternateContent xmlns:mc="http://schemas.openxmlformats.org/markup-compatibility/2006">
                  <mc:Choice xmlns:v="urn:schemas-microsoft-com:vml" Requires="v">
                    <p:oleObj spid="_x0000_s3217" name="Clip" r:id="rId9" imgW="3529013" imgH="3344863" progId="">
                      <p:embed/>
                    </p:oleObj>
                  </mc:Choice>
                  <mc:Fallback>
                    <p:oleObj name="Clip" r:id="rId9" imgW="3529013" imgH="3344863" progId="">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8" y="712"/>
                            <a:ext cx="37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3" name="Freeform 12"/>
            <p:cNvSpPr>
              <a:spLocks/>
            </p:cNvSpPr>
            <p:nvPr/>
          </p:nvSpPr>
          <p:spPr bwMode="auto">
            <a:xfrm>
              <a:off x="4735" y="1838"/>
              <a:ext cx="746" cy="545"/>
            </a:xfrm>
            <a:custGeom>
              <a:avLst/>
              <a:gdLst>
                <a:gd name="T0" fmla="*/ 745 w 746"/>
                <a:gd name="T1" fmla="*/ 497 h 545"/>
                <a:gd name="T2" fmla="*/ 745 w 746"/>
                <a:gd name="T3" fmla="*/ 0 h 545"/>
                <a:gd name="T4" fmla="*/ 0 w 746"/>
                <a:gd name="T5" fmla="*/ 0 h 545"/>
                <a:gd name="T6" fmla="*/ 0 w 746"/>
                <a:gd name="T7" fmla="*/ 494 h 545"/>
                <a:gd name="T8" fmla="*/ 36 w 746"/>
                <a:gd name="T9" fmla="*/ 515 h 545"/>
                <a:gd name="T10" fmla="*/ 74 w 746"/>
                <a:gd name="T11" fmla="*/ 531 h 545"/>
                <a:gd name="T12" fmla="*/ 115 w 746"/>
                <a:gd name="T13" fmla="*/ 540 h 545"/>
                <a:gd name="T14" fmla="*/ 157 w 746"/>
                <a:gd name="T15" fmla="*/ 544 h 545"/>
                <a:gd name="T16" fmla="*/ 206 w 746"/>
                <a:gd name="T17" fmla="*/ 540 h 545"/>
                <a:gd name="T18" fmla="*/ 248 w 746"/>
                <a:gd name="T19" fmla="*/ 531 h 545"/>
                <a:gd name="T20" fmla="*/ 300 w 746"/>
                <a:gd name="T21" fmla="*/ 509 h 545"/>
                <a:gd name="T22" fmla="*/ 355 w 746"/>
                <a:gd name="T23" fmla="*/ 479 h 545"/>
                <a:gd name="T24" fmla="*/ 418 w 746"/>
                <a:gd name="T25" fmla="*/ 455 h 545"/>
                <a:gd name="T26" fmla="*/ 485 w 746"/>
                <a:gd name="T27" fmla="*/ 447 h 545"/>
                <a:gd name="T28" fmla="*/ 548 w 746"/>
                <a:gd name="T29" fmla="*/ 448 h 545"/>
                <a:gd name="T30" fmla="*/ 614 w 746"/>
                <a:gd name="T31" fmla="*/ 457 h 545"/>
                <a:gd name="T32" fmla="*/ 745 w 746"/>
                <a:gd name="T33" fmla="*/ 497 h 5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46"/>
                <a:gd name="T52" fmla="*/ 0 h 545"/>
                <a:gd name="T53" fmla="*/ 746 w 746"/>
                <a:gd name="T54" fmla="*/ 545 h 5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46" h="545">
                  <a:moveTo>
                    <a:pt x="745" y="497"/>
                  </a:moveTo>
                  <a:lnTo>
                    <a:pt x="745" y="0"/>
                  </a:lnTo>
                  <a:lnTo>
                    <a:pt x="0" y="0"/>
                  </a:lnTo>
                  <a:lnTo>
                    <a:pt x="0" y="494"/>
                  </a:lnTo>
                  <a:lnTo>
                    <a:pt x="36" y="515"/>
                  </a:lnTo>
                  <a:lnTo>
                    <a:pt x="74" y="531"/>
                  </a:lnTo>
                  <a:lnTo>
                    <a:pt x="115" y="540"/>
                  </a:lnTo>
                  <a:lnTo>
                    <a:pt x="157" y="544"/>
                  </a:lnTo>
                  <a:lnTo>
                    <a:pt x="206" y="540"/>
                  </a:lnTo>
                  <a:lnTo>
                    <a:pt x="248" y="531"/>
                  </a:lnTo>
                  <a:lnTo>
                    <a:pt x="300" y="509"/>
                  </a:lnTo>
                  <a:lnTo>
                    <a:pt x="355" y="479"/>
                  </a:lnTo>
                  <a:lnTo>
                    <a:pt x="418" y="455"/>
                  </a:lnTo>
                  <a:lnTo>
                    <a:pt x="485" y="447"/>
                  </a:lnTo>
                  <a:lnTo>
                    <a:pt x="548" y="448"/>
                  </a:lnTo>
                  <a:lnTo>
                    <a:pt x="614" y="457"/>
                  </a:lnTo>
                  <a:lnTo>
                    <a:pt x="745" y="497"/>
                  </a:lnTo>
                </a:path>
              </a:pathLst>
            </a:custGeom>
            <a:gradFill rotWithShape="0">
              <a:gsLst>
                <a:gs pos="0">
                  <a:srgbClr val="FCFEB9"/>
                </a:gs>
                <a:gs pos="100000">
                  <a:srgbClr val="FFFFFF"/>
                </a:gs>
              </a:gsLst>
              <a:lin ang="0" scaled="1"/>
            </a:gradFill>
            <a:ln w="12700" cap="rnd" cmpd="sng">
              <a:solidFill>
                <a:schemeClr val="tx1"/>
              </a:solidFill>
              <a:prstDash val="solid"/>
              <a:round/>
              <a:headEnd/>
              <a:tailEnd/>
            </a:ln>
          </p:spPr>
          <p:txBody>
            <a:bodyPr/>
            <a:lstStyle/>
            <a:p>
              <a:endParaRPr lang="en-SG"/>
            </a:p>
          </p:txBody>
        </p:sp>
        <p:sp>
          <p:nvSpPr>
            <p:cNvPr id="24" name="Oval 13"/>
            <p:cNvSpPr>
              <a:spLocks noChangeArrowheads="1"/>
            </p:cNvSpPr>
            <p:nvPr/>
          </p:nvSpPr>
          <p:spPr bwMode="auto">
            <a:xfrm>
              <a:off x="4806" y="1865"/>
              <a:ext cx="29" cy="28"/>
            </a:xfrm>
            <a:prstGeom prst="ellipse">
              <a:avLst/>
            </a:prstGeom>
            <a:solidFill>
              <a:schemeClr val="bg1"/>
            </a:solidFill>
            <a:ln w="12700">
              <a:solidFill>
                <a:schemeClr val="tx1"/>
              </a:solidFill>
              <a:round/>
              <a:headEnd/>
              <a:tailEnd/>
            </a:ln>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5" name="Oval 14"/>
            <p:cNvSpPr>
              <a:spLocks noChangeArrowheads="1"/>
            </p:cNvSpPr>
            <p:nvPr/>
          </p:nvSpPr>
          <p:spPr bwMode="auto">
            <a:xfrm>
              <a:off x="4806" y="1937"/>
              <a:ext cx="29" cy="27"/>
            </a:xfrm>
            <a:prstGeom prst="ellipse">
              <a:avLst/>
            </a:prstGeom>
            <a:solidFill>
              <a:schemeClr val="bg1"/>
            </a:solidFill>
            <a:ln w="12700">
              <a:solidFill>
                <a:schemeClr val="tx1"/>
              </a:solidFill>
              <a:round/>
              <a:headEnd/>
              <a:tailEnd/>
            </a:ln>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6" name="Oval 15"/>
            <p:cNvSpPr>
              <a:spLocks noChangeArrowheads="1"/>
            </p:cNvSpPr>
            <p:nvPr/>
          </p:nvSpPr>
          <p:spPr bwMode="auto">
            <a:xfrm>
              <a:off x="4806" y="2008"/>
              <a:ext cx="29" cy="28"/>
            </a:xfrm>
            <a:prstGeom prst="ellipse">
              <a:avLst/>
            </a:prstGeom>
            <a:solidFill>
              <a:schemeClr val="bg1"/>
            </a:solidFill>
            <a:ln w="12700">
              <a:solidFill>
                <a:schemeClr val="tx1"/>
              </a:solidFill>
              <a:round/>
              <a:headEnd/>
              <a:tailEnd/>
            </a:ln>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7" name="Oval 16"/>
            <p:cNvSpPr>
              <a:spLocks noChangeArrowheads="1"/>
            </p:cNvSpPr>
            <p:nvPr/>
          </p:nvSpPr>
          <p:spPr bwMode="auto">
            <a:xfrm>
              <a:off x="4806" y="2084"/>
              <a:ext cx="29" cy="28"/>
            </a:xfrm>
            <a:prstGeom prst="ellipse">
              <a:avLst/>
            </a:prstGeom>
            <a:solidFill>
              <a:schemeClr val="bg1"/>
            </a:solidFill>
            <a:ln w="12700">
              <a:solidFill>
                <a:schemeClr val="tx1"/>
              </a:solidFill>
              <a:round/>
              <a:headEnd/>
              <a:tailEnd/>
            </a:ln>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8" name="Oval 17"/>
            <p:cNvSpPr>
              <a:spLocks noChangeArrowheads="1"/>
            </p:cNvSpPr>
            <p:nvPr/>
          </p:nvSpPr>
          <p:spPr bwMode="auto">
            <a:xfrm>
              <a:off x="4806" y="2156"/>
              <a:ext cx="29" cy="27"/>
            </a:xfrm>
            <a:prstGeom prst="ellipse">
              <a:avLst/>
            </a:prstGeom>
            <a:solidFill>
              <a:schemeClr val="bg1"/>
            </a:solidFill>
            <a:ln w="12700">
              <a:solidFill>
                <a:schemeClr val="tx1"/>
              </a:solidFill>
              <a:round/>
              <a:headEnd/>
              <a:tailEnd/>
            </a:ln>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9" name="Oval 18"/>
            <p:cNvSpPr>
              <a:spLocks noChangeArrowheads="1"/>
            </p:cNvSpPr>
            <p:nvPr/>
          </p:nvSpPr>
          <p:spPr bwMode="auto">
            <a:xfrm>
              <a:off x="4806" y="2226"/>
              <a:ext cx="29" cy="28"/>
            </a:xfrm>
            <a:prstGeom prst="ellipse">
              <a:avLst/>
            </a:prstGeom>
            <a:solidFill>
              <a:schemeClr val="bg1"/>
            </a:solidFill>
            <a:ln w="12700">
              <a:solidFill>
                <a:schemeClr val="tx1"/>
              </a:solidFill>
              <a:round/>
              <a:headEnd/>
              <a:tailEnd/>
            </a:ln>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30" name="Oval 19"/>
            <p:cNvSpPr>
              <a:spLocks noChangeArrowheads="1"/>
            </p:cNvSpPr>
            <p:nvPr/>
          </p:nvSpPr>
          <p:spPr bwMode="auto">
            <a:xfrm>
              <a:off x="4806" y="2292"/>
              <a:ext cx="29" cy="27"/>
            </a:xfrm>
            <a:prstGeom prst="ellipse">
              <a:avLst/>
            </a:prstGeom>
            <a:solidFill>
              <a:schemeClr val="bg1"/>
            </a:solidFill>
            <a:ln w="12700">
              <a:solidFill>
                <a:schemeClr val="tx1"/>
              </a:solidFill>
              <a:round/>
              <a:headEnd/>
              <a:tailEnd/>
            </a:ln>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32" name="Rectangle 20"/>
            <p:cNvSpPr>
              <a:spLocks noChangeArrowheads="1"/>
            </p:cNvSpPr>
            <p:nvPr/>
          </p:nvSpPr>
          <p:spPr bwMode="auto">
            <a:xfrm>
              <a:off x="4819" y="1822"/>
              <a:ext cx="7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t>Goods</a:t>
              </a:r>
            </a:p>
            <a:p>
              <a:r>
                <a:rPr lang="en-US" altLang="en-US" sz="1600"/>
                <a:t>receipt/</a:t>
              </a:r>
            </a:p>
            <a:p>
              <a:r>
                <a:rPr lang="en-US" altLang="en-US" sz="1600"/>
                <a:t>issue slip</a:t>
              </a:r>
            </a:p>
          </p:txBody>
        </p:sp>
        <p:sp>
          <p:nvSpPr>
            <p:cNvPr id="33" name="Line 21"/>
            <p:cNvSpPr>
              <a:spLocks noChangeShapeType="1"/>
            </p:cNvSpPr>
            <p:nvPr/>
          </p:nvSpPr>
          <p:spPr bwMode="auto">
            <a:xfrm>
              <a:off x="2536" y="1946"/>
              <a:ext cx="6" cy="1557"/>
            </a:xfrm>
            <a:prstGeom prst="line">
              <a:avLst/>
            </a:prstGeom>
            <a:noFill/>
            <a:ln w="25400">
              <a:solidFill>
                <a:srgbClr val="CF0E3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34" name="Rectangle 22"/>
            <p:cNvSpPr>
              <a:spLocks noChangeArrowheads="1"/>
            </p:cNvSpPr>
            <p:nvPr/>
          </p:nvSpPr>
          <p:spPr bwMode="auto">
            <a:xfrm>
              <a:off x="3561" y="1084"/>
              <a:ext cx="979" cy="459"/>
            </a:xfrm>
            <a:prstGeom prst="rect">
              <a:avLst/>
            </a:prstGeom>
            <a:solidFill>
              <a:srgbClr val="618FFD"/>
            </a:solidFill>
            <a:ln w="12700">
              <a:solidFill>
                <a:schemeClr val="tx1"/>
              </a:solidFill>
              <a:miter lim="800000"/>
              <a:headEnd/>
              <a:tailEnd/>
            </a:ln>
          </p:spPr>
          <p:txBody>
            <a:bodyPr wrap="none" anchor="ct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35" name="Freeform 23"/>
            <p:cNvSpPr>
              <a:spLocks/>
            </p:cNvSpPr>
            <p:nvPr/>
          </p:nvSpPr>
          <p:spPr bwMode="auto">
            <a:xfrm>
              <a:off x="3557" y="1080"/>
              <a:ext cx="988" cy="468"/>
            </a:xfrm>
            <a:custGeom>
              <a:avLst/>
              <a:gdLst>
                <a:gd name="T0" fmla="*/ 0 w 988"/>
                <a:gd name="T1" fmla="*/ 467 h 468"/>
                <a:gd name="T2" fmla="*/ 0 w 988"/>
                <a:gd name="T3" fmla="*/ 0 h 468"/>
                <a:gd name="T4" fmla="*/ 987 w 988"/>
                <a:gd name="T5" fmla="*/ 0 h 468"/>
                <a:gd name="T6" fmla="*/ 0 60000 65536"/>
                <a:gd name="T7" fmla="*/ 0 60000 65536"/>
                <a:gd name="T8" fmla="*/ 0 60000 65536"/>
                <a:gd name="T9" fmla="*/ 0 w 988"/>
                <a:gd name="T10" fmla="*/ 0 h 468"/>
                <a:gd name="T11" fmla="*/ 988 w 988"/>
                <a:gd name="T12" fmla="*/ 468 h 468"/>
              </a:gdLst>
              <a:ahLst/>
              <a:cxnLst>
                <a:cxn ang="T6">
                  <a:pos x="T0" y="T1"/>
                </a:cxn>
                <a:cxn ang="T7">
                  <a:pos x="T2" y="T3"/>
                </a:cxn>
                <a:cxn ang="T8">
                  <a:pos x="T4" y="T5"/>
                </a:cxn>
              </a:cxnLst>
              <a:rect l="T9" t="T10" r="T11" b="T12"/>
              <a:pathLst>
                <a:path w="988" h="468">
                  <a:moveTo>
                    <a:pt x="0" y="467"/>
                  </a:moveTo>
                  <a:lnTo>
                    <a:pt x="0" y="0"/>
                  </a:lnTo>
                  <a:lnTo>
                    <a:pt x="987" y="0"/>
                  </a:lnTo>
                </a:path>
              </a:pathLst>
            </a:custGeom>
            <a:noFill/>
            <a:ln w="12700" cap="rnd" cmpd="sng">
              <a:solidFill>
                <a:schemeClr val="bg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36" name="Freeform 24"/>
            <p:cNvSpPr>
              <a:spLocks/>
            </p:cNvSpPr>
            <p:nvPr/>
          </p:nvSpPr>
          <p:spPr bwMode="auto">
            <a:xfrm>
              <a:off x="3557" y="1080"/>
              <a:ext cx="988" cy="468"/>
            </a:xfrm>
            <a:custGeom>
              <a:avLst/>
              <a:gdLst>
                <a:gd name="T0" fmla="*/ 987 w 988"/>
                <a:gd name="T1" fmla="*/ 0 h 468"/>
                <a:gd name="T2" fmla="*/ 987 w 988"/>
                <a:gd name="T3" fmla="*/ 467 h 468"/>
                <a:gd name="T4" fmla="*/ 0 w 988"/>
                <a:gd name="T5" fmla="*/ 467 h 468"/>
                <a:gd name="T6" fmla="*/ 0 60000 65536"/>
                <a:gd name="T7" fmla="*/ 0 60000 65536"/>
                <a:gd name="T8" fmla="*/ 0 60000 65536"/>
                <a:gd name="T9" fmla="*/ 0 w 988"/>
                <a:gd name="T10" fmla="*/ 0 h 468"/>
                <a:gd name="T11" fmla="*/ 988 w 988"/>
                <a:gd name="T12" fmla="*/ 468 h 468"/>
              </a:gdLst>
              <a:ahLst/>
              <a:cxnLst>
                <a:cxn ang="T6">
                  <a:pos x="T0" y="T1"/>
                </a:cxn>
                <a:cxn ang="T7">
                  <a:pos x="T2" y="T3"/>
                </a:cxn>
                <a:cxn ang="T8">
                  <a:pos x="T4" y="T5"/>
                </a:cxn>
              </a:cxnLst>
              <a:rect l="T9" t="T10" r="T11" b="T12"/>
              <a:pathLst>
                <a:path w="988" h="468">
                  <a:moveTo>
                    <a:pt x="987" y="0"/>
                  </a:moveTo>
                  <a:lnTo>
                    <a:pt x="987" y="467"/>
                  </a:lnTo>
                  <a:lnTo>
                    <a:pt x="0" y="467"/>
                  </a:lnTo>
                </a:path>
              </a:pathLst>
            </a:custGeom>
            <a:noFill/>
            <a:ln w="12700" cap="rnd" cmpd="sng">
              <a:solidFill>
                <a:srgbClr val="A2C1FE"/>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SG"/>
            </a:p>
          </p:txBody>
        </p:sp>
        <p:grpSp>
          <p:nvGrpSpPr>
            <p:cNvPr id="38" name="Group 25"/>
            <p:cNvGrpSpPr>
              <a:grpSpLocks/>
            </p:cNvGrpSpPr>
            <p:nvPr/>
          </p:nvGrpSpPr>
          <p:grpSpPr bwMode="auto">
            <a:xfrm>
              <a:off x="3571" y="1084"/>
              <a:ext cx="25" cy="454"/>
              <a:chOff x="3571" y="1084"/>
              <a:chExt cx="25" cy="454"/>
            </a:xfrm>
          </p:grpSpPr>
          <p:sp>
            <p:nvSpPr>
              <p:cNvPr id="164" name="Line 26"/>
              <p:cNvSpPr>
                <a:spLocks noChangeShapeType="1"/>
              </p:cNvSpPr>
              <p:nvPr/>
            </p:nvSpPr>
            <p:spPr bwMode="auto">
              <a:xfrm>
                <a:off x="3585" y="1084"/>
                <a:ext cx="0" cy="45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65" name="Line 27"/>
              <p:cNvSpPr>
                <a:spLocks noChangeShapeType="1"/>
              </p:cNvSpPr>
              <p:nvPr/>
            </p:nvSpPr>
            <p:spPr bwMode="auto">
              <a:xfrm>
                <a:off x="3571" y="1118"/>
                <a:ext cx="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66" name="Line 28"/>
              <p:cNvSpPr>
                <a:spLocks noChangeShapeType="1"/>
              </p:cNvSpPr>
              <p:nvPr/>
            </p:nvSpPr>
            <p:spPr bwMode="auto">
              <a:xfrm>
                <a:off x="3571" y="1168"/>
                <a:ext cx="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67" name="Line 29"/>
              <p:cNvSpPr>
                <a:spLocks noChangeShapeType="1"/>
              </p:cNvSpPr>
              <p:nvPr/>
            </p:nvSpPr>
            <p:spPr bwMode="auto">
              <a:xfrm>
                <a:off x="3571" y="1219"/>
                <a:ext cx="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68" name="Line 30"/>
              <p:cNvSpPr>
                <a:spLocks noChangeShapeType="1"/>
              </p:cNvSpPr>
              <p:nvPr/>
            </p:nvSpPr>
            <p:spPr bwMode="auto">
              <a:xfrm>
                <a:off x="3571" y="1268"/>
                <a:ext cx="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69" name="Line 31"/>
              <p:cNvSpPr>
                <a:spLocks noChangeShapeType="1"/>
              </p:cNvSpPr>
              <p:nvPr/>
            </p:nvSpPr>
            <p:spPr bwMode="auto">
              <a:xfrm>
                <a:off x="3571" y="1320"/>
                <a:ext cx="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70" name="Line 32"/>
              <p:cNvSpPr>
                <a:spLocks noChangeShapeType="1"/>
              </p:cNvSpPr>
              <p:nvPr/>
            </p:nvSpPr>
            <p:spPr bwMode="auto">
              <a:xfrm>
                <a:off x="3571" y="1371"/>
                <a:ext cx="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71" name="Line 33"/>
              <p:cNvSpPr>
                <a:spLocks noChangeShapeType="1"/>
              </p:cNvSpPr>
              <p:nvPr/>
            </p:nvSpPr>
            <p:spPr bwMode="auto">
              <a:xfrm>
                <a:off x="3571" y="1419"/>
                <a:ext cx="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72" name="Line 34"/>
              <p:cNvSpPr>
                <a:spLocks noChangeShapeType="1"/>
              </p:cNvSpPr>
              <p:nvPr/>
            </p:nvSpPr>
            <p:spPr bwMode="auto">
              <a:xfrm>
                <a:off x="3571" y="1472"/>
                <a:ext cx="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73" name="Line 35"/>
              <p:cNvSpPr>
                <a:spLocks noChangeShapeType="1"/>
              </p:cNvSpPr>
              <p:nvPr/>
            </p:nvSpPr>
            <p:spPr bwMode="auto">
              <a:xfrm>
                <a:off x="3571" y="1522"/>
                <a:ext cx="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grpSp>
        <p:grpSp>
          <p:nvGrpSpPr>
            <p:cNvPr id="39" name="Group 36"/>
            <p:cNvGrpSpPr>
              <a:grpSpLocks/>
            </p:cNvGrpSpPr>
            <p:nvPr/>
          </p:nvGrpSpPr>
          <p:grpSpPr bwMode="auto">
            <a:xfrm>
              <a:off x="3603" y="1176"/>
              <a:ext cx="939" cy="279"/>
              <a:chOff x="3603" y="1176"/>
              <a:chExt cx="939" cy="279"/>
            </a:xfrm>
          </p:grpSpPr>
          <p:sp>
            <p:nvSpPr>
              <p:cNvPr id="162" name="Line 37"/>
              <p:cNvSpPr>
                <a:spLocks noChangeShapeType="1"/>
              </p:cNvSpPr>
              <p:nvPr/>
            </p:nvSpPr>
            <p:spPr bwMode="auto">
              <a:xfrm>
                <a:off x="3603" y="1176"/>
                <a:ext cx="939" cy="0"/>
              </a:xfrm>
              <a:prstGeom prst="line">
                <a:avLst/>
              </a:prstGeom>
              <a:noFill/>
              <a:ln w="25400">
                <a:solidFill>
                  <a:srgbClr val="FC01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163" name="Line 38"/>
              <p:cNvSpPr>
                <a:spLocks noChangeShapeType="1"/>
              </p:cNvSpPr>
              <p:nvPr/>
            </p:nvSpPr>
            <p:spPr bwMode="auto">
              <a:xfrm>
                <a:off x="3603" y="1455"/>
                <a:ext cx="939" cy="0"/>
              </a:xfrm>
              <a:prstGeom prst="line">
                <a:avLst/>
              </a:prstGeom>
              <a:noFill/>
              <a:ln w="25400">
                <a:solidFill>
                  <a:srgbClr val="FC01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grpSp>
        <p:sp>
          <p:nvSpPr>
            <p:cNvPr id="40" name="Freeform 39"/>
            <p:cNvSpPr>
              <a:spLocks/>
            </p:cNvSpPr>
            <p:nvPr/>
          </p:nvSpPr>
          <p:spPr bwMode="auto">
            <a:xfrm>
              <a:off x="3615" y="1168"/>
              <a:ext cx="909" cy="241"/>
            </a:xfrm>
            <a:custGeom>
              <a:avLst/>
              <a:gdLst>
                <a:gd name="T0" fmla="*/ 0 w 909"/>
                <a:gd name="T1" fmla="*/ 161 h 241"/>
                <a:gd name="T2" fmla="*/ 107 w 909"/>
                <a:gd name="T3" fmla="*/ 216 h 241"/>
                <a:gd name="T4" fmla="*/ 130 w 909"/>
                <a:gd name="T5" fmla="*/ 193 h 241"/>
                <a:gd name="T6" fmla="*/ 198 w 909"/>
                <a:gd name="T7" fmla="*/ 152 h 241"/>
                <a:gd name="T8" fmla="*/ 253 w 909"/>
                <a:gd name="T9" fmla="*/ 231 h 241"/>
                <a:gd name="T10" fmla="*/ 279 w 909"/>
                <a:gd name="T11" fmla="*/ 207 h 241"/>
                <a:gd name="T12" fmla="*/ 332 w 909"/>
                <a:gd name="T13" fmla="*/ 157 h 241"/>
                <a:gd name="T14" fmla="*/ 383 w 909"/>
                <a:gd name="T15" fmla="*/ 189 h 241"/>
                <a:gd name="T16" fmla="*/ 402 w 909"/>
                <a:gd name="T17" fmla="*/ 240 h 241"/>
                <a:gd name="T18" fmla="*/ 460 w 909"/>
                <a:gd name="T19" fmla="*/ 235 h 241"/>
                <a:gd name="T20" fmla="*/ 499 w 909"/>
                <a:gd name="T21" fmla="*/ 0 h 241"/>
                <a:gd name="T22" fmla="*/ 541 w 909"/>
                <a:gd name="T23" fmla="*/ 147 h 241"/>
                <a:gd name="T24" fmla="*/ 625 w 909"/>
                <a:gd name="T25" fmla="*/ 153 h 241"/>
                <a:gd name="T26" fmla="*/ 692 w 909"/>
                <a:gd name="T27" fmla="*/ 23 h 241"/>
                <a:gd name="T28" fmla="*/ 738 w 909"/>
                <a:gd name="T29" fmla="*/ 184 h 241"/>
                <a:gd name="T30" fmla="*/ 819 w 909"/>
                <a:gd name="T31" fmla="*/ 203 h 241"/>
                <a:gd name="T32" fmla="*/ 908 w 909"/>
                <a:gd name="T33" fmla="*/ 138 h 24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9"/>
                <a:gd name="T52" fmla="*/ 0 h 241"/>
                <a:gd name="T53" fmla="*/ 909 w 909"/>
                <a:gd name="T54" fmla="*/ 241 h 24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9" h="241">
                  <a:moveTo>
                    <a:pt x="0" y="161"/>
                  </a:moveTo>
                  <a:lnTo>
                    <a:pt x="107" y="216"/>
                  </a:lnTo>
                  <a:lnTo>
                    <a:pt x="130" y="193"/>
                  </a:lnTo>
                  <a:lnTo>
                    <a:pt x="198" y="152"/>
                  </a:lnTo>
                  <a:lnTo>
                    <a:pt x="253" y="231"/>
                  </a:lnTo>
                  <a:lnTo>
                    <a:pt x="279" y="207"/>
                  </a:lnTo>
                  <a:lnTo>
                    <a:pt x="332" y="157"/>
                  </a:lnTo>
                  <a:lnTo>
                    <a:pt x="383" y="189"/>
                  </a:lnTo>
                  <a:lnTo>
                    <a:pt x="402" y="240"/>
                  </a:lnTo>
                  <a:lnTo>
                    <a:pt x="460" y="235"/>
                  </a:lnTo>
                  <a:lnTo>
                    <a:pt x="499" y="0"/>
                  </a:lnTo>
                  <a:lnTo>
                    <a:pt x="541" y="147"/>
                  </a:lnTo>
                  <a:lnTo>
                    <a:pt x="625" y="153"/>
                  </a:lnTo>
                  <a:lnTo>
                    <a:pt x="692" y="23"/>
                  </a:lnTo>
                  <a:lnTo>
                    <a:pt x="738" y="184"/>
                  </a:lnTo>
                  <a:lnTo>
                    <a:pt x="819" y="203"/>
                  </a:lnTo>
                  <a:lnTo>
                    <a:pt x="908" y="138"/>
                  </a:lnTo>
                </a:path>
              </a:pathLst>
            </a:custGeom>
            <a:noFill/>
            <a:ln w="25400" cap="rnd" cmpd="sng">
              <a:solidFill>
                <a:srgbClr val="FAFD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SG"/>
            </a:p>
          </p:txBody>
        </p:sp>
        <p:grpSp>
          <p:nvGrpSpPr>
            <p:cNvPr id="41" name="Group 40"/>
            <p:cNvGrpSpPr>
              <a:grpSpLocks/>
            </p:cNvGrpSpPr>
            <p:nvPr/>
          </p:nvGrpSpPr>
          <p:grpSpPr bwMode="auto">
            <a:xfrm>
              <a:off x="2257" y="2213"/>
              <a:ext cx="443" cy="540"/>
              <a:chOff x="2257" y="2213"/>
              <a:chExt cx="443" cy="540"/>
            </a:xfrm>
          </p:grpSpPr>
          <p:grpSp>
            <p:nvGrpSpPr>
              <p:cNvPr id="141" name="Group 41"/>
              <p:cNvGrpSpPr>
                <a:grpSpLocks/>
              </p:cNvGrpSpPr>
              <p:nvPr/>
            </p:nvGrpSpPr>
            <p:grpSpPr bwMode="auto">
              <a:xfrm>
                <a:off x="2340" y="2235"/>
                <a:ext cx="182" cy="485"/>
                <a:chOff x="2340" y="2235"/>
                <a:chExt cx="182" cy="485"/>
              </a:xfrm>
            </p:grpSpPr>
            <p:sp>
              <p:nvSpPr>
                <p:cNvPr id="159" name="Freeform 42"/>
                <p:cNvSpPr>
                  <a:spLocks/>
                </p:cNvSpPr>
                <p:nvPr/>
              </p:nvSpPr>
              <p:spPr bwMode="auto">
                <a:xfrm>
                  <a:off x="2340" y="2300"/>
                  <a:ext cx="129" cy="417"/>
                </a:xfrm>
                <a:custGeom>
                  <a:avLst/>
                  <a:gdLst>
                    <a:gd name="T0" fmla="*/ 0 w 129"/>
                    <a:gd name="T1" fmla="*/ 0 h 417"/>
                    <a:gd name="T2" fmla="*/ 128 w 129"/>
                    <a:gd name="T3" fmla="*/ 0 h 417"/>
                    <a:gd name="T4" fmla="*/ 128 w 129"/>
                    <a:gd name="T5" fmla="*/ 416 h 417"/>
                    <a:gd name="T6" fmla="*/ 0 w 129"/>
                    <a:gd name="T7" fmla="*/ 416 h 417"/>
                    <a:gd name="T8" fmla="*/ 0 w 129"/>
                    <a:gd name="T9" fmla="*/ 0 h 417"/>
                    <a:gd name="T10" fmla="*/ 0 60000 65536"/>
                    <a:gd name="T11" fmla="*/ 0 60000 65536"/>
                    <a:gd name="T12" fmla="*/ 0 60000 65536"/>
                    <a:gd name="T13" fmla="*/ 0 60000 65536"/>
                    <a:gd name="T14" fmla="*/ 0 60000 65536"/>
                    <a:gd name="T15" fmla="*/ 0 w 129"/>
                    <a:gd name="T16" fmla="*/ 0 h 417"/>
                    <a:gd name="T17" fmla="*/ 129 w 129"/>
                    <a:gd name="T18" fmla="*/ 417 h 417"/>
                  </a:gdLst>
                  <a:ahLst/>
                  <a:cxnLst>
                    <a:cxn ang="T10">
                      <a:pos x="T0" y="T1"/>
                    </a:cxn>
                    <a:cxn ang="T11">
                      <a:pos x="T2" y="T3"/>
                    </a:cxn>
                    <a:cxn ang="T12">
                      <a:pos x="T4" y="T5"/>
                    </a:cxn>
                    <a:cxn ang="T13">
                      <a:pos x="T6" y="T7"/>
                    </a:cxn>
                    <a:cxn ang="T14">
                      <a:pos x="T8" y="T9"/>
                    </a:cxn>
                  </a:cxnLst>
                  <a:rect l="T15" t="T16" r="T17" b="T18"/>
                  <a:pathLst>
                    <a:path w="129" h="417">
                      <a:moveTo>
                        <a:pt x="0" y="0"/>
                      </a:moveTo>
                      <a:lnTo>
                        <a:pt x="128" y="0"/>
                      </a:lnTo>
                      <a:lnTo>
                        <a:pt x="128" y="416"/>
                      </a:lnTo>
                      <a:lnTo>
                        <a:pt x="0" y="416"/>
                      </a:lnTo>
                      <a:lnTo>
                        <a:pt x="0" y="0"/>
                      </a:lnTo>
                    </a:path>
                  </a:pathLst>
                </a:custGeom>
                <a:solidFill>
                  <a:srgbClr val="FFC080"/>
                </a:solidFill>
                <a:ln w="12700" cap="rnd" cmpd="sng">
                  <a:solidFill>
                    <a:srgbClr val="000000"/>
                  </a:solidFill>
                  <a:prstDash val="solid"/>
                  <a:round/>
                  <a:headEnd/>
                  <a:tailEnd/>
                </a:ln>
              </p:spPr>
              <p:txBody>
                <a:bodyPr/>
                <a:lstStyle/>
                <a:p>
                  <a:endParaRPr lang="en-SG"/>
                </a:p>
              </p:txBody>
            </p:sp>
            <p:sp>
              <p:nvSpPr>
                <p:cNvPr id="160" name="Freeform 43"/>
                <p:cNvSpPr>
                  <a:spLocks/>
                </p:cNvSpPr>
                <p:nvPr/>
              </p:nvSpPr>
              <p:spPr bwMode="auto">
                <a:xfrm>
                  <a:off x="2340" y="2235"/>
                  <a:ext cx="182" cy="66"/>
                </a:xfrm>
                <a:custGeom>
                  <a:avLst/>
                  <a:gdLst>
                    <a:gd name="T0" fmla="*/ 0 w 182"/>
                    <a:gd name="T1" fmla="*/ 65 h 66"/>
                    <a:gd name="T2" fmla="*/ 68 w 182"/>
                    <a:gd name="T3" fmla="*/ 0 h 66"/>
                    <a:gd name="T4" fmla="*/ 181 w 182"/>
                    <a:gd name="T5" fmla="*/ 0 h 66"/>
                    <a:gd name="T6" fmla="*/ 130 w 182"/>
                    <a:gd name="T7" fmla="*/ 65 h 66"/>
                    <a:gd name="T8" fmla="*/ 0 w 182"/>
                    <a:gd name="T9" fmla="*/ 65 h 66"/>
                    <a:gd name="T10" fmla="*/ 0 60000 65536"/>
                    <a:gd name="T11" fmla="*/ 0 60000 65536"/>
                    <a:gd name="T12" fmla="*/ 0 60000 65536"/>
                    <a:gd name="T13" fmla="*/ 0 60000 65536"/>
                    <a:gd name="T14" fmla="*/ 0 60000 65536"/>
                    <a:gd name="T15" fmla="*/ 0 w 182"/>
                    <a:gd name="T16" fmla="*/ 0 h 66"/>
                    <a:gd name="T17" fmla="*/ 182 w 182"/>
                    <a:gd name="T18" fmla="*/ 66 h 66"/>
                  </a:gdLst>
                  <a:ahLst/>
                  <a:cxnLst>
                    <a:cxn ang="T10">
                      <a:pos x="T0" y="T1"/>
                    </a:cxn>
                    <a:cxn ang="T11">
                      <a:pos x="T2" y="T3"/>
                    </a:cxn>
                    <a:cxn ang="T12">
                      <a:pos x="T4" y="T5"/>
                    </a:cxn>
                    <a:cxn ang="T13">
                      <a:pos x="T6" y="T7"/>
                    </a:cxn>
                    <a:cxn ang="T14">
                      <a:pos x="T8" y="T9"/>
                    </a:cxn>
                  </a:cxnLst>
                  <a:rect l="T15" t="T16" r="T17" b="T18"/>
                  <a:pathLst>
                    <a:path w="182" h="66">
                      <a:moveTo>
                        <a:pt x="0" y="65"/>
                      </a:moveTo>
                      <a:lnTo>
                        <a:pt x="68" y="0"/>
                      </a:lnTo>
                      <a:lnTo>
                        <a:pt x="181" y="0"/>
                      </a:lnTo>
                      <a:lnTo>
                        <a:pt x="130" y="65"/>
                      </a:lnTo>
                      <a:lnTo>
                        <a:pt x="0" y="65"/>
                      </a:lnTo>
                    </a:path>
                  </a:pathLst>
                </a:custGeom>
                <a:solidFill>
                  <a:srgbClr val="FFE0C0"/>
                </a:solidFill>
                <a:ln w="12700" cap="rnd" cmpd="sng">
                  <a:solidFill>
                    <a:srgbClr val="000000"/>
                  </a:solidFill>
                  <a:prstDash val="solid"/>
                  <a:round/>
                  <a:headEnd/>
                  <a:tailEnd/>
                </a:ln>
              </p:spPr>
              <p:txBody>
                <a:bodyPr/>
                <a:lstStyle/>
                <a:p>
                  <a:endParaRPr lang="en-SG"/>
                </a:p>
              </p:txBody>
            </p:sp>
            <p:sp>
              <p:nvSpPr>
                <p:cNvPr id="161" name="Freeform 44"/>
                <p:cNvSpPr>
                  <a:spLocks/>
                </p:cNvSpPr>
                <p:nvPr/>
              </p:nvSpPr>
              <p:spPr bwMode="auto">
                <a:xfrm>
                  <a:off x="2468" y="2235"/>
                  <a:ext cx="53" cy="485"/>
                </a:xfrm>
                <a:custGeom>
                  <a:avLst/>
                  <a:gdLst>
                    <a:gd name="T0" fmla="*/ 0 w 53"/>
                    <a:gd name="T1" fmla="*/ 484 h 485"/>
                    <a:gd name="T2" fmla="*/ 52 w 53"/>
                    <a:gd name="T3" fmla="*/ 368 h 485"/>
                    <a:gd name="T4" fmla="*/ 52 w 53"/>
                    <a:gd name="T5" fmla="*/ 0 h 485"/>
                    <a:gd name="T6" fmla="*/ 0 w 53"/>
                    <a:gd name="T7" fmla="*/ 66 h 485"/>
                    <a:gd name="T8" fmla="*/ 0 w 53"/>
                    <a:gd name="T9" fmla="*/ 484 h 485"/>
                    <a:gd name="T10" fmla="*/ 0 60000 65536"/>
                    <a:gd name="T11" fmla="*/ 0 60000 65536"/>
                    <a:gd name="T12" fmla="*/ 0 60000 65536"/>
                    <a:gd name="T13" fmla="*/ 0 60000 65536"/>
                    <a:gd name="T14" fmla="*/ 0 60000 65536"/>
                    <a:gd name="T15" fmla="*/ 0 w 53"/>
                    <a:gd name="T16" fmla="*/ 0 h 485"/>
                    <a:gd name="T17" fmla="*/ 53 w 53"/>
                    <a:gd name="T18" fmla="*/ 485 h 485"/>
                  </a:gdLst>
                  <a:ahLst/>
                  <a:cxnLst>
                    <a:cxn ang="T10">
                      <a:pos x="T0" y="T1"/>
                    </a:cxn>
                    <a:cxn ang="T11">
                      <a:pos x="T2" y="T3"/>
                    </a:cxn>
                    <a:cxn ang="T12">
                      <a:pos x="T4" y="T5"/>
                    </a:cxn>
                    <a:cxn ang="T13">
                      <a:pos x="T6" y="T7"/>
                    </a:cxn>
                    <a:cxn ang="T14">
                      <a:pos x="T8" y="T9"/>
                    </a:cxn>
                  </a:cxnLst>
                  <a:rect l="T15" t="T16" r="T17" b="T18"/>
                  <a:pathLst>
                    <a:path w="53" h="485">
                      <a:moveTo>
                        <a:pt x="0" y="484"/>
                      </a:moveTo>
                      <a:lnTo>
                        <a:pt x="52" y="368"/>
                      </a:lnTo>
                      <a:lnTo>
                        <a:pt x="52" y="0"/>
                      </a:lnTo>
                      <a:lnTo>
                        <a:pt x="0" y="66"/>
                      </a:lnTo>
                      <a:lnTo>
                        <a:pt x="0" y="484"/>
                      </a:lnTo>
                    </a:path>
                  </a:pathLst>
                </a:custGeom>
                <a:solidFill>
                  <a:srgbClr val="FFA040"/>
                </a:solidFill>
                <a:ln w="12700" cap="rnd" cmpd="sng">
                  <a:solidFill>
                    <a:srgbClr val="000000"/>
                  </a:solidFill>
                  <a:prstDash val="solid"/>
                  <a:round/>
                  <a:headEnd/>
                  <a:tailEnd/>
                </a:ln>
              </p:spPr>
              <p:txBody>
                <a:bodyPr/>
                <a:lstStyle/>
                <a:p>
                  <a:endParaRPr lang="en-SG"/>
                </a:p>
              </p:txBody>
            </p:sp>
          </p:grpSp>
          <p:grpSp>
            <p:nvGrpSpPr>
              <p:cNvPr id="142" name="Group 45"/>
              <p:cNvGrpSpPr>
                <a:grpSpLocks/>
              </p:cNvGrpSpPr>
              <p:nvPr/>
            </p:nvGrpSpPr>
            <p:grpSpPr bwMode="auto">
              <a:xfrm>
                <a:off x="2466" y="2213"/>
                <a:ext cx="182" cy="483"/>
                <a:chOff x="2466" y="2213"/>
                <a:chExt cx="182" cy="483"/>
              </a:xfrm>
            </p:grpSpPr>
            <p:sp>
              <p:nvSpPr>
                <p:cNvPr id="156" name="Freeform 46"/>
                <p:cNvSpPr>
                  <a:spLocks/>
                </p:cNvSpPr>
                <p:nvPr/>
              </p:nvSpPr>
              <p:spPr bwMode="auto">
                <a:xfrm>
                  <a:off x="2466" y="2279"/>
                  <a:ext cx="131" cy="415"/>
                </a:xfrm>
                <a:custGeom>
                  <a:avLst/>
                  <a:gdLst>
                    <a:gd name="T0" fmla="*/ 0 w 131"/>
                    <a:gd name="T1" fmla="*/ 0 h 415"/>
                    <a:gd name="T2" fmla="*/ 130 w 131"/>
                    <a:gd name="T3" fmla="*/ 0 h 415"/>
                    <a:gd name="T4" fmla="*/ 130 w 131"/>
                    <a:gd name="T5" fmla="*/ 414 h 415"/>
                    <a:gd name="T6" fmla="*/ 0 w 131"/>
                    <a:gd name="T7" fmla="*/ 414 h 415"/>
                    <a:gd name="T8" fmla="*/ 0 w 131"/>
                    <a:gd name="T9" fmla="*/ 0 h 415"/>
                    <a:gd name="T10" fmla="*/ 0 60000 65536"/>
                    <a:gd name="T11" fmla="*/ 0 60000 65536"/>
                    <a:gd name="T12" fmla="*/ 0 60000 65536"/>
                    <a:gd name="T13" fmla="*/ 0 60000 65536"/>
                    <a:gd name="T14" fmla="*/ 0 60000 65536"/>
                    <a:gd name="T15" fmla="*/ 0 w 131"/>
                    <a:gd name="T16" fmla="*/ 0 h 415"/>
                    <a:gd name="T17" fmla="*/ 131 w 131"/>
                    <a:gd name="T18" fmla="*/ 415 h 415"/>
                  </a:gdLst>
                  <a:ahLst/>
                  <a:cxnLst>
                    <a:cxn ang="T10">
                      <a:pos x="T0" y="T1"/>
                    </a:cxn>
                    <a:cxn ang="T11">
                      <a:pos x="T2" y="T3"/>
                    </a:cxn>
                    <a:cxn ang="T12">
                      <a:pos x="T4" y="T5"/>
                    </a:cxn>
                    <a:cxn ang="T13">
                      <a:pos x="T6" y="T7"/>
                    </a:cxn>
                    <a:cxn ang="T14">
                      <a:pos x="T8" y="T9"/>
                    </a:cxn>
                  </a:cxnLst>
                  <a:rect l="T15" t="T16" r="T17" b="T18"/>
                  <a:pathLst>
                    <a:path w="131" h="415">
                      <a:moveTo>
                        <a:pt x="0" y="0"/>
                      </a:moveTo>
                      <a:lnTo>
                        <a:pt x="130" y="0"/>
                      </a:lnTo>
                      <a:lnTo>
                        <a:pt x="130" y="414"/>
                      </a:lnTo>
                      <a:lnTo>
                        <a:pt x="0" y="414"/>
                      </a:lnTo>
                      <a:lnTo>
                        <a:pt x="0" y="0"/>
                      </a:lnTo>
                    </a:path>
                  </a:pathLst>
                </a:custGeom>
                <a:solidFill>
                  <a:srgbClr val="FFC080"/>
                </a:solidFill>
                <a:ln w="12700" cap="rnd" cmpd="sng">
                  <a:solidFill>
                    <a:srgbClr val="000000"/>
                  </a:solidFill>
                  <a:prstDash val="solid"/>
                  <a:round/>
                  <a:headEnd/>
                  <a:tailEnd/>
                </a:ln>
              </p:spPr>
              <p:txBody>
                <a:bodyPr/>
                <a:lstStyle/>
                <a:p>
                  <a:endParaRPr lang="en-SG"/>
                </a:p>
              </p:txBody>
            </p:sp>
            <p:sp>
              <p:nvSpPr>
                <p:cNvPr id="157" name="Freeform 47"/>
                <p:cNvSpPr>
                  <a:spLocks/>
                </p:cNvSpPr>
                <p:nvPr/>
              </p:nvSpPr>
              <p:spPr bwMode="auto">
                <a:xfrm>
                  <a:off x="2466" y="2213"/>
                  <a:ext cx="182" cy="67"/>
                </a:xfrm>
                <a:custGeom>
                  <a:avLst/>
                  <a:gdLst>
                    <a:gd name="T0" fmla="*/ 0 w 182"/>
                    <a:gd name="T1" fmla="*/ 66 h 67"/>
                    <a:gd name="T2" fmla="*/ 68 w 182"/>
                    <a:gd name="T3" fmla="*/ 0 h 67"/>
                    <a:gd name="T4" fmla="*/ 181 w 182"/>
                    <a:gd name="T5" fmla="*/ 0 h 67"/>
                    <a:gd name="T6" fmla="*/ 130 w 182"/>
                    <a:gd name="T7" fmla="*/ 66 h 67"/>
                    <a:gd name="T8" fmla="*/ 0 w 182"/>
                    <a:gd name="T9" fmla="*/ 66 h 67"/>
                    <a:gd name="T10" fmla="*/ 0 60000 65536"/>
                    <a:gd name="T11" fmla="*/ 0 60000 65536"/>
                    <a:gd name="T12" fmla="*/ 0 60000 65536"/>
                    <a:gd name="T13" fmla="*/ 0 60000 65536"/>
                    <a:gd name="T14" fmla="*/ 0 60000 65536"/>
                    <a:gd name="T15" fmla="*/ 0 w 182"/>
                    <a:gd name="T16" fmla="*/ 0 h 67"/>
                    <a:gd name="T17" fmla="*/ 182 w 182"/>
                    <a:gd name="T18" fmla="*/ 67 h 67"/>
                  </a:gdLst>
                  <a:ahLst/>
                  <a:cxnLst>
                    <a:cxn ang="T10">
                      <a:pos x="T0" y="T1"/>
                    </a:cxn>
                    <a:cxn ang="T11">
                      <a:pos x="T2" y="T3"/>
                    </a:cxn>
                    <a:cxn ang="T12">
                      <a:pos x="T4" y="T5"/>
                    </a:cxn>
                    <a:cxn ang="T13">
                      <a:pos x="T6" y="T7"/>
                    </a:cxn>
                    <a:cxn ang="T14">
                      <a:pos x="T8" y="T9"/>
                    </a:cxn>
                  </a:cxnLst>
                  <a:rect l="T15" t="T16" r="T17" b="T18"/>
                  <a:pathLst>
                    <a:path w="182" h="67">
                      <a:moveTo>
                        <a:pt x="0" y="66"/>
                      </a:moveTo>
                      <a:lnTo>
                        <a:pt x="68" y="0"/>
                      </a:lnTo>
                      <a:lnTo>
                        <a:pt x="181" y="0"/>
                      </a:lnTo>
                      <a:lnTo>
                        <a:pt x="130" y="66"/>
                      </a:lnTo>
                      <a:lnTo>
                        <a:pt x="0" y="66"/>
                      </a:lnTo>
                    </a:path>
                  </a:pathLst>
                </a:custGeom>
                <a:solidFill>
                  <a:srgbClr val="FFE0C0"/>
                </a:solidFill>
                <a:ln w="12700" cap="rnd" cmpd="sng">
                  <a:solidFill>
                    <a:srgbClr val="000000"/>
                  </a:solidFill>
                  <a:prstDash val="solid"/>
                  <a:round/>
                  <a:headEnd/>
                  <a:tailEnd/>
                </a:ln>
              </p:spPr>
              <p:txBody>
                <a:bodyPr/>
                <a:lstStyle/>
                <a:p>
                  <a:endParaRPr lang="en-SG"/>
                </a:p>
              </p:txBody>
            </p:sp>
            <p:sp>
              <p:nvSpPr>
                <p:cNvPr id="158" name="Freeform 48"/>
                <p:cNvSpPr>
                  <a:spLocks/>
                </p:cNvSpPr>
                <p:nvPr/>
              </p:nvSpPr>
              <p:spPr bwMode="auto">
                <a:xfrm>
                  <a:off x="2596" y="2213"/>
                  <a:ext cx="51" cy="483"/>
                </a:xfrm>
                <a:custGeom>
                  <a:avLst/>
                  <a:gdLst>
                    <a:gd name="T0" fmla="*/ 0 w 51"/>
                    <a:gd name="T1" fmla="*/ 482 h 483"/>
                    <a:gd name="T2" fmla="*/ 50 w 51"/>
                    <a:gd name="T3" fmla="*/ 366 h 483"/>
                    <a:gd name="T4" fmla="*/ 50 w 51"/>
                    <a:gd name="T5" fmla="*/ 0 h 483"/>
                    <a:gd name="T6" fmla="*/ 0 w 51"/>
                    <a:gd name="T7" fmla="*/ 65 h 483"/>
                    <a:gd name="T8" fmla="*/ 0 w 51"/>
                    <a:gd name="T9" fmla="*/ 482 h 483"/>
                    <a:gd name="T10" fmla="*/ 0 60000 65536"/>
                    <a:gd name="T11" fmla="*/ 0 60000 65536"/>
                    <a:gd name="T12" fmla="*/ 0 60000 65536"/>
                    <a:gd name="T13" fmla="*/ 0 60000 65536"/>
                    <a:gd name="T14" fmla="*/ 0 60000 65536"/>
                    <a:gd name="T15" fmla="*/ 0 w 51"/>
                    <a:gd name="T16" fmla="*/ 0 h 483"/>
                    <a:gd name="T17" fmla="*/ 51 w 51"/>
                    <a:gd name="T18" fmla="*/ 483 h 483"/>
                  </a:gdLst>
                  <a:ahLst/>
                  <a:cxnLst>
                    <a:cxn ang="T10">
                      <a:pos x="T0" y="T1"/>
                    </a:cxn>
                    <a:cxn ang="T11">
                      <a:pos x="T2" y="T3"/>
                    </a:cxn>
                    <a:cxn ang="T12">
                      <a:pos x="T4" y="T5"/>
                    </a:cxn>
                    <a:cxn ang="T13">
                      <a:pos x="T6" y="T7"/>
                    </a:cxn>
                    <a:cxn ang="T14">
                      <a:pos x="T8" y="T9"/>
                    </a:cxn>
                  </a:cxnLst>
                  <a:rect l="T15" t="T16" r="T17" b="T18"/>
                  <a:pathLst>
                    <a:path w="51" h="483">
                      <a:moveTo>
                        <a:pt x="0" y="482"/>
                      </a:moveTo>
                      <a:lnTo>
                        <a:pt x="50" y="366"/>
                      </a:lnTo>
                      <a:lnTo>
                        <a:pt x="50" y="0"/>
                      </a:lnTo>
                      <a:lnTo>
                        <a:pt x="0" y="65"/>
                      </a:lnTo>
                      <a:lnTo>
                        <a:pt x="0" y="482"/>
                      </a:lnTo>
                    </a:path>
                  </a:pathLst>
                </a:custGeom>
                <a:solidFill>
                  <a:srgbClr val="FFA040"/>
                </a:solidFill>
                <a:ln w="12700" cap="rnd" cmpd="sng">
                  <a:solidFill>
                    <a:srgbClr val="000000"/>
                  </a:solidFill>
                  <a:prstDash val="solid"/>
                  <a:round/>
                  <a:headEnd/>
                  <a:tailEnd/>
                </a:ln>
              </p:spPr>
              <p:txBody>
                <a:bodyPr/>
                <a:lstStyle/>
                <a:p>
                  <a:endParaRPr lang="en-SG"/>
                </a:p>
              </p:txBody>
            </p:sp>
          </p:grpSp>
          <p:grpSp>
            <p:nvGrpSpPr>
              <p:cNvPr id="143" name="Group 49"/>
              <p:cNvGrpSpPr>
                <a:grpSpLocks/>
              </p:cNvGrpSpPr>
              <p:nvPr/>
            </p:nvGrpSpPr>
            <p:grpSpPr bwMode="auto">
              <a:xfrm>
                <a:off x="2257" y="2471"/>
                <a:ext cx="304" cy="273"/>
                <a:chOff x="2257" y="2471"/>
                <a:chExt cx="304" cy="273"/>
              </a:xfrm>
            </p:grpSpPr>
            <p:sp>
              <p:nvSpPr>
                <p:cNvPr id="153" name="Freeform 50"/>
                <p:cNvSpPr>
                  <a:spLocks/>
                </p:cNvSpPr>
                <p:nvPr/>
              </p:nvSpPr>
              <p:spPr bwMode="auto">
                <a:xfrm>
                  <a:off x="2257" y="2509"/>
                  <a:ext cx="217" cy="233"/>
                </a:xfrm>
                <a:custGeom>
                  <a:avLst/>
                  <a:gdLst>
                    <a:gd name="T0" fmla="*/ 0 w 217"/>
                    <a:gd name="T1" fmla="*/ 0 h 233"/>
                    <a:gd name="T2" fmla="*/ 216 w 217"/>
                    <a:gd name="T3" fmla="*/ 0 h 233"/>
                    <a:gd name="T4" fmla="*/ 216 w 217"/>
                    <a:gd name="T5" fmla="*/ 232 h 233"/>
                    <a:gd name="T6" fmla="*/ 0 w 217"/>
                    <a:gd name="T7" fmla="*/ 232 h 233"/>
                    <a:gd name="T8" fmla="*/ 0 w 217"/>
                    <a:gd name="T9" fmla="*/ 0 h 233"/>
                    <a:gd name="T10" fmla="*/ 0 60000 65536"/>
                    <a:gd name="T11" fmla="*/ 0 60000 65536"/>
                    <a:gd name="T12" fmla="*/ 0 60000 65536"/>
                    <a:gd name="T13" fmla="*/ 0 60000 65536"/>
                    <a:gd name="T14" fmla="*/ 0 60000 65536"/>
                    <a:gd name="T15" fmla="*/ 0 w 217"/>
                    <a:gd name="T16" fmla="*/ 0 h 233"/>
                    <a:gd name="T17" fmla="*/ 217 w 217"/>
                    <a:gd name="T18" fmla="*/ 233 h 233"/>
                  </a:gdLst>
                  <a:ahLst/>
                  <a:cxnLst>
                    <a:cxn ang="T10">
                      <a:pos x="T0" y="T1"/>
                    </a:cxn>
                    <a:cxn ang="T11">
                      <a:pos x="T2" y="T3"/>
                    </a:cxn>
                    <a:cxn ang="T12">
                      <a:pos x="T4" y="T5"/>
                    </a:cxn>
                    <a:cxn ang="T13">
                      <a:pos x="T6" y="T7"/>
                    </a:cxn>
                    <a:cxn ang="T14">
                      <a:pos x="T8" y="T9"/>
                    </a:cxn>
                  </a:cxnLst>
                  <a:rect l="T15" t="T16" r="T17" b="T18"/>
                  <a:pathLst>
                    <a:path w="217" h="233">
                      <a:moveTo>
                        <a:pt x="0" y="0"/>
                      </a:moveTo>
                      <a:lnTo>
                        <a:pt x="216" y="0"/>
                      </a:lnTo>
                      <a:lnTo>
                        <a:pt x="216" y="232"/>
                      </a:lnTo>
                      <a:lnTo>
                        <a:pt x="0" y="232"/>
                      </a:lnTo>
                      <a:lnTo>
                        <a:pt x="0" y="0"/>
                      </a:lnTo>
                    </a:path>
                  </a:pathLst>
                </a:custGeom>
                <a:solidFill>
                  <a:srgbClr val="FFC080"/>
                </a:solidFill>
                <a:ln w="12700" cap="rnd" cmpd="sng">
                  <a:solidFill>
                    <a:srgbClr val="000000"/>
                  </a:solidFill>
                  <a:prstDash val="solid"/>
                  <a:round/>
                  <a:headEnd/>
                  <a:tailEnd/>
                </a:ln>
              </p:spPr>
              <p:txBody>
                <a:bodyPr/>
                <a:lstStyle/>
                <a:p>
                  <a:endParaRPr lang="en-SG"/>
                </a:p>
              </p:txBody>
            </p:sp>
            <p:sp>
              <p:nvSpPr>
                <p:cNvPr id="154" name="Freeform 51"/>
                <p:cNvSpPr>
                  <a:spLocks/>
                </p:cNvSpPr>
                <p:nvPr/>
              </p:nvSpPr>
              <p:spPr bwMode="auto">
                <a:xfrm>
                  <a:off x="2257" y="2471"/>
                  <a:ext cx="304" cy="39"/>
                </a:xfrm>
                <a:custGeom>
                  <a:avLst/>
                  <a:gdLst>
                    <a:gd name="T0" fmla="*/ 0 w 304"/>
                    <a:gd name="T1" fmla="*/ 38 h 39"/>
                    <a:gd name="T2" fmla="*/ 114 w 304"/>
                    <a:gd name="T3" fmla="*/ 0 h 39"/>
                    <a:gd name="T4" fmla="*/ 303 w 304"/>
                    <a:gd name="T5" fmla="*/ 0 h 39"/>
                    <a:gd name="T6" fmla="*/ 217 w 304"/>
                    <a:gd name="T7" fmla="*/ 38 h 39"/>
                    <a:gd name="T8" fmla="*/ 0 w 304"/>
                    <a:gd name="T9" fmla="*/ 38 h 39"/>
                    <a:gd name="T10" fmla="*/ 0 60000 65536"/>
                    <a:gd name="T11" fmla="*/ 0 60000 65536"/>
                    <a:gd name="T12" fmla="*/ 0 60000 65536"/>
                    <a:gd name="T13" fmla="*/ 0 60000 65536"/>
                    <a:gd name="T14" fmla="*/ 0 60000 65536"/>
                    <a:gd name="T15" fmla="*/ 0 w 304"/>
                    <a:gd name="T16" fmla="*/ 0 h 39"/>
                    <a:gd name="T17" fmla="*/ 304 w 304"/>
                    <a:gd name="T18" fmla="*/ 39 h 39"/>
                  </a:gdLst>
                  <a:ahLst/>
                  <a:cxnLst>
                    <a:cxn ang="T10">
                      <a:pos x="T0" y="T1"/>
                    </a:cxn>
                    <a:cxn ang="T11">
                      <a:pos x="T2" y="T3"/>
                    </a:cxn>
                    <a:cxn ang="T12">
                      <a:pos x="T4" y="T5"/>
                    </a:cxn>
                    <a:cxn ang="T13">
                      <a:pos x="T6" y="T7"/>
                    </a:cxn>
                    <a:cxn ang="T14">
                      <a:pos x="T8" y="T9"/>
                    </a:cxn>
                  </a:cxnLst>
                  <a:rect l="T15" t="T16" r="T17" b="T18"/>
                  <a:pathLst>
                    <a:path w="304" h="39">
                      <a:moveTo>
                        <a:pt x="0" y="38"/>
                      </a:moveTo>
                      <a:lnTo>
                        <a:pt x="114" y="0"/>
                      </a:lnTo>
                      <a:lnTo>
                        <a:pt x="303" y="0"/>
                      </a:lnTo>
                      <a:lnTo>
                        <a:pt x="217" y="38"/>
                      </a:lnTo>
                      <a:lnTo>
                        <a:pt x="0" y="38"/>
                      </a:lnTo>
                    </a:path>
                  </a:pathLst>
                </a:custGeom>
                <a:solidFill>
                  <a:srgbClr val="FFE0C0"/>
                </a:solidFill>
                <a:ln w="12700" cap="rnd" cmpd="sng">
                  <a:solidFill>
                    <a:srgbClr val="000000"/>
                  </a:solidFill>
                  <a:prstDash val="solid"/>
                  <a:round/>
                  <a:headEnd/>
                  <a:tailEnd/>
                </a:ln>
              </p:spPr>
              <p:txBody>
                <a:bodyPr/>
                <a:lstStyle/>
                <a:p>
                  <a:endParaRPr lang="en-SG"/>
                </a:p>
              </p:txBody>
            </p:sp>
            <p:sp>
              <p:nvSpPr>
                <p:cNvPr id="155" name="Freeform 52"/>
                <p:cNvSpPr>
                  <a:spLocks/>
                </p:cNvSpPr>
                <p:nvPr/>
              </p:nvSpPr>
              <p:spPr bwMode="auto">
                <a:xfrm>
                  <a:off x="2473" y="2471"/>
                  <a:ext cx="85" cy="273"/>
                </a:xfrm>
                <a:custGeom>
                  <a:avLst/>
                  <a:gdLst>
                    <a:gd name="T0" fmla="*/ 0 w 85"/>
                    <a:gd name="T1" fmla="*/ 272 h 273"/>
                    <a:gd name="T2" fmla="*/ 84 w 85"/>
                    <a:gd name="T3" fmla="*/ 207 h 273"/>
                    <a:gd name="T4" fmla="*/ 84 w 85"/>
                    <a:gd name="T5" fmla="*/ 0 h 273"/>
                    <a:gd name="T6" fmla="*/ 0 w 85"/>
                    <a:gd name="T7" fmla="*/ 37 h 273"/>
                    <a:gd name="T8" fmla="*/ 0 w 85"/>
                    <a:gd name="T9" fmla="*/ 272 h 273"/>
                    <a:gd name="T10" fmla="*/ 0 60000 65536"/>
                    <a:gd name="T11" fmla="*/ 0 60000 65536"/>
                    <a:gd name="T12" fmla="*/ 0 60000 65536"/>
                    <a:gd name="T13" fmla="*/ 0 60000 65536"/>
                    <a:gd name="T14" fmla="*/ 0 60000 65536"/>
                    <a:gd name="T15" fmla="*/ 0 w 85"/>
                    <a:gd name="T16" fmla="*/ 0 h 273"/>
                    <a:gd name="T17" fmla="*/ 85 w 85"/>
                    <a:gd name="T18" fmla="*/ 273 h 273"/>
                  </a:gdLst>
                  <a:ahLst/>
                  <a:cxnLst>
                    <a:cxn ang="T10">
                      <a:pos x="T0" y="T1"/>
                    </a:cxn>
                    <a:cxn ang="T11">
                      <a:pos x="T2" y="T3"/>
                    </a:cxn>
                    <a:cxn ang="T12">
                      <a:pos x="T4" y="T5"/>
                    </a:cxn>
                    <a:cxn ang="T13">
                      <a:pos x="T6" y="T7"/>
                    </a:cxn>
                    <a:cxn ang="T14">
                      <a:pos x="T8" y="T9"/>
                    </a:cxn>
                  </a:cxnLst>
                  <a:rect l="T15" t="T16" r="T17" b="T18"/>
                  <a:pathLst>
                    <a:path w="85" h="273">
                      <a:moveTo>
                        <a:pt x="0" y="272"/>
                      </a:moveTo>
                      <a:lnTo>
                        <a:pt x="84" y="207"/>
                      </a:lnTo>
                      <a:lnTo>
                        <a:pt x="84" y="0"/>
                      </a:lnTo>
                      <a:lnTo>
                        <a:pt x="0" y="37"/>
                      </a:lnTo>
                      <a:lnTo>
                        <a:pt x="0" y="272"/>
                      </a:lnTo>
                    </a:path>
                  </a:pathLst>
                </a:custGeom>
                <a:solidFill>
                  <a:srgbClr val="FFA040"/>
                </a:solidFill>
                <a:ln w="12700" cap="rnd" cmpd="sng">
                  <a:solidFill>
                    <a:srgbClr val="000000"/>
                  </a:solidFill>
                  <a:prstDash val="solid"/>
                  <a:round/>
                  <a:headEnd/>
                  <a:tailEnd/>
                </a:ln>
              </p:spPr>
              <p:txBody>
                <a:bodyPr/>
                <a:lstStyle/>
                <a:p>
                  <a:endParaRPr lang="en-SG"/>
                </a:p>
              </p:txBody>
            </p:sp>
          </p:grpSp>
          <p:grpSp>
            <p:nvGrpSpPr>
              <p:cNvPr id="144" name="Group 53"/>
              <p:cNvGrpSpPr>
                <a:grpSpLocks/>
              </p:cNvGrpSpPr>
              <p:nvPr/>
            </p:nvGrpSpPr>
            <p:grpSpPr bwMode="auto">
              <a:xfrm>
                <a:off x="2461" y="2498"/>
                <a:ext cx="239" cy="255"/>
                <a:chOff x="2461" y="2498"/>
                <a:chExt cx="239" cy="255"/>
              </a:xfrm>
            </p:grpSpPr>
            <p:grpSp>
              <p:nvGrpSpPr>
                <p:cNvPr id="145" name="Group 54"/>
                <p:cNvGrpSpPr>
                  <a:grpSpLocks/>
                </p:cNvGrpSpPr>
                <p:nvPr/>
              </p:nvGrpSpPr>
              <p:grpSpPr bwMode="auto">
                <a:xfrm>
                  <a:off x="2461" y="2583"/>
                  <a:ext cx="202" cy="170"/>
                  <a:chOff x="2461" y="2583"/>
                  <a:chExt cx="202" cy="170"/>
                </a:xfrm>
              </p:grpSpPr>
              <p:sp>
                <p:nvSpPr>
                  <p:cNvPr id="150" name="Freeform 55"/>
                  <p:cNvSpPr>
                    <a:spLocks/>
                  </p:cNvSpPr>
                  <p:nvPr/>
                </p:nvSpPr>
                <p:spPr bwMode="auto">
                  <a:xfrm>
                    <a:off x="2461" y="2618"/>
                    <a:ext cx="138" cy="135"/>
                  </a:xfrm>
                  <a:custGeom>
                    <a:avLst/>
                    <a:gdLst>
                      <a:gd name="T0" fmla="*/ 0 w 138"/>
                      <a:gd name="T1" fmla="*/ 0 h 135"/>
                      <a:gd name="T2" fmla="*/ 137 w 138"/>
                      <a:gd name="T3" fmla="*/ 0 h 135"/>
                      <a:gd name="T4" fmla="*/ 137 w 138"/>
                      <a:gd name="T5" fmla="*/ 134 h 135"/>
                      <a:gd name="T6" fmla="*/ 0 w 138"/>
                      <a:gd name="T7" fmla="*/ 134 h 135"/>
                      <a:gd name="T8" fmla="*/ 0 w 138"/>
                      <a:gd name="T9" fmla="*/ 0 h 135"/>
                      <a:gd name="T10" fmla="*/ 0 60000 65536"/>
                      <a:gd name="T11" fmla="*/ 0 60000 65536"/>
                      <a:gd name="T12" fmla="*/ 0 60000 65536"/>
                      <a:gd name="T13" fmla="*/ 0 60000 65536"/>
                      <a:gd name="T14" fmla="*/ 0 60000 65536"/>
                      <a:gd name="T15" fmla="*/ 0 w 138"/>
                      <a:gd name="T16" fmla="*/ 0 h 135"/>
                      <a:gd name="T17" fmla="*/ 138 w 138"/>
                      <a:gd name="T18" fmla="*/ 135 h 135"/>
                    </a:gdLst>
                    <a:ahLst/>
                    <a:cxnLst>
                      <a:cxn ang="T10">
                        <a:pos x="T0" y="T1"/>
                      </a:cxn>
                      <a:cxn ang="T11">
                        <a:pos x="T2" y="T3"/>
                      </a:cxn>
                      <a:cxn ang="T12">
                        <a:pos x="T4" y="T5"/>
                      </a:cxn>
                      <a:cxn ang="T13">
                        <a:pos x="T6" y="T7"/>
                      </a:cxn>
                      <a:cxn ang="T14">
                        <a:pos x="T8" y="T9"/>
                      </a:cxn>
                    </a:cxnLst>
                    <a:rect l="T15" t="T16" r="T17" b="T18"/>
                    <a:pathLst>
                      <a:path w="138" h="135">
                        <a:moveTo>
                          <a:pt x="0" y="0"/>
                        </a:moveTo>
                        <a:lnTo>
                          <a:pt x="137" y="0"/>
                        </a:lnTo>
                        <a:lnTo>
                          <a:pt x="137" y="134"/>
                        </a:lnTo>
                        <a:lnTo>
                          <a:pt x="0" y="134"/>
                        </a:lnTo>
                        <a:lnTo>
                          <a:pt x="0" y="0"/>
                        </a:lnTo>
                      </a:path>
                    </a:pathLst>
                  </a:custGeom>
                  <a:solidFill>
                    <a:srgbClr val="FFC080"/>
                  </a:solidFill>
                  <a:ln w="12700" cap="rnd" cmpd="sng">
                    <a:solidFill>
                      <a:srgbClr val="000000"/>
                    </a:solidFill>
                    <a:prstDash val="solid"/>
                    <a:round/>
                    <a:headEnd/>
                    <a:tailEnd/>
                  </a:ln>
                </p:spPr>
                <p:txBody>
                  <a:bodyPr/>
                  <a:lstStyle/>
                  <a:p>
                    <a:endParaRPr lang="en-SG"/>
                  </a:p>
                </p:txBody>
              </p:sp>
              <p:sp>
                <p:nvSpPr>
                  <p:cNvPr id="151" name="Freeform 56"/>
                  <p:cNvSpPr>
                    <a:spLocks/>
                  </p:cNvSpPr>
                  <p:nvPr/>
                </p:nvSpPr>
                <p:spPr bwMode="auto">
                  <a:xfrm>
                    <a:off x="2461" y="2583"/>
                    <a:ext cx="202" cy="36"/>
                  </a:xfrm>
                  <a:custGeom>
                    <a:avLst/>
                    <a:gdLst>
                      <a:gd name="T0" fmla="*/ 0 w 202"/>
                      <a:gd name="T1" fmla="*/ 35 h 36"/>
                      <a:gd name="T2" fmla="*/ 75 w 202"/>
                      <a:gd name="T3" fmla="*/ 0 h 36"/>
                      <a:gd name="T4" fmla="*/ 201 w 202"/>
                      <a:gd name="T5" fmla="*/ 0 h 36"/>
                      <a:gd name="T6" fmla="*/ 138 w 202"/>
                      <a:gd name="T7" fmla="*/ 35 h 36"/>
                      <a:gd name="T8" fmla="*/ 0 w 202"/>
                      <a:gd name="T9" fmla="*/ 35 h 36"/>
                      <a:gd name="T10" fmla="*/ 0 60000 65536"/>
                      <a:gd name="T11" fmla="*/ 0 60000 65536"/>
                      <a:gd name="T12" fmla="*/ 0 60000 65536"/>
                      <a:gd name="T13" fmla="*/ 0 60000 65536"/>
                      <a:gd name="T14" fmla="*/ 0 60000 65536"/>
                      <a:gd name="T15" fmla="*/ 0 w 202"/>
                      <a:gd name="T16" fmla="*/ 0 h 36"/>
                      <a:gd name="T17" fmla="*/ 202 w 202"/>
                      <a:gd name="T18" fmla="*/ 36 h 36"/>
                    </a:gdLst>
                    <a:ahLst/>
                    <a:cxnLst>
                      <a:cxn ang="T10">
                        <a:pos x="T0" y="T1"/>
                      </a:cxn>
                      <a:cxn ang="T11">
                        <a:pos x="T2" y="T3"/>
                      </a:cxn>
                      <a:cxn ang="T12">
                        <a:pos x="T4" y="T5"/>
                      </a:cxn>
                      <a:cxn ang="T13">
                        <a:pos x="T6" y="T7"/>
                      </a:cxn>
                      <a:cxn ang="T14">
                        <a:pos x="T8" y="T9"/>
                      </a:cxn>
                    </a:cxnLst>
                    <a:rect l="T15" t="T16" r="T17" b="T18"/>
                    <a:pathLst>
                      <a:path w="202" h="36">
                        <a:moveTo>
                          <a:pt x="0" y="35"/>
                        </a:moveTo>
                        <a:lnTo>
                          <a:pt x="75" y="0"/>
                        </a:lnTo>
                        <a:lnTo>
                          <a:pt x="201" y="0"/>
                        </a:lnTo>
                        <a:lnTo>
                          <a:pt x="138" y="35"/>
                        </a:lnTo>
                        <a:lnTo>
                          <a:pt x="0" y="35"/>
                        </a:lnTo>
                      </a:path>
                    </a:pathLst>
                  </a:custGeom>
                  <a:solidFill>
                    <a:srgbClr val="FFE0C0"/>
                  </a:solidFill>
                  <a:ln w="12700" cap="rnd" cmpd="sng">
                    <a:solidFill>
                      <a:srgbClr val="000000"/>
                    </a:solidFill>
                    <a:prstDash val="solid"/>
                    <a:round/>
                    <a:headEnd/>
                    <a:tailEnd/>
                  </a:ln>
                </p:spPr>
                <p:txBody>
                  <a:bodyPr/>
                  <a:lstStyle/>
                  <a:p>
                    <a:endParaRPr lang="en-SG"/>
                  </a:p>
                </p:txBody>
              </p:sp>
              <p:sp>
                <p:nvSpPr>
                  <p:cNvPr id="152" name="Freeform 57"/>
                  <p:cNvSpPr>
                    <a:spLocks/>
                  </p:cNvSpPr>
                  <p:nvPr/>
                </p:nvSpPr>
                <p:spPr bwMode="auto">
                  <a:xfrm>
                    <a:off x="2598" y="2583"/>
                    <a:ext cx="65" cy="170"/>
                  </a:xfrm>
                  <a:custGeom>
                    <a:avLst/>
                    <a:gdLst>
                      <a:gd name="T0" fmla="*/ 64 w 65"/>
                      <a:gd name="T1" fmla="*/ 0 h 170"/>
                      <a:gd name="T2" fmla="*/ 0 w 65"/>
                      <a:gd name="T3" fmla="*/ 34 h 170"/>
                      <a:gd name="T4" fmla="*/ 0 w 65"/>
                      <a:gd name="T5" fmla="*/ 169 h 170"/>
                      <a:gd name="T6" fmla="*/ 64 w 65"/>
                      <a:gd name="T7" fmla="*/ 127 h 170"/>
                      <a:gd name="T8" fmla="*/ 64 w 65"/>
                      <a:gd name="T9" fmla="*/ 0 h 170"/>
                      <a:gd name="T10" fmla="*/ 0 60000 65536"/>
                      <a:gd name="T11" fmla="*/ 0 60000 65536"/>
                      <a:gd name="T12" fmla="*/ 0 60000 65536"/>
                      <a:gd name="T13" fmla="*/ 0 60000 65536"/>
                      <a:gd name="T14" fmla="*/ 0 60000 65536"/>
                      <a:gd name="T15" fmla="*/ 0 w 65"/>
                      <a:gd name="T16" fmla="*/ 0 h 170"/>
                      <a:gd name="T17" fmla="*/ 65 w 65"/>
                      <a:gd name="T18" fmla="*/ 170 h 170"/>
                    </a:gdLst>
                    <a:ahLst/>
                    <a:cxnLst>
                      <a:cxn ang="T10">
                        <a:pos x="T0" y="T1"/>
                      </a:cxn>
                      <a:cxn ang="T11">
                        <a:pos x="T2" y="T3"/>
                      </a:cxn>
                      <a:cxn ang="T12">
                        <a:pos x="T4" y="T5"/>
                      </a:cxn>
                      <a:cxn ang="T13">
                        <a:pos x="T6" y="T7"/>
                      </a:cxn>
                      <a:cxn ang="T14">
                        <a:pos x="T8" y="T9"/>
                      </a:cxn>
                    </a:cxnLst>
                    <a:rect l="T15" t="T16" r="T17" b="T18"/>
                    <a:pathLst>
                      <a:path w="65" h="170">
                        <a:moveTo>
                          <a:pt x="64" y="0"/>
                        </a:moveTo>
                        <a:lnTo>
                          <a:pt x="0" y="34"/>
                        </a:lnTo>
                        <a:lnTo>
                          <a:pt x="0" y="169"/>
                        </a:lnTo>
                        <a:lnTo>
                          <a:pt x="64" y="127"/>
                        </a:lnTo>
                        <a:lnTo>
                          <a:pt x="64" y="0"/>
                        </a:lnTo>
                      </a:path>
                    </a:pathLst>
                  </a:custGeom>
                  <a:solidFill>
                    <a:srgbClr val="FFA040"/>
                  </a:solidFill>
                  <a:ln w="12700" cap="rnd" cmpd="sng">
                    <a:solidFill>
                      <a:srgbClr val="000000"/>
                    </a:solidFill>
                    <a:prstDash val="solid"/>
                    <a:round/>
                    <a:headEnd/>
                    <a:tailEnd/>
                  </a:ln>
                </p:spPr>
                <p:txBody>
                  <a:bodyPr/>
                  <a:lstStyle/>
                  <a:p>
                    <a:endParaRPr lang="en-SG"/>
                  </a:p>
                </p:txBody>
              </p:sp>
            </p:grpSp>
            <p:grpSp>
              <p:nvGrpSpPr>
                <p:cNvPr id="146" name="Group 58"/>
                <p:cNvGrpSpPr>
                  <a:grpSpLocks/>
                </p:cNvGrpSpPr>
                <p:nvPr/>
              </p:nvGrpSpPr>
              <p:grpSpPr bwMode="auto">
                <a:xfrm>
                  <a:off x="2522" y="2498"/>
                  <a:ext cx="178" cy="126"/>
                  <a:chOff x="2522" y="2498"/>
                  <a:chExt cx="178" cy="126"/>
                </a:xfrm>
              </p:grpSpPr>
              <p:sp>
                <p:nvSpPr>
                  <p:cNvPr id="147" name="Freeform 59"/>
                  <p:cNvSpPr>
                    <a:spLocks/>
                  </p:cNvSpPr>
                  <p:nvPr/>
                </p:nvSpPr>
                <p:spPr bwMode="auto">
                  <a:xfrm>
                    <a:off x="2522" y="2528"/>
                    <a:ext cx="98" cy="96"/>
                  </a:xfrm>
                  <a:custGeom>
                    <a:avLst/>
                    <a:gdLst>
                      <a:gd name="T0" fmla="*/ 0 w 98"/>
                      <a:gd name="T1" fmla="*/ 0 h 96"/>
                      <a:gd name="T2" fmla="*/ 97 w 98"/>
                      <a:gd name="T3" fmla="*/ 18 h 96"/>
                      <a:gd name="T4" fmla="*/ 97 w 98"/>
                      <a:gd name="T5" fmla="*/ 95 h 96"/>
                      <a:gd name="T6" fmla="*/ 0 w 98"/>
                      <a:gd name="T7" fmla="*/ 73 h 96"/>
                      <a:gd name="T8" fmla="*/ 0 w 98"/>
                      <a:gd name="T9" fmla="*/ 0 h 96"/>
                      <a:gd name="T10" fmla="*/ 0 60000 65536"/>
                      <a:gd name="T11" fmla="*/ 0 60000 65536"/>
                      <a:gd name="T12" fmla="*/ 0 60000 65536"/>
                      <a:gd name="T13" fmla="*/ 0 60000 65536"/>
                      <a:gd name="T14" fmla="*/ 0 60000 65536"/>
                      <a:gd name="T15" fmla="*/ 0 w 98"/>
                      <a:gd name="T16" fmla="*/ 0 h 96"/>
                      <a:gd name="T17" fmla="*/ 98 w 98"/>
                      <a:gd name="T18" fmla="*/ 96 h 96"/>
                    </a:gdLst>
                    <a:ahLst/>
                    <a:cxnLst>
                      <a:cxn ang="T10">
                        <a:pos x="T0" y="T1"/>
                      </a:cxn>
                      <a:cxn ang="T11">
                        <a:pos x="T2" y="T3"/>
                      </a:cxn>
                      <a:cxn ang="T12">
                        <a:pos x="T4" y="T5"/>
                      </a:cxn>
                      <a:cxn ang="T13">
                        <a:pos x="T6" y="T7"/>
                      </a:cxn>
                      <a:cxn ang="T14">
                        <a:pos x="T8" y="T9"/>
                      </a:cxn>
                    </a:cxnLst>
                    <a:rect l="T15" t="T16" r="T17" b="T18"/>
                    <a:pathLst>
                      <a:path w="98" h="96">
                        <a:moveTo>
                          <a:pt x="0" y="0"/>
                        </a:moveTo>
                        <a:lnTo>
                          <a:pt x="97" y="18"/>
                        </a:lnTo>
                        <a:lnTo>
                          <a:pt x="97" y="95"/>
                        </a:lnTo>
                        <a:lnTo>
                          <a:pt x="0" y="73"/>
                        </a:lnTo>
                        <a:lnTo>
                          <a:pt x="0" y="0"/>
                        </a:lnTo>
                      </a:path>
                    </a:pathLst>
                  </a:custGeom>
                  <a:solidFill>
                    <a:srgbClr val="FFC080"/>
                  </a:solidFill>
                  <a:ln w="12700" cap="rnd" cmpd="sng">
                    <a:solidFill>
                      <a:srgbClr val="000000"/>
                    </a:solidFill>
                    <a:prstDash val="solid"/>
                    <a:round/>
                    <a:headEnd/>
                    <a:tailEnd/>
                  </a:ln>
                </p:spPr>
                <p:txBody>
                  <a:bodyPr/>
                  <a:lstStyle/>
                  <a:p>
                    <a:endParaRPr lang="en-SG"/>
                  </a:p>
                </p:txBody>
              </p:sp>
              <p:sp>
                <p:nvSpPr>
                  <p:cNvPr id="148" name="Freeform 60"/>
                  <p:cNvSpPr>
                    <a:spLocks/>
                  </p:cNvSpPr>
                  <p:nvPr/>
                </p:nvSpPr>
                <p:spPr bwMode="auto">
                  <a:xfrm>
                    <a:off x="2522" y="2498"/>
                    <a:ext cx="178" cy="50"/>
                  </a:xfrm>
                  <a:custGeom>
                    <a:avLst/>
                    <a:gdLst>
                      <a:gd name="T0" fmla="*/ 0 w 178"/>
                      <a:gd name="T1" fmla="*/ 31 h 50"/>
                      <a:gd name="T2" fmla="*/ 97 w 178"/>
                      <a:gd name="T3" fmla="*/ 0 h 50"/>
                      <a:gd name="T4" fmla="*/ 177 w 178"/>
                      <a:gd name="T5" fmla="*/ 14 h 50"/>
                      <a:gd name="T6" fmla="*/ 97 w 178"/>
                      <a:gd name="T7" fmla="*/ 49 h 50"/>
                      <a:gd name="T8" fmla="*/ 0 w 178"/>
                      <a:gd name="T9" fmla="*/ 31 h 50"/>
                      <a:gd name="T10" fmla="*/ 0 60000 65536"/>
                      <a:gd name="T11" fmla="*/ 0 60000 65536"/>
                      <a:gd name="T12" fmla="*/ 0 60000 65536"/>
                      <a:gd name="T13" fmla="*/ 0 60000 65536"/>
                      <a:gd name="T14" fmla="*/ 0 60000 65536"/>
                      <a:gd name="T15" fmla="*/ 0 w 178"/>
                      <a:gd name="T16" fmla="*/ 0 h 50"/>
                      <a:gd name="T17" fmla="*/ 178 w 178"/>
                      <a:gd name="T18" fmla="*/ 50 h 50"/>
                    </a:gdLst>
                    <a:ahLst/>
                    <a:cxnLst>
                      <a:cxn ang="T10">
                        <a:pos x="T0" y="T1"/>
                      </a:cxn>
                      <a:cxn ang="T11">
                        <a:pos x="T2" y="T3"/>
                      </a:cxn>
                      <a:cxn ang="T12">
                        <a:pos x="T4" y="T5"/>
                      </a:cxn>
                      <a:cxn ang="T13">
                        <a:pos x="T6" y="T7"/>
                      </a:cxn>
                      <a:cxn ang="T14">
                        <a:pos x="T8" y="T9"/>
                      </a:cxn>
                    </a:cxnLst>
                    <a:rect l="T15" t="T16" r="T17" b="T18"/>
                    <a:pathLst>
                      <a:path w="178" h="50">
                        <a:moveTo>
                          <a:pt x="0" y="31"/>
                        </a:moveTo>
                        <a:lnTo>
                          <a:pt x="97" y="0"/>
                        </a:lnTo>
                        <a:lnTo>
                          <a:pt x="177" y="14"/>
                        </a:lnTo>
                        <a:lnTo>
                          <a:pt x="97" y="49"/>
                        </a:lnTo>
                        <a:lnTo>
                          <a:pt x="0" y="31"/>
                        </a:lnTo>
                      </a:path>
                    </a:pathLst>
                  </a:custGeom>
                  <a:solidFill>
                    <a:srgbClr val="FFE0C0"/>
                  </a:solidFill>
                  <a:ln w="12700" cap="rnd" cmpd="sng">
                    <a:solidFill>
                      <a:srgbClr val="000000"/>
                    </a:solidFill>
                    <a:prstDash val="solid"/>
                    <a:round/>
                    <a:headEnd/>
                    <a:tailEnd/>
                  </a:ln>
                </p:spPr>
                <p:txBody>
                  <a:bodyPr/>
                  <a:lstStyle/>
                  <a:p>
                    <a:endParaRPr lang="en-SG"/>
                  </a:p>
                </p:txBody>
              </p:sp>
              <p:sp>
                <p:nvSpPr>
                  <p:cNvPr id="149" name="Freeform 61"/>
                  <p:cNvSpPr>
                    <a:spLocks/>
                  </p:cNvSpPr>
                  <p:nvPr/>
                </p:nvSpPr>
                <p:spPr bwMode="auto">
                  <a:xfrm>
                    <a:off x="2619" y="2512"/>
                    <a:ext cx="81" cy="112"/>
                  </a:xfrm>
                  <a:custGeom>
                    <a:avLst/>
                    <a:gdLst>
                      <a:gd name="T0" fmla="*/ 0 w 81"/>
                      <a:gd name="T1" fmla="*/ 36 h 112"/>
                      <a:gd name="T2" fmla="*/ 80 w 81"/>
                      <a:gd name="T3" fmla="*/ 0 h 112"/>
                      <a:gd name="T4" fmla="*/ 80 w 81"/>
                      <a:gd name="T5" fmla="*/ 64 h 112"/>
                      <a:gd name="T6" fmla="*/ 0 w 81"/>
                      <a:gd name="T7" fmla="*/ 111 h 112"/>
                      <a:gd name="T8" fmla="*/ 0 w 81"/>
                      <a:gd name="T9" fmla="*/ 36 h 112"/>
                      <a:gd name="T10" fmla="*/ 0 60000 65536"/>
                      <a:gd name="T11" fmla="*/ 0 60000 65536"/>
                      <a:gd name="T12" fmla="*/ 0 60000 65536"/>
                      <a:gd name="T13" fmla="*/ 0 60000 65536"/>
                      <a:gd name="T14" fmla="*/ 0 60000 65536"/>
                      <a:gd name="T15" fmla="*/ 0 w 81"/>
                      <a:gd name="T16" fmla="*/ 0 h 112"/>
                      <a:gd name="T17" fmla="*/ 81 w 81"/>
                      <a:gd name="T18" fmla="*/ 112 h 112"/>
                    </a:gdLst>
                    <a:ahLst/>
                    <a:cxnLst>
                      <a:cxn ang="T10">
                        <a:pos x="T0" y="T1"/>
                      </a:cxn>
                      <a:cxn ang="T11">
                        <a:pos x="T2" y="T3"/>
                      </a:cxn>
                      <a:cxn ang="T12">
                        <a:pos x="T4" y="T5"/>
                      </a:cxn>
                      <a:cxn ang="T13">
                        <a:pos x="T6" y="T7"/>
                      </a:cxn>
                      <a:cxn ang="T14">
                        <a:pos x="T8" y="T9"/>
                      </a:cxn>
                    </a:cxnLst>
                    <a:rect l="T15" t="T16" r="T17" b="T18"/>
                    <a:pathLst>
                      <a:path w="81" h="112">
                        <a:moveTo>
                          <a:pt x="0" y="36"/>
                        </a:moveTo>
                        <a:lnTo>
                          <a:pt x="80" y="0"/>
                        </a:lnTo>
                        <a:lnTo>
                          <a:pt x="80" y="64"/>
                        </a:lnTo>
                        <a:lnTo>
                          <a:pt x="0" y="111"/>
                        </a:lnTo>
                        <a:lnTo>
                          <a:pt x="0" y="36"/>
                        </a:lnTo>
                      </a:path>
                    </a:pathLst>
                  </a:custGeom>
                  <a:solidFill>
                    <a:srgbClr val="FFA040"/>
                  </a:solidFill>
                  <a:ln w="12700" cap="rnd" cmpd="sng">
                    <a:solidFill>
                      <a:srgbClr val="000000"/>
                    </a:solidFill>
                    <a:prstDash val="solid"/>
                    <a:round/>
                    <a:headEnd/>
                    <a:tailEnd/>
                  </a:ln>
                </p:spPr>
                <p:txBody>
                  <a:bodyPr/>
                  <a:lstStyle/>
                  <a:p>
                    <a:endParaRPr lang="en-SG"/>
                  </a:p>
                </p:txBody>
              </p:sp>
            </p:grpSp>
          </p:grpSp>
        </p:grpSp>
        <p:grpSp>
          <p:nvGrpSpPr>
            <p:cNvPr id="42" name="Group 62"/>
            <p:cNvGrpSpPr>
              <a:grpSpLocks/>
            </p:cNvGrpSpPr>
            <p:nvPr/>
          </p:nvGrpSpPr>
          <p:grpSpPr bwMode="auto">
            <a:xfrm>
              <a:off x="2214" y="1152"/>
              <a:ext cx="545" cy="685"/>
              <a:chOff x="2214" y="1152"/>
              <a:chExt cx="545" cy="685"/>
            </a:xfrm>
          </p:grpSpPr>
          <p:grpSp>
            <p:nvGrpSpPr>
              <p:cNvPr id="113" name="Group 63"/>
              <p:cNvGrpSpPr>
                <a:grpSpLocks/>
              </p:cNvGrpSpPr>
              <p:nvPr/>
            </p:nvGrpSpPr>
            <p:grpSpPr bwMode="auto">
              <a:xfrm>
                <a:off x="2497" y="1152"/>
                <a:ext cx="234" cy="500"/>
                <a:chOff x="2497" y="1152"/>
                <a:chExt cx="234" cy="500"/>
              </a:xfrm>
            </p:grpSpPr>
            <p:sp>
              <p:nvSpPr>
                <p:cNvPr id="138" name="Freeform 64"/>
                <p:cNvSpPr>
                  <a:spLocks/>
                </p:cNvSpPr>
                <p:nvPr/>
              </p:nvSpPr>
              <p:spPr bwMode="auto">
                <a:xfrm>
                  <a:off x="2497" y="1220"/>
                  <a:ext cx="168" cy="429"/>
                </a:xfrm>
                <a:custGeom>
                  <a:avLst/>
                  <a:gdLst>
                    <a:gd name="T0" fmla="*/ 0 w 168"/>
                    <a:gd name="T1" fmla="*/ 0 h 429"/>
                    <a:gd name="T2" fmla="*/ 167 w 168"/>
                    <a:gd name="T3" fmla="*/ 0 h 429"/>
                    <a:gd name="T4" fmla="*/ 167 w 168"/>
                    <a:gd name="T5" fmla="*/ 428 h 429"/>
                    <a:gd name="T6" fmla="*/ 0 w 168"/>
                    <a:gd name="T7" fmla="*/ 428 h 429"/>
                    <a:gd name="T8" fmla="*/ 0 w 168"/>
                    <a:gd name="T9" fmla="*/ 0 h 429"/>
                    <a:gd name="T10" fmla="*/ 0 60000 65536"/>
                    <a:gd name="T11" fmla="*/ 0 60000 65536"/>
                    <a:gd name="T12" fmla="*/ 0 60000 65536"/>
                    <a:gd name="T13" fmla="*/ 0 60000 65536"/>
                    <a:gd name="T14" fmla="*/ 0 60000 65536"/>
                    <a:gd name="T15" fmla="*/ 0 w 168"/>
                    <a:gd name="T16" fmla="*/ 0 h 429"/>
                    <a:gd name="T17" fmla="*/ 168 w 168"/>
                    <a:gd name="T18" fmla="*/ 429 h 429"/>
                  </a:gdLst>
                  <a:ahLst/>
                  <a:cxnLst>
                    <a:cxn ang="T10">
                      <a:pos x="T0" y="T1"/>
                    </a:cxn>
                    <a:cxn ang="T11">
                      <a:pos x="T2" y="T3"/>
                    </a:cxn>
                    <a:cxn ang="T12">
                      <a:pos x="T4" y="T5"/>
                    </a:cxn>
                    <a:cxn ang="T13">
                      <a:pos x="T6" y="T7"/>
                    </a:cxn>
                    <a:cxn ang="T14">
                      <a:pos x="T8" y="T9"/>
                    </a:cxn>
                  </a:cxnLst>
                  <a:rect l="T15" t="T16" r="T17" b="T18"/>
                  <a:pathLst>
                    <a:path w="168" h="429">
                      <a:moveTo>
                        <a:pt x="0" y="0"/>
                      </a:moveTo>
                      <a:lnTo>
                        <a:pt x="167" y="0"/>
                      </a:lnTo>
                      <a:lnTo>
                        <a:pt x="167" y="428"/>
                      </a:lnTo>
                      <a:lnTo>
                        <a:pt x="0" y="428"/>
                      </a:lnTo>
                      <a:lnTo>
                        <a:pt x="0" y="0"/>
                      </a:lnTo>
                    </a:path>
                  </a:pathLst>
                </a:custGeom>
                <a:solidFill>
                  <a:srgbClr val="FFC080"/>
                </a:solidFill>
                <a:ln w="12700" cap="rnd" cmpd="sng">
                  <a:solidFill>
                    <a:srgbClr val="000000"/>
                  </a:solidFill>
                  <a:prstDash val="solid"/>
                  <a:round/>
                  <a:headEnd/>
                  <a:tailEnd/>
                </a:ln>
              </p:spPr>
              <p:txBody>
                <a:bodyPr/>
                <a:lstStyle/>
                <a:p>
                  <a:endParaRPr lang="en-SG"/>
                </a:p>
              </p:txBody>
            </p:sp>
            <p:sp>
              <p:nvSpPr>
                <p:cNvPr id="139" name="Freeform 65"/>
                <p:cNvSpPr>
                  <a:spLocks/>
                </p:cNvSpPr>
                <p:nvPr/>
              </p:nvSpPr>
              <p:spPr bwMode="auto">
                <a:xfrm>
                  <a:off x="2497" y="1152"/>
                  <a:ext cx="234" cy="69"/>
                </a:xfrm>
                <a:custGeom>
                  <a:avLst/>
                  <a:gdLst>
                    <a:gd name="T0" fmla="*/ 0 w 234"/>
                    <a:gd name="T1" fmla="*/ 68 h 69"/>
                    <a:gd name="T2" fmla="*/ 87 w 234"/>
                    <a:gd name="T3" fmla="*/ 0 h 69"/>
                    <a:gd name="T4" fmla="*/ 233 w 234"/>
                    <a:gd name="T5" fmla="*/ 0 h 69"/>
                    <a:gd name="T6" fmla="*/ 167 w 234"/>
                    <a:gd name="T7" fmla="*/ 68 h 69"/>
                    <a:gd name="T8" fmla="*/ 0 w 234"/>
                    <a:gd name="T9" fmla="*/ 68 h 69"/>
                    <a:gd name="T10" fmla="*/ 0 60000 65536"/>
                    <a:gd name="T11" fmla="*/ 0 60000 65536"/>
                    <a:gd name="T12" fmla="*/ 0 60000 65536"/>
                    <a:gd name="T13" fmla="*/ 0 60000 65536"/>
                    <a:gd name="T14" fmla="*/ 0 60000 65536"/>
                    <a:gd name="T15" fmla="*/ 0 w 234"/>
                    <a:gd name="T16" fmla="*/ 0 h 69"/>
                    <a:gd name="T17" fmla="*/ 234 w 234"/>
                    <a:gd name="T18" fmla="*/ 69 h 69"/>
                  </a:gdLst>
                  <a:ahLst/>
                  <a:cxnLst>
                    <a:cxn ang="T10">
                      <a:pos x="T0" y="T1"/>
                    </a:cxn>
                    <a:cxn ang="T11">
                      <a:pos x="T2" y="T3"/>
                    </a:cxn>
                    <a:cxn ang="T12">
                      <a:pos x="T4" y="T5"/>
                    </a:cxn>
                    <a:cxn ang="T13">
                      <a:pos x="T6" y="T7"/>
                    </a:cxn>
                    <a:cxn ang="T14">
                      <a:pos x="T8" y="T9"/>
                    </a:cxn>
                  </a:cxnLst>
                  <a:rect l="T15" t="T16" r="T17" b="T18"/>
                  <a:pathLst>
                    <a:path w="234" h="69">
                      <a:moveTo>
                        <a:pt x="0" y="68"/>
                      </a:moveTo>
                      <a:lnTo>
                        <a:pt x="87" y="0"/>
                      </a:lnTo>
                      <a:lnTo>
                        <a:pt x="233" y="0"/>
                      </a:lnTo>
                      <a:lnTo>
                        <a:pt x="167" y="68"/>
                      </a:lnTo>
                      <a:lnTo>
                        <a:pt x="0" y="68"/>
                      </a:lnTo>
                    </a:path>
                  </a:pathLst>
                </a:custGeom>
                <a:solidFill>
                  <a:srgbClr val="FFE0C0"/>
                </a:solidFill>
                <a:ln w="12700" cap="rnd" cmpd="sng">
                  <a:solidFill>
                    <a:srgbClr val="000000"/>
                  </a:solidFill>
                  <a:prstDash val="solid"/>
                  <a:round/>
                  <a:headEnd/>
                  <a:tailEnd/>
                </a:ln>
              </p:spPr>
              <p:txBody>
                <a:bodyPr/>
                <a:lstStyle/>
                <a:p>
                  <a:endParaRPr lang="en-SG"/>
                </a:p>
              </p:txBody>
            </p:sp>
            <p:sp>
              <p:nvSpPr>
                <p:cNvPr id="140" name="Freeform 66"/>
                <p:cNvSpPr>
                  <a:spLocks/>
                </p:cNvSpPr>
                <p:nvPr/>
              </p:nvSpPr>
              <p:spPr bwMode="auto">
                <a:xfrm>
                  <a:off x="2664" y="1152"/>
                  <a:ext cx="65" cy="500"/>
                </a:xfrm>
                <a:custGeom>
                  <a:avLst/>
                  <a:gdLst>
                    <a:gd name="T0" fmla="*/ 0 w 65"/>
                    <a:gd name="T1" fmla="*/ 499 h 500"/>
                    <a:gd name="T2" fmla="*/ 64 w 65"/>
                    <a:gd name="T3" fmla="*/ 379 h 500"/>
                    <a:gd name="T4" fmla="*/ 64 w 65"/>
                    <a:gd name="T5" fmla="*/ 0 h 500"/>
                    <a:gd name="T6" fmla="*/ 0 w 65"/>
                    <a:gd name="T7" fmla="*/ 68 h 500"/>
                    <a:gd name="T8" fmla="*/ 0 w 65"/>
                    <a:gd name="T9" fmla="*/ 499 h 500"/>
                    <a:gd name="T10" fmla="*/ 0 60000 65536"/>
                    <a:gd name="T11" fmla="*/ 0 60000 65536"/>
                    <a:gd name="T12" fmla="*/ 0 60000 65536"/>
                    <a:gd name="T13" fmla="*/ 0 60000 65536"/>
                    <a:gd name="T14" fmla="*/ 0 60000 65536"/>
                    <a:gd name="T15" fmla="*/ 0 w 65"/>
                    <a:gd name="T16" fmla="*/ 0 h 500"/>
                    <a:gd name="T17" fmla="*/ 65 w 65"/>
                    <a:gd name="T18" fmla="*/ 500 h 500"/>
                  </a:gdLst>
                  <a:ahLst/>
                  <a:cxnLst>
                    <a:cxn ang="T10">
                      <a:pos x="T0" y="T1"/>
                    </a:cxn>
                    <a:cxn ang="T11">
                      <a:pos x="T2" y="T3"/>
                    </a:cxn>
                    <a:cxn ang="T12">
                      <a:pos x="T4" y="T5"/>
                    </a:cxn>
                    <a:cxn ang="T13">
                      <a:pos x="T6" y="T7"/>
                    </a:cxn>
                    <a:cxn ang="T14">
                      <a:pos x="T8" y="T9"/>
                    </a:cxn>
                  </a:cxnLst>
                  <a:rect l="T15" t="T16" r="T17" b="T18"/>
                  <a:pathLst>
                    <a:path w="65" h="500">
                      <a:moveTo>
                        <a:pt x="0" y="499"/>
                      </a:moveTo>
                      <a:lnTo>
                        <a:pt x="64" y="379"/>
                      </a:lnTo>
                      <a:lnTo>
                        <a:pt x="64" y="0"/>
                      </a:lnTo>
                      <a:lnTo>
                        <a:pt x="0" y="68"/>
                      </a:lnTo>
                      <a:lnTo>
                        <a:pt x="0" y="499"/>
                      </a:lnTo>
                    </a:path>
                  </a:pathLst>
                </a:custGeom>
                <a:solidFill>
                  <a:srgbClr val="FFA040"/>
                </a:solidFill>
                <a:ln w="12700" cap="rnd" cmpd="sng">
                  <a:solidFill>
                    <a:srgbClr val="000000"/>
                  </a:solidFill>
                  <a:prstDash val="solid"/>
                  <a:round/>
                  <a:headEnd/>
                  <a:tailEnd/>
                </a:ln>
              </p:spPr>
              <p:txBody>
                <a:bodyPr/>
                <a:lstStyle/>
                <a:p>
                  <a:endParaRPr lang="en-SG"/>
                </a:p>
              </p:txBody>
            </p:sp>
          </p:grpSp>
          <p:grpSp>
            <p:nvGrpSpPr>
              <p:cNvPr id="114" name="Group 67"/>
              <p:cNvGrpSpPr>
                <a:grpSpLocks/>
              </p:cNvGrpSpPr>
              <p:nvPr/>
            </p:nvGrpSpPr>
            <p:grpSpPr bwMode="auto">
              <a:xfrm>
                <a:off x="2282" y="1226"/>
                <a:ext cx="234" cy="497"/>
                <a:chOff x="2282" y="1226"/>
                <a:chExt cx="234" cy="497"/>
              </a:xfrm>
            </p:grpSpPr>
            <p:sp>
              <p:nvSpPr>
                <p:cNvPr id="135" name="Freeform 68"/>
                <p:cNvSpPr>
                  <a:spLocks/>
                </p:cNvSpPr>
                <p:nvPr/>
              </p:nvSpPr>
              <p:spPr bwMode="auto">
                <a:xfrm>
                  <a:off x="2282" y="1292"/>
                  <a:ext cx="168" cy="431"/>
                </a:xfrm>
                <a:custGeom>
                  <a:avLst/>
                  <a:gdLst>
                    <a:gd name="T0" fmla="*/ 0 w 168"/>
                    <a:gd name="T1" fmla="*/ 0 h 431"/>
                    <a:gd name="T2" fmla="*/ 167 w 168"/>
                    <a:gd name="T3" fmla="*/ 0 h 431"/>
                    <a:gd name="T4" fmla="*/ 167 w 168"/>
                    <a:gd name="T5" fmla="*/ 430 h 431"/>
                    <a:gd name="T6" fmla="*/ 0 w 168"/>
                    <a:gd name="T7" fmla="*/ 430 h 431"/>
                    <a:gd name="T8" fmla="*/ 0 w 168"/>
                    <a:gd name="T9" fmla="*/ 0 h 431"/>
                    <a:gd name="T10" fmla="*/ 0 60000 65536"/>
                    <a:gd name="T11" fmla="*/ 0 60000 65536"/>
                    <a:gd name="T12" fmla="*/ 0 60000 65536"/>
                    <a:gd name="T13" fmla="*/ 0 60000 65536"/>
                    <a:gd name="T14" fmla="*/ 0 60000 65536"/>
                    <a:gd name="T15" fmla="*/ 0 w 168"/>
                    <a:gd name="T16" fmla="*/ 0 h 431"/>
                    <a:gd name="T17" fmla="*/ 168 w 168"/>
                    <a:gd name="T18" fmla="*/ 431 h 431"/>
                  </a:gdLst>
                  <a:ahLst/>
                  <a:cxnLst>
                    <a:cxn ang="T10">
                      <a:pos x="T0" y="T1"/>
                    </a:cxn>
                    <a:cxn ang="T11">
                      <a:pos x="T2" y="T3"/>
                    </a:cxn>
                    <a:cxn ang="T12">
                      <a:pos x="T4" y="T5"/>
                    </a:cxn>
                    <a:cxn ang="T13">
                      <a:pos x="T6" y="T7"/>
                    </a:cxn>
                    <a:cxn ang="T14">
                      <a:pos x="T8" y="T9"/>
                    </a:cxn>
                  </a:cxnLst>
                  <a:rect l="T15" t="T16" r="T17" b="T18"/>
                  <a:pathLst>
                    <a:path w="168" h="431">
                      <a:moveTo>
                        <a:pt x="0" y="0"/>
                      </a:moveTo>
                      <a:lnTo>
                        <a:pt x="167" y="0"/>
                      </a:lnTo>
                      <a:lnTo>
                        <a:pt x="167" y="430"/>
                      </a:lnTo>
                      <a:lnTo>
                        <a:pt x="0" y="430"/>
                      </a:lnTo>
                      <a:lnTo>
                        <a:pt x="0" y="0"/>
                      </a:lnTo>
                    </a:path>
                  </a:pathLst>
                </a:custGeom>
                <a:solidFill>
                  <a:srgbClr val="FFC080"/>
                </a:solidFill>
                <a:ln w="12700" cap="rnd" cmpd="sng">
                  <a:solidFill>
                    <a:srgbClr val="000000"/>
                  </a:solidFill>
                  <a:prstDash val="solid"/>
                  <a:round/>
                  <a:headEnd/>
                  <a:tailEnd/>
                </a:ln>
              </p:spPr>
              <p:txBody>
                <a:bodyPr/>
                <a:lstStyle/>
                <a:p>
                  <a:endParaRPr lang="en-SG"/>
                </a:p>
              </p:txBody>
            </p:sp>
            <p:sp>
              <p:nvSpPr>
                <p:cNvPr id="136" name="Freeform 69"/>
                <p:cNvSpPr>
                  <a:spLocks/>
                </p:cNvSpPr>
                <p:nvPr/>
              </p:nvSpPr>
              <p:spPr bwMode="auto">
                <a:xfrm>
                  <a:off x="2282" y="1226"/>
                  <a:ext cx="234" cy="67"/>
                </a:xfrm>
                <a:custGeom>
                  <a:avLst/>
                  <a:gdLst>
                    <a:gd name="T0" fmla="*/ 0 w 234"/>
                    <a:gd name="T1" fmla="*/ 66 h 67"/>
                    <a:gd name="T2" fmla="*/ 87 w 234"/>
                    <a:gd name="T3" fmla="*/ 0 h 67"/>
                    <a:gd name="T4" fmla="*/ 233 w 234"/>
                    <a:gd name="T5" fmla="*/ 0 h 67"/>
                    <a:gd name="T6" fmla="*/ 167 w 234"/>
                    <a:gd name="T7" fmla="*/ 66 h 67"/>
                    <a:gd name="T8" fmla="*/ 0 w 234"/>
                    <a:gd name="T9" fmla="*/ 66 h 67"/>
                    <a:gd name="T10" fmla="*/ 0 60000 65536"/>
                    <a:gd name="T11" fmla="*/ 0 60000 65536"/>
                    <a:gd name="T12" fmla="*/ 0 60000 65536"/>
                    <a:gd name="T13" fmla="*/ 0 60000 65536"/>
                    <a:gd name="T14" fmla="*/ 0 60000 65536"/>
                    <a:gd name="T15" fmla="*/ 0 w 234"/>
                    <a:gd name="T16" fmla="*/ 0 h 67"/>
                    <a:gd name="T17" fmla="*/ 234 w 234"/>
                    <a:gd name="T18" fmla="*/ 67 h 67"/>
                  </a:gdLst>
                  <a:ahLst/>
                  <a:cxnLst>
                    <a:cxn ang="T10">
                      <a:pos x="T0" y="T1"/>
                    </a:cxn>
                    <a:cxn ang="T11">
                      <a:pos x="T2" y="T3"/>
                    </a:cxn>
                    <a:cxn ang="T12">
                      <a:pos x="T4" y="T5"/>
                    </a:cxn>
                    <a:cxn ang="T13">
                      <a:pos x="T6" y="T7"/>
                    </a:cxn>
                    <a:cxn ang="T14">
                      <a:pos x="T8" y="T9"/>
                    </a:cxn>
                  </a:cxnLst>
                  <a:rect l="T15" t="T16" r="T17" b="T18"/>
                  <a:pathLst>
                    <a:path w="234" h="67">
                      <a:moveTo>
                        <a:pt x="0" y="66"/>
                      </a:moveTo>
                      <a:lnTo>
                        <a:pt x="87" y="0"/>
                      </a:lnTo>
                      <a:lnTo>
                        <a:pt x="233" y="0"/>
                      </a:lnTo>
                      <a:lnTo>
                        <a:pt x="167" y="66"/>
                      </a:lnTo>
                      <a:lnTo>
                        <a:pt x="0" y="66"/>
                      </a:lnTo>
                    </a:path>
                  </a:pathLst>
                </a:custGeom>
                <a:solidFill>
                  <a:srgbClr val="FFE0C0"/>
                </a:solidFill>
                <a:ln w="12700" cap="rnd" cmpd="sng">
                  <a:solidFill>
                    <a:srgbClr val="000000"/>
                  </a:solidFill>
                  <a:prstDash val="solid"/>
                  <a:round/>
                  <a:headEnd/>
                  <a:tailEnd/>
                </a:ln>
              </p:spPr>
              <p:txBody>
                <a:bodyPr/>
                <a:lstStyle/>
                <a:p>
                  <a:endParaRPr lang="en-SG"/>
                </a:p>
              </p:txBody>
            </p:sp>
            <p:sp>
              <p:nvSpPr>
                <p:cNvPr id="137" name="Freeform 70"/>
                <p:cNvSpPr>
                  <a:spLocks/>
                </p:cNvSpPr>
                <p:nvPr/>
              </p:nvSpPr>
              <p:spPr bwMode="auto">
                <a:xfrm>
                  <a:off x="2449" y="1226"/>
                  <a:ext cx="66" cy="497"/>
                </a:xfrm>
                <a:custGeom>
                  <a:avLst/>
                  <a:gdLst>
                    <a:gd name="T0" fmla="*/ 0 w 66"/>
                    <a:gd name="T1" fmla="*/ 496 h 497"/>
                    <a:gd name="T2" fmla="*/ 65 w 66"/>
                    <a:gd name="T3" fmla="*/ 377 h 497"/>
                    <a:gd name="T4" fmla="*/ 65 w 66"/>
                    <a:gd name="T5" fmla="*/ 0 h 497"/>
                    <a:gd name="T6" fmla="*/ 0 w 66"/>
                    <a:gd name="T7" fmla="*/ 67 h 497"/>
                    <a:gd name="T8" fmla="*/ 0 w 66"/>
                    <a:gd name="T9" fmla="*/ 496 h 497"/>
                    <a:gd name="T10" fmla="*/ 0 60000 65536"/>
                    <a:gd name="T11" fmla="*/ 0 60000 65536"/>
                    <a:gd name="T12" fmla="*/ 0 60000 65536"/>
                    <a:gd name="T13" fmla="*/ 0 60000 65536"/>
                    <a:gd name="T14" fmla="*/ 0 60000 65536"/>
                    <a:gd name="T15" fmla="*/ 0 w 66"/>
                    <a:gd name="T16" fmla="*/ 0 h 497"/>
                    <a:gd name="T17" fmla="*/ 66 w 66"/>
                    <a:gd name="T18" fmla="*/ 497 h 497"/>
                  </a:gdLst>
                  <a:ahLst/>
                  <a:cxnLst>
                    <a:cxn ang="T10">
                      <a:pos x="T0" y="T1"/>
                    </a:cxn>
                    <a:cxn ang="T11">
                      <a:pos x="T2" y="T3"/>
                    </a:cxn>
                    <a:cxn ang="T12">
                      <a:pos x="T4" y="T5"/>
                    </a:cxn>
                    <a:cxn ang="T13">
                      <a:pos x="T6" y="T7"/>
                    </a:cxn>
                    <a:cxn ang="T14">
                      <a:pos x="T8" y="T9"/>
                    </a:cxn>
                  </a:cxnLst>
                  <a:rect l="T15" t="T16" r="T17" b="T18"/>
                  <a:pathLst>
                    <a:path w="66" h="497">
                      <a:moveTo>
                        <a:pt x="0" y="496"/>
                      </a:moveTo>
                      <a:lnTo>
                        <a:pt x="65" y="377"/>
                      </a:lnTo>
                      <a:lnTo>
                        <a:pt x="65" y="0"/>
                      </a:lnTo>
                      <a:lnTo>
                        <a:pt x="0" y="67"/>
                      </a:lnTo>
                      <a:lnTo>
                        <a:pt x="0" y="496"/>
                      </a:lnTo>
                    </a:path>
                  </a:pathLst>
                </a:custGeom>
                <a:solidFill>
                  <a:srgbClr val="FFA040"/>
                </a:solidFill>
                <a:ln w="12700" cap="rnd" cmpd="sng">
                  <a:solidFill>
                    <a:srgbClr val="000000"/>
                  </a:solidFill>
                  <a:prstDash val="solid"/>
                  <a:round/>
                  <a:headEnd/>
                  <a:tailEnd/>
                </a:ln>
              </p:spPr>
              <p:txBody>
                <a:bodyPr/>
                <a:lstStyle/>
                <a:p>
                  <a:endParaRPr lang="en-SG"/>
                </a:p>
              </p:txBody>
            </p:sp>
          </p:grpSp>
          <p:grpSp>
            <p:nvGrpSpPr>
              <p:cNvPr id="115" name="Group 71"/>
              <p:cNvGrpSpPr>
                <a:grpSpLocks/>
              </p:cNvGrpSpPr>
              <p:nvPr/>
            </p:nvGrpSpPr>
            <p:grpSpPr bwMode="auto">
              <a:xfrm>
                <a:off x="2214" y="1468"/>
                <a:ext cx="358" cy="275"/>
                <a:chOff x="2214" y="1468"/>
                <a:chExt cx="358" cy="275"/>
              </a:xfrm>
            </p:grpSpPr>
            <p:sp>
              <p:nvSpPr>
                <p:cNvPr id="132" name="Freeform 72"/>
                <p:cNvSpPr>
                  <a:spLocks/>
                </p:cNvSpPr>
                <p:nvPr/>
              </p:nvSpPr>
              <p:spPr bwMode="auto">
                <a:xfrm>
                  <a:off x="2214" y="1504"/>
                  <a:ext cx="255" cy="238"/>
                </a:xfrm>
                <a:custGeom>
                  <a:avLst/>
                  <a:gdLst>
                    <a:gd name="T0" fmla="*/ 0 w 255"/>
                    <a:gd name="T1" fmla="*/ 0 h 238"/>
                    <a:gd name="T2" fmla="*/ 254 w 255"/>
                    <a:gd name="T3" fmla="*/ 0 h 238"/>
                    <a:gd name="T4" fmla="*/ 254 w 255"/>
                    <a:gd name="T5" fmla="*/ 237 h 238"/>
                    <a:gd name="T6" fmla="*/ 0 w 255"/>
                    <a:gd name="T7" fmla="*/ 237 h 238"/>
                    <a:gd name="T8" fmla="*/ 0 w 255"/>
                    <a:gd name="T9" fmla="*/ 0 h 238"/>
                    <a:gd name="T10" fmla="*/ 0 60000 65536"/>
                    <a:gd name="T11" fmla="*/ 0 60000 65536"/>
                    <a:gd name="T12" fmla="*/ 0 60000 65536"/>
                    <a:gd name="T13" fmla="*/ 0 60000 65536"/>
                    <a:gd name="T14" fmla="*/ 0 60000 65536"/>
                    <a:gd name="T15" fmla="*/ 0 w 255"/>
                    <a:gd name="T16" fmla="*/ 0 h 238"/>
                    <a:gd name="T17" fmla="*/ 255 w 255"/>
                    <a:gd name="T18" fmla="*/ 238 h 238"/>
                  </a:gdLst>
                  <a:ahLst/>
                  <a:cxnLst>
                    <a:cxn ang="T10">
                      <a:pos x="T0" y="T1"/>
                    </a:cxn>
                    <a:cxn ang="T11">
                      <a:pos x="T2" y="T3"/>
                    </a:cxn>
                    <a:cxn ang="T12">
                      <a:pos x="T4" y="T5"/>
                    </a:cxn>
                    <a:cxn ang="T13">
                      <a:pos x="T6" y="T7"/>
                    </a:cxn>
                    <a:cxn ang="T14">
                      <a:pos x="T8" y="T9"/>
                    </a:cxn>
                  </a:cxnLst>
                  <a:rect l="T15" t="T16" r="T17" b="T18"/>
                  <a:pathLst>
                    <a:path w="255" h="238">
                      <a:moveTo>
                        <a:pt x="0" y="0"/>
                      </a:moveTo>
                      <a:lnTo>
                        <a:pt x="254" y="0"/>
                      </a:lnTo>
                      <a:lnTo>
                        <a:pt x="254" y="237"/>
                      </a:lnTo>
                      <a:lnTo>
                        <a:pt x="0" y="237"/>
                      </a:lnTo>
                      <a:lnTo>
                        <a:pt x="0" y="0"/>
                      </a:lnTo>
                    </a:path>
                  </a:pathLst>
                </a:custGeom>
                <a:solidFill>
                  <a:srgbClr val="FFC080"/>
                </a:solidFill>
                <a:ln w="12700" cap="rnd" cmpd="sng">
                  <a:solidFill>
                    <a:srgbClr val="000000"/>
                  </a:solidFill>
                  <a:prstDash val="solid"/>
                  <a:round/>
                  <a:headEnd/>
                  <a:tailEnd/>
                </a:ln>
              </p:spPr>
              <p:txBody>
                <a:bodyPr/>
                <a:lstStyle/>
                <a:p>
                  <a:endParaRPr lang="en-SG"/>
                </a:p>
              </p:txBody>
            </p:sp>
            <p:sp>
              <p:nvSpPr>
                <p:cNvPr id="133" name="Freeform 73"/>
                <p:cNvSpPr>
                  <a:spLocks/>
                </p:cNvSpPr>
                <p:nvPr/>
              </p:nvSpPr>
              <p:spPr bwMode="auto">
                <a:xfrm>
                  <a:off x="2214" y="1468"/>
                  <a:ext cx="358" cy="37"/>
                </a:xfrm>
                <a:custGeom>
                  <a:avLst/>
                  <a:gdLst>
                    <a:gd name="T0" fmla="*/ 0 w 358"/>
                    <a:gd name="T1" fmla="*/ 36 h 37"/>
                    <a:gd name="T2" fmla="*/ 134 w 358"/>
                    <a:gd name="T3" fmla="*/ 0 h 37"/>
                    <a:gd name="T4" fmla="*/ 357 w 358"/>
                    <a:gd name="T5" fmla="*/ 0 h 37"/>
                    <a:gd name="T6" fmla="*/ 256 w 358"/>
                    <a:gd name="T7" fmla="*/ 36 h 37"/>
                    <a:gd name="T8" fmla="*/ 0 w 358"/>
                    <a:gd name="T9" fmla="*/ 36 h 37"/>
                    <a:gd name="T10" fmla="*/ 0 60000 65536"/>
                    <a:gd name="T11" fmla="*/ 0 60000 65536"/>
                    <a:gd name="T12" fmla="*/ 0 60000 65536"/>
                    <a:gd name="T13" fmla="*/ 0 60000 65536"/>
                    <a:gd name="T14" fmla="*/ 0 60000 65536"/>
                    <a:gd name="T15" fmla="*/ 0 w 358"/>
                    <a:gd name="T16" fmla="*/ 0 h 37"/>
                    <a:gd name="T17" fmla="*/ 358 w 358"/>
                    <a:gd name="T18" fmla="*/ 37 h 37"/>
                  </a:gdLst>
                  <a:ahLst/>
                  <a:cxnLst>
                    <a:cxn ang="T10">
                      <a:pos x="T0" y="T1"/>
                    </a:cxn>
                    <a:cxn ang="T11">
                      <a:pos x="T2" y="T3"/>
                    </a:cxn>
                    <a:cxn ang="T12">
                      <a:pos x="T4" y="T5"/>
                    </a:cxn>
                    <a:cxn ang="T13">
                      <a:pos x="T6" y="T7"/>
                    </a:cxn>
                    <a:cxn ang="T14">
                      <a:pos x="T8" y="T9"/>
                    </a:cxn>
                  </a:cxnLst>
                  <a:rect l="T15" t="T16" r="T17" b="T18"/>
                  <a:pathLst>
                    <a:path w="358" h="37">
                      <a:moveTo>
                        <a:pt x="0" y="36"/>
                      </a:moveTo>
                      <a:lnTo>
                        <a:pt x="134" y="0"/>
                      </a:lnTo>
                      <a:lnTo>
                        <a:pt x="357" y="0"/>
                      </a:lnTo>
                      <a:lnTo>
                        <a:pt x="256" y="36"/>
                      </a:lnTo>
                      <a:lnTo>
                        <a:pt x="0" y="36"/>
                      </a:lnTo>
                    </a:path>
                  </a:pathLst>
                </a:custGeom>
                <a:solidFill>
                  <a:srgbClr val="FFE0C0"/>
                </a:solidFill>
                <a:ln w="12700" cap="rnd" cmpd="sng">
                  <a:solidFill>
                    <a:srgbClr val="000000"/>
                  </a:solidFill>
                  <a:prstDash val="solid"/>
                  <a:round/>
                  <a:headEnd/>
                  <a:tailEnd/>
                </a:ln>
              </p:spPr>
              <p:txBody>
                <a:bodyPr/>
                <a:lstStyle/>
                <a:p>
                  <a:endParaRPr lang="en-SG"/>
                </a:p>
              </p:txBody>
            </p:sp>
            <p:sp>
              <p:nvSpPr>
                <p:cNvPr id="134" name="Freeform 74"/>
                <p:cNvSpPr>
                  <a:spLocks/>
                </p:cNvSpPr>
                <p:nvPr/>
              </p:nvSpPr>
              <p:spPr bwMode="auto">
                <a:xfrm>
                  <a:off x="2468" y="1468"/>
                  <a:ext cx="101" cy="275"/>
                </a:xfrm>
                <a:custGeom>
                  <a:avLst/>
                  <a:gdLst>
                    <a:gd name="T0" fmla="*/ 0 w 101"/>
                    <a:gd name="T1" fmla="*/ 274 h 275"/>
                    <a:gd name="T2" fmla="*/ 100 w 101"/>
                    <a:gd name="T3" fmla="*/ 208 h 275"/>
                    <a:gd name="T4" fmla="*/ 100 w 101"/>
                    <a:gd name="T5" fmla="*/ 0 h 275"/>
                    <a:gd name="T6" fmla="*/ 0 w 101"/>
                    <a:gd name="T7" fmla="*/ 37 h 275"/>
                    <a:gd name="T8" fmla="*/ 0 w 101"/>
                    <a:gd name="T9" fmla="*/ 274 h 275"/>
                    <a:gd name="T10" fmla="*/ 0 60000 65536"/>
                    <a:gd name="T11" fmla="*/ 0 60000 65536"/>
                    <a:gd name="T12" fmla="*/ 0 60000 65536"/>
                    <a:gd name="T13" fmla="*/ 0 60000 65536"/>
                    <a:gd name="T14" fmla="*/ 0 60000 65536"/>
                    <a:gd name="T15" fmla="*/ 0 w 101"/>
                    <a:gd name="T16" fmla="*/ 0 h 275"/>
                    <a:gd name="T17" fmla="*/ 101 w 101"/>
                    <a:gd name="T18" fmla="*/ 275 h 275"/>
                  </a:gdLst>
                  <a:ahLst/>
                  <a:cxnLst>
                    <a:cxn ang="T10">
                      <a:pos x="T0" y="T1"/>
                    </a:cxn>
                    <a:cxn ang="T11">
                      <a:pos x="T2" y="T3"/>
                    </a:cxn>
                    <a:cxn ang="T12">
                      <a:pos x="T4" y="T5"/>
                    </a:cxn>
                    <a:cxn ang="T13">
                      <a:pos x="T6" y="T7"/>
                    </a:cxn>
                    <a:cxn ang="T14">
                      <a:pos x="T8" y="T9"/>
                    </a:cxn>
                  </a:cxnLst>
                  <a:rect l="T15" t="T16" r="T17" b="T18"/>
                  <a:pathLst>
                    <a:path w="101" h="275">
                      <a:moveTo>
                        <a:pt x="0" y="274"/>
                      </a:moveTo>
                      <a:lnTo>
                        <a:pt x="100" y="208"/>
                      </a:lnTo>
                      <a:lnTo>
                        <a:pt x="100" y="0"/>
                      </a:lnTo>
                      <a:lnTo>
                        <a:pt x="0" y="37"/>
                      </a:lnTo>
                      <a:lnTo>
                        <a:pt x="0" y="274"/>
                      </a:lnTo>
                    </a:path>
                  </a:pathLst>
                </a:custGeom>
                <a:solidFill>
                  <a:srgbClr val="FFA040"/>
                </a:solidFill>
                <a:ln w="12700" cap="rnd" cmpd="sng">
                  <a:solidFill>
                    <a:srgbClr val="000000"/>
                  </a:solidFill>
                  <a:prstDash val="solid"/>
                  <a:round/>
                  <a:headEnd/>
                  <a:tailEnd/>
                </a:ln>
              </p:spPr>
              <p:txBody>
                <a:bodyPr/>
                <a:lstStyle/>
                <a:p>
                  <a:endParaRPr lang="en-SG"/>
                </a:p>
              </p:txBody>
            </p:sp>
          </p:grpSp>
          <p:grpSp>
            <p:nvGrpSpPr>
              <p:cNvPr id="116" name="Group 75"/>
              <p:cNvGrpSpPr>
                <a:grpSpLocks/>
              </p:cNvGrpSpPr>
              <p:nvPr/>
            </p:nvGrpSpPr>
            <p:grpSpPr bwMode="auto">
              <a:xfrm>
                <a:off x="2416" y="1620"/>
                <a:ext cx="211" cy="205"/>
                <a:chOff x="2416" y="1620"/>
                <a:chExt cx="211" cy="205"/>
              </a:xfrm>
            </p:grpSpPr>
            <p:sp>
              <p:nvSpPr>
                <p:cNvPr id="129" name="Freeform 76"/>
                <p:cNvSpPr>
                  <a:spLocks/>
                </p:cNvSpPr>
                <p:nvPr/>
              </p:nvSpPr>
              <p:spPr bwMode="auto">
                <a:xfrm>
                  <a:off x="2416" y="1673"/>
                  <a:ext cx="116" cy="152"/>
                </a:xfrm>
                <a:custGeom>
                  <a:avLst/>
                  <a:gdLst>
                    <a:gd name="T0" fmla="*/ 0 w 116"/>
                    <a:gd name="T1" fmla="*/ 0 h 152"/>
                    <a:gd name="T2" fmla="*/ 115 w 116"/>
                    <a:gd name="T3" fmla="*/ 29 h 152"/>
                    <a:gd name="T4" fmla="*/ 115 w 116"/>
                    <a:gd name="T5" fmla="*/ 151 h 152"/>
                    <a:gd name="T6" fmla="*/ 0 w 116"/>
                    <a:gd name="T7" fmla="*/ 116 h 152"/>
                    <a:gd name="T8" fmla="*/ 0 w 116"/>
                    <a:gd name="T9" fmla="*/ 0 h 152"/>
                    <a:gd name="T10" fmla="*/ 0 60000 65536"/>
                    <a:gd name="T11" fmla="*/ 0 60000 65536"/>
                    <a:gd name="T12" fmla="*/ 0 60000 65536"/>
                    <a:gd name="T13" fmla="*/ 0 60000 65536"/>
                    <a:gd name="T14" fmla="*/ 0 60000 65536"/>
                    <a:gd name="T15" fmla="*/ 0 w 116"/>
                    <a:gd name="T16" fmla="*/ 0 h 152"/>
                    <a:gd name="T17" fmla="*/ 116 w 116"/>
                    <a:gd name="T18" fmla="*/ 152 h 152"/>
                  </a:gdLst>
                  <a:ahLst/>
                  <a:cxnLst>
                    <a:cxn ang="T10">
                      <a:pos x="T0" y="T1"/>
                    </a:cxn>
                    <a:cxn ang="T11">
                      <a:pos x="T2" y="T3"/>
                    </a:cxn>
                    <a:cxn ang="T12">
                      <a:pos x="T4" y="T5"/>
                    </a:cxn>
                    <a:cxn ang="T13">
                      <a:pos x="T6" y="T7"/>
                    </a:cxn>
                    <a:cxn ang="T14">
                      <a:pos x="T8" y="T9"/>
                    </a:cxn>
                  </a:cxnLst>
                  <a:rect l="T15" t="T16" r="T17" b="T18"/>
                  <a:pathLst>
                    <a:path w="116" h="152">
                      <a:moveTo>
                        <a:pt x="0" y="0"/>
                      </a:moveTo>
                      <a:lnTo>
                        <a:pt x="115" y="29"/>
                      </a:lnTo>
                      <a:lnTo>
                        <a:pt x="115" y="151"/>
                      </a:lnTo>
                      <a:lnTo>
                        <a:pt x="0" y="116"/>
                      </a:lnTo>
                      <a:lnTo>
                        <a:pt x="0" y="0"/>
                      </a:lnTo>
                    </a:path>
                  </a:pathLst>
                </a:custGeom>
                <a:solidFill>
                  <a:srgbClr val="FFC080"/>
                </a:solidFill>
                <a:ln w="12700" cap="rnd" cmpd="sng">
                  <a:solidFill>
                    <a:srgbClr val="000000"/>
                  </a:solidFill>
                  <a:prstDash val="solid"/>
                  <a:round/>
                  <a:headEnd/>
                  <a:tailEnd/>
                </a:ln>
              </p:spPr>
              <p:txBody>
                <a:bodyPr/>
                <a:lstStyle/>
                <a:p>
                  <a:endParaRPr lang="en-SG"/>
                </a:p>
              </p:txBody>
            </p:sp>
            <p:sp>
              <p:nvSpPr>
                <p:cNvPr id="130" name="Freeform 77"/>
                <p:cNvSpPr>
                  <a:spLocks/>
                </p:cNvSpPr>
                <p:nvPr/>
              </p:nvSpPr>
              <p:spPr bwMode="auto">
                <a:xfrm>
                  <a:off x="2416" y="1620"/>
                  <a:ext cx="211" cy="82"/>
                </a:xfrm>
                <a:custGeom>
                  <a:avLst/>
                  <a:gdLst>
                    <a:gd name="T0" fmla="*/ 0 w 211"/>
                    <a:gd name="T1" fmla="*/ 52 h 82"/>
                    <a:gd name="T2" fmla="*/ 115 w 211"/>
                    <a:gd name="T3" fmla="*/ 0 h 82"/>
                    <a:gd name="T4" fmla="*/ 210 w 211"/>
                    <a:gd name="T5" fmla="*/ 23 h 82"/>
                    <a:gd name="T6" fmla="*/ 115 w 211"/>
                    <a:gd name="T7" fmla="*/ 81 h 82"/>
                    <a:gd name="T8" fmla="*/ 0 w 211"/>
                    <a:gd name="T9" fmla="*/ 52 h 82"/>
                    <a:gd name="T10" fmla="*/ 0 60000 65536"/>
                    <a:gd name="T11" fmla="*/ 0 60000 65536"/>
                    <a:gd name="T12" fmla="*/ 0 60000 65536"/>
                    <a:gd name="T13" fmla="*/ 0 60000 65536"/>
                    <a:gd name="T14" fmla="*/ 0 60000 65536"/>
                    <a:gd name="T15" fmla="*/ 0 w 211"/>
                    <a:gd name="T16" fmla="*/ 0 h 82"/>
                    <a:gd name="T17" fmla="*/ 211 w 211"/>
                    <a:gd name="T18" fmla="*/ 82 h 82"/>
                  </a:gdLst>
                  <a:ahLst/>
                  <a:cxnLst>
                    <a:cxn ang="T10">
                      <a:pos x="T0" y="T1"/>
                    </a:cxn>
                    <a:cxn ang="T11">
                      <a:pos x="T2" y="T3"/>
                    </a:cxn>
                    <a:cxn ang="T12">
                      <a:pos x="T4" y="T5"/>
                    </a:cxn>
                    <a:cxn ang="T13">
                      <a:pos x="T6" y="T7"/>
                    </a:cxn>
                    <a:cxn ang="T14">
                      <a:pos x="T8" y="T9"/>
                    </a:cxn>
                  </a:cxnLst>
                  <a:rect l="T15" t="T16" r="T17" b="T18"/>
                  <a:pathLst>
                    <a:path w="211" h="82">
                      <a:moveTo>
                        <a:pt x="0" y="52"/>
                      </a:moveTo>
                      <a:lnTo>
                        <a:pt x="115" y="0"/>
                      </a:lnTo>
                      <a:lnTo>
                        <a:pt x="210" y="23"/>
                      </a:lnTo>
                      <a:lnTo>
                        <a:pt x="115" y="81"/>
                      </a:lnTo>
                      <a:lnTo>
                        <a:pt x="0" y="52"/>
                      </a:lnTo>
                    </a:path>
                  </a:pathLst>
                </a:custGeom>
                <a:solidFill>
                  <a:srgbClr val="FFE0C0"/>
                </a:solidFill>
                <a:ln w="12700" cap="rnd" cmpd="sng">
                  <a:solidFill>
                    <a:srgbClr val="000000"/>
                  </a:solidFill>
                  <a:prstDash val="solid"/>
                  <a:round/>
                  <a:headEnd/>
                  <a:tailEnd/>
                </a:ln>
              </p:spPr>
              <p:txBody>
                <a:bodyPr/>
                <a:lstStyle/>
                <a:p>
                  <a:endParaRPr lang="en-SG"/>
                </a:p>
              </p:txBody>
            </p:sp>
            <p:sp>
              <p:nvSpPr>
                <p:cNvPr id="131" name="Freeform 78"/>
                <p:cNvSpPr>
                  <a:spLocks/>
                </p:cNvSpPr>
                <p:nvPr/>
              </p:nvSpPr>
              <p:spPr bwMode="auto">
                <a:xfrm>
                  <a:off x="2531" y="1644"/>
                  <a:ext cx="96" cy="181"/>
                </a:xfrm>
                <a:custGeom>
                  <a:avLst/>
                  <a:gdLst>
                    <a:gd name="T0" fmla="*/ 0 w 96"/>
                    <a:gd name="T1" fmla="*/ 58 h 181"/>
                    <a:gd name="T2" fmla="*/ 95 w 96"/>
                    <a:gd name="T3" fmla="*/ 0 h 181"/>
                    <a:gd name="T4" fmla="*/ 95 w 96"/>
                    <a:gd name="T5" fmla="*/ 105 h 181"/>
                    <a:gd name="T6" fmla="*/ 0 w 96"/>
                    <a:gd name="T7" fmla="*/ 180 h 181"/>
                    <a:gd name="T8" fmla="*/ 0 w 96"/>
                    <a:gd name="T9" fmla="*/ 58 h 181"/>
                    <a:gd name="T10" fmla="*/ 0 60000 65536"/>
                    <a:gd name="T11" fmla="*/ 0 60000 65536"/>
                    <a:gd name="T12" fmla="*/ 0 60000 65536"/>
                    <a:gd name="T13" fmla="*/ 0 60000 65536"/>
                    <a:gd name="T14" fmla="*/ 0 60000 65536"/>
                    <a:gd name="T15" fmla="*/ 0 w 96"/>
                    <a:gd name="T16" fmla="*/ 0 h 181"/>
                    <a:gd name="T17" fmla="*/ 96 w 96"/>
                    <a:gd name="T18" fmla="*/ 181 h 181"/>
                  </a:gdLst>
                  <a:ahLst/>
                  <a:cxnLst>
                    <a:cxn ang="T10">
                      <a:pos x="T0" y="T1"/>
                    </a:cxn>
                    <a:cxn ang="T11">
                      <a:pos x="T2" y="T3"/>
                    </a:cxn>
                    <a:cxn ang="T12">
                      <a:pos x="T4" y="T5"/>
                    </a:cxn>
                    <a:cxn ang="T13">
                      <a:pos x="T6" y="T7"/>
                    </a:cxn>
                    <a:cxn ang="T14">
                      <a:pos x="T8" y="T9"/>
                    </a:cxn>
                  </a:cxnLst>
                  <a:rect l="T15" t="T16" r="T17" b="T18"/>
                  <a:pathLst>
                    <a:path w="96" h="181">
                      <a:moveTo>
                        <a:pt x="0" y="58"/>
                      </a:moveTo>
                      <a:lnTo>
                        <a:pt x="95" y="0"/>
                      </a:lnTo>
                      <a:lnTo>
                        <a:pt x="95" y="105"/>
                      </a:lnTo>
                      <a:lnTo>
                        <a:pt x="0" y="180"/>
                      </a:lnTo>
                      <a:lnTo>
                        <a:pt x="0" y="58"/>
                      </a:lnTo>
                    </a:path>
                  </a:pathLst>
                </a:custGeom>
                <a:solidFill>
                  <a:srgbClr val="FFA040"/>
                </a:solidFill>
                <a:ln w="12700" cap="rnd" cmpd="sng">
                  <a:solidFill>
                    <a:srgbClr val="000000"/>
                  </a:solidFill>
                  <a:prstDash val="solid"/>
                  <a:round/>
                  <a:headEnd/>
                  <a:tailEnd/>
                </a:ln>
              </p:spPr>
              <p:txBody>
                <a:bodyPr/>
                <a:lstStyle/>
                <a:p>
                  <a:endParaRPr lang="en-SG"/>
                </a:p>
              </p:txBody>
            </p:sp>
          </p:grpSp>
          <p:grpSp>
            <p:nvGrpSpPr>
              <p:cNvPr id="117" name="Group 79"/>
              <p:cNvGrpSpPr>
                <a:grpSpLocks/>
              </p:cNvGrpSpPr>
              <p:nvPr/>
            </p:nvGrpSpPr>
            <p:grpSpPr bwMode="auto">
              <a:xfrm>
                <a:off x="2549" y="1632"/>
                <a:ext cx="210" cy="205"/>
                <a:chOff x="2549" y="1632"/>
                <a:chExt cx="210" cy="205"/>
              </a:xfrm>
            </p:grpSpPr>
            <p:sp>
              <p:nvSpPr>
                <p:cNvPr id="126" name="Freeform 80"/>
                <p:cNvSpPr>
                  <a:spLocks/>
                </p:cNvSpPr>
                <p:nvPr/>
              </p:nvSpPr>
              <p:spPr bwMode="auto">
                <a:xfrm>
                  <a:off x="2549" y="1685"/>
                  <a:ext cx="116" cy="152"/>
                </a:xfrm>
                <a:custGeom>
                  <a:avLst/>
                  <a:gdLst>
                    <a:gd name="T0" fmla="*/ 0 w 116"/>
                    <a:gd name="T1" fmla="*/ 0 h 152"/>
                    <a:gd name="T2" fmla="*/ 115 w 116"/>
                    <a:gd name="T3" fmla="*/ 29 h 152"/>
                    <a:gd name="T4" fmla="*/ 115 w 116"/>
                    <a:gd name="T5" fmla="*/ 151 h 152"/>
                    <a:gd name="T6" fmla="*/ 0 w 116"/>
                    <a:gd name="T7" fmla="*/ 116 h 152"/>
                    <a:gd name="T8" fmla="*/ 0 w 116"/>
                    <a:gd name="T9" fmla="*/ 0 h 152"/>
                    <a:gd name="T10" fmla="*/ 0 60000 65536"/>
                    <a:gd name="T11" fmla="*/ 0 60000 65536"/>
                    <a:gd name="T12" fmla="*/ 0 60000 65536"/>
                    <a:gd name="T13" fmla="*/ 0 60000 65536"/>
                    <a:gd name="T14" fmla="*/ 0 60000 65536"/>
                    <a:gd name="T15" fmla="*/ 0 w 116"/>
                    <a:gd name="T16" fmla="*/ 0 h 152"/>
                    <a:gd name="T17" fmla="*/ 116 w 116"/>
                    <a:gd name="T18" fmla="*/ 152 h 152"/>
                  </a:gdLst>
                  <a:ahLst/>
                  <a:cxnLst>
                    <a:cxn ang="T10">
                      <a:pos x="T0" y="T1"/>
                    </a:cxn>
                    <a:cxn ang="T11">
                      <a:pos x="T2" y="T3"/>
                    </a:cxn>
                    <a:cxn ang="T12">
                      <a:pos x="T4" y="T5"/>
                    </a:cxn>
                    <a:cxn ang="T13">
                      <a:pos x="T6" y="T7"/>
                    </a:cxn>
                    <a:cxn ang="T14">
                      <a:pos x="T8" y="T9"/>
                    </a:cxn>
                  </a:cxnLst>
                  <a:rect l="T15" t="T16" r="T17" b="T18"/>
                  <a:pathLst>
                    <a:path w="116" h="152">
                      <a:moveTo>
                        <a:pt x="0" y="0"/>
                      </a:moveTo>
                      <a:lnTo>
                        <a:pt x="115" y="29"/>
                      </a:lnTo>
                      <a:lnTo>
                        <a:pt x="115" y="151"/>
                      </a:lnTo>
                      <a:lnTo>
                        <a:pt x="0" y="116"/>
                      </a:lnTo>
                      <a:lnTo>
                        <a:pt x="0" y="0"/>
                      </a:lnTo>
                    </a:path>
                  </a:pathLst>
                </a:custGeom>
                <a:solidFill>
                  <a:srgbClr val="FFC080"/>
                </a:solidFill>
                <a:ln w="12700" cap="rnd" cmpd="sng">
                  <a:solidFill>
                    <a:srgbClr val="000000"/>
                  </a:solidFill>
                  <a:prstDash val="solid"/>
                  <a:round/>
                  <a:headEnd/>
                  <a:tailEnd/>
                </a:ln>
              </p:spPr>
              <p:txBody>
                <a:bodyPr/>
                <a:lstStyle/>
                <a:p>
                  <a:endParaRPr lang="en-SG"/>
                </a:p>
              </p:txBody>
            </p:sp>
            <p:sp>
              <p:nvSpPr>
                <p:cNvPr id="127" name="Freeform 81"/>
                <p:cNvSpPr>
                  <a:spLocks/>
                </p:cNvSpPr>
                <p:nvPr/>
              </p:nvSpPr>
              <p:spPr bwMode="auto">
                <a:xfrm>
                  <a:off x="2549" y="1632"/>
                  <a:ext cx="210" cy="82"/>
                </a:xfrm>
                <a:custGeom>
                  <a:avLst/>
                  <a:gdLst>
                    <a:gd name="T0" fmla="*/ 0 w 210"/>
                    <a:gd name="T1" fmla="*/ 52 h 82"/>
                    <a:gd name="T2" fmla="*/ 115 w 210"/>
                    <a:gd name="T3" fmla="*/ 0 h 82"/>
                    <a:gd name="T4" fmla="*/ 209 w 210"/>
                    <a:gd name="T5" fmla="*/ 23 h 82"/>
                    <a:gd name="T6" fmla="*/ 115 w 210"/>
                    <a:gd name="T7" fmla="*/ 81 h 82"/>
                    <a:gd name="T8" fmla="*/ 0 w 210"/>
                    <a:gd name="T9" fmla="*/ 52 h 82"/>
                    <a:gd name="T10" fmla="*/ 0 60000 65536"/>
                    <a:gd name="T11" fmla="*/ 0 60000 65536"/>
                    <a:gd name="T12" fmla="*/ 0 60000 65536"/>
                    <a:gd name="T13" fmla="*/ 0 60000 65536"/>
                    <a:gd name="T14" fmla="*/ 0 60000 65536"/>
                    <a:gd name="T15" fmla="*/ 0 w 210"/>
                    <a:gd name="T16" fmla="*/ 0 h 82"/>
                    <a:gd name="T17" fmla="*/ 210 w 210"/>
                    <a:gd name="T18" fmla="*/ 82 h 82"/>
                  </a:gdLst>
                  <a:ahLst/>
                  <a:cxnLst>
                    <a:cxn ang="T10">
                      <a:pos x="T0" y="T1"/>
                    </a:cxn>
                    <a:cxn ang="T11">
                      <a:pos x="T2" y="T3"/>
                    </a:cxn>
                    <a:cxn ang="T12">
                      <a:pos x="T4" y="T5"/>
                    </a:cxn>
                    <a:cxn ang="T13">
                      <a:pos x="T6" y="T7"/>
                    </a:cxn>
                    <a:cxn ang="T14">
                      <a:pos x="T8" y="T9"/>
                    </a:cxn>
                  </a:cxnLst>
                  <a:rect l="T15" t="T16" r="T17" b="T18"/>
                  <a:pathLst>
                    <a:path w="210" h="82">
                      <a:moveTo>
                        <a:pt x="0" y="52"/>
                      </a:moveTo>
                      <a:lnTo>
                        <a:pt x="115" y="0"/>
                      </a:lnTo>
                      <a:lnTo>
                        <a:pt x="209" y="23"/>
                      </a:lnTo>
                      <a:lnTo>
                        <a:pt x="115" y="81"/>
                      </a:lnTo>
                      <a:lnTo>
                        <a:pt x="0" y="52"/>
                      </a:lnTo>
                    </a:path>
                  </a:pathLst>
                </a:custGeom>
                <a:solidFill>
                  <a:srgbClr val="FFE0C0"/>
                </a:solidFill>
                <a:ln w="12700" cap="rnd" cmpd="sng">
                  <a:solidFill>
                    <a:srgbClr val="000000"/>
                  </a:solidFill>
                  <a:prstDash val="solid"/>
                  <a:round/>
                  <a:headEnd/>
                  <a:tailEnd/>
                </a:ln>
              </p:spPr>
              <p:txBody>
                <a:bodyPr/>
                <a:lstStyle/>
                <a:p>
                  <a:endParaRPr lang="en-SG"/>
                </a:p>
              </p:txBody>
            </p:sp>
            <p:sp>
              <p:nvSpPr>
                <p:cNvPr id="128" name="Freeform 82"/>
                <p:cNvSpPr>
                  <a:spLocks/>
                </p:cNvSpPr>
                <p:nvPr/>
              </p:nvSpPr>
              <p:spPr bwMode="auto">
                <a:xfrm>
                  <a:off x="2664" y="1656"/>
                  <a:ext cx="95" cy="181"/>
                </a:xfrm>
                <a:custGeom>
                  <a:avLst/>
                  <a:gdLst>
                    <a:gd name="T0" fmla="*/ 0 w 95"/>
                    <a:gd name="T1" fmla="*/ 58 h 181"/>
                    <a:gd name="T2" fmla="*/ 94 w 95"/>
                    <a:gd name="T3" fmla="*/ 0 h 181"/>
                    <a:gd name="T4" fmla="*/ 94 w 95"/>
                    <a:gd name="T5" fmla="*/ 105 h 181"/>
                    <a:gd name="T6" fmla="*/ 0 w 95"/>
                    <a:gd name="T7" fmla="*/ 180 h 181"/>
                    <a:gd name="T8" fmla="*/ 0 w 95"/>
                    <a:gd name="T9" fmla="*/ 58 h 181"/>
                    <a:gd name="T10" fmla="*/ 0 60000 65536"/>
                    <a:gd name="T11" fmla="*/ 0 60000 65536"/>
                    <a:gd name="T12" fmla="*/ 0 60000 65536"/>
                    <a:gd name="T13" fmla="*/ 0 60000 65536"/>
                    <a:gd name="T14" fmla="*/ 0 60000 65536"/>
                    <a:gd name="T15" fmla="*/ 0 w 95"/>
                    <a:gd name="T16" fmla="*/ 0 h 181"/>
                    <a:gd name="T17" fmla="*/ 95 w 95"/>
                    <a:gd name="T18" fmla="*/ 181 h 181"/>
                  </a:gdLst>
                  <a:ahLst/>
                  <a:cxnLst>
                    <a:cxn ang="T10">
                      <a:pos x="T0" y="T1"/>
                    </a:cxn>
                    <a:cxn ang="T11">
                      <a:pos x="T2" y="T3"/>
                    </a:cxn>
                    <a:cxn ang="T12">
                      <a:pos x="T4" y="T5"/>
                    </a:cxn>
                    <a:cxn ang="T13">
                      <a:pos x="T6" y="T7"/>
                    </a:cxn>
                    <a:cxn ang="T14">
                      <a:pos x="T8" y="T9"/>
                    </a:cxn>
                  </a:cxnLst>
                  <a:rect l="T15" t="T16" r="T17" b="T18"/>
                  <a:pathLst>
                    <a:path w="95" h="181">
                      <a:moveTo>
                        <a:pt x="0" y="58"/>
                      </a:moveTo>
                      <a:lnTo>
                        <a:pt x="94" y="0"/>
                      </a:lnTo>
                      <a:lnTo>
                        <a:pt x="94" y="105"/>
                      </a:lnTo>
                      <a:lnTo>
                        <a:pt x="0" y="180"/>
                      </a:lnTo>
                      <a:lnTo>
                        <a:pt x="0" y="58"/>
                      </a:lnTo>
                    </a:path>
                  </a:pathLst>
                </a:custGeom>
                <a:solidFill>
                  <a:srgbClr val="FFA040"/>
                </a:solidFill>
                <a:ln w="12700" cap="rnd" cmpd="sng">
                  <a:solidFill>
                    <a:srgbClr val="000000"/>
                  </a:solidFill>
                  <a:prstDash val="solid"/>
                  <a:round/>
                  <a:headEnd/>
                  <a:tailEnd/>
                </a:ln>
              </p:spPr>
              <p:txBody>
                <a:bodyPr/>
                <a:lstStyle/>
                <a:p>
                  <a:endParaRPr lang="en-SG"/>
                </a:p>
              </p:txBody>
            </p:sp>
          </p:grpSp>
          <p:grpSp>
            <p:nvGrpSpPr>
              <p:cNvPr id="118" name="Group 83"/>
              <p:cNvGrpSpPr>
                <a:grpSpLocks/>
              </p:cNvGrpSpPr>
              <p:nvPr/>
            </p:nvGrpSpPr>
            <p:grpSpPr bwMode="auto">
              <a:xfrm>
                <a:off x="2448" y="1532"/>
                <a:ext cx="210" cy="203"/>
                <a:chOff x="2448" y="1532"/>
                <a:chExt cx="210" cy="203"/>
              </a:xfrm>
            </p:grpSpPr>
            <p:sp>
              <p:nvSpPr>
                <p:cNvPr id="123" name="Freeform 84"/>
                <p:cNvSpPr>
                  <a:spLocks/>
                </p:cNvSpPr>
                <p:nvPr/>
              </p:nvSpPr>
              <p:spPr bwMode="auto">
                <a:xfrm>
                  <a:off x="2448" y="1584"/>
                  <a:ext cx="115" cy="151"/>
                </a:xfrm>
                <a:custGeom>
                  <a:avLst/>
                  <a:gdLst>
                    <a:gd name="T0" fmla="*/ 0 w 115"/>
                    <a:gd name="T1" fmla="*/ 0 h 151"/>
                    <a:gd name="T2" fmla="*/ 114 w 115"/>
                    <a:gd name="T3" fmla="*/ 29 h 151"/>
                    <a:gd name="T4" fmla="*/ 114 w 115"/>
                    <a:gd name="T5" fmla="*/ 150 h 151"/>
                    <a:gd name="T6" fmla="*/ 0 w 115"/>
                    <a:gd name="T7" fmla="*/ 115 h 151"/>
                    <a:gd name="T8" fmla="*/ 0 w 115"/>
                    <a:gd name="T9" fmla="*/ 0 h 151"/>
                    <a:gd name="T10" fmla="*/ 0 60000 65536"/>
                    <a:gd name="T11" fmla="*/ 0 60000 65536"/>
                    <a:gd name="T12" fmla="*/ 0 60000 65536"/>
                    <a:gd name="T13" fmla="*/ 0 60000 65536"/>
                    <a:gd name="T14" fmla="*/ 0 60000 65536"/>
                    <a:gd name="T15" fmla="*/ 0 w 115"/>
                    <a:gd name="T16" fmla="*/ 0 h 151"/>
                    <a:gd name="T17" fmla="*/ 115 w 115"/>
                    <a:gd name="T18" fmla="*/ 151 h 151"/>
                  </a:gdLst>
                  <a:ahLst/>
                  <a:cxnLst>
                    <a:cxn ang="T10">
                      <a:pos x="T0" y="T1"/>
                    </a:cxn>
                    <a:cxn ang="T11">
                      <a:pos x="T2" y="T3"/>
                    </a:cxn>
                    <a:cxn ang="T12">
                      <a:pos x="T4" y="T5"/>
                    </a:cxn>
                    <a:cxn ang="T13">
                      <a:pos x="T6" y="T7"/>
                    </a:cxn>
                    <a:cxn ang="T14">
                      <a:pos x="T8" y="T9"/>
                    </a:cxn>
                  </a:cxnLst>
                  <a:rect l="T15" t="T16" r="T17" b="T18"/>
                  <a:pathLst>
                    <a:path w="115" h="151">
                      <a:moveTo>
                        <a:pt x="0" y="0"/>
                      </a:moveTo>
                      <a:lnTo>
                        <a:pt x="114" y="29"/>
                      </a:lnTo>
                      <a:lnTo>
                        <a:pt x="114" y="150"/>
                      </a:lnTo>
                      <a:lnTo>
                        <a:pt x="0" y="115"/>
                      </a:lnTo>
                      <a:lnTo>
                        <a:pt x="0" y="0"/>
                      </a:lnTo>
                    </a:path>
                  </a:pathLst>
                </a:custGeom>
                <a:solidFill>
                  <a:srgbClr val="FFC080"/>
                </a:solidFill>
                <a:ln w="12700" cap="rnd" cmpd="sng">
                  <a:solidFill>
                    <a:srgbClr val="000000"/>
                  </a:solidFill>
                  <a:prstDash val="solid"/>
                  <a:round/>
                  <a:headEnd/>
                  <a:tailEnd/>
                </a:ln>
              </p:spPr>
              <p:txBody>
                <a:bodyPr/>
                <a:lstStyle/>
                <a:p>
                  <a:endParaRPr lang="en-SG"/>
                </a:p>
              </p:txBody>
            </p:sp>
            <p:sp>
              <p:nvSpPr>
                <p:cNvPr id="124" name="Freeform 85"/>
                <p:cNvSpPr>
                  <a:spLocks/>
                </p:cNvSpPr>
                <p:nvPr/>
              </p:nvSpPr>
              <p:spPr bwMode="auto">
                <a:xfrm>
                  <a:off x="2448" y="1532"/>
                  <a:ext cx="210" cy="80"/>
                </a:xfrm>
                <a:custGeom>
                  <a:avLst/>
                  <a:gdLst>
                    <a:gd name="T0" fmla="*/ 0 w 210"/>
                    <a:gd name="T1" fmla="*/ 51 h 80"/>
                    <a:gd name="T2" fmla="*/ 115 w 210"/>
                    <a:gd name="T3" fmla="*/ 0 h 80"/>
                    <a:gd name="T4" fmla="*/ 209 w 210"/>
                    <a:gd name="T5" fmla="*/ 22 h 80"/>
                    <a:gd name="T6" fmla="*/ 115 w 210"/>
                    <a:gd name="T7" fmla="*/ 79 h 80"/>
                    <a:gd name="T8" fmla="*/ 0 w 210"/>
                    <a:gd name="T9" fmla="*/ 51 h 80"/>
                    <a:gd name="T10" fmla="*/ 0 60000 65536"/>
                    <a:gd name="T11" fmla="*/ 0 60000 65536"/>
                    <a:gd name="T12" fmla="*/ 0 60000 65536"/>
                    <a:gd name="T13" fmla="*/ 0 60000 65536"/>
                    <a:gd name="T14" fmla="*/ 0 60000 65536"/>
                    <a:gd name="T15" fmla="*/ 0 w 210"/>
                    <a:gd name="T16" fmla="*/ 0 h 80"/>
                    <a:gd name="T17" fmla="*/ 210 w 210"/>
                    <a:gd name="T18" fmla="*/ 80 h 80"/>
                  </a:gdLst>
                  <a:ahLst/>
                  <a:cxnLst>
                    <a:cxn ang="T10">
                      <a:pos x="T0" y="T1"/>
                    </a:cxn>
                    <a:cxn ang="T11">
                      <a:pos x="T2" y="T3"/>
                    </a:cxn>
                    <a:cxn ang="T12">
                      <a:pos x="T4" y="T5"/>
                    </a:cxn>
                    <a:cxn ang="T13">
                      <a:pos x="T6" y="T7"/>
                    </a:cxn>
                    <a:cxn ang="T14">
                      <a:pos x="T8" y="T9"/>
                    </a:cxn>
                  </a:cxnLst>
                  <a:rect l="T15" t="T16" r="T17" b="T18"/>
                  <a:pathLst>
                    <a:path w="210" h="80">
                      <a:moveTo>
                        <a:pt x="0" y="51"/>
                      </a:moveTo>
                      <a:lnTo>
                        <a:pt x="115" y="0"/>
                      </a:lnTo>
                      <a:lnTo>
                        <a:pt x="209" y="22"/>
                      </a:lnTo>
                      <a:lnTo>
                        <a:pt x="115" y="79"/>
                      </a:lnTo>
                      <a:lnTo>
                        <a:pt x="0" y="51"/>
                      </a:lnTo>
                    </a:path>
                  </a:pathLst>
                </a:custGeom>
                <a:solidFill>
                  <a:srgbClr val="FFE0C0"/>
                </a:solidFill>
                <a:ln w="12700" cap="rnd" cmpd="sng">
                  <a:solidFill>
                    <a:srgbClr val="000000"/>
                  </a:solidFill>
                  <a:prstDash val="solid"/>
                  <a:round/>
                  <a:headEnd/>
                  <a:tailEnd/>
                </a:ln>
              </p:spPr>
              <p:txBody>
                <a:bodyPr/>
                <a:lstStyle/>
                <a:p>
                  <a:endParaRPr lang="en-SG"/>
                </a:p>
              </p:txBody>
            </p:sp>
            <p:sp>
              <p:nvSpPr>
                <p:cNvPr id="125" name="Freeform 86"/>
                <p:cNvSpPr>
                  <a:spLocks/>
                </p:cNvSpPr>
                <p:nvPr/>
              </p:nvSpPr>
              <p:spPr bwMode="auto">
                <a:xfrm>
                  <a:off x="2562" y="1555"/>
                  <a:ext cx="96" cy="180"/>
                </a:xfrm>
                <a:custGeom>
                  <a:avLst/>
                  <a:gdLst>
                    <a:gd name="T0" fmla="*/ 0 w 96"/>
                    <a:gd name="T1" fmla="*/ 58 h 180"/>
                    <a:gd name="T2" fmla="*/ 95 w 96"/>
                    <a:gd name="T3" fmla="*/ 0 h 180"/>
                    <a:gd name="T4" fmla="*/ 95 w 96"/>
                    <a:gd name="T5" fmla="*/ 104 h 180"/>
                    <a:gd name="T6" fmla="*/ 0 w 96"/>
                    <a:gd name="T7" fmla="*/ 179 h 180"/>
                    <a:gd name="T8" fmla="*/ 0 w 96"/>
                    <a:gd name="T9" fmla="*/ 58 h 180"/>
                    <a:gd name="T10" fmla="*/ 0 60000 65536"/>
                    <a:gd name="T11" fmla="*/ 0 60000 65536"/>
                    <a:gd name="T12" fmla="*/ 0 60000 65536"/>
                    <a:gd name="T13" fmla="*/ 0 60000 65536"/>
                    <a:gd name="T14" fmla="*/ 0 60000 65536"/>
                    <a:gd name="T15" fmla="*/ 0 w 96"/>
                    <a:gd name="T16" fmla="*/ 0 h 180"/>
                    <a:gd name="T17" fmla="*/ 96 w 96"/>
                    <a:gd name="T18" fmla="*/ 180 h 180"/>
                  </a:gdLst>
                  <a:ahLst/>
                  <a:cxnLst>
                    <a:cxn ang="T10">
                      <a:pos x="T0" y="T1"/>
                    </a:cxn>
                    <a:cxn ang="T11">
                      <a:pos x="T2" y="T3"/>
                    </a:cxn>
                    <a:cxn ang="T12">
                      <a:pos x="T4" y="T5"/>
                    </a:cxn>
                    <a:cxn ang="T13">
                      <a:pos x="T6" y="T7"/>
                    </a:cxn>
                    <a:cxn ang="T14">
                      <a:pos x="T8" y="T9"/>
                    </a:cxn>
                  </a:cxnLst>
                  <a:rect l="T15" t="T16" r="T17" b="T18"/>
                  <a:pathLst>
                    <a:path w="96" h="180">
                      <a:moveTo>
                        <a:pt x="0" y="58"/>
                      </a:moveTo>
                      <a:lnTo>
                        <a:pt x="95" y="0"/>
                      </a:lnTo>
                      <a:lnTo>
                        <a:pt x="95" y="104"/>
                      </a:lnTo>
                      <a:lnTo>
                        <a:pt x="0" y="179"/>
                      </a:lnTo>
                      <a:lnTo>
                        <a:pt x="0" y="58"/>
                      </a:lnTo>
                    </a:path>
                  </a:pathLst>
                </a:custGeom>
                <a:solidFill>
                  <a:srgbClr val="FFA040"/>
                </a:solidFill>
                <a:ln w="12700" cap="rnd" cmpd="sng">
                  <a:solidFill>
                    <a:srgbClr val="000000"/>
                  </a:solidFill>
                  <a:prstDash val="solid"/>
                  <a:round/>
                  <a:headEnd/>
                  <a:tailEnd/>
                </a:ln>
              </p:spPr>
              <p:txBody>
                <a:bodyPr/>
                <a:lstStyle/>
                <a:p>
                  <a:endParaRPr lang="en-SG"/>
                </a:p>
              </p:txBody>
            </p:sp>
          </p:grpSp>
          <p:grpSp>
            <p:nvGrpSpPr>
              <p:cNvPr id="119" name="Group 87"/>
              <p:cNvGrpSpPr>
                <a:grpSpLocks/>
              </p:cNvGrpSpPr>
              <p:nvPr/>
            </p:nvGrpSpPr>
            <p:grpSpPr bwMode="auto">
              <a:xfrm>
                <a:off x="2365" y="1390"/>
                <a:ext cx="209" cy="135"/>
                <a:chOff x="2365" y="1390"/>
                <a:chExt cx="209" cy="135"/>
              </a:xfrm>
            </p:grpSpPr>
            <p:sp>
              <p:nvSpPr>
                <p:cNvPr id="120" name="Freeform 88"/>
                <p:cNvSpPr>
                  <a:spLocks/>
                </p:cNvSpPr>
                <p:nvPr/>
              </p:nvSpPr>
              <p:spPr bwMode="auto">
                <a:xfrm>
                  <a:off x="2365" y="1425"/>
                  <a:ext cx="115" cy="100"/>
                </a:xfrm>
                <a:custGeom>
                  <a:avLst/>
                  <a:gdLst>
                    <a:gd name="T0" fmla="*/ 0 w 115"/>
                    <a:gd name="T1" fmla="*/ 0 h 100"/>
                    <a:gd name="T2" fmla="*/ 114 w 115"/>
                    <a:gd name="T3" fmla="*/ 19 h 100"/>
                    <a:gd name="T4" fmla="*/ 114 w 115"/>
                    <a:gd name="T5" fmla="*/ 99 h 100"/>
                    <a:gd name="T6" fmla="*/ 0 w 115"/>
                    <a:gd name="T7" fmla="*/ 76 h 100"/>
                    <a:gd name="T8" fmla="*/ 0 w 115"/>
                    <a:gd name="T9" fmla="*/ 0 h 100"/>
                    <a:gd name="T10" fmla="*/ 0 60000 65536"/>
                    <a:gd name="T11" fmla="*/ 0 60000 65536"/>
                    <a:gd name="T12" fmla="*/ 0 60000 65536"/>
                    <a:gd name="T13" fmla="*/ 0 60000 65536"/>
                    <a:gd name="T14" fmla="*/ 0 60000 65536"/>
                    <a:gd name="T15" fmla="*/ 0 w 115"/>
                    <a:gd name="T16" fmla="*/ 0 h 100"/>
                    <a:gd name="T17" fmla="*/ 115 w 115"/>
                    <a:gd name="T18" fmla="*/ 100 h 100"/>
                  </a:gdLst>
                  <a:ahLst/>
                  <a:cxnLst>
                    <a:cxn ang="T10">
                      <a:pos x="T0" y="T1"/>
                    </a:cxn>
                    <a:cxn ang="T11">
                      <a:pos x="T2" y="T3"/>
                    </a:cxn>
                    <a:cxn ang="T12">
                      <a:pos x="T4" y="T5"/>
                    </a:cxn>
                    <a:cxn ang="T13">
                      <a:pos x="T6" y="T7"/>
                    </a:cxn>
                    <a:cxn ang="T14">
                      <a:pos x="T8" y="T9"/>
                    </a:cxn>
                  </a:cxnLst>
                  <a:rect l="T15" t="T16" r="T17" b="T18"/>
                  <a:pathLst>
                    <a:path w="115" h="100">
                      <a:moveTo>
                        <a:pt x="0" y="0"/>
                      </a:moveTo>
                      <a:lnTo>
                        <a:pt x="114" y="19"/>
                      </a:lnTo>
                      <a:lnTo>
                        <a:pt x="114" y="99"/>
                      </a:lnTo>
                      <a:lnTo>
                        <a:pt x="0" y="76"/>
                      </a:lnTo>
                      <a:lnTo>
                        <a:pt x="0" y="0"/>
                      </a:lnTo>
                    </a:path>
                  </a:pathLst>
                </a:custGeom>
                <a:solidFill>
                  <a:srgbClr val="FFC080"/>
                </a:solidFill>
                <a:ln w="12700" cap="rnd" cmpd="sng">
                  <a:solidFill>
                    <a:srgbClr val="000000"/>
                  </a:solidFill>
                  <a:prstDash val="solid"/>
                  <a:round/>
                  <a:headEnd/>
                  <a:tailEnd/>
                </a:ln>
              </p:spPr>
              <p:txBody>
                <a:bodyPr/>
                <a:lstStyle/>
                <a:p>
                  <a:endParaRPr lang="en-SG"/>
                </a:p>
              </p:txBody>
            </p:sp>
            <p:sp>
              <p:nvSpPr>
                <p:cNvPr id="121" name="Freeform 89"/>
                <p:cNvSpPr>
                  <a:spLocks/>
                </p:cNvSpPr>
                <p:nvPr/>
              </p:nvSpPr>
              <p:spPr bwMode="auto">
                <a:xfrm>
                  <a:off x="2365" y="1390"/>
                  <a:ext cx="209" cy="55"/>
                </a:xfrm>
                <a:custGeom>
                  <a:avLst/>
                  <a:gdLst>
                    <a:gd name="T0" fmla="*/ 0 w 209"/>
                    <a:gd name="T1" fmla="*/ 35 h 55"/>
                    <a:gd name="T2" fmla="*/ 114 w 209"/>
                    <a:gd name="T3" fmla="*/ 0 h 55"/>
                    <a:gd name="T4" fmla="*/ 208 w 209"/>
                    <a:gd name="T5" fmla="*/ 15 h 55"/>
                    <a:gd name="T6" fmla="*/ 114 w 209"/>
                    <a:gd name="T7" fmla="*/ 54 h 55"/>
                    <a:gd name="T8" fmla="*/ 0 w 209"/>
                    <a:gd name="T9" fmla="*/ 35 h 55"/>
                    <a:gd name="T10" fmla="*/ 0 60000 65536"/>
                    <a:gd name="T11" fmla="*/ 0 60000 65536"/>
                    <a:gd name="T12" fmla="*/ 0 60000 65536"/>
                    <a:gd name="T13" fmla="*/ 0 60000 65536"/>
                    <a:gd name="T14" fmla="*/ 0 60000 65536"/>
                    <a:gd name="T15" fmla="*/ 0 w 209"/>
                    <a:gd name="T16" fmla="*/ 0 h 55"/>
                    <a:gd name="T17" fmla="*/ 209 w 209"/>
                    <a:gd name="T18" fmla="*/ 55 h 55"/>
                  </a:gdLst>
                  <a:ahLst/>
                  <a:cxnLst>
                    <a:cxn ang="T10">
                      <a:pos x="T0" y="T1"/>
                    </a:cxn>
                    <a:cxn ang="T11">
                      <a:pos x="T2" y="T3"/>
                    </a:cxn>
                    <a:cxn ang="T12">
                      <a:pos x="T4" y="T5"/>
                    </a:cxn>
                    <a:cxn ang="T13">
                      <a:pos x="T6" y="T7"/>
                    </a:cxn>
                    <a:cxn ang="T14">
                      <a:pos x="T8" y="T9"/>
                    </a:cxn>
                  </a:cxnLst>
                  <a:rect l="T15" t="T16" r="T17" b="T18"/>
                  <a:pathLst>
                    <a:path w="209" h="55">
                      <a:moveTo>
                        <a:pt x="0" y="35"/>
                      </a:moveTo>
                      <a:lnTo>
                        <a:pt x="114" y="0"/>
                      </a:lnTo>
                      <a:lnTo>
                        <a:pt x="208" y="15"/>
                      </a:lnTo>
                      <a:lnTo>
                        <a:pt x="114" y="54"/>
                      </a:lnTo>
                      <a:lnTo>
                        <a:pt x="0" y="35"/>
                      </a:lnTo>
                    </a:path>
                  </a:pathLst>
                </a:custGeom>
                <a:solidFill>
                  <a:srgbClr val="FFE0C0"/>
                </a:solidFill>
                <a:ln w="12700" cap="rnd" cmpd="sng">
                  <a:solidFill>
                    <a:srgbClr val="000000"/>
                  </a:solidFill>
                  <a:prstDash val="solid"/>
                  <a:round/>
                  <a:headEnd/>
                  <a:tailEnd/>
                </a:ln>
              </p:spPr>
              <p:txBody>
                <a:bodyPr/>
                <a:lstStyle/>
                <a:p>
                  <a:endParaRPr lang="en-SG"/>
                </a:p>
              </p:txBody>
            </p:sp>
            <p:sp>
              <p:nvSpPr>
                <p:cNvPr id="122" name="Freeform 90"/>
                <p:cNvSpPr>
                  <a:spLocks/>
                </p:cNvSpPr>
                <p:nvPr/>
              </p:nvSpPr>
              <p:spPr bwMode="auto">
                <a:xfrm>
                  <a:off x="2479" y="1406"/>
                  <a:ext cx="95" cy="119"/>
                </a:xfrm>
                <a:custGeom>
                  <a:avLst/>
                  <a:gdLst>
                    <a:gd name="T0" fmla="*/ 0 w 95"/>
                    <a:gd name="T1" fmla="*/ 38 h 119"/>
                    <a:gd name="T2" fmla="*/ 94 w 95"/>
                    <a:gd name="T3" fmla="*/ 0 h 119"/>
                    <a:gd name="T4" fmla="*/ 94 w 95"/>
                    <a:gd name="T5" fmla="*/ 69 h 119"/>
                    <a:gd name="T6" fmla="*/ 0 w 95"/>
                    <a:gd name="T7" fmla="*/ 118 h 119"/>
                    <a:gd name="T8" fmla="*/ 0 w 95"/>
                    <a:gd name="T9" fmla="*/ 38 h 119"/>
                    <a:gd name="T10" fmla="*/ 0 60000 65536"/>
                    <a:gd name="T11" fmla="*/ 0 60000 65536"/>
                    <a:gd name="T12" fmla="*/ 0 60000 65536"/>
                    <a:gd name="T13" fmla="*/ 0 60000 65536"/>
                    <a:gd name="T14" fmla="*/ 0 60000 65536"/>
                    <a:gd name="T15" fmla="*/ 0 w 95"/>
                    <a:gd name="T16" fmla="*/ 0 h 119"/>
                    <a:gd name="T17" fmla="*/ 95 w 95"/>
                    <a:gd name="T18" fmla="*/ 119 h 119"/>
                  </a:gdLst>
                  <a:ahLst/>
                  <a:cxnLst>
                    <a:cxn ang="T10">
                      <a:pos x="T0" y="T1"/>
                    </a:cxn>
                    <a:cxn ang="T11">
                      <a:pos x="T2" y="T3"/>
                    </a:cxn>
                    <a:cxn ang="T12">
                      <a:pos x="T4" y="T5"/>
                    </a:cxn>
                    <a:cxn ang="T13">
                      <a:pos x="T6" y="T7"/>
                    </a:cxn>
                    <a:cxn ang="T14">
                      <a:pos x="T8" y="T9"/>
                    </a:cxn>
                  </a:cxnLst>
                  <a:rect l="T15" t="T16" r="T17" b="T18"/>
                  <a:pathLst>
                    <a:path w="95" h="119">
                      <a:moveTo>
                        <a:pt x="0" y="38"/>
                      </a:moveTo>
                      <a:lnTo>
                        <a:pt x="94" y="0"/>
                      </a:lnTo>
                      <a:lnTo>
                        <a:pt x="94" y="69"/>
                      </a:lnTo>
                      <a:lnTo>
                        <a:pt x="0" y="118"/>
                      </a:lnTo>
                      <a:lnTo>
                        <a:pt x="0" y="38"/>
                      </a:lnTo>
                    </a:path>
                  </a:pathLst>
                </a:custGeom>
                <a:solidFill>
                  <a:srgbClr val="FFA040"/>
                </a:solidFill>
                <a:ln w="12700" cap="rnd" cmpd="sng">
                  <a:solidFill>
                    <a:srgbClr val="000000"/>
                  </a:solidFill>
                  <a:prstDash val="solid"/>
                  <a:round/>
                  <a:headEnd/>
                  <a:tailEnd/>
                </a:ln>
              </p:spPr>
              <p:txBody>
                <a:bodyPr/>
                <a:lstStyle/>
                <a:p>
                  <a:endParaRPr lang="en-SG"/>
                </a:p>
              </p:txBody>
            </p:sp>
          </p:grpSp>
        </p:grpSp>
        <p:grpSp>
          <p:nvGrpSpPr>
            <p:cNvPr id="43" name="Group 91"/>
            <p:cNvGrpSpPr>
              <a:grpSpLocks/>
            </p:cNvGrpSpPr>
            <p:nvPr/>
          </p:nvGrpSpPr>
          <p:grpSpPr bwMode="auto">
            <a:xfrm>
              <a:off x="2260" y="3087"/>
              <a:ext cx="569" cy="365"/>
              <a:chOff x="2260" y="3087"/>
              <a:chExt cx="569" cy="365"/>
            </a:xfrm>
          </p:grpSpPr>
          <p:grpSp>
            <p:nvGrpSpPr>
              <p:cNvPr id="100" name="Group 92"/>
              <p:cNvGrpSpPr>
                <a:grpSpLocks/>
              </p:cNvGrpSpPr>
              <p:nvPr/>
            </p:nvGrpSpPr>
            <p:grpSpPr bwMode="auto">
              <a:xfrm>
                <a:off x="2260" y="3109"/>
                <a:ext cx="417" cy="291"/>
                <a:chOff x="2260" y="3109"/>
                <a:chExt cx="417" cy="291"/>
              </a:xfrm>
            </p:grpSpPr>
            <p:sp>
              <p:nvSpPr>
                <p:cNvPr id="110" name="Freeform 93"/>
                <p:cNvSpPr>
                  <a:spLocks/>
                </p:cNvSpPr>
                <p:nvPr/>
              </p:nvSpPr>
              <p:spPr bwMode="auto">
                <a:xfrm>
                  <a:off x="2260" y="3149"/>
                  <a:ext cx="298" cy="250"/>
                </a:xfrm>
                <a:custGeom>
                  <a:avLst/>
                  <a:gdLst>
                    <a:gd name="T0" fmla="*/ 0 w 298"/>
                    <a:gd name="T1" fmla="*/ 0 h 250"/>
                    <a:gd name="T2" fmla="*/ 297 w 298"/>
                    <a:gd name="T3" fmla="*/ 0 h 250"/>
                    <a:gd name="T4" fmla="*/ 297 w 298"/>
                    <a:gd name="T5" fmla="*/ 249 h 250"/>
                    <a:gd name="T6" fmla="*/ 0 w 298"/>
                    <a:gd name="T7" fmla="*/ 249 h 250"/>
                    <a:gd name="T8" fmla="*/ 0 w 298"/>
                    <a:gd name="T9" fmla="*/ 0 h 250"/>
                    <a:gd name="T10" fmla="*/ 0 60000 65536"/>
                    <a:gd name="T11" fmla="*/ 0 60000 65536"/>
                    <a:gd name="T12" fmla="*/ 0 60000 65536"/>
                    <a:gd name="T13" fmla="*/ 0 60000 65536"/>
                    <a:gd name="T14" fmla="*/ 0 60000 65536"/>
                    <a:gd name="T15" fmla="*/ 0 w 298"/>
                    <a:gd name="T16" fmla="*/ 0 h 250"/>
                    <a:gd name="T17" fmla="*/ 298 w 298"/>
                    <a:gd name="T18" fmla="*/ 250 h 250"/>
                  </a:gdLst>
                  <a:ahLst/>
                  <a:cxnLst>
                    <a:cxn ang="T10">
                      <a:pos x="T0" y="T1"/>
                    </a:cxn>
                    <a:cxn ang="T11">
                      <a:pos x="T2" y="T3"/>
                    </a:cxn>
                    <a:cxn ang="T12">
                      <a:pos x="T4" y="T5"/>
                    </a:cxn>
                    <a:cxn ang="T13">
                      <a:pos x="T6" y="T7"/>
                    </a:cxn>
                    <a:cxn ang="T14">
                      <a:pos x="T8" y="T9"/>
                    </a:cxn>
                  </a:cxnLst>
                  <a:rect l="T15" t="T16" r="T17" b="T18"/>
                  <a:pathLst>
                    <a:path w="298" h="250">
                      <a:moveTo>
                        <a:pt x="0" y="0"/>
                      </a:moveTo>
                      <a:lnTo>
                        <a:pt x="297" y="0"/>
                      </a:lnTo>
                      <a:lnTo>
                        <a:pt x="297" y="249"/>
                      </a:lnTo>
                      <a:lnTo>
                        <a:pt x="0" y="249"/>
                      </a:lnTo>
                      <a:lnTo>
                        <a:pt x="0" y="0"/>
                      </a:lnTo>
                    </a:path>
                  </a:pathLst>
                </a:custGeom>
                <a:solidFill>
                  <a:srgbClr val="FFC080"/>
                </a:solidFill>
                <a:ln w="12700" cap="rnd" cmpd="sng">
                  <a:solidFill>
                    <a:srgbClr val="000000"/>
                  </a:solidFill>
                  <a:prstDash val="solid"/>
                  <a:round/>
                  <a:headEnd/>
                  <a:tailEnd/>
                </a:ln>
              </p:spPr>
              <p:txBody>
                <a:bodyPr/>
                <a:lstStyle/>
                <a:p>
                  <a:endParaRPr lang="en-SG"/>
                </a:p>
              </p:txBody>
            </p:sp>
            <p:sp>
              <p:nvSpPr>
                <p:cNvPr id="111" name="Freeform 94"/>
                <p:cNvSpPr>
                  <a:spLocks/>
                </p:cNvSpPr>
                <p:nvPr/>
              </p:nvSpPr>
              <p:spPr bwMode="auto">
                <a:xfrm>
                  <a:off x="2260" y="3109"/>
                  <a:ext cx="417" cy="41"/>
                </a:xfrm>
                <a:custGeom>
                  <a:avLst/>
                  <a:gdLst>
                    <a:gd name="T0" fmla="*/ 0 w 417"/>
                    <a:gd name="T1" fmla="*/ 40 h 41"/>
                    <a:gd name="T2" fmla="*/ 156 w 417"/>
                    <a:gd name="T3" fmla="*/ 0 h 41"/>
                    <a:gd name="T4" fmla="*/ 416 w 417"/>
                    <a:gd name="T5" fmla="*/ 0 h 41"/>
                    <a:gd name="T6" fmla="*/ 299 w 417"/>
                    <a:gd name="T7" fmla="*/ 40 h 41"/>
                    <a:gd name="T8" fmla="*/ 0 w 417"/>
                    <a:gd name="T9" fmla="*/ 40 h 41"/>
                    <a:gd name="T10" fmla="*/ 0 60000 65536"/>
                    <a:gd name="T11" fmla="*/ 0 60000 65536"/>
                    <a:gd name="T12" fmla="*/ 0 60000 65536"/>
                    <a:gd name="T13" fmla="*/ 0 60000 65536"/>
                    <a:gd name="T14" fmla="*/ 0 60000 65536"/>
                    <a:gd name="T15" fmla="*/ 0 w 417"/>
                    <a:gd name="T16" fmla="*/ 0 h 41"/>
                    <a:gd name="T17" fmla="*/ 417 w 417"/>
                    <a:gd name="T18" fmla="*/ 41 h 41"/>
                  </a:gdLst>
                  <a:ahLst/>
                  <a:cxnLst>
                    <a:cxn ang="T10">
                      <a:pos x="T0" y="T1"/>
                    </a:cxn>
                    <a:cxn ang="T11">
                      <a:pos x="T2" y="T3"/>
                    </a:cxn>
                    <a:cxn ang="T12">
                      <a:pos x="T4" y="T5"/>
                    </a:cxn>
                    <a:cxn ang="T13">
                      <a:pos x="T6" y="T7"/>
                    </a:cxn>
                    <a:cxn ang="T14">
                      <a:pos x="T8" y="T9"/>
                    </a:cxn>
                  </a:cxnLst>
                  <a:rect l="T15" t="T16" r="T17" b="T18"/>
                  <a:pathLst>
                    <a:path w="417" h="41">
                      <a:moveTo>
                        <a:pt x="0" y="40"/>
                      </a:moveTo>
                      <a:lnTo>
                        <a:pt x="156" y="0"/>
                      </a:lnTo>
                      <a:lnTo>
                        <a:pt x="416" y="0"/>
                      </a:lnTo>
                      <a:lnTo>
                        <a:pt x="299" y="40"/>
                      </a:lnTo>
                      <a:lnTo>
                        <a:pt x="0" y="40"/>
                      </a:lnTo>
                    </a:path>
                  </a:pathLst>
                </a:custGeom>
                <a:solidFill>
                  <a:srgbClr val="FFE0C0"/>
                </a:solidFill>
                <a:ln w="12700" cap="rnd" cmpd="sng">
                  <a:solidFill>
                    <a:srgbClr val="000000"/>
                  </a:solidFill>
                  <a:prstDash val="solid"/>
                  <a:round/>
                  <a:headEnd/>
                  <a:tailEnd/>
                </a:ln>
              </p:spPr>
              <p:txBody>
                <a:bodyPr/>
                <a:lstStyle/>
                <a:p>
                  <a:endParaRPr lang="en-SG"/>
                </a:p>
              </p:txBody>
            </p:sp>
            <p:sp>
              <p:nvSpPr>
                <p:cNvPr id="112" name="Freeform 95"/>
                <p:cNvSpPr>
                  <a:spLocks/>
                </p:cNvSpPr>
                <p:nvPr/>
              </p:nvSpPr>
              <p:spPr bwMode="auto">
                <a:xfrm>
                  <a:off x="2557" y="3109"/>
                  <a:ext cx="116" cy="291"/>
                </a:xfrm>
                <a:custGeom>
                  <a:avLst/>
                  <a:gdLst>
                    <a:gd name="T0" fmla="*/ 0 w 116"/>
                    <a:gd name="T1" fmla="*/ 290 h 291"/>
                    <a:gd name="T2" fmla="*/ 115 w 116"/>
                    <a:gd name="T3" fmla="*/ 220 h 291"/>
                    <a:gd name="T4" fmla="*/ 115 w 116"/>
                    <a:gd name="T5" fmla="*/ 0 h 291"/>
                    <a:gd name="T6" fmla="*/ 0 w 116"/>
                    <a:gd name="T7" fmla="*/ 39 h 291"/>
                    <a:gd name="T8" fmla="*/ 0 w 116"/>
                    <a:gd name="T9" fmla="*/ 290 h 291"/>
                    <a:gd name="T10" fmla="*/ 0 60000 65536"/>
                    <a:gd name="T11" fmla="*/ 0 60000 65536"/>
                    <a:gd name="T12" fmla="*/ 0 60000 65536"/>
                    <a:gd name="T13" fmla="*/ 0 60000 65536"/>
                    <a:gd name="T14" fmla="*/ 0 60000 65536"/>
                    <a:gd name="T15" fmla="*/ 0 w 116"/>
                    <a:gd name="T16" fmla="*/ 0 h 291"/>
                    <a:gd name="T17" fmla="*/ 116 w 116"/>
                    <a:gd name="T18" fmla="*/ 291 h 291"/>
                  </a:gdLst>
                  <a:ahLst/>
                  <a:cxnLst>
                    <a:cxn ang="T10">
                      <a:pos x="T0" y="T1"/>
                    </a:cxn>
                    <a:cxn ang="T11">
                      <a:pos x="T2" y="T3"/>
                    </a:cxn>
                    <a:cxn ang="T12">
                      <a:pos x="T4" y="T5"/>
                    </a:cxn>
                    <a:cxn ang="T13">
                      <a:pos x="T6" y="T7"/>
                    </a:cxn>
                    <a:cxn ang="T14">
                      <a:pos x="T8" y="T9"/>
                    </a:cxn>
                  </a:cxnLst>
                  <a:rect l="T15" t="T16" r="T17" b="T18"/>
                  <a:pathLst>
                    <a:path w="116" h="291">
                      <a:moveTo>
                        <a:pt x="0" y="290"/>
                      </a:moveTo>
                      <a:lnTo>
                        <a:pt x="115" y="220"/>
                      </a:lnTo>
                      <a:lnTo>
                        <a:pt x="115" y="0"/>
                      </a:lnTo>
                      <a:lnTo>
                        <a:pt x="0" y="39"/>
                      </a:lnTo>
                      <a:lnTo>
                        <a:pt x="0" y="290"/>
                      </a:lnTo>
                    </a:path>
                  </a:pathLst>
                </a:custGeom>
                <a:solidFill>
                  <a:srgbClr val="FFA040"/>
                </a:solidFill>
                <a:ln w="12700" cap="rnd" cmpd="sng">
                  <a:solidFill>
                    <a:srgbClr val="000000"/>
                  </a:solidFill>
                  <a:prstDash val="solid"/>
                  <a:round/>
                  <a:headEnd/>
                  <a:tailEnd/>
                </a:ln>
              </p:spPr>
              <p:txBody>
                <a:bodyPr/>
                <a:lstStyle/>
                <a:p>
                  <a:endParaRPr lang="en-SG"/>
                </a:p>
              </p:txBody>
            </p:sp>
          </p:grpSp>
          <p:grpSp>
            <p:nvGrpSpPr>
              <p:cNvPr id="101" name="Group 96"/>
              <p:cNvGrpSpPr>
                <a:grpSpLocks/>
              </p:cNvGrpSpPr>
              <p:nvPr/>
            </p:nvGrpSpPr>
            <p:grpSpPr bwMode="auto">
              <a:xfrm>
                <a:off x="2503" y="3087"/>
                <a:ext cx="326" cy="365"/>
                <a:chOff x="2503" y="3087"/>
                <a:chExt cx="326" cy="365"/>
              </a:xfrm>
            </p:grpSpPr>
            <p:grpSp>
              <p:nvGrpSpPr>
                <p:cNvPr id="102" name="Group 97"/>
                <p:cNvGrpSpPr>
                  <a:grpSpLocks/>
                </p:cNvGrpSpPr>
                <p:nvPr/>
              </p:nvGrpSpPr>
              <p:grpSpPr bwMode="auto">
                <a:xfrm>
                  <a:off x="2503" y="3212"/>
                  <a:ext cx="275" cy="240"/>
                  <a:chOff x="2503" y="3212"/>
                  <a:chExt cx="275" cy="240"/>
                </a:xfrm>
              </p:grpSpPr>
              <p:sp>
                <p:nvSpPr>
                  <p:cNvPr id="107" name="Freeform 98"/>
                  <p:cNvSpPr>
                    <a:spLocks/>
                  </p:cNvSpPr>
                  <p:nvPr/>
                </p:nvSpPr>
                <p:spPr bwMode="auto">
                  <a:xfrm>
                    <a:off x="2503" y="3257"/>
                    <a:ext cx="188" cy="195"/>
                  </a:xfrm>
                  <a:custGeom>
                    <a:avLst/>
                    <a:gdLst>
                      <a:gd name="T0" fmla="*/ 0 w 188"/>
                      <a:gd name="T1" fmla="*/ 0 h 195"/>
                      <a:gd name="T2" fmla="*/ 187 w 188"/>
                      <a:gd name="T3" fmla="*/ 0 h 195"/>
                      <a:gd name="T4" fmla="*/ 187 w 188"/>
                      <a:gd name="T5" fmla="*/ 194 h 195"/>
                      <a:gd name="T6" fmla="*/ 0 w 188"/>
                      <a:gd name="T7" fmla="*/ 194 h 195"/>
                      <a:gd name="T8" fmla="*/ 0 w 188"/>
                      <a:gd name="T9" fmla="*/ 0 h 195"/>
                      <a:gd name="T10" fmla="*/ 0 60000 65536"/>
                      <a:gd name="T11" fmla="*/ 0 60000 65536"/>
                      <a:gd name="T12" fmla="*/ 0 60000 65536"/>
                      <a:gd name="T13" fmla="*/ 0 60000 65536"/>
                      <a:gd name="T14" fmla="*/ 0 60000 65536"/>
                      <a:gd name="T15" fmla="*/ 0 w 188"/>
                      <a:gd name="T16" fmla="*/ 0 h 195"/>
                      <a:gd name="T17" fmla="*/ 188 w 188"/>
                      <a:gd name="T18" fmla="*/ 195 h 195"/>
                    </a:gdLst>
                    <a:ahLst/>
                    <a:cxnLst>
                      <a:cxn ang="T10">
                        <a:pos x="T0" y="T1"/>
                      </a:cxn>
                      <a:cxn ang="T11">
                        <a:pos x="T2" y="T3"/>
                      </a:cxn>
                      <a:cxn ang="T12">
                        <a:pos x="T4" y="T5"/>
                      </a:cxn>
                      <a:cxn ang="T13">
                        <a:pos x="T6" y="T7"/>
                      </a:cxn>
                      <a:cxn ang="T14">
                        <a:pos x="T8" y="T9"/>
                      </a:cxn>
                    </a:cxnLst>
                    <a:rect l="T15" t="T16" r="T17" b="T18"/>
                    <a:pathLst>
                      <a:path w="188" h="195">
                        <a:moveTo>
                          <a:pt x="0" y="0"/>
                        </a:moveTo>
                        <a:lnTo>
                          <a:pt x="187" y="0"/>
                        </a:lnTo>
                        <a:lnTo>
                          <a:pt x="187" y="194"/>
                        </a:lnTo>
                        <a:lnTo>
                          <a:pt x="0" y="194"/>
                        </a:lnTo>
                        <a:lnTo>
                          <a:pt x="0" y="0"/>
                        </a:lnTo>
                      </a:path>
                    </a:pathLst>
                  </a:custGeom>
                  <a:solidFill>
                    <a:srgbClr val="FFC080"/>
                  </a:solidFill>
                  <a:ln w="12700" cap="rnd" cmpd="sng">
                    <a:solidFill>
                      <a:srgbClr val="000000"/>
                    </a:solidFill>
                    <a:prstDash val="solid"/>
                    <a:round/>
                    <a:headEnd/>
                    <a:tailEnd/>
                  </a:ln>
                </p:spPr>
                <p:txBody>
                  <a:bodyPr/>
                  <a:lstStyle/>
                  <a:p>
                    <a:endParaRPr lang="en-SG"/>
                  </a:p>
                </p:txBody>
              </p:sp>
              <p:sp>
                <p:nvSpPr>
                  <p:cNvPr id="108" name="Freeform 99"/>
                  <p:cNvSpPr>
                    <a:spLocks/>
                  </p:cNvSpPr>
                  <p:nvPr/>
                </p:nvSpPr>
                <p:spPr bwMode="auto">
                  <a:xfrm>
                    <a:off x="2503" y="3212"/>
                    <a:ext cx="275" cy="46"/>
                  </a:xfrm>
                  <a:custGeom>
                    <a:avLst/>
                    <a:gdLst>
                      <a:gd name="T0" fmla="*/ 0 w 275"/>
                      <a:gd name="T1" fmla="*/ 45 h 46"/>
                      <a:gd name="T2" fmla="*/ 102 w 275"/>
                      <a:gd name="T3" fmla="*/ 0 h 46"/>
                      <a:gd name="T4" fmla="*/ 274 w 275"/>
                      <a:gd name="T5" fmla="*/ 0 h 46"/>
                      <a:gd name="T6" fmla="*/ 188 w 275"/>
                      <a:gd name="T7" fmla="*/ 45 h 46"/>
                      <a:gd name="T8" fmla="*/ 0 w 275"/>
                      <a:gd name="T9" fmla="*/ 45 h 46"/>
                      <a:gd name="T10" fmla="*/ 0 60000 65536"/>
                      <a:gd name="T11" fmla="*/ 0 60000 65536"/>
                      <a:gd name="T12" fmla="*/ 0 60000 65536"/>
                      <a:gd name="T13" fmla="*/ 0 60000 65536"/>
                      <a:gd name="T14" fmla="*/ 0 60000 65536"/>
                      <a:gd name="T15" fmla="*/ 0 w 275"/>
                      <a:gd name="T16" fmla="*/ 0 h 46"/>
                      <a:gd name="T17" fmla="*/ 275 w 275"/>
                      <a:gd name="T18" fmla="*/ 46 h 46"/>
                    </a:gdLst>
                    <a:ahLst/>
                    <a:cxnLst>
                      <a:cxn ang="T10">
                        <a:pos x="T0" y="T1"/>
                      </a:cxn>
                      <a:cxn ang="T11">
                        <a:pos x="T2" y="T3"/>
                      </a:cxn>
                      <a:cxn ang="T12">
                        <a:pos x="T4" y="T5"/>
                      </a:cxn>
                      <a:cxn ang="T13">
                        <a:pos x="T6" y="T7"/>
                      </a:cxn>
                      <a:cxn ang="T14">
                        <a:pos x="T8" y="T9"/>
                      </a:cxn>
                    </a:cxnLst>
                    <a:rect l="T15" t="T16" r="T17" b="T18"/>
                    <a:pathLst>
                      <a:path w="275" h="46">
                        <a:moveTo>
                          <a:pt x="0" y="45"/>
                        </a:moveTo>
                        <a:lnTo>
                          <a:pt x="102" y="0"/>
                        </a:lnTo>
                        <a:lnTo>
                          <a:pt x="274" y="0"/>
                        </a:lnTo>
                        <a:lnTo>
                          <a:pt x="188" y="45"/>
                        </a:lnTo>
                        <a:lnTo>
                          <a:pt x="0" y="45"/>
                        </a:lnTo>
                      </a:path>
                    </a:pathLst>
                  </a:custGeom>
                  <a:solidFill>
                    <a:srgbClr val="FFE0C0"/>
                  </a:solidFill>
                  <a:ln w="12700" cap="rnd" cmpd="sng">
                    <a:solidFill>
                      <a:srgbClr val="000000"/>
                    </a:solidFill>
                    <a:prstDash val="solid"/>
                    <a:round/>
                    <a:headEnd/>
                    <a:tailEnd/>
                  </a:ln>
                </p:spPr>
                <p:txBody>
                  <a:bodyPr/>
                  <a:lstStyle/>
                  <a:p>
                    <a:endParaRPr lang="en-SG"/>
                  </a:p>
                </p:txBody>
              </p:sp>
              <p:sp>
                <p:nvSpPr>
                  <p:cNvPr id="109" name="Freeform 100"/>
                  <p:cNvSpPr>
                    <a:spLocks/>
                  </p:cNvSpPr>
                  <p:nvPr/>
                </p:nvSpPr>
                <p:spPr bwMode="auto">
                  <a:xfrm>
                    <a:off x="2690" y="3212"/>
                    <a:ext cx="88" cy="240"/>
                  </a:xfrm>
                  <a:custGeom>
                    <a:avLst/>
                    <a:gdLst>
                      <a:gd name="T0" fmla="*/ 87 w 88"/>
                      <a:gd name="T1" fmla="*/ 0 h 240"/>
                      <a:gd name="T2" fmla="*/ 0 w 88"/>
                      <a:gd name="T3" fmla="*/ 48 h 240"/>
                      <a:gd name="T4" fmla="*/ 0 w 88"/>
                      <a:gd name="T5" fmla="*/ 239 h 240"/>
                      <a:gd name="T6" fmla="*/ 87 w 88"/>
                      <a:gd name="T7" fmla="*/ 179 h 240"/>
                      <a:gd name="T8" fmla="*/ 87 w 88"/>
                      <a:gd name="T9" fmla="*/ 0 h 240"/>
                      <a:gd name="T10" fmla="*/ 0 60000 65536"/>
                      <a:gd name="T11" fmla="*/ 0 60000 65536"/>
                      <a:gd name="T12" fmla="*/ 0 60000 65536"/>
                      <a:gd name="T13" fmla="*/ 0 60000 65536"/>
                      <a:gd name="T14" fmla="*/ 0 60000 65536"/>
                      <a:gd name="T15" fmla="*/ 0 w 88"/>
                      <a:gd name="T16" fmla="*/ 0 h 240"/>
                      <a:gd name="T17" fmla="*/ 88 w 88"/>
                      <a:gd name="T18" fmla="*/ 240 h 240"/>
                    </a:gdLst>
                    <a:ahLst/>
                    <a:cxnLst>
                      <a:cxn ang="T10">
                        <a:pos x="T0" y="T1"/>
                      </a:cxn>
                      <a:cxn ang="T11">
                        <a:pos x="T2" y="T3"/>
                      </a:cxn>
                      <a:cxn ang="T12">
                        <a:pos x="T4" y="T5"/>
                      </a:cxn>
                      <a:cxn ang="T13">
                        <a:pos x="T6" y="T7"/>
                      </a:cxn>
                      <a:cxn ang="T14">
                        <a:pos x="T8" y="T9"/>
                      </a:cxn>
                    </a:cxnLst>
                    <a:rect l="T15" t="T16" r="T17" b="T18"/>
                    <a:pathLst>
                      <a:path w="88" h="240">
                        <a:moveTo>
                          <a:pt x="87" y="0"/>
                        </a:moveTo>
                        <a:lnTo>
                          <a:pt x="0" y="48"/>
                        </a:lnTo>
                        <a:lnTo>
                          <a:pt x="0" y="239"/>
                        </a:lnTo>
                        <a:lnTo>
                          <a:pt x="87" y="179"/>
                        </a:lnTo>
                        <a:lnTo>
                          <a:pt x="87" y="0"/>
                        </a:lnTo>
                      </a:path>
                    </a:pathLst>
                  </a:custGeom>
                  <a:solidFill>
                    <a:srgbClr val="FFA040"/>
                  </a:solidFill>
                  <a:ln w="12700" cap="rnd" cmpd="sng">
                    <a:solidFill>
                      <a:srgbClr val="000000"/>
                    </a:solidFill>
                    <a:prstDash val="solid"/>
                    <a:round/>
                    <a:headEnd/>
                    <a:tailEnd/>
                  </a:ln>
                </p:spPr>
                <p:txBody>
                  <a:bodyPr/>
                  <a:lstStyle/>
                  <a:p>
                    <a:endParaRPr lang="en-SG"/>
                  </a:p>
                </p:txBody>
              </p:sp>
            </p:grpSp>
            <p:grpSp>
              <p:nvGrpSpPr>
                <p:cNvPr id="103" name="Group 101"/>
                <p:cNvGrpSpPr>
                  <a:grpSpLocks/>
                </p:cNvGrpSpPr>
                <p:nvPr/>
              </p:nvGrpSpPr>
              <p:grpSpPr bwMode="auto">
                <a:xfrm>
                  <a:off x="2584" y="3087"/>
                  <a:ext cx="245" cy="180"/>
                  <a:chOff x="2584" y="3087"/>
                  <a:chExt cx="245" cy="180"/>
                </a:xfrm>
              </p:grpSpPr>
              <p:sp>
                <p:nvSpPr>
                  <p:cNvPr id="104" name="Freeform 102"/>
                  <p:cNvSpPr>
                    <a:spLocks/>
                  </p:cNvSpPr>
                  <p:nvPr/>
                </p:nvSpPr>
                <p:spPr bwMode="auto">
                  <a:xfrm>
                    <a:off x="2584" y="3132"/>
                    <a:ext cx="135" cy="135"/>
                  </a:xfrm>
                  <a:custGeom>
                    <a:avLst/>
                    <a:gdLst>
                      <a:gd name="T0" fmla="*/ 0 w 135"/>
                      <a:gd name="T1" fmla="*/ 0 h 135"/>
                      <a:gd name="T2" fmla="*/ 134 w 135"/>
                      <a:gd name="T3" fmla="*/ 26 h 135"/>
                      <a:gd name="T4" fmla="*/ 134 w 135"/>
                      <a:gd name="T5" fmla="*/ 134 h 135"/>
                      <a:gd name="T6" fmla="*/ 0 w 135"/>
                      <a:gd name="T7" fmla="*/ 103 h 135"/>
                      <a:gd name="T8" fmla="*/ 0 w 135"/>
                      <a:gd name="T9" fmla="*/ 0 h 135"/>
                      <a:gd name="T10" fmla="*/ 0 60000 65536"/>
                      <a:gd name="T11" fmla="*/ 0 60000 65536"/>
                      <a:gd name="T12" fmla="*/ 0 60000 65536"/>
                      <a:gd name="T13" fmla="*/ 0 60000 65536"/>
                      <a:gd name="T14" fmla="*/ 0 60000 65536"/>
                      <a:gd name="T15" fmla="*/ 0 w 135"/>
                      <a:gd name="T16" fmla="*/ 0 h 135"/>
                      <a:gd name="T17" fmla="*/ 135 w 135"/>
                      <a:gd name="T18" fmla="*/ 135 h 135"/>
                    </a:gdLst>
                    <a:ahLst/>
                    <a:cxnLst>
                      <a:cxn ang="T10">
                        <a:pos x="T0" y="T1"/>
                      </a:cxn>
                      <a:cxn ang="T11">
                        <a:pos x="T2" y="T3"/>
                      </a:cxn>
                      <a:cxn ang="T12">
                        <a:pos x="T4" y="T5"/>
                      </a:cxn>
                      <a:cxn ang="T13">
                        <a:pos x="T6" y="T7"/>
                      </a:cxn>
                      <a:cxn ang="T14">
                        <a:pos x="T8" y="T9"/>
                      </a:cxn>
                    </a:cxnLst>
                    <a:rect l="T15" t="T16" r="T17" b="T18"/>
                    <a:pathLst>
                      <a:path w="135" h="135">
                        <a:moveTo>
                          <a:pt x="0" y="0"/>
                        </a:moveTo>
                        <a:lnTo>
                          <a:pt x="134" y="26"/>
                        </a:lnTo>
                        <a:lnTo>
                          <a:pt x="134" y="134"/>
                        </a:lnTo>
                        <a:lnTo>
                          <a:pt x="0" y="103"/>
                        </a:lnTo>
                        <a:lnTo>
                          <a:pt x="0" y="0"/>
                        </a:lnTo>
                      </a:path>
                    </a:pathLst>
                  </a:custGeom>
                  <a:solidFill>
                    <a:srgbClr val="FFC080"/>
                  </a:solidFill>
                  <a:ln w="12700" cap="rnd" cmpd="sng">
                    <a:solidFill>
                      <a:srgbClr val="000000"/>
                    </a:solidFill>
                    <a:prstDash val="solid"/>
                    <a:round/>
                    <a:headEnd/>
                    <a:tailEnd/>
                  </a:ln>
                </p:spPr>
                <p:txBody>
                  <a:bodyPr/>
                  <a:lstStyle/>
                  <a:p>
                    <a:endParaRPr lang="en-SG"/>
                  </a:p>
                </p:txBody>
              </p:sp>
              <p:sp>
                <p:nvSpPr>
                  <p:cNvPr id="105" name="Freeform 103"/>
                  <p:cNvSpPr>
                    <a:spLocks/>
                  </p:cNvSpPr>
                  <p:nvPr/>
                </p:nvSpPr>
                <p:spPr bwMode="auto">
                  <a:xfrm>
                    <a:off x="2584" y="3087"/>
                    <a:ext cx="245" cy="72"/>
                  </a:xfrm>
                  <a:custGeom>
                    <a:avLst/>
                    <a:gdLst>
                      <a:gd name="T0" fmla="*/ 0 w 245"/>
                      <a:gd name="T1" fmla="*/ 45 h 72"/>
                      <a:gd name="T2" fmla="*/ 134 w 245"/>
                      <a:gd name="T3" fmla="*/ 0 h 72"/>
                      <a:gd name="T4" fmla="*/ 244 w 245"/>
                      <a:gd name="T5" fmla="*/ 20 h 72"/>
                      <a:gd name="T6" fmla="*/ 134 w 245"/>
                      <a:gd name="T7" fmla="*/ 71 h 72"/>
                      <a:gd name="T8" fmla="*/ 0 w 245"/>
                      <a:gd name="T9" fmla="*/ 45 h 72"/>
                      <a:gd name="T10" fmla="*/ 0 60000 65536"/>
                      <a:gd name="T11" fmla="*/ 0 60000 65536"/>
                      <a:gd name="T12" fmla="*/ 0 60000 65536"/>
                      <a:gd name="T13" fmla="*/ 0 60000 65536"/>
                      <a:gd name="T14" fmla="*/ 0 60000 65536"/>
                      <a:gd name="T15" fmla="*/ 0 w 245"/>
                      <a:gd name="T16" fmla="*/ 0 h 72"/>
                      <a:gd name="T17" fmla="*/ 245 w 245"/>
                      <a:gd name="T18" fmla="*/ 72 h 72"/>
                    </a:gdLst>
                    <a:ahLst/>
                    <a:cxnLst>
                      <a:cxn ang="T10">
                        <a:pos x="T0" y="T1"/>
                      </a:cxn>
                      <a:cxn ang="T11">
                        <a:pos x="T2" y="T3"/>
                      </a:cxn>
                      <a:cxn ang="T12">
                        <a:pos x="T4" y="T5"/>
                      </a:cxn>
                      <a:cxn ang="T13">
                        <a:pos x="T6" y="T7"/>
                      </a:cxn>
                      <a:cxn ang="T14">
                        <a:pos x="T8" y="T9"/>
                      </a:cxn>
                    </a:cxnLst>
                    <a:rect l="T15" t="T16" r="T17" b="T18"/>
                    <a:pathLst>
                      <a:path w="245" h="72">
                        <a:moveTo>
                          <a:pt x="0" y="45"/>
                        </a:moveTo>
                        <a:lnTo>
                          <a:pt x="134" y="0"/>
                        </a:lnTo>
                        <a:lnTo>
                          <a:pt x="244" y="20"/>
                        </a:lnTo>
                        <a:lnTo>
                          <a:pt x="134" y="71"/>
                        </a:lnTo>
                        <a:lnTo>
                          <a:pt x="0" y="45"/>
                        </a:lnTo>
                      </a:path>
                    </a:pathLst>
                  </a:custGeom>
                  <a:solidFill>
                    <a:srgbClr val="FFE0C0"/>
                  </a:solidFill>
                  <a:ln w="12700" cap="rnd" cmpd="sng">
                    <a:solidFill>
                      <a:srgbClr val="000000"/>
                    </a:solidFill>
                    <a:prstDash val="solid"/>
                    <a:round/>
                    <a:headEnd/>
                    <a:tailEnd/>
                  </a:ln>
                </p:spPr>
                <p:txBody>
                  <a:bodyPr/>
                  <a:lstStyle/>
                  <a:p>
                    <a:endParaRPr lang="en-SG"/>
                  </a:p>
                </p:txBody>
              </p:sp>
              <p:sp>
                <p:nvSpPr>
                  <p:cNvPr id="106" name="Freeform 104"/>
                  <p:cNvSpPr>
                    <a:spLocks/>
                  </p:cNvSpPr>
                  <p:nvPr/>
                </p:nvSpPr>
                <p:spPr bwMode="auto">
                  <a:xfrm>
                    <a:off x="2718" y="3106"/>
                    <a:ext cx="111" cy="161"/>
                  </a:xfrm>
                  <a:custGeom>
                    <a:avLst/>
                    <a:gdLst>
                      <a:gd name="T0" fmla="*/ 0 w 111"/>
                      <a:gd name="T1" fmla="*/ 52 h 161"/>
                      <a:gd name="T2" fmla="*/ 110 w 111"/>
                      <a:gd name="T3" fmla="*/ 0 h 161"/>
                      <a:gd name="T4" fmla="*/ 110 w 111"/>
                      <a:gd name="T5" fmla="*/ 93 h 161"/>
                      <a:gd name="T6" fmla="*/ 0 w 111"/>
                      <a:gd name="T7" fmla="*/ 160 h 161"/>
                      <a:gd name="T8" fmla="*/ 0 w 111"/>
                      <a:gd name="T9" fmla="*/ 52 h 161"/>
                      <a:gd name="T10" fmla="*/ 0 60000 65536"/>
                      <a:gd name="T11" fmla="*/ 0 60000 65536"/>
                      <a:gd name="T12" fmla="*/ 0 60000 65536"/>
                      <a:gd name="T13" fmla="*/ 0 60000 65536"/>
                      <a:gd name="T14" fmla="*/ 0 60000 65536"/>
                      <a:gd name="T15" fmla="*/ 0 w 111"/>
                      <a:gd name="T16" fmla="*/ 0 h 161"/>
                      <a:gd name="T17" fmla="*/ 111 w 111"/>
                      <a:gd name="T18" fmla="*/ 161 h 161"/>
                    </a:gdLst>
                    <a:ahLst/>
                    <a:cxnLst>
                      <a:cxn ang="T10">
                        <a:pos x="T0" y="T1"/>
                      </a:cxn>
                      <a:cxn ang="T11">
                        <a:pos x="T2" y="T3"/>
                      </a:cxn>
                      <a:cxn ang="T12">
                        <a:pos x="T4" y="T5"/>
                      </a:cxn>
                      <a:cxn ang="T13">
                        <a:pos x="T6" y="T7"/>
                      </a:cxn>
                      <a:cxn ang="T14">
                        <a:pos x="T8" y="T9"/>
                      </a:cxn>
                    </a:cxnLst>
                    <a:rect l="T15" t="T16" r="T17" b="T18"/>
                    <a:pathLst>
                      <a:path w="111" h="161">
                        <a:moveTo>
                          <a:pt x="0" y="52"/>
                        </a:moveTo>
                        <a:lnTo>
                          <a:pt x="110" y="0"/>
                        </a:lnTo>
                        <a:lnTo>
                          <a:pt x="110" y="93"/>
                        </a:lnTo>
                        <a:lnTo>
                          <a:pt x="0" y="160"/>
                        </a:lnTo>
                        <a:lnTo>
                          <a:pt x="0" y="52"/>
                        </a:lnTo>
                      </a:path>
                    </a:pathLst>
                  </a:custGeom>
                  <a:solidFill>
                    <a:srgbClr val="FFA040"/>
                  </a:solidFill>
                  <a:ln w="12700" cap="rnd" cmpd="sng">
                    <a:solidFill>
                      <a:srgbClr val="000000"/>
                    </a:solidFill>
                    <a:prstDash val="solid"/>
                    <a:round/>
                    <a:headEnd/>
                    <a:tailEnd/>
                  </a:ln>
                </p:spPr>
                <p:txBody>
                  <a:bodyPr/>
                  <a:lstStyle/>
                  <a:p>
                    <a:endParaRPr lang="en-SG"/>
                  </a:p>
                </p:txBody>
              </p:sp>
            </p:grpSp>
          </p:grpSp>
        </p:grpSp>
        <p:sp>
          <p:nvSpPr>
            <p:cNvPr id="44" name="Rectangle 105"/>
            <p:cNvSpPr>
              <a:spLocks noChangeArrowheads="1"/>
            </p:cNvSpPr>
            <p:nvPr/>
          </p:nvSpPr>
          <p:spPr bwMode="auto">
            <a:xfrm>
              <a:off x="1964" y="2696"/>
              <a:ext cx="1085" cy="211"/>
            </a:xfrm>
            <a:prstGeom prst="rect">
              <a:avLst/>
            </a:prstGeom>
            <a:solidFill>
              <a:schemeClr val="bg1"/>
            </a:solidFill>
            <a:ln w="12700">
              <a:solidFill>
                <a:schemeClr val="tx1"/>
              </a:solidFill>
              <a:miter lim="800000"/>
              <a:headEnd/>
              <a:tailEnd/>
            </a:ln>
            <a:effectLst>
              <a:outerShdw dist="107763" dir="2700000" algn="ctr" rotWithShape="0">
                <a:schemeClr val="tx1"/>
              </a:outerShdw>
            </a:effectLst>
          </p:spPr>
          <p:txBody>
            <a:bodyPr wrap="none" anchor="ctr"/>
            <a:lstStyle/>
            <a:p>
              <a:pPr>
                <a:defRPr/>
              </a:pPr>
              <a:endParaRPr lang="en-US">
                <a:cs typeface="Arial" pitchFamily="34" charset="0"/>
              </a:endParaRPr>
            </a:p>
          </p:txBody>
        </p:sp>
        <p:sp>
          <p:nvSpPr>
            <p:cNvPr id="45" name="Rectangle 106"/>
            <p:cNvSpPr>
              <a:spLocks noChangeArrowheads="1"/>
            </p:cNvSpPr>
            <p:nvPr/>
          </p:nvSpPr>
          <p:spPr bwMode="auto">
            <a:xfrm>
              <a:off x="1958" y="1787"/>
              <a:ext cx="1086" cy="211"/>
            </a:xfrm>
            <a:prstGeom prst="rect">
              <a:avLst/>
            </a:prstGeom>
            <a:solidFill>
              <a:schemeClr val="bg1"/>
            </a:solidFill>
            <a:ln w="12700">
              <a:solidFill>
                <a:schemeClr val="tx1"/>
              </a:solidFill>
              <a:miter lim="800000"/>
              <a:headEnd/>
              <a:tailEnd/>
            </a:ln>
            <a:effectLst>
              <a:outerShdw dist="107763" dir="2700000" algn="ctr" rotWithShape="0">
                <a:schemeClr val="tx1"/>
              </a:outerShdw>
            </a:effectLst>
          </p:spPr>
          <p:txBody>
            <a:bodyPr wrap="none" anchor="ctr"/>
            <a:lstStyle/>
            <a:p>
              <a:pPr>
                <a:defRPr/>
              </a:pPr>
              <a:endParaRPr lang="en-US">
                <a:cs typeface="Arial" pitchFamily="34" charset="0"/>
              </a:endParaRPr>
            </a:p>
          </p:txBody>
        </p:sp>
        <p:sp>
          <p:nvSpPr>
            <p:cNvPr id="46" name="Rectangle 107"/>
            <p:cNvSpPr>
              <a:spLocks noChangeArrowheads="1"/>
            </p:cNvSpPr>
            <p:nvPr/>
          </p:nvSpPr>
          <p:spPr bwMode="auto">
            <a:xfrm>
              <a:off x="1964" y="3397"/>
              <a:ext cx="1085" cy="212"/>
            </a:xfrm>
            <a:prstGeom prst="rect">
              <a:avLst/>
            </a:prstGeom>
            <a:solidFill>
              <a:schemeClr val="bg1"/>
            </a:solidFill>
            <a:ln w="12700">
              <a:solidFill>
                <a:schemeClr val="tx1"/>
              </a:solidFill>
              <a:miter lim="800000"/>
              <a:headEnd/>
              <a:tailEnd/>
            </a:ln>
            <a:effectLst>
              <a:outerShdw dist="107763" dir="2700000" algn="ctr" rotWithShape="0">
                <a:schemeClr val="tx1"/>
              </a:outerShdw>
            </a:effectLst>
          </p:spPr>
          <p:txBody>
            <a:bodyPr wrap="none" anchor="ctr"/>
            <a:lstStyle/>
            <a:p>
              <a:pPr>
                <a:defRPr/>
              </a:pPr>
              <a:endParaRPr lang="en-US">
                <a:cs typeface="Arial" pitchFamily="34" charset="0"/>
              </a:endParaRPr>
            </a:p>
          </p:txBody>
        </p:sp>
        <p:sp>
          <p:nvSpPr>
            <p:cNvPr id="47" name="Rectangle 108"/>
            <p:cNvSpPr>
              <a:spLocks noChangeArrowheads="1"/>
            </p:cNvSpPr>
            <p:nvPr/>
          </p:nvSpPr>
          <p:spPr bwMode="auto">
            <a:xfrm>
              <a:off x="318" y="3861"/>
              <a:ext cx="3678" cy="212"/>
            </a:xfrm>
            <a:prstGeom prst="rect">
              <a:avLst/>
            </a:prstGeom>
            <a:solidFill>
              <a:schemeClr val="bg1"/>
            </a:solidFill>
            <a:ln w="12700">
              <a:solidFill>
                <a:schemeClr val="tx1"/>
              </a:solidFill>
              <a:miter lim="800000"/>
              <a:headEnd/>
              <a:tailEnd/>
            </a:ln>
            <a:effectLst>
              <a:outerShdw dist="107763" dir="2700000" algn="ctr" rotWithShape="0">
                <a:schemeClr val="tx1"/>
              </a:outerShdw>
            </a:effectLst>
          </p:spPr>
          <p:txBody>
            <a:bodyPr wrap="none" anchor="ctr"/>
            <a:lstStyle/>
            <a:p>
              <a:pPr>
                <a:defRPr/>
              </a:pPr>
              <a:endParaRPr lang="en-US">
                <a:cs typeface="Arial" pitchFamily="34" charset="0"/>
              </a:endParaRPr>
            </a:p>
          </p:txBody>
        </p:sp>
        <p:sp>
          <p:nvSpPr>
            <p:cNvPr id="48" name="Rectangle 109"/>
            <p:cNvSpPr>
              <a:spLocks noChangeArrowheads="1"/>
            </p:cNvSpPr>
            <p:nvPr/>
          </p:nvSpPr>
          <p:spPr bwMode="auto">
            <a:xfrm>
              <a:off x="4076" y="2755"/>
              <a:ext cx="1082" cy="397"/>
            </a:xfrm>
            <a:prstGeom prst="rect">
              <a:avLst/>
            </a:prstGeom>
            <a:solidFill>
              <a:schemeClr val="bg1"/>
            </a:solidFill>
            <a:ln w="12700">
              <a:solidFill>
                <a:schemeClr val="tx1"/>
              </a:solidFill>
              <a:miter lim="800000"/>
              <a:headEnd/>
              <a:tailEnd/>
            </a:ln>
            <a:effectLst>
              <a:outerShdw dist="107763" dir="2700000" algn="ctr" rotWithShape="0">
                <a:schemeClr val="tx1"/>
              </a:outerShdw>
            </a:effectLst>
          </p:spPr>
          <p:txBody>
            <a:bodyPr wrap="none" anchor="ctr"/>
            <a:lstStyle/>
            <a:p>
              <a:pPr>
                <a:defRPr/>
              </a:pPr>
              <a:endParaRPr lang="en-US">
                <a:cs typeface="Arial" pitchFamily="34" charset="0"/>
              </a:endParaRPr>
            </a:p>
          </p:txBody>
        </p:sp>
        <p:sp>
          <p:nvSpPr>
            <p:cNvPr id="49" name="Rectangle 110"/>
            <p:cNvSpPr>
              <a:spLocks noChangeArrowheads="1"/>
            </p:cNvSpPr>
            <p:nvPr/>
          </p:nvSpPr>
          <p:spPr bwMode="auto">
            <a:xfrm>
              <a:off x="3892" y="1381"/>
              <a:ext cx="914" cy="775"/>
            </a:xfrm>
            <a:prstGeom prst="rect">
              <a:avLst/>
            </a:prstGeom>
            <a:solidFill>
              <a:schemeClr val="bg1"/>
            </a:solidFill>
            <a:ln w="12700">
              <a:solidFill>
                <a:schemeClr val="tx1"/>
              </a:solidFill>
              <a:miter lim="800000"/>
              <a:headEnd/>
              <a:tailEnd/>
            </a:ln>
            <a:effectLst>
              <a:outerShdw dist="107763" dir="2700000" algn="ctr" rotWithShape="0">
                <a:schemeClr val="tx1"/>
              </a:outerShdw>
            </a:effectLst>
          </p:spPr>
          <p:txBody>
            <a:bodyPr wrap="none" anchor="ctr"/>
            <a:lstStyle/>
            <a:p>
              <a:pPr>
                <a:defRPr/>
              </a:pPr>
              <a:endParaRPr lang="en-US">
                <a:cs typeface="Arial" pitchFamily="34" charset="0"/>
              </a:endParaRPr>
            </a:p>
          </p:txBody>
        </p:sp>
        <p:graphicFrame>
          <p:nvGraphicFramePr>
            <p:cNvPr id="50" name="Object 6"/>
            <p:cNvGraphicFramePr>
              <a:graphicFrameLocks/>
            </p:cNvGraphicFramePr>
            <p:nvPr/>
          </p:nvGraphicFramePr>
          <p:xfrm>
            <a:off x="186" y="1429"/>
            <a:ext cx="808" cy="425"/>
          </p:xfrm>
          <a:graphic>
            <a:graphicData uri="http://schemas.openxmlformats.org/presentationml/2006/ole">
              <mc:AlternateContent xmlns:mc="http://schemas.openxmlformats.org/markup-compatibility/2006">
                <mc:Choice xmlns:v="urn:schemas-microsoft-com:vml" Requires="v">
                  <p:oleObj spid="_x0000_s3218" name="CorelDRAW!" r:id="rId10" imgW="22275" imgH="705712" progId="">
                    <p:embed/>
                  </p:oleObj>
                </mc:Choice>
                <mc:Fallback>
                  <p:oleObj name="CorelDRAW!" r:id="rId10" imgW="22275" imgH="705712" progId="">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6" y="1429"/>
                          <a:ext cx="808"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 name="Rectangle 112"/>
            <p:cNvSpPr>
              <a:spLocks noChangeArrowheads="1"/>
            </p:cNvSpPr>
            <p:nvPr/>
          </p:nvSpPr>
          <p:spPr bwMode="auto">
            <a:xfrm>
              <a:off x="223" y="1854"/>
              <a:ext cx="104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t>Goods receipt</a:t>
              </a:r>
            </a:p>
          </p:txBody>
        </p:sp>
        <p:grpSp>
          <p:nvGrpSpPr>
            <p:cNvPr id="52" name="Group 113"/>
            <p:cNvGrpSpPr>
              <a:grpSpLocks/>
            </p:cNvGrpSpPr>
            <p:nvPr/>
          </p:nvGrpSpPr>
          <p:grpSpPr bwMode="auto">
            <a:xfrm>
              <a:off x="364" y="2509"/>
              <a:ext cx="675" cy="759"/>
              <a:chOff x="364" y="2509"/>
              <a:chExt cx="675" cy="759"/>
            </a:xfrm>
          </p:grpSpPr>
          <p:sp>
            <p:nvSpPr>
              <p:cNvPr id="66" name="Freeform 114"/>
              <p:cNvSpPr>
                <a:spLocks/>
              </p:cNvSpPr>
              <p:nvPr/>
            </p:nvSpPr>
            <p:spPr bwMode="auto">
              <a:xfrm>
                <a:off x="364" y="2520"/>
                <a:ext cx="675" cy="748"/>
              </a:xfrm>
              <a:custGeom>
                <a:avLst/>
                <a:gdLst>
                  <a:gd name="T0" fmla="*/ 84 w 675"/>
                  <a:gd name="T1" fmla="*/ 0 h 748"/>
                  <a:gd name="T2" fmla="*/ 674 w 675"/>
                  <a:gd name="T3" fmla="*/ 52 h 748"/>
                  <a:gd name="T4" fmla="*/ 590 w 675"/>
                  <a:gd name="T5" fmla="*/ 747 h 748"/>
                  <a:gd name="T6" fmla="*/ 0 w 675"/>
                  <a:gd name="T7" fmla="*/ 696 h 748"/>
                  <a:gd name="T8" fmla="*/ 84 w 675"/>
                  <a:gd name="T9" fmla="*/ 0 h 748"/>
                  <a:gd name="T10" fmla="*/ 0 60000 65536"/>
                  <a:gd name="T11" fmla="*/ 0 60000 65536"/>
                  <a:gd name="T12" fmla="*/ 0 60000 65536"/>
                  <a:gd name="T13" fmla="*/ 0 60000 65536"/>
                  <a:gd name="T14" fmla="*/ 0 60000 65536"/>
                  <a:gd name="T15" fmla="*/ 0 w 675"/>
                  <a:gd name="T16" fmla="*/ 0 h 748"/>
                  <a:gd name="T17" fmla="*/ 675 w 675"/>
                  <a:gd name="T18" fmla="*/ 748 h 748"/>
                </a:gdLst>
                <a:ahLst/>
                <a:cxnLst>
                  <a:cxn ang="T10">
                    <a:pos x="T0" y="T1"/>
                  </a:cxn>
                  <a:cxn ang="T11">
                    <a:pos x="T2" y="T3"/>
                  </a:cxn>
                  <a:cxn ang="T12">
                    <a:pos x="T4" y="T5"/>
                  </a:cxn>
                  <a:cxn ang="T13">
                    <a:pos x="T6" y="T7"/>
                  </a:cxn>
                  <a:cxn ang="T14">
                    <a:pos x="T8" y="T9"/>
                  </a:cxn>
                </a:cxnLst>
                <a:rect l="T15" t="T16" r="T17" b="T18"/>
                <a:pathLst>
                  <a:path w="675" h="748">
                    <a:moveTo>
                      <a:pt x="84" y="0"/>
                    </a:moveTo>
                    <a:lnTo>
                      <a:pt x="674" y="52"/>
                    </a:lnTo>
                    <a:lnTo>
                      <a:pt x="590" y="747"/>
                    </a:lnTo>
                    <a:lnTo>
                      <a:pt x="0" y="696"/>
                    </a:lnTo>
                    <a:lnTo>
                      <a:pt x="84"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7" name="Freeform 115"/>
              <p:cNvSpPr>
                <a:spLocks/>
              </p:cNvSpPr>
              <p:nvPr/>
            </p:nvSpPr>
            <p:spPr bwMode="auto">
              <a:xfrm>
                <a:off x="395" y="2527"/>
                <a:ext cx="636" cy="726"/>
              </a:xfrm>
              <a:custGeom>
                <a:avLst/>
                <a:gdLst>
                  <a:gd name="T0" fmla="*/ 44 w 636"/>
                  <a:gd name="T1" fmla="*/ 0 h 726"/>
                  <a:gd name="T2" fmla="*/ 635 w 636"/>
                  <a:gd name="T3" fmla="*/ 28 h 726"/>
                  <a:gd name="T4" fmla="*/ 590 w 636"/>
                  <a:gd name="T5" fmla="*/ 725 h 726"/>
                  <a:gd name="T6" fmla="*/ 0 w 636"/>
                  <a:gd name="T7" fmla="*/ 698 h 726"/>
                  <a:gd name="T8" fmla="*/ 44 w 636"/>
                  <a:gd name="T9" fmla="*/ 0 h 726"/>
                  <a:gd name="T10" fmla="*/ 0 60000 65536"/>
                  <a:gd name="T11" fmla="*/ 0 60000 65536"/>
                  <a:gd name="T12" fmla="*/ 0 60000 65536"/>
                  <a:gd name="T13" fmla="*/ 0 60000 65536"/>
                  <a:gd name="T14" fmla="*/ 0 60000 65536"/>
                  <a:gd name="T15" fmla="*/ 0 w 636"/>
                  <a:gd name="T16" fmla="*/ 0 h 726"/>
                  <a:gd name="T17" fmla="*/ 636 w 636"/>
                  <a:gd name="T18" fmla="*/ 726 h 726"/>
                </a:gdLst>
                <a:ahLst/>
                <a:cxnLst>
                  <a:cxn ang="T10">
                    <a:pos x="T0" y="T1"/>
                  </a:cxn>
                  <a:cxn ang="T11">
                    <a:pos x="T2" y="T3"/>
                  </a:cxn>
                  <a:cxn ang="T12">
                    <a:pos x="T4" y="T5"/>
                  </a:cxn>
                  <a:cxn ang="T13">
                    <a:pos x="T6" y="T7"/>
                  </a:cxn>
                  <a:cxn ang="T14">
                    <a:pos x="T8" y="T9"/>
                  </a:cxn>
                </a:cxnLst>
                <a:rect l="T15" t="T16" r="T17" b="T18"/>
                <a:pathLst>
                  <a:path w="636" h="726">
                    <a:moveTo>
                      <a:pt x="44" y="0"/>
                    </a:moveTo>
                    <a:lnTo>
                      <a:pt x="635" y="28"/>
                    </a:lnTo>
                    <a:lnTo>
                      <a:pt x="590" y="725"/>
                    </a:lnTo>
                    <a:lnTo>
                      <a:pt x="0" y="698"/>
                    </a:lnTo>
                    <a:lnTo>
                      <a:pt x="44" y="0"/>
                    </a:ln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8" name="Freeform 116"/>
              <p:cNvSpPr>
                <a:spLocks/>
              </p:cNvSpPr>
              <p:nvPr/>
            </p:nvSpPr>
            <p:spPr bwMode="auto">
              <a:xfrm>
                <a:off x="423" y="2533"/>
                <a:ext cx="592" cy="699"/>
              </a:xfrm>
              <a:custGeom>
                <a:avLst/>
                <a:gdLst>
                  <a:gd name="T0" fmla="*/ 0 w 592"/>
                  <a:gd name="T1" fmla="*/ 0 h 699"/>
                  <a:gd name="T2" fmla="*/ 591 w 592"/>
                  <a:gd name="T3" fmla="*/ 0 h 699"/>
                  <a:gd name="T4" fmla="*/ 591 w 592"/>
                  <a:gd name="T5" fmla="*/ 698 h 699"/>
                  <a:gd name="T6" fmla="*/ 0 w 592"/>
                  <a:gd name="T7" fmla="*/ 698 h 699"/>
                  <a:gd name="T8" fmla="*/ 0 w 592"/>
                  <a:gd name="T9" fmla="*/ 0 h 699"/>
                  <a:gd name="T10" fmla="*/ 0 60000 65536"/>
                  <a:gd name="T11" fmla="*/ 0 60000 65536"/>
                  <a:gd name="T12" fmla="*/ 0 60000 65536"/>
                  <a:gd name="T13" fmla="*/ 0 60000 65536"/>
                  <a:gd name="T14" fmla="*/ 0 60000 65536"/>
                  <a:gd name="T15" fmla="*/ 0 w 592"/>
                  <a:gd name="T16" fmla="*/ 0 h 699"/>
                  <a:gd name="T17" fmla="*/ 592 w 592"/>
                  <a:gd name="T18" fmla="*/ 699 h 699"/>
                </a:gdLst>
                <a:ahLst/>
                <a:cxnLst>
                  <a:cxn ang="T10">
                    <a:pos x="T0" y="T1"/>
                  </a:cxn>
                  <a:cxn ang="T11">
                    <a:pos x="T2" y="T3"/>
                  </a:cxn>
                  <a:cxn ang="T12">
                    <a:pos x="T4" y="T5"/>
                  </a:cxn>
                  <a:cxn ang="T13">
                    <a:pos x="T6" y="T7"/>
                  </a:cxn>
                  <a:cxn ang="T14">
                    <a:pos x="T8" y="T9"/>
                  </a:cxn>
                </a:cxnLst>
                <a:rect l="T15" t="T16" r="T17" b="T18"/>
                <a:pathLst>
                  <a:path w="592" h="699">
                    <a:moveTo>
                      <a:pt x="0" y="0"/>
                    </a:moveTo>
                    <a:lnTo>
                      <a:pt x="591" y="0"/>
                    </a:lnTo>
                    <a:lnTo>
                      <a:pt x="591" y="698"/>
                    </a:lnTo>
                    <a:lnTo>
                      <a:pt x="0" y="698"/>
                    </a:lnTo>
                    <a:lnTo>
                      <a:pt x="0" y="0"/>
                    </a:lnTo>
                  </a:path>
                </a:pathLst>
              </a:custGeom>
              <a:solidFill>
                <a:srgbClr val="FFFFFF"/>
              </a:solidFill>
              <a:ln w="12700" cap="rnd" cmpd="sng">
                <a:solidFill>
                  <a:schemeClr val="tx1"/>
                </a:solidFill>
                <a:prstDash val="solid"/>
                <a:round/>
                <a:headEnd/>
                <a:tailEnd/>
              </a:ln>
            </p:spPr>
            <p:txBody>
              <a:bodyPr/>
              <a:lstStyle/>
              <a:p>
                <a:endParaRPr lang="en-SG"/>
              </a:p>
            </p:txBody>
          </p:sp>
          <p:sp>
            <p:nvSpPr>
              <p:cNvPr id="69" name="Freeform 117"/>
              <p:cNvSpPr>
                <a:spLocks/>
              </p:cNvSpPr>
              <p:nvPr/>
            </p:nvSpPr>
            <p:spPr bwMode="auto">
              <a:xfrm>
                <a:off x="556" y="2526"/>
                <a:ext cx="17" cy="1"/>
              </a:xfrm>
              <a:custGeom>
                <a:avLst/>
                <a:gdLst>
                  <a:gd name="T0" fmla="*/ 0 w 17"/>
                  <a:gd name="T1" fmla="*/ 0 h 1"/>
                  <a:gd name="T2" fmla="*/ 0 w 17"/>
                  <a:gd name="T3" fmla="*/ 0 h 1"/>
                  <a:gd name="T4" fmla="*/ 10 w 17"/>
                  <a:gd name="T5" fmla="*/ 0 h 1"/>
                  <a:gd name="T6" fmla="*/ 10 w 17"/>
                  <a:gd name="T7" fmla="*/ 0 h 1"/>
                  <a:gd name="T8" fmla="*/ 16 w 17"/>
                  <a:gd name="T9" fmla="*/ 0 h 1"/>
                  <a:gd name="T10" fmla="*/ 0 w 17"/>
                  <a:gd name="T11" fmla="*/ 0 h 1"/>
                  <a:gd name="T12" fmla="*/ 0 60000 65536"/>
                  <a:gd name="T13" fmla="*/ 0 60000 65536"/>
                  <a:gd name="T14" fmla="*/ 0 60000 65536"/>
                  <a:gd name="T15" fmla="*/ 0 60000 65536"/>
                  <a:gd name="T16" fmla="*/ 0 60000 65536"/>
                  <a:gd name="T17" fmla="*/ 0 60000 65536"/>
                  <a:gd name="T18" fmla="*/ 0 w 17"/>
                  <a:gd name="T19" fmla="*/ 0 h 1"/>
                  <a:gd name="T20" fmla="*/ 17 w 17"/>
                  <a:gd name="T21" fmla="*/ 1 h 1"/>
                </a:gdLst>
                <a:ahLst/>
                <a:cxnLst>
                  <a:cxn ang="T12">
                    <a:pos x="T0" y="T1"/>
                  </a:cxn>
                  <a:cxn ang="T13">
                    <a:pos x="T2" y="T3"/>
                  </a:cxn>
                  <a:cxn ang="T14">
                    <a:pos x="T4" y="T5"/>
                  </a:cxn>
                  <a:cxn ang="T15">
                    <a:pos x="T6" y="T7"/>
                  </a:cxn>
                  <a:cxn ang="T16">
                    <a:pos x="T8" y="T9"/>
                  </a:cxn>
                  <a:cxn ang="T17">
                    <a:pos x="T10" y="T11"/>
                  </a:cxn>
                </a:cxnLst>
                <a:rect l="T18" t="T19" r="T20" b="T21"/>
                <a:pathLst>
                  <a:path w="17" h="1">
                    <a:moveTo>
                      <a:pt x="0" y="0"/>
                    </a:moveTo>
                    <a:lnTo>
                      <a:pt x="0" y="0"/>
                    </a:lnTo>
                    <a:lnTo>
                      <a:pt x="10" y="0"/>
                    </a:lnTo>
                    <a:lnTo>
                      <a:pt x="16" y="0"/>
                    </a:lnTo>
                    <a:lnTo>
                      <a:pt x="0" y="0"/>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0" name="Freeform 118"/>
              <p:cNvSpPr>
                <a:spLocks/>
              </p:cNvSpPr>
              <p:nvPr/>
            </p:nvSpPr>
            <p:spPr bwMode="auto">
              <a:xfrm>
                <a:off x="520" y="2509"/>
                <a:ext cx="40" cy="17"/>
              </a:xfrm>
              <a:custGeom>
                <a:avLst/>
                <a:gdLst>
                  <a:gd name="T0" fmla="*/ 9 w 40"/>
                  <a:gd name="T1" fmla="*/ 13 h 17"/>
                  <a:gd name="T2" fmla="*/ 10 w 40"/>
                  <a:gd name="T3" fmla="*/ 10 h 17"/>
                  <a:gd name="T4" fmla="*/ 12 w 40"/>
                  <a:gd name="T5" fmla="*/ 8 h 17"/>
                  <a:gd name="T6" fmla="*/ 15 w 40"/>
                  <a:gd name="T7" fmla="*/ 6 h 17"/>
                  <a:gd name="T8" fmla="*/ 20 w 40"/>
                  <a:gd name="T9" fmla="*/ 6 h 17"/>
                  <a:gd name="T10" fmla="*/ 24 w 40"/>
                  <a:gd name="T11" fmla="*/ 6 h 17"/>
                  <a:gd name="T12" fmla="*/ 28 w 40"/>
                  <a:gd name="T13" fmla="*/ 8 h 17"/>
                  <a:gd name="T14" fmla="*/ 30 w 40"/>
                  <a:gd name="T15" fmla="*/ 10 h 17"/>
                  <a:gd name="T16" fmla="*/ 31 w 40"/>
                  <a:gd name="T17" fmla="*/ 14 h 17"/>
                  <a:gd name="T18" fmla="*/ 39 w 40"/>
                  <a:gd name="T19" fmla="*/ 14 h 17"/>
                  <a:gd name="T20" fmla="*/ 37 w 40"/>
                  <a:gd name="T21" fmla="*/ 8 h 17"/>
                  <a:gd name="T22" fmla="*/ 33 w 40"/>
                  <a:gd name="T23" fmla="*/ 3 h 17"/>
                  <a:gd name="T24" fmla="*/ 26 w 40"/>
                  <a:gd name="T25" fmla="*/ 1 h 17"/>
                  <a:gd name="T26" fmla="*/ 20 w 40"/>
                  <a:gd name="T27" fmla="*/ 0 h 17"/>
                  <a:gd name="T28" fmla="*/ 13 w 40"/>
                  <a:gd name="T29" fmla="*/ 1 h 17"/>
                  <a:gd name="T30" fmla="*/ 7 w 40"/>
                  <a:gd name="T31" fmla="*/ 3 h 17"/>
                  <a:gd name="T32" fmla="*/ 2 w 40"/>
                  <a:gd name="T33" fmla="*/ 7 h 17"/>
                  <a:gd name="T34" fmla="*/ 0 w 40"/>
                  <a:gd name="T35" fmla="*/ 13 h 17"/>
                  <a:gd name="T36" fmla="*/ 2 w 40"/>
                  <a:gd name="T37" fmla="*/ 15 h 17"/>
                  <a:gd name="T38" fmla="*/ 5 w 40"/>
                  <a:gd name="T39" fmla="*/ 16 h 17"/>
                  <a:gd name="T40" fmla="*/ 8 w 40"/>
                  <a:gd name="T41" fmla="*/ 15 h 17"/>
                  <a:gd name="T42" fmla="*/ 9 w 40"/>
                  <a:gd name="T43" fmla="*/ 13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17"/>
                  <a:gd name="T68" fmla="*/ 40 w 40"/>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17">
                    <a:moveTo>
                      <a:pt x="9" y="13"/>
                    </a:moveTo>
                    <a:lnTo>
                      <a:pt x="10" y="10"/>
                    </a:lnTo>
                    <a:lnTo>
                      <a:pt x="12" y="8"/>
                    </a:lnTo>
                    <a:lnTo>
                      <a:pt x="15" y="6"/>
                    </a:lnTo>
                    <a:lnTo>
                      <a:pt x="20" y="6"/>
                    </a:lnTo>
                    <a:lnTo>
                      <a:pt x="24" y="6"/>
                    </a:lnTo>
                    <a:lnTo>
                      <a:pt x="28" y="8"/>
                    </a:lnTo>
                    <a:lnTo>
                      <a:pt x="30" y="10"/>
                    </a:lnTo>
                    <a:lnTo>
                      <a:pt x="31" y="14"/>
                    </a:lnTo>
                    <a:lnTo>
                      <a:pt x="39" y="14"/>
                    </a:lnTo>
                    <a:lnTo>
                      <a:pt x="37" y="8"/>
                    </a:lnTo>
                    <a:lnTo>
                      <a:pt x="33" y="3"/>
                    </a:lnTo>
                    <a:lnTo>
                      <a:pt x="26" y="1"/>
                    </a:lnTo>
                    <a:lnTo>
                      <a:pt x="20" y="0"/>
                    </a:lnTo>
                    <a:lnTo>
                      <a:pt x="13" y="1"/>
                    </a:lnTo>
                    <a:lnTo>
                      <a:pt x="7" y="3"/>
                    </a:lnTo>
                    <a:lnTo>
                      <a:pt x="2" y="7"/>
                    </a:lnTo>
                    <a:lnTo>
                      <a:pt x="0" y="13"/>
                    </a:lnTo>
                    <a:lnTo>
                      <a:pt x="2" y="15"/>
                    </a:lnTo>
                    <a:lnTo>
                      <a:pt x="5" y="16"/>
                    </a:lnTo>
                    <a:lnTo>
                      <a:pt x="8" y="15"/>
                    </a:lnTo>
                    <a:lnTo>
                      <a:pt x="9" y="13"/>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1" name="Freeform 119"/>
              <p:cNvSpPr>
                <a:spLocks/>
              </p:cNvSpPr>
              <p:nvPr/>
            </p:nvSpPr>
            <p:spPr bwMode="auto">
              <a:xfrm>
                <a:off x="520" y="2526"/>
                <a:ext cx="17" cy="68"/>
              </a:xfrm>
              <a:custGeom>
                <a:avLst/>
                <a:gdLst>
                  <a:gd name="T0" fmla="*/ 16 w 17"/>
                  <a:gd name="T1" fmla="*/ 64 h 68"/>
                  <a:gd name="T2" fmla="*/ 16 w 17"/>
                  <a:gd name="T3" fmla="*/ 0 h 68"/>
                  <a:gd name="T4" fmla="*/ 0 w 17"/>
                  <a:gd name="T5" fmla="*/ 0 h 68"/>
                  <a:gd name="T6" fmla="*/ 0 w 17"/>
                  <a:gd name="T7" fmla="*/ 64 h 68"/>
                  <a:gd name="T8" fmla="*/ 2 w 17"/>
                  <a:gd name="T9" fmla="*/ 66 h 68"/>
                  <a:gd name="T10" fmla="*/ 8 w 17"/>
                  <a:gd name="T11" fmla="*/ 67 h 68"/>
                  <a:gd name="T12" fmla="*/ 13 w 17"/>
                  <a:gd name="T13" fmla="*/ 66 h 68"/>
                  <a:gd name="T14" fmla="*/ 16 w 17"/>
                  <a:gd name="T15" fmla="*/ 64 h 68"/>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68"/>
                  <a:gd name="T26" fmla="*/ 17 w 17"/>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68">
                    <a:moveTo>
                      <a:pt x="16" y="64"/>
                    </a:moveTo>
                    <a:lnTo>
                      <a:pt x="16" y="0"/>
                    </a:lnTo>
                    <a:lnTo>
                      <a:pt x="0" y="0"/>
                    </a:lnTo>
                    <a:lnTo>
                      <a:pt x="0" y="64"/>
                    </a:lnTo>
                    <a:lnTo>
                      <a:pt x="2" y="66"/>
                    </a:lnTo>
                    <a:lnTo>
                      <a:pt x="8" y="67"/>
                    </a:lnTo>
                    <a:lnTo>
                      <a:pt x="13" y="66"/>
                    </a:lnTo>
                    <a:lnTo>
                      <a:pt x="16" y="64"/>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2" name="Freeform 120"/>
              <p:cNvSpPr>
                <a:spLocks/>
              </p:cNvSpPr>
              <p:nvPr/>
            </p:nvSpPr>
            <p:spPr bwMode="auto">
              <a:xfrm>
                <a:off x="520" y="2591"/>
                <a:ext cx="33" cy="17"/>
              </a:xfrm>
              <a:custGeom>
                <a:avLst/>
                <a:gdLst>
                  <a:gd name="T0" fmla="*/ 23 w 33"/>
                  <a:gd name="T1" fmla="*/ 3 h 17"/>
                  <a:gd name="T2" fmla="*/ 23 w 33"/>
                  <a:gd name="T3" fmla="*/ 6 h 17"/>
                  <a:gd name="T4" fmla="*/ 22 w 33"/>
                  <a:gd name="T5" fmla="*/ 8 h 17"/>
                  <a:gd name="T6" fmla="*/ 19 w 33"/>
                  <a:gd name="T7" fmla="*/ 8 h 17"/>
                  <a:gd name="T8" fmla="*/ 16 w 33"/>
                  <a:gd name="T9" fmla="*/ 9 h 17"/>
                  <a:gd name="T10" fmla="*/ 13 w 33"/>
                  <a:gd name="T11" fmla="*/ 8 h 17"/>
                  <a:gd name="T12" fmla="*/ 10 w 33"/>
                  <a:gd name="T13" fmla="*/ 8 h 17"/>
                  <a:gd name="T14" fmla="*/ 9 w 33"/>
                  <a:gd name="T15" fmla="*/ 6 h 17"/>
                  <a:gd name="T16" fmla="*/ 9 w 33"/>
                  <a:gd name="T17" fmla="*/ 3 h 17"/>
                  <a:gd name="T18" fmla="*/ 0 w 33"/>
                  <a:gd name="T19" fmla="*/ 3 h 17"/>
                  <a:gd name="T20" fmla="*/ 1 w 33"/>
                  <a:gd name="T21" fmla="*/ 8 h 17"/>
                  <a:gd name="T22" fmla="*/ 6 w 33"/>
                  <a:gd name="T23" fmla="*/ 13 h 17"/>
                  <a:gd name="T24" fmla="*/ 10 w 33"/>
                  <a:gd name="T25" fmla="*/ 14 h 17"/>
                  <a:gd name="T26" fmla="*/ 16 w 33"/>
                  <a:gd name="T27" fmla="*/ 16 h 17"/>
                  <a:gd name="T28" fmla="*/ 22 w 33"/>
                  <a:gd name="T29" fmla="*/ 14 h 17"/>
                  <a:gd name="T30" fmla="*/ 26 w 33"/>
                  <a:gd name="T31" fmla="*/ 13 h 17"/>
                  <a:gd name="T32" fmla="*/ 31 w 33"/>
                  <a:gd name="T33" fmla="*/ 8 h 17"/>
                  <a:gd name="T34" fmla="*/ 32 w 33"/>
                  <a:gd name="T35" fmla="*/ 3 h 17"/>
                  <a:gd name="T36" fmla="*/ 31 w 33"/>
                  <a:gd name="T37" fmla="*/ 1 h 17"/>
                  <a:gd name="T38" fmla="*/ 28 w 33"/>
                  <a:gd name="T39" fmla="*/ 0 h 17"/>
                  <a:gd name="T40" fmla="*/ 25 w 33"/>
                  <a:gd name="T41" fmla="*/ 1 h 17"/>
                  <a:gd name="T42" fmla="*/ 23 w 33"/>
                  <a:gd name="T43" fmla="*/ 3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3"/>
                  <a:gd name="T67" fmla="*/ 0 h 17"/>
                  <a:gd name="T68" fmla="*/ 33 w 33"/>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3" h="17">
                    <a:moveTo>
                      <a:pt x="23" y="3"/>
                    </a:moveTo>
                    <a:lnTo>
                      <a:pt x="23" y="6"/>
                    </a:lnTo>
                    <a:lnTo>
                      <a:pt x="22" y="8"/>
                    </a:lnTo>
                    <a:lnTo>
                      <a:pt x="19" y="8"/>
                    </a:lnTo>
                    <a:lnTo>
                      <a:pt x="16" y="9"/>
                    </a:lnTo>
                    <a:lnTo>
                      <a:pt x="13" y="8"/>
                    </a:lnTo>
                    <a:lnTo>
                      <a:pt x="10" y="8"/>
                    </a:lnTo>
                    <a:lnTo>
                      <a:pt x="9" y="6"/>
                    </a:lnTo>
                    <a:lnTo>
                      <a:pt x="9" y="3"/>
                    </a:lnTo>
                    <a:lnTo>
                      <a:pt x="0" y="3"/>
                    </a:lnTo>
                    <a:lnTo>
                      <a:pt x="1" y="8"/>
                    </a:lnTo>
                    <a:lnTo>
                      <a:pt x="6" y="13"/>
                    </a:lnTo>
                    <a:lnTo>
                      <a:pt x="10" y="14"/>
                    </a:lnTo>
                    <a:lnTo>
                      <a:pt x="16" y="16"/>
                    </a:lnTo>
                    <a:lnTo>
                      <a:pt x="22" y="14"/>
                    </a:lnTo>
                    <a:lnTo>
                      <a:pt x="26" y="13"/>
                    </a:lnTo>
                    <a:lnTo>
                      <a:pt x="31" y="8"/>
                    </a:lnTo>
                    <a:lnTo>
                      <a:pt x="32" y="3"/>
                    </a:lnTo>
                    <a:lnTo>
                      <a:pt x="31" y="1"/>
                    </a:lnTo>
                    <a:lnTo>
                      <a:pt x="28" y="0"/>
                    </a:lnTo>
                    <a:lnTo>
                      <a:pt x="25" y="1"/>
                    </a:lnTo>
                    <a:lnTo>
                      <a:pt x="23" y="3"/>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3" name="Freeform 121"/>
              <p:cNvSpPr>
                <a:spLocks/>
              </p:cNvSpPr>
              <p:nvPr/>
            </p:nvSpPr>
            <p:spPr bwMode="auto">
              <a:xfrm>
                <a:off x="547" y="2548"/>
                <a:ext cx="17" cy="43"/>
              </a:xfrm>
              <a:custGeom>
                <a:avLst/>
                <a:gdLst>
                  <a:gd name="T0" fmla="*/ 9 w 17"/>
                  <a:gd name="T1" fmla="*/ 0 h 43"/>
                  <a:gd name="T2" fmla="*/ 0 w 17"/>
                  <a:gd name="T3" fmla="*/ 0 h 43"/>
                  <a:gd name="T4" fmla="*/ 0 w 17"/>
                  <a:gd name="T5" fmla="*/ 42 h 43"/>
                  <a:gd name="T6" fmla="*/ 16 w 17"/>
                  <a:gd name="T7" fmla="*/ 42 h 43"/>
                  <a:gd name="T8" fmla="*/ 16 w 17"/>
                  <a:gd name="T9" fmla="*/ 0 h 43"/>
                  <a:gd name="T10" fmla="*/ 9 w 17"/>
                  <a:gd name="T11" fmla="*/ 0 h 43"/>
                  <a:gd name="T12" fmla="*/ 0 60000 65536"/>
                  <a:gd name="T13" fmla="*/ 0 60000 65536"/>
                  <a:gd name="T14" fmla="*/ 0 60000 65536"/>
                  <a:gd name="T15" fmla="*/ 0 60000 65536"/>
                  <a:gd name="T16" fmla="*/ 0 60000 65536"/>
                  <a:gd name="T17" fmla="*/ 0 60000 65536"/>
                  <a:gd name="T18" fmla="*/ 0 w 17"/>
                  <a:gd name="T19" fmla="*/ 0 h 43"/>
                  <a:gd name="T20" fmla="*/ 17 w 17"/>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17" h="43">
                    <a:moveTo>
                      <a:pt x="9" y="0"/>
                    </a:moveTo>
                    <a:lnTo>
                      <a:pt x="0" y="0"/>
                    </a:lnTo>
                    <a:lnTo>
                      <a:pt x="0" y="42"/>
                    </a:lnTo>
                    <a:lnTo>
                      <a:pt x="16" y="42"/>
                    </a:lnTo>
                    <a:lnTo>
                      <a:pt x="16" y="0"/>
                    </a:lnTo>
                    <a:lnTo>
                      <a:pt x="9" y="0"/>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4" name="Freeform 122"/>
              <p:cNvSpPr>
                <a:spLocks/>
              </p:cNvSpPr>
              <p:nvPr/>
            </p:nvSpPr>
            <p:spPr bwMode="auto">
              <a:xfrm>
                <a:off x="547" y="2543"/>
                <a:ext cx="17" cy="17"/>
              </a:xfrm>
              <a:custGeom>
                <a:avLst/>
                <a:gdLst>
                  <a:gd name="T0" fmla="*/ 16 w 17"/>
                  <a:gd name="T1" fmla="*/ 0 h 17"/>
                  <a:gd name="T2" fmla="*/ 12 w 17"/>
                  <a:gd name="T3" fmla="*/ 16 h 17"/>
                  <a:gd name="T4" fmla="*/ 9 w 17"/>
                  <a:gd name="T5" fmla="*/ 16 h 17"/>
                  <a:gd name="T6" fmla="*/ 3 w 17"/>
                  <a:gd name="T7" fmla="*/ 16 h 17"/>
                  <a:gd name="T8" fmla="*/ 0 w 17"/>
                  <a:gd name="T9" fmla="*/ 0 h 17"/>
                  <a:gd name="T10" fmla="*/ 16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0"/>
                    </a:moveTo>
                    <a:lnTo>
                      <a:pt x="12" y="16"/>
                    </a:lnTo>
                    <a:lnTo>
                      <a:pt x="9" y="16"/>
                    </a:lnTo>
                    <a:lnTo>
                      <a:pt x="3" y="16"/>
                    </a:lnTo>
                    <a:lnTo>
                      <a:pt x="0" y="0"/>
                    </a:lnTo>
                    <a:lnTo>
                      <a:pt x="16" y="0"/>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5" name="Line 123"/>
              <p:cNvSpPr>
                <a:spLocks noChangeShapeType="1"/>
              </p:cNvSpPr>
              <p:nvPr/>
            </p:nvSpPr>
            <p:spPr bwMode="auto">
              <a:xfrm>
                <a:off x="475" y="2755"/>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76" name="Line 124"/>
              <p:cNvSpPr>
                <a:spLocks noChangeShapeType="1"/>
              </p:cNvSpPr>
              <p:nvPr/>
            </p:nvSpPr>
            <p:spPr bwMode="auto">
              <a:xfrm>
                <a:off x="475" y="2771"/>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77" name="Line 125"/>
              <p:cNvSpPr>
                <a:spLocks noChangeShapeType="1"/>
              </p:cNvSpPr>
              <p:nvPr/>
            </p:nvSpPr>
            <p:spPr bwMode="auto">
              <a:xfrm>
                <a:off x="475" y="2789"/>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78" name="Line 126"/>
              <p:cNvSpPr>
                <a:spLocks noChangeShapeType="1"/>
              </p:cNvSpPr>
              <p:nvPr/>
            </p:nvSpPr>
            <p:spPr bwMode="auto">
              <a:xfrm>
                <a:off x="475" y="2805"/>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79" name="Line 127"/>
              <p:cNvSpPr>
                <a:spLocks noChangeShapeType="1"/>
              </p:cNvSpPr>
              <p:nvPr/>
            </p:nvSpPr>
            <p:spPr bwMode="auto">
              <a:xfrm>
                <a:off x="475" y="2822"/>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80" name="Line 128"/>
              <p:cNvSpPr>
                <a:spLocks noChangeShapeType="1"/>
              </p:cNvSpPr>
              <p:nvPr/>
            </p:nvSpPr>
            <p:spPr bwMode="auto">
              <a:xfrm>
                <a:off x="475" y="2840"/>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81" name="Line 129"/>
              <p:cNvSpPr>
                <a:spLocks noChangeShapeType="1"/>
              </p:cNvSpPr>
              <p:nvPr/>
            </p:nvSpPr>
            <p:spPr bwMode="auto">
              <a:xfrm>
                <a:off x="475" y="2856"/>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82" name="Line 130"/>
              <p:cNvSpPr>
                <a:spLocks noChangeShapeType="1"/>
              </p:cNvSpPr>
              <p:nvPr/>
            </p:nvSpPr>
            <p:spPr bwMode="auto">
              <a:xfrm>
                <a:off x="475" y="2871"/>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83" name="Line 131"/>
              <p:cNvSpPr>
                <a:spLocks noChangeShapeType="1"/>
              </p:cNvSpPr>
              <p:nvPr/>
            </p:nvSpPr>
            <p:spPr bwMode="auto">
              <a:xfrm>
                <a:off x="475" y="2887"/>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84" name="Line 132"/>
              <p:cNvSpPr>
                <a:spLocks noChangeShapeType="1"/>
              </p:cNvSpPr>
              <p:nvPr/>
            </p:nvSpPr>
            <p:spPr bwMode="auto">
              <a:xfrm>
                <a:off x="475" y="2905"/>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85" name="Line 133"/>
              <p:cNvSpPr>
                <a:spLocks noChangeShapeType="1"/>
              </p:cNvSpPr>
              <p:nvPr/>
            </p:nvSpPr>
            <p:spPr bwMode="auto">
              <a:xfrm>
                <a:off x="475" y="2922"/>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86" name="Line 134"/>
              <p:cNvSpPr>
                <a:spLocks noChangeShapeType="1"/>
              </p:cNvSpPr>
              <p:nvPr/>
            </p:nvSpPr>
            <p:spPr bwMode="auto">
              <a:xfrm>
                <a:off x="475" y="2939"/>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87" name="Line 135"/>
              <p:cNvSpPr>
                <a:spLocks noChangeShapeType="1"/>
              </p:cNvSpPr>
              <p:nvPr/>
            </p:nvSpPr>
            <p:spPr bwMode="auto">
              <a:xfrm>
                <a:off x="475" y="2957"/>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88" name="Line 136"/>
              <p:cNvSpPr>
                <a:spLocks noChangeShapeType="1"/>
              </p:cNvSpPr>
              <p:nvPr/>
            </p:nvSpPr>
            <p:spPr bwMode="auto">
              <a:xfrm>
                <a:off x="475" y="2973"/>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89" name="Line 137"/>
              <p:cNvSpPr>
                <a:spLocks noChangeShapeType="1"/>
              </p:cNvSpPr>
              <p:nvPr/>
            </p:nvSpPr>
            <p:spPr bwMode="auto">
              <a:xfrm>
                <a:off x="475" y="2988"/>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90" name="Line 138"/>
              <p:cNvSpPr>
                <a:spLocks noChangeShapeType="1"/>
              </p:cNvSpPr>
              <p:nvPr/>
            </p:nvSpPr>
            <p:spPr bwMode="auto">
              <a:xfrm>
                <a:off x="475" y="3006"/>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91" name="Line 139"/>
              <p:cNvSpPr>
                <a:spLocks noChangeShapeType="1"/>
              </p:cNvSpPr>
              <p:nvPr/>
            </p:nvSpPr>
            <p:spPr bwMode="auto">
              <a:xfrm>
                <a:off x="475" y="3022"/>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92" name="Line 140"/>
              <p:cNvSpPr>
                <a:spLocks noChangeShapeType="1"/>
              </p:cNvSpPr>
              <p:nvPr/>
            </p:nvSpPr>
            <p:spPr bwMode="auto">
              <a:xfrm>
                <a:off x="475" y="3040"/>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93" name="Line 141"/>
              <p:cNvSpPr>
                <a:spLocks noChangeShapeType="1"/>
              </p:cNvSpPr>
              <p:nvPr/>
            </p:nvSpPr>
            <p:spPr bwMode="auto">
              <a:xfrm>
                <a:off x="475" y="3056"/>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94" name="Line 142"/>
              <p:cNvSpPr>
                <a:spLocks noChangeShapeType="1"/>
              </p:cNvSpPr>
              <p:nvPr/>
            </p:nvSpPr>
            <p:spPr bwMode="auto">
              <a:xfrm>
                <a:off x="475" y="3073"/>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95" name="Line 143"/>
              <p:cNvSpPr>
                <a:spLocks noChangeShapeType="1"/>
              </p:cNvSpPr>
              <p:nvPr/>
            </p:nvSpPr>
            <p:spPr bwMode="auto">
              <a:xfrm>
                <a:off x="475" y="3090"/>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96" name="Line 144"/>
              <p:cNvSpPr>
                <a:spLocks noChangeShapeType="1"/>
              </p:cNvSpPr>
              <p:nvPr/>
            </p:nvSpPr>
            <p:spPr bwMode="auto">
              <a:xfrm>
                <a:off x="475" y="3105"/>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97" name="Line 145"/>
              <p:cNvSpPr>
                <a:spLocks noChangeShapeType="1"/>
              </p:cNvSpPr>
              <p:nvPr/>
            </p:nvSpPr>
            <p:spPr bwMode="auto">
              <a:xfrm>
                <a:off x="475" y="3123"/>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98" name="Line 146"/>
              <p:cNvSpPr>
                <a:spLocks noChangeShapeType="1"/>
              </p:cNvSpPr>
              <p:nvPr/>
            </p:nvSpPr>
            <p:spPr bwMode="auto">
              <a:xfrm>
                <a:off x="475" y="3139"/>
                <a:ext cx="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SG"/>
              </a:p>
            </p:txBody>
          </p:sp>
          <p:sp>
            <p:nvSpPr>
              <p:cNvPr id="99" name="Rectangle 147"/>
              <p:cNvSpPr>
                <a:spLocks noChangeArrowheads="1"/>
              </p:cNvSpPr>
              <p:nvPr/>
            </p:nvSpPr>
            <p:spPr bwMode="auto">
              <a:xfrm>
                <a:off x="405" y="2572"/>
                <a:ext cx="621"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eaLnBrk="0" hangingPunct="0">
                  <a:defRPr kumimoji="1" b="1">
                    <a:solidFill>
                      <a:schemeClr val="tx1"/>
                    </a:solidFill>
                    <a:latin typeface="Arial" panose="020B0604020202020204" pitchFamily="34" charset="0"/>
                    <a:ea typeface="HGP創英角ｺﾞｼｯｸUB" pitchFamily="50" charset="-128"/>
                  </a:defRPr>
                </a:lvl1pPr>
                <a:lvl2pPr marL="742950" indent="-285750" defTabSz="762000" eaLnBrk="0" hangingPunct="0">
                  <a:defRPr kumimoji="1" b="1">
                    <a:solidFill>
                      <a:schemeClr val="tx1"/>
                    </a:solidFill>
                    <a:latin typeface="Arial" panose="020B0604020202020204" pitchFamily="34" charset="0"/>
                    <a:ea typeface="HGP創英角ｺﾞｼｯｸUB" pitchFamily="50" charset="-128"/>
                  </a:defRPr>
                </a:lvl2pPr>
                <a:lvl3pPr marL="1143000" indent="-228600" defTabSz="762000" eaLnBrk="0" hangingPunct="0">
                  <a:defRPr kumimoji="1" b="1">
                    <a:solidFill>
                      <a:schemeClr val="tx1"/>
                    </a:solidFill>
                    <a:latin typeface="Arial" panose="020B0604020202020204" pitchFamily="34" charset="0"/>
                    <a:ea typeface="HGP創英角ｺﾞｼｯｸUB" pitchFamily="50" charset="-128"/>
                  </a:defRPr>
                </a:lvl3pPr>
                <a:lvl4pPr marL="1600200" indent="-228600" defTabSz="762000" eaLnBrk="0" hangingPunct="0">
                  <a:defRPr kumimoji="1" b="1">
                    <a:solidFill>
                      <a:schemeClr val="tx1"/>
                    </a:solidFill>
                    <a:latin typeface="Arial" panose="020B0604020202020204" pitchFamily="34" charset="0"/>
                    <a:ea typeface="HGP創英角ｺﾞｼｯｸUB" pitchFamily="50" charset="-128"/>
                  </a:defRPr>
                </a:lvl4pPr>
                <a:lvl5pPr marL="2057400" indent="-228600" defTabSz="762000" eaLnBrk="0" hangingPunct="0">
                  <a:defRPr kumimoji="1" b="1">
                    <a:solidFill>
                      <a:schemeClr val="tx1"/>
                    </a:solidFill>
                    <a:latin typeface="Arial" panose="020B0604020202020204" pitchFamily="34" charset="0"/>
                    <a:ea typeface="HGP創英角ｺﾞｼｯｸUB" pitchFamily="50" charset="-128"/>
                  </a:defRPr>
                </a:lvl5pPr>
                <a:lvl6pPr marL="2514600" indent="-228600" defTabSz="7620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defTabSz="7620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defTabSz="7620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defTabSz="7620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algn="ctr">
                  <a:lnSpc>
                    <a:spcPct val="80000"/>
                  </a:lnSpc>
                </a:pPr>
                <a:r>
                  <a:rPr lang="en-US" altLang="en-US" sz="1400">
                    <a:solidFill>
                      <a:srgbClr val="FC0128"/>
                    </a:solidFill>
                  </a:rPr>
                  <a:t>Inventory</a:t>
                </a:r>
              </a:p>
            </p:txBody>
          </p:sp>
        </p:grpSp>
        <p:sp>
          <p:nvSpPr>
            <p:cNvPr id="53" name="Rectangle 148"/>
            <p:cNvSpPr>
              <a:spLocks noChangeArrowheads="1"/>
            </p:cNvSpPr>
            <p:nvPr/>
          </p:nvSpPr>
          <p:spPr bwMode="auto">
            <a:xfrm>
              <a:off x="3511" y="888"/>
              <a:ext cx="1637"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t>Consumption statistics</a:t>
              </a:r>
            </a:p>
          </p:txBody>
        </p:sp>
        <p:sp>
          <p:nvSpPr>
            <p:cNvPr id="54" name="Rectangle 149"/>
            <p:cNvSpPr>
              <a:spLocks noChangeArrowheads="1"/>
            </p:cNvSpPr>
            <p:nvPr/>
          </p:nvSpPr>
          <p:spPr bwMode="auto">
            <a:xfrm>
              <a:off x="3554" y="1425"/>
              <a:ext cx="427" cy="171"/>
            </a:xfrm>
            <a:prstGeom prst="rect">
              <a:avLst/>
            </a:prstGeom>
            <a:noFill/>
            <a:ln>
              <a:noFill/>
            </a:ln>
            <a:effectLst/>
            <a:extLst/>
          </p:spPr>
          <p:txBody>
            <a:bodyPr wrap="none" lIns="92075" tIns="46038" rIns="92075" bIns="46038">
              <a:spAutoFit/>
            </a:bodyPr>
            <a:lstStyle/>
            <a:p>
              <a:pPr eaLnBrk="0" hangingPunct="0">
                <a:defRPr/>
              </a:pPr>
              <a:r>
                <a:rPr lang="en-US" sz="1100">
                  <a:solidFill>
                    <a:schemeClr val="bg1"/>
                  </a:solidFill>
                  <a:effectLst>
                    <a:outerShdw blurRad="38100" dist="38100" dir="2700000" algn="tl">
                      <a:srgbClr val="000000"/>
                    </a:outerShdw>
                  </a:effectLst>
                  <a:cs typeface="Arial" pitchFamily="34" charset="0"/>
                </a:rPr>
                <a:t>Dec 95</a:t>
              </a:r>
            </a:p>
          </p:txBody>
        </p:sp>
        <p:sp>
          <p:nvSpPr>
            <p:cNvPr id="55" name="Line 150"/>
            <p:cNvSpPr>
              <a:spLocks noChangeShapeType="1"/>
            </p:cNvSpPr>
            <p:nvPr/>
          </p:nvSpPr>
          <p:spPr bwMode="auto">
            <a:xfrm>
              <a:off x="1117" y="1614"/>
              <a:ext cx="760" cy="0"/>
            </a:xfrm>
            <a:prstGeom prst="line">
              <a:avLst/>
            </a:prstGeom>
            <a:noFill/>
            <a:ln w="50800">
              <a:solidFill>
                <a:srgbClr val="CF0E3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SG"/>
            </a:p>
          </p:txBody>
        </p:sp>
        <p:sp>
          <p:nvSpPr>
            <p:cNvPr id="56" name="Line 151"/>
            <p:cNvSpPr>
              <a:spLocks noChangeShapeType="1"/>
            </p:cNvSpPr>
            <p:nvPr/>
          </p:nvSpPr>
          <p:spPr bwMode="auto">
            <a:xfrm>
              <a:off x="3193" y="1697"/>
              <a:ext cx="674" cy="0"/>
            </a:xfrm>
            <a:prstGeom prst="line">
              <a:avLst/>
            </a:prstGeom>
            <a:noFill/>
            <a:ln w="50800">
              <a:solidFill>
                <a:srgbClr val="CF0E3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SG"/>
            </a:p>
          </p:txBody>
        </p:sp>
        <p:sp>
          <p:nvSpPr>
            <p:cNvPr id="57" name="Line 152"/>
            <p:cNvSpPr>
              <a:spLocks noChangeShapeType="1"/>
            </p:cNvSpPr>
            <p:nvPr/>
          </p:nvSpPr>
          <p:spPr bwMode="auto">
            <a:xfrm flipH="1">
              <a:off x="3175" y="1830"/>
              <a:ext cx="658" cy="0"/>
            </a:xfrm>
            <a:prstGeom prst="line">
              <a:avLst/>
            </a:prstGeom>
            <a:noFill/>
            <a:ln w="50800">
              <a:solidFill>
                <a:srgbClr val="CF0E3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SG"/>
            </a:p>
          </p:txBody>
        </p:sp>
        <p:sp>
          <p:nvSpPr>
            <p:cNvPr id="58" name="Rectangle 153"/>
            <p:cNvSpPr>
              <a:spLocks noChangeArrowheads="1"/>
            </p:cNvSpPr>
            <p:nvPr/>
          </p:nvSpPr>
          <p:spPr bwMode="auto">
            <a:xfrm>
              <a:off x="2211" y="1791"/>
              <a:ext cx="57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solidFill>
                    <a:schemeClr val="tx2"/>
                  </a:solidFill>
                </a:rPr>
                <a:t>  Stock</a:t>
              </a:r>
            </a:p>
          </p:txBody>
        </p:sp>
        <p:sp>
          <p:nvSpPr>
            <p:cNvPr id="59" name="Rectangle 154"/>
            <p:cNvSpPr>
              <a:spLocks noChangeArrowheads="1"/>
            </p:cNvSpPr>
            <p:nvPr/>
          </p:nvSpPr>
          <p:spPr bwMode="auto">
            <a:xfrm>
              <a:off x="1950" y="2730"/>
              <a:ext cx="1225"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200">
                  <a:solidFill>
                    <a:schemeClr val="tx2"/>
                  </a:solidFill>
                </a:rPr>
                <a:t>Storage location stock</a:t>
              </a:r>
            </a:p>
          </p:txBody>
        </p:sp>
        <p:sp>
          <p:nvSpPr>
            <p:cNvPr id="60" name="Rectangle 155"/>
            <p:cNvSpPr>
              <a:spLocks noChangeArrowheads="1"/>
            </p:cNvSpPr>
            <p:nvPr/>
          </p:nvSpPr>
          <p:spPr bwMode="auto">
            <a:xfrm>
              <a:off x="1962" y="3405"/>
              <a:ext cx="1075"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solidFill>
                    <a:schemeClr val="tx2"/>
                  </a:solidFill>
                </a:rPr>
                <a:t>  Special stock</a:t>
              </a:r>
            </a:p>
          </p:txBody>
        </p:sp>
        <p:sp>
          <p:nvSpPr>
            <p:cNvPr id="61" name="Rectangle 156"/>
            <p:cNvSpPr>
              <a:spLocks noChangeArrowheads="1"/>
            </p:cNvSpPr>
            <p:nvPr/>
          </p:nvSpPr>
          <p:spPr bwMode="auto">
            <a:xfrm>
              <a:off x="1527" y="3870"/>
              <a:ext cx="212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solidFill>
                    <a:schemeClr val="tx2"/>
                  </a:solidFill>
                </a:rPr>
                <a:t>Analysis/ inventory controlling</a:t>
              </a:r>
            </a:p>
          </p:txBody>
        </p:sp>
        <p:sp>
          <p:nvSpPr>
            <p:cNvPr id="62" name="Rectangle 157"/>
            <p:cNvSpPr>
              <a:spLocks noChangeArrowheads="1"/>
            </p:cNvSpPr>
            <p:nvPr/>
          </p:nvSpPr>
          <p:spPr bwMode="auto">
            <a:xfrm>
              <a:off x="4059" y="2790"/>
              <a:ext cx="112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400">
                  <a:solidFill>
                    <a:schemeClr val="tx2"/>
                  </a:solidFill>
                </a:rPr>
                <a:t>Warehouse mgmt</a:t>
              </a:r>
            </a:p>
            <a:p>
              <a:r>
                <a:rPr lang="en-US" altLang="en-US" sz="1400">
                  <a:solidFill>
                    <a:schemeClr val="tx2"/>
                  </a:solidFill>
                </a:rPr>
                <a:t>Storage bins</a:t>
              </a:r>
            </a:p>
          </p:txBody>
        </p:sp>
        <p:sp>
          <p:nvSpPr>
            <p:cNvPr id="63" name="Rectangle 158"/>
            <p:cNvSpPr>
              <a:spLocks noChangeArrowheads="1"/>
            </p:cNvSpPr>
            <p:nvPr/>
          </p:nvSpPr>
          <p:spPr bwMode="auto">
            <a:xfrm>
              <a:off x="3863" y="1372"/>
              <a:ext cx="1044" cy="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solidFill>
                    <a:schemeClr val="tx2"/>
                  </a:solidFill>
                </a:rPr>
                <a:t>Movement</a:t>
              </a:r>
            </a:p>
            <a:p>
              <a:r>
                <a:rPr lang="en-US" altLang="en-US" sz="1600">
                  <a:solidFill>
                    <a:schemeClr val="tx2"/>
                  </a:solidFill>
                </a:rPr>
                <a:t>in-/outward</a:t>
              </a:r>
            </a:p>
            <a:p>
              <a:r>
                <a:rPr lang="en-US" altLang="en-US" sz="1600">
                  <a:solidFill>
                    <a:schemeClr val="tx2"/>
                  </a:solidFill>
                </a:rPr>
                <a:t>Stock transfer</a:t>
              </a:r>
            </a:p>
            <a:p>
              <a:r>
                <a:rPr lang="en-US" altLang="en-US" sz="1600">
                  <a:solidFill>
                    <a:schemeClr val="tx2"/>
                  </a:solidFill>
                </a:rPr>
                <a:t>Transfer post.</a:t>
              </a:r>
            </a:p>
            <a:p>
              <a:r>
                <a:rPr lang="en-US" altLang="en-US" sz="1600">
                  <a:solidFill>
                    <a:schemeClr val="tx2"/>
                  </a:solidFill>
                </a:rPr>
                <a:t>...</a:t>
              </a:r>
            </a:p>
          </p:txBody>
        </p:sp>
        <p:sp>
          <p:nvSpPr>
            <p:cNvPr id="64" name="Rectangle 159"/>
            <p:cNvSpPr>
              <a:spLocks noChangeArrowheads="1"/>
            </p:cNvSpPr>
            <p:nvPr/>
          </p:nvSpPr>
          <p:spPr bwMode="auto">
            <a:xfrm>
              <a:off x="894" y="1056"/>
              <a:ext cx="1237" cy="212"/>
            </a:xfrm>
            <a:prstGeom prst="rect">
              <a:avLst/>
            </a:prstGeom>
            <a:solidFill>
              <a:schemeClr val="bg1"/>
            </a:solidFill>
            <a:ln w="12700">
              <a:solidFill>
                <a:schemeClr val="tx1"/>
              </a:solidFill>
              <a:miter lim="800000"/>
              <a:headEnd/>
              <a:tailEnd/>
            </a:ln>
            <a:effectLst>
              <a:outerShdw dist="107763" dir="2700000" algn="ctr" rotWithShape="0">
                <a:schemeClr val="tx1"/>
              </a:outerShdw>
            </a:effectLst>
          </p:spPr>
          <p:txBody>
            <a:bodyPr wrap="none" anchor="ctr"/>
            <a:lstStyle/>
            <a:p>
              <a:pPr>
                <a:defRPr/>
              </a:pPr>
              <a:endParaRPr lang="en-US">
                <a:cs typeface="Arial" pitchFamily="34" charset="0"/>
              </a:endParaRPr>
            </a:p>
          </p:txBody>
        </p:sp>
        <p:sp>
          <p:nvSpPr>
            <p:cNvPr id="65" name="Rectangle 160"/>
            <p:cNvSpPr>
              <a:spLocks noChangeArrowheads="1"/>
            </p:cNvSpPr>
            <p:nvPr/>
          </p:nvSpPr>
          <p:spPr bwMode="auto">
            <a:xfrm>
              <a:off x="850" y="1059"/>
              <a:ext cx="142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t>Quantity and values</a:t>
              </a:r>
            </a:p>
          </p:txBody>
        </p:sp>
      </p:grpSp>
    </p:spTree>
    <p:extLst>
      <p:ext uri="{BB962C8B-B14F-4D97-AF65-F5344CB8AC3E}">
        <p14:creationId xmlns:p14="http://schemas.microsoft.com/office/powerpoint/2010/main" val="28613263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5. Inventory Management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Goods Movements</a:t>
            </a:r>
            <a:endParaRPr lang="ja-JP" altLang="en-US" b="1" dirty="0">
              <a:solidFill>
                <a:srgbClr val="FFC000"/>
              </a:solidFill>
              <a:latin typeface="Calibri" panose="020F0502020204030204" pitchFamily="34" charset="0"/>
            </a:endParaRPr>
          </a:p>
        </p:txBody>
      </p:sp>
      <p:sp>
        <p:nvSpPr>
          <p:cNvPr id="5" name="Rectangle 4"/>
          <p:cNvSpPr txBox="1">
            <a:spLocks noChangeArrowheads="1"/>
          </p:cNvSpPr>
          <p:nvPr/>
        </p:nvSpPr>
        <p:spPr>
          <a:xfrm>
            <a:off x="152400" y="981075"/>
            <a:ext cx="9589918" cy="5256213"/>
          </a:xfrm>
          <a:prstGeom prst="rect">
            <a:avLst/>
          </a:prstGeom>
        </p:spPr>
        <p:txBody>
          <a:bodyPr lIns="90000"/>
          <a:lstStyle>
            <a:lvl1pPr marL="0" marR="0" indent="0" algn="l" defTabSz="609555" rtl="0" eaLnBrk="1" fontAlgn="ctr" latinLnBrk="0" hangingPunct="1">
              <a:lnSpc>
                <a:spcPct val="100000"/>
              </a:lnSpc>
              <a:spcBef>
                <a:spcPts val="0"/>
              </a:spcBef>
              <a:spcAft>
                <a:spcPct val="0"/>
              </a:spcAft>
              <a:buClrTx/>
              <a:buSzTx/>
              <a:buFontTx/>
              <a:buNone/>
              <a:tabLst/>
              <a:defRPr kumimoji="1" sz="2000" b="0" i="0" kern="1200" spc="100" baseline="0">
                <a:solidFill>
                  <a:schemeClr val="tx1"/>
                </a:solidFill>
                <a:latin typeface="+mn-lt"/>
                <a:ea typeface="HGPGothicE" charset="-128"/>
                <a:cs typeface="HGPGothicE" charset="-128"/>
              </a:defRPr>
            </a:lvl1pPr>
            <a:lvl2pPr marL="609555" indent="0" algn="l" defTabSz="534552" rtl="0" eaLnBrk="1" fontAlgn="ctr" hangingPunct="1">
              <a:spcBef>
                <a:spcPts val="0"/>
              </a:spcBef>
              <a:spcAft>
                <a:spcPct val="0"/>
              </a:spcAft>
              <a:buFontTx/>
              <a:buNone/>
              <a:defRPr kumimoji="1" sz="2000" b="0" i="0" kern="1200" spc="100">
                <a:solidFill>
                  <a:schemeClr val="tx1"/>
                </a:solidFill>
                <a:latin typeface="HGPGothicE" charset="-128"/>
                <a:ea typeface="HGPGothicE" charset="-128"/>
                <a:cs typeface="HGPGothicE" charset="-128"/>
              </a:defRPr>
            </a:lvl2pPr>
            <a:lvl3pPr marL="1219108" indent="0" algn="l" defTabSz="534552" rtl="0" eaLnBrk="1" fontAlgn="ctr" hangingPunct="1">
              <a:spcBef>
                <a:spcPts val="0"/>
              </a:spcBef>
              <a:spcAft>
                <a:spcPct val="0"/>
              </a:spcAft>
              <a:buFontTx/>
              <a:buNone/>
              <a:defRPr kumimoji="1" sz="2000" b="0" i="0" kern="1200" spc="100">
                <a:solidFill>
                  <a:schemeClr val="tx1"/>
                </a:solidFill>
                <a:latin typeface="HGPGothicE" charset="-128"/>
                <a:ea typeface="HGPGothicE" charset="-128"/>
                <a:cs typeface="HGPGothicE" charset="-128"/>
              </a:defRPr>
            </a:lvl3pPr>
            <a:lvl4pPr marL="1828664" indent="0" algn="l" defTabSz="534552" rtl="0" eaLnBrk="1" fontAlgn="base" hangingPunct="1">
              <a:spcBef>
                <a:spcPct val="20000"/>
              </a:spcBef>
              <a:spcAft>
                <a:spcPct val="0"/>
              </a:spcAft>
              <a:buFontTx/>
              <a:buNone/>
              <a:defRPr kumimoji="1" sz="2339" kern="1200">
                <a:solidFill>
                  <a:schemeClr val="tx2"/>
                </a:solidFill>
                <a:latin typeface="Arial"/>
                <a:ea typeface="+mn-ea"/>
                <a:cs typeface="Arial"/>
              </a:defRPr>
            </a:lvl4pPr>
            <a:lvl5pPr marL="2438218" indent="0" algn="l" defTabSz="534552" rtl="0" eaLnBrk="1" fontAlgn="base" hangingPunct="1">
              <a:spcBef>
                <a:spcPct val="20000"/>
              </a:spcBef>
              <a:spcAft>
                <a:spcPct val="0"/>
              </a:spcAft>
              <a:buFontTx/>
              <a:buNone/>
              <a:defRPr kumimoji="1" sz="2339" kern="1200">
                <a:solidFill>
                  <a:schemeClr val="tx2"/>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r>
              <a:rPr lang="en-US" altLang="en-US" sz="1800" b="1" dirty="0" smtClean="0"/>
              <a:t>Goods Movement Types: </a:t>
            </a:r>
          </a:p>
          <a:p>
            <a:pPr lvl="1">
              <a:buClr>
                <a:schemeClr val="bg1">
                  <a:lumMod val="85000"/>
                </a:schemeClr>
              </a:buClr>
            </a:pPr>
            <a:r>
              <a:rPr lang="en-US" altLang="en-US" sz="1800" dirty="0" smtClean="0"/>
              <a:t>Goods Receipt: Vendor, Production.</a:t>
            </a:r>
          </a:p>
          <a:p>
            <a:pPr lvl="1">
              <a:buClr>
                <a:schemeClr val="bg1">
                  <a:lumMod val="85000"/>
                </a:schemeClr>
              </a:buClr>
            </a:pPr>
            <a:r>
              <a:rPr lang="en-US" altLang="en-US" sz="1800" dirty="0" smtClean="0"/>
              <a:t>Goods Issue: Consumption, Cost Center, etc.</a:t>
            </a:r>
          </a:p>
          <a:p>
            <a:pPr lvl="1">
              <a:buClr>
                <a:schemeClr val="bg1">
                  <a:lumMod val="85000"/>
                </a:schemeClr>
              </a:buClr>
            </a:pPr>
            <a:r>
              <a:rPr lang="en-US" altLang="en-US" sz="1800" dirty="0" smtClean="0"/>
              <a:t>Stock Transfer: Storage Locations, Plants, Companies </a:t>
            </a:r>
          </a:p>
          <a:p>
            <a:pPr lvl="1">
              <a:buClr>
                <a:schemeClr val="bg1">
                  <a:lumMod val="85000"/>
                </a:schemeClr>
              </a:buClr>
            </a:pPr>
            <a:r>
              <a:rPr lang="en-US" altLang="en-US" sz="1800" dirty="0" smtClean="0"/>
              <a:t>Transfer Posting: Material to Material, Own Stock to Stock for </a:t>
            </a:r>
            <a:r>
              <a:rPr lang="en-US" altLang="en-US" sz="1800" dirty="0" err="1" smtClean="0"/>
              <a:t>Subcon</a:t>
            </a:r>
            <a:endParaRPr lang="en-US" altLang="en-US" sz="1800" dirty="0" smtClean="0"/>
          </a:p>
          <a:p>
            <a:pPr lvl="1"/>
            <a:endParaRPr lang="en-US" altLang="en-US" sz="1800" b="1" dirty="0" smtClean="0"/>
          </a:p>
          <a:p>
            <a:r>
              <a:rPr lang="en-US" altLang="en-US" sz="1800" b="1" dirty="0" smtClean="0"/>
              <a:t>Result of Goods Movement:</a:t>
            </a:r>
          </a:p>
          <a:p>
            <a:pPr lvl="1">
              <a:buClr>
                <a:schemeClr val="bg1">
                  <a:lumMod val="85000"/>
                </a:schemeClr>
              </a:buClr>
            </a:pPr>
            <a:r>
              <a:rPr lang="en-US" altLang="en-US" sz="1800" dirty="0" smtClean="0"/>
              <a:t>Material Document</a:t>
            </a:r>
          </a:p>
          <a:p>
            <a:pPr lvl="1">
              <a:buClr>
                <a:schemeClr val="bg1">
                  <a:lumMod val="85000"/>
                </a:schemeClr>
              </a:buClr>
            </a:pPr>
            <a:r>
              <a:rPr lang="en-US" altLang="en-US" sz="1800" dirty="0" smtClean="0"/>
              <a:t>Accounting Document</a:t>
            </a:r>
          </a:p>
          <a:p>
            <a:pPr lvl="1">
              <a:buClr>
                <a:schemeClr val="bg1">
                  <a:lumMod val="85000"/>
                </a:schemeClr>
              </a:buClr>
            </a:pPr>
            <a:r>
              <a:rPr lang="en-US" altLang="en-US" sz="1800" dirty="0" smtClean="0"/>
              <a:t>Stock quantities are updated</a:t>
            </a:r>
          </a:p>
          <a:p>
            <a:pPr lvl="1">
              <a:buClr>
                <a:schemeClr val="bg1">
                  <a:lumMod val="85000"/>
                </a:schemeClr>
              </a:buClr>
            </a:pPr>
            <a:r>
              <a:rPr lang="en-US" altLang="en-US" sz="1800" dirty="0" smtClean="0"/>
              <a:t>Stock values in materials master are updated</a:t>
            </a:r>
          </a:p>
          <a:p>
            <a:endParaRPr lang="en-US" altLang="en-US" dirty="0" smtClean="0"/>
          </a:p>
          <a:p>
            <a:endParaRPr lang="en-US" altLang="en-US" dirty="0" smtClean="0"/>
          </a:p>
        </p:txBody>
      </p:sp>
    </p:spTree>
    <p:extLst>
      <p:ext uri="{BB962C8B-B14F-4D97-AF65-F5344CB8AC3E}">
        <p14:creationId xmlns:p14="http://schemas.microsoft.com/office/powerpoint/2010/main" val="40281979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5. Inventory Management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Example: Production Order Goods Movements</a:t>
            </a:r>
            <a:endParaRPr lang="ja-JP" altLang="en-US" b="1" dirty="0">
              <a:solidFill>
                <a:srgbClr val="FFC000"/>
              </a:solidFill>
              <a:latin typeface="Calibri" panose="020F0502020204030204" pitchFamily="34" charset="0"/>
            </a:endParaRPr>
          </a:p>
        </p:txBody>
      </p:sp>
      <p:sp>
        <p:nvSpPr>
          <p:cNvPr id="11" name="Rectangle 2"/>
          <p:cNvSpPr>
            <a:spLocks noChangeArrowheads="1"/>
          </p:cNvSpPr>
          <p:nvPr/>
        </p:nvSpPr>
        <p:spPr bwMode="gray">
          <a:xfrm>
            <a:off x="3840164" y="5310191"/>
            <a:ext cx="2865437" cy="1066800"/>
          </a:xfrm>
          <a:prstGeom prst="rect">
            <a:avLst/>
          </a:prstGeom>
          <a:solidFill>
            <a:srgbClr val="FCFEB9"/>
          </a:solidFill>
          <a:ln w="12700">
            <a:solidFill>
              <a:srgbClr val="000000"/>
            </a:solidFill>
            <a:miter lim="800000"/>
            <a:headEnd/>
            <a:tailEnd/>
          </a:ln>
          <a:effectLst>
            <a:outerShdw dist="107763" dir="2700000" algn="ctr" rotWithShape="0">
              <a:srgbClr val="919191"/>
            </a:outerShdw>
          </a:effec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12" name="Rectangle 4"/>
          <p:cNvSpPr>
            <a:spLocks noChangeArrowheads="1"/>
          </p:cNvSpPr>
          <p:nvPr/>
        </p:nvSpPr>
        <p:spPr bwMode="gray">
          <a:xfrm>
            <a:off x="1201738" y="890591"/>
            <a:ext cx="2959100" cy="4191000"/>
          </a:xfrm>
          <a:prstGeom prst="rect">
            <a:avLst/>
          </a:prstGeom>
          <a:solidFill>
            <a:srgbClr val="FCFEB9"/>
          </a:solidFill>
          <a:ln w="12700">
            <a:solidFill>
              <a:srgbClr val="000000"/>
            </a:solidFill>
            <a:miter lim="800000"/>
            <a:headEnd/>
            <a:tailEnd/>
          </a:ln>
          <a:effectLst>
            <a:outerShdw dist="107763" dir="2700000" algn="ctr" rotWithShape="0">
              <a:srgbClr val="919191"/>
            </a:outerShdw>
          </a:effec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13" name="Rectangle 5"/>
          <p:cNvSpPr>
            <a:spLocks noChangeArrowheads="1"/>
          </p:cNvSpPr>
          <p:nvPr/>
        </p:nvSpPr>
        <p:spPr bwMode="gray">
          <a:xfrm>
            <a:off x="5849938" y="890591"/>
            <a:ext cx="2959100" cy="4038600"/>
          </a:xfrm>
          <a:prstGeom prst="rect">
            <a:avLst/>
          </a:prstGeom>
          <a:solidFill>
            <a:srgbClr val="FFFF66"/>
          </a:solidFill>
          <a:ln w="12700">
            <a:solidFill>
              <a:srgbClr val="000000"/>
            </a:solidFill>
            <a:miter lim="800000"/>
            <a:headEnd/>
            <a:tailEnd/>
          </a:ln>
          <a:effectLst>
            <a:outerShdw dist="107763" dir="2700000" algn="ctr" rotWithShape="0">
              <a:srgbClr val="919191"/>
            </a:outerShdw>
          </a:effec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14" name="Rectangle 6"/>
          <p:cNvSpPr>
            <a:spLocks noChangeArrowheads="1"/>
          </p:cNvSpPr>
          <p:nvPr/>
        </p:nvSpPr>
        <p:spPr bwMode="gray">
          <a:xfrm>
            <a:off x="8097839" y="1708155"/>
            <a:ext cx="942975" cy="1227137"/>
          </a:xfrm>
          <a:prstGeom prst="rect">
            <a:avLst/>
          </a:prstGeom>
          <a:solidFill>
            <a:srgbClr val="A2C1FE"/>
          </a:solidFill>
          <a:ln w="12700">
            <a:solidFill>
              <a:srgbClr val="000000"/>
            </a:solidFill>
            <a:miter lim="800000"/>
            <a:headEnd/>
            <a:tailEnd/>
          </a:ln>
          <a:effectLst>
            <a:outerShdw dist="53882" dir="2700000" algn="ctr" rotWithShape="0">
              <a:srgbClr val="CECECE"/>
            </a:outerShdw>
          </a:effec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2" name="Rectangle 7"/>
          <p:cNvSpPr>
            <a:spLocks noChangeArrowheads="1"/>
          </p:cNvSpPr>
          <p:nvPr/>
        </p:nvSpPr>
        <p:spPr bwMode="gray">
          <a:xfrm>
            <a:off x="8034339" y="1754191"/>
            <a:ext cx="604837" cy="107950"/>
          </a:xfrm>
          <a:prstGeom prst="rect">
            <a:avLst/>
          </a:prstGeom>
          <a:solidFill>
            <a:srgbClr val="F7668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850" tIns="12700" rIns="69850" bIns="12700" anchor="ctr"/>
          <a:lstStyle>
            <a:lvl1pPr algn="l" defTabSz="82550">
              <a:defRPr sz="2400">
                <a:solidFill>
                  <a:schemeClr val="tx1"/>
                </a:solidFill>
                <a:latin typeface="Times New Roman" panose="02020603050405020304" pitchFamily="18" charset="0"/>
              </a:defRPr>
            </a:lvl1pPr>
            <a:lvl2pPr marL="134938" algn="l" defTabSz="82550">
              <a:defRPr sz="2400">
                <a:solidFill>
                  <a:schemeClr val="tx1"/>
                </a:solidFill>
                <a:latin typeface="Times New Roman" panose="02020603050405020304" pitchFamily="18" charset="0"/>
              </a:defRPr>
            </a:lvl2pPr>
            <a:lvl3pPr marL="271463" algn="l" defTabSz="82550">
              <a:defRPr sz="2400">
                <a:solidFill>
                  <a:schemeClr val="tx1"/>
                </a:solidFill>
                <a:latin typeface="Times New Roman" panose="02020603050405020304" pitchFamily="18" charset="0"/>
              </a:defRPr>
            </a:lvl3pPr>
            <a:lvl4pPr marL="403225" algn="l" defTabSz="82550">
              <a:defRPr sz="2400">
                <a:solidFill>
                  <a:schemeClr val="tx1"/>
                </a:solidFill>
                <a:latin typeface="Times New Roman" panose="02020603050405020304" pitchFamily="18" charset="0"/>
              </a:defRPr>
            </a:lvl4pPr>
            <a:lvl5pPr marL="538163" algn="l" defTabSz="82550">
              <a:defRPr sz="2400">
                <a:solidFill>
                  <a:schemeClr val="tx1"/>
                </a:solidFill>
                <a:latin typeface="Times New Roman" panose="02020603050405020304" pitchFamily="18" charset="0"/>
              </a:defRPr>
            </a:lvl5pPr>
            <a:lvl6pPr marL="995363" defTabSz="82550" eaLnBrk="0" fontAlgn="base" hangingPunct="0">
              <a:spcBef>
                <a:spcPct val="0"/>
              </a:spcBef>
              <a:spcAft>
                <a:spcPct val="0"/>
              </a:spcAft>
              <a:defRPr sz="2400">
                <a:solidFill>
                  <a:schemeClr val="tx1"/>
                </a:solidFill>
                <a:latin typeface="Times New Roman" panose="02020603050405020304" pitchFamily="18" charset="0"/>
              </a:defRPr>
            </a:lvl6pPr>
            <a:lvl7pPr marL="1452563" defTabSz="82550" eaLnBrk="0" fontAlgn="base" hangingPunct="0">
              <a:spcBef>
                <a:spcPct val="0"/>
              </a:spcBef>
              <a:spcAft>
                <a:spcPct val="0"/>
              </a:spcAft>
              <a:defRPr sz="2400">
                <a:solidFill>
                  <a:schemeClr val="tx1"/>
                </a:solidFill>
                <a:latin typeface="Times New Roman" panose="02020603050405020304" pitchFamily="18" charset="0"/>
              </a:defRPr>
            </a:lvl7pPr>
            <a:lvl8pPr marL="1909763" defTabSz="82550" eaLnBrk="0" fontAlgn="base" hangingPunct="0">
              <a:spcBef>
                <a:spcPct val="0"/>
              </a:spcBef>
              <a:spcAft>
                <a:spcPct val="0"/>
              </a:spcAft>
              <a:defRPr sz="2400">
                <a:solidFill>
                  <a:schemeClr val="tx1"/>
                </a:solidFill>
                <a:latin typeface="Times New Roman" panose="02020603050405020304" pitchFamily="18" charset="0"/>
              </a:defRPr>
            </a:lvl8pPr>
            <a:lvl9pPr marL="2366963" defTabSz="82550"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0"/>
              </a:spcBef>
              <a:spcAft>
                <a:spcPct val="0"/>
              </a:spcAft>
              <a:defRPr/>
            </a:pPr>
            <a:r>
              <a:rPr kumimoji="0" lang="en-US" altLang="en-US" sz="400" b="1" kern="0">
                <a:solidFill>
                  <a:srgbClr val="000000"/>
                </a:solidFill>
                <a:effectLst>
                  <a:outerShdw blurRad="38100" dist="38100" dir="2700000" algn="tl">
                    <a:srgbClr val="FFFFFF"/>
                  </a:outerShdw>
                </a:effectLst>
                <a:latin typeface="Arial" panose="020B0604020202020204" pitchFamily="34" charset="0"/>
                <a:cs typeface="Angsana New" panose="02020603050405020304" pitchFamily="18" charset="-34"/>
              </a:rPr>
              <a:t>Order header</a:t>
            </a:r>
            <a:endParaRPr kumimoji="0" lang="de-DE" altLang="en-US" sz="400" b="1" kern="0">
              <a:solidFill>
                <a:srgbClr val="000000"/>
              </a:solidFill>
              <a:effectLst>
                <a:outerShdw blurRad="38100" dist="38100" dir="2700000" algn="tl">
                  <a:srgbClr val="FFFFFF"/>
                </a:outerShdw>
              </a:effectLst>
              <a:latin typeface="Arial" panose="020B0604020202020204" pitchFamily="34" charset="0"/>
              <a:cs typeface="Angsana New" panose="02020603050405020304" pitchFamily="18" charset="-34"/>
            </a:endParaRPr>
          </a:p>
        </p:txBody>
      </p:sp>
      <p:sp>
        <p:nvSpPr>
          <p:cNvPr id="23" name="Freeform 8"/>
          <p:cNvSpPr>
            <a:spLocks/>
          </p:cNvSpPr>
          <p:nvPr/>
        </p:nvSpPr>
        <p:spPr bwMode="gray">
          <a:xfrm>
            <a:off x="8027989" y="1747841"/>
            <a:ext cx="619125" cy="122238"/>
          </a:xfrm>
          <a:custGeom>
            <a:avLst/>
            <a:gdLst>
              <a:gd name="T0" fmla="*/ 389 w 390"/>
              <a:gd name="T1" fmla="*/ 0 h 77"/>
              <a:gd name="T2" fmla="*/ 0 w 390"/>
              <a:gd name="T3" fmla="*/ 0 h 77"/>
              <a:gd name="T4" fmla="*/ 0 w 390"/>
              <a:gd name="T5" fmla="*/ 76 h 77"/>
            </a:gdLst>
            <a:ahLst/>
            <a:cxnLst>
              <a:cxn ang="0">
                <a:pos x="T0" y="T1"/>
              </a:cxn>
              <a:cxn ang="0">
                <a:pos x="T2" y="T3"/>
              </a:cxn>
              <a:cxn ang="0">
                <a:pos x="T4" y="T5"/>
              </a:cxn>
            </a:cxnLst>
            <a:rect l="0" t="0" r="r" b="b"/>
            <a:pathLst>
              <a:path w="390" h="77">
                <a:moveTo>
                  <a:pt x="389" y="0"/>
                </a:moveTo>
                <a:lnTo>
                  <a:pt x="0" y="0"/>
                </a:lnTo>
                <a:lnTo>
                  <a:pt x="0" y="7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4" name="Freeform 9"/>
          <p:cNvSpPr>
            <a:spLocks/>
          </p:cNvSpPr>
          <p:nvPr/>
        </p:nvSpPr>
        <p:spPr bwMode="gray">
          <a:xfrm>
            <a:off x="8027989" y="1747841"/>
            <a:ext cx="619125" cy="122238"/>
          </a:xfrm>
          <a:custGeom>
            <a:avLst/>
            <a:gdLst>
              <a:gd name="T0" fmla="*/ 0 w 390"/>
              <a:gd name="T1" fmla="*/ 76 h 77"/>
              <a:gd name="T2" fmla="*/ 389 w 390"/>
              <a:gd name="T3" fmla="*/ 76 h 77"/>
              <a:gd name="T4" fmla="*/ 389 w 390"/>
              <a:gd name="T5" fmla="*/ 0 h 77"/>
            </a:gdLst>
            <a:ahLst/>
            <a:cxnLst>
              <a:cxn ang="0">
                <a:pos x="T0" y="T1"/>
              </a:cxn>
              <a:cxn ang="0">
                <a:pos x="T2" y="T3"/>
              </a:cxn>
              <a:cxn ang="0">
                <a:pos x="T4" y="T5"/>
              </a:cxn>
            </a:cxnLst>
            <a:rect l="0" t="0" r="r" b="b"/>
            <a:pathLst>
              <a:path w="390" h="77">
                <a:moveTo>
                  <a:pt x="0" y="76"/>
                </a:moveTo>
                <a:lnTo>
                  <a:pt x="389" y="76"/>
                </a:lnTo>
                <a:lnTo>
                  <a:pt x="389"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5" name="Rectangle 10"/>
          <p:cNvSpPr>
            <a:spLocks noChangeArrowheads="1"/>
          </p:cNvSpPr>
          <p:nvPr/>
        </p:nvSpPr>
        <p:spPr bwMode="gray">
          <a:xfrm>
            <a:off x="8585200" y="1914529"/>
            <a:ext cx="495300" cy="8096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6" name="Rectangle 11"/>
          <p:cNvSpPr>
            <a:spLocks noChangeArrowheads="1"/>
          </p:cNvSpPr>
          <p:nvPr/>
        </p:nvSpPr>
        <p:spPr bwMode="gray">
          <a:xfrm>
            <a:off x="8456613" y="1962154"/>
            <a:ext cx="493712" cy="8255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7" name="Rectangle 12"/>
          <p:cNvSpPr>
            <a:spLocks noChangeArrowheads="1"/>
          </p:cNvSpPr>
          <p:nvPr/>
        </p:nvSpPr>
        <p:spPr bwMode="gray">
          <a:xfrm>
            <a:off x="8218489" y="2014542"/>
            <a:ext cx="496887" cy="79375"/>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700" tIns="19050" rIns="12700" bIns="19050" anchor="ctr"/>
          <a:lstStyle>
            <a:lvl1pPr algn="l" defTabSz="122238">
              <a:defRPr sz="2400">
                <a:solidFill>
                  <a:schemeClr val="tx1"/>
                </a:solidFill>
                <a:latin typeface="Times New Roman" panose="02020603050405020304" pitchFamily="18" charset="0"/>
              </a:defRPr>
            </a:lvl1pPr>
            <a:lvl2pPr marL="168275" algn="l" defTabSz="122238">
              <a:defRPr sz="2400">
                <a:solidFill>
                  <a:schemeClr val="tx1"/>
                </a:solidFill>
                <a:latin typeface="Times New Roman" panose="02020603050405020304" pitchFamily="18" charset="0"/>
              </a:defRPr>
            </a:lvl2pPr>
            <a:lvl3pPr marL="336550" algn="l" defTabSz="122238">
              <a:defRPr sz="2400">
                <a:solidFill>
                  <a:schemeClr val="tx1"/>
                </a:solidFill>
                <a:latin typeface="Times New Roman" panose="02020603050405020304" pitchFamily="18" charset="0"/>
              </a:defRPr>
            </a:lvl3pPr>
            <a:lvl4pPr marL="503238" algn="l" defTabSz="122238">
              <a:defRPr sz="2400">
                <a:solidFill>
                  <a:schemeClr val="tx1"/>
                </a:solidFill>
                <a:latin typeface="Times New Roman" panose="02020603050405020304" pitchFamily="18" charset="0"/>
              </a:defRPr>
            </a:lvl4pPr>
            <a:lvl5pPr marL="673100" algn="l" defTabSz="122238">
              <a:defRPr sz="2400">
                <a:solidFill>
                  <a:schemeClr val="tx1"/>
                </a:solidFill>
                <a:latin typeface="Times New Roman" panose="02020603050405020304" pitchFamily="18" charset="0"/>
              </a:defRPr>
            </a:lvl5pPr>
            <a:lvl6pPr marL="1130300" defTabSz="122238" eaLnBrk="0" fontAlgn="base" hangingPunct="0">
              <a:spcBef>
                <a:spcPct val="0"/>
              </a:spcBef>
              <a:spcAft>
                <a:spcPct val="0"/>
              </a:spcAft>
              <a:defRPr sz="2400">
                <a:solidFill>
                  <a:schemeClr val="tx1"/>
                </a:solidFill>
                <a:latin typeface="Times New Roman" panose="02020603050405020304" pitchFamily="18" charset="0"/>
              </a:defRPr>
            </a:lvl6pPr>
            <a:lvl7pPr marL="1587500" defTabSz="122238" eaLnBrk="0" fontAlgn="base" hangingPunct="0">
              <a:spcBef>
                <a:spcPct val="0"/>
              </a:spcBef>
              <a:spcAft>
                <a:spcPct val="0"/>
              </a:spcAft>
              <a:defRPr sz="2400">
                <a:solidFill>
                  <a:schemeClr val="tx1"/>
                </a:solidFill>
                <a:latin typeface="Times New Roman" panose="02020603050405020304" pitchFamily="18" charset="0"/>
              </a:defRPr>
            </a:lvl7pPr>
            <a:lvl8pPr marL="2044700" defTabSz="122238" eaLnBrk="0" fontAlgn="base" hangingPunct="0">
              <a:spcBef>
                <a:spcPct val="0"/>
              </a:spcBef>
              <a:spcAft>
                <a:spcPct val="0"/>
              </a:spcAft>
              <a:defRPr sz="2400">
                <a:solidFill>
                  <a:schemeClr val="tx1"/>
                </a:solidFill>
                <a:latin typeface="Times New Roman" panose="02020603050405020304" pitchFamily="18" charset="0"/>
              </a:defRPr>
            </a:lvl8pPr>
            <a:lvl9pPr marL="2501900" defTabSz="1222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0"/>
              </a:spcBef>
              <a:spcAft>
                <a:spcPct val="0"/>
              </a:spcAft>
              <a:defRPr/>
            </a:pPr>
            <a:r>
              <a:rPr kumimoji="0" lang="en-US" altLang="en-US" sz="400" b="1" kern="0">
                <a:solidFill>
                  <a:srgbClr val="000000"/>
                </a:solidFill>
                <a:latin typeface="Arial" panose="020B0604020202020204" pitchFamily="34" charset="0"/>
                <a:cs typeface="Angsana New" panose="02020603050405020304" pitchFamily="18" charset="-34"/>
              </a:rPr>
              <a:t>Operations</a:t>
            </a:r>
            <a:endParaRPr kumimoji="0" lang="de-DE" altLang="en-US" sz="400" b="1" kern="0">
              <a:solidFill>
                <a:srgbClr val="000000"/>
              </a:solidFill>
              <a:latin typeface="Arial" panose="020B0604020202020204" pitchFamily="34" charset="0"/>
              <a:cs typeface="Angsana New" panose="02020603050405020304" pitchFamily="18" charset="-34"/>
            </a:endParaRPr>
          </a:p>
        </p:txBody>
      </p:sp>
      <p:sp>
        <p:nvSpPr>
          <p:cNvPr id="28" name="Rectangle 13"/>
          <p:cNvSpPr>
            <a:spLocks noChangeArrowheads="1"/>
          </p:cNvSpPr>
          <p:nvPr/>
        </p:nvSpPr>
        <p:spPr bwMode="gray">
          <a:xfrm>
            <a:off x="8582025" y="2185991"/>
            <a:ext cx="496888" cy="8255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9" name="Rectangle 14"/>
          <p:cNvSpPr>
            <a:spLocks noChangeArrowheads="1"/>
          </p:cNvSpPr>
          <p:nvPr/>
        </p:nvSpPr>
        <p:spPr bwMode="gray">
          <a:xfrm>
            <a:off x="8520114" y="2233616"/>
            <a:ext cx="496887" cy="8255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0" name="Rectangle 15"/>
          <p:cNvSpPr>
            <a:spLocks noChangeArrowheads="1"/>
          </p:cNvSpPr>
          <p:nvPr/>
        </p:nvSpPr>
        <p:spPr bwMode="gray">
          <a:xfrm>
            <a:off x="8293100" y="2282830"/>
            <a:ext cx="642938" cy="79375"/>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700" tIns="19050" rIns="12700" bIns="19050" anchor="ctr"/>
          <a:lstStyle>
            <a:lvl1pPr algn="l" defTabSz="122238">
              <a:defRPr sz="2400">
                <a:solidFill>
                  <a:schemeClr val="tx1"/>
                </a:solidFill>
                <a:latin typeface="Times New Roman" panose="02020603050405020304" pitchFamily="18" charset="0"/>
              </a:defRPr>
            </a:lvl1pPr>
            <a:lvl2pPr marL="168275" algn="l" defTabSz="122238">
              <a:defRPr sz="2400">
                <a:solidFill>
                  <a:schemeClr val="tx1"/>
                </a:solidFill>
                <a:latin typeface="Times New Roman" panose="02020603050405020304" pitchFamily="18" charset="0"/>
              </a:defRPr>
            </a:lvl2pPr>
            <a:lvl3pPr marL="336550" algn="l" defTabSz="122238">
              <a:defRPr sz="2400">
                <a:solidFill>
                  <a:schemeClr val="tx1"/>
                </a:solidFill>
                <a:latin typeface="Times New Roman" panose="02020603050405020304" pitchFamily="18" charset="0"/>
              </a:defRPr>
            </a:lvl3pPr>
            <a:lvl4pPr marL="503238" algn="l" defTabSz="122238">
              <a:defRPr sz="2400">
                <a:solidFill>
                  <a:schemeClr val="tx1"/>
                </a:solidFill>
                <a:latin typeface="Times New Roman" panose="02020603050405020304" pitchFamily="18" charset="0"/>
              </a:defRPr>
            </a:lvl4pPr>
            <a:lvl5pPr marL="673100" algn="l" defTabSz="122238">
              <a:defRPr sz="2400">
                <a:solidFill>
                  <a:schemeClr val="tx1"/>
                </a:solidFill>
                <a:latin typeface="Times New Roman" panose="02020603050405020304" pitchFamily="18" charset="0"/>
              </a:defRPr>
            </a:lvl5pPr>
            <a:lvl6pPr marL="1130300" defTabSz="122238" eaLnBrk="0" fontAlgn="base" hangingPunct="0">
              <a:spcBef>
                <a:spcPct val="0"/>
              </a:spcBef>
              <a:spcAft>
                <a:spcPct val="0"/>
              </a:spcAft>
              <a:defRPr sz="2400">
                <a:solidFill>
                  <a:schemeClr val="tx1"/>
                </a:solidFill>
                <a:latin typeface="Times New Roman" panose="02020603050405020304" pitchFamily="18" charset="0"/>
              </a:defRPr>
            </a:lvl6pPr>
            <a:lvl7pPr marL="1587500" defTabSz="122238" eaLnBrk="0" fontAlgn="base" hangingPunct="0">
              <a:spcBef>
                <a:spcPct val="0"/>
              </a:spcBef>
              <a:spcAft>
                <a:spcPct val="0"/>
              </a:spcAft>
              <a:defRPr sz="2400">
                <a:solidFill>
                  <a:schemeClr val="tx1"/>
                </a:solidFill>
                <a:latin typeface="Times New Roman" panose="02020603050405020304" pitchFamily="18" charset="0"/>
              </a:defRPr>
            </a:lvl7pPr>
            <a:lvl8pPr marL="2044700" defTabSz="122238" eaLnBrk="0" fontAlgn="base" hangingPunct="0">
              <a:spcBef>
                <a:spcPct val="0"/>
              </a:spcBef>
              <a:spcAft>
                <a:spcPct val="0"/>
              </a:spcAft>
              <a:defRPr sz="2400">
                <a:solidFill>
                  <a:schemeClr val="tx1"/>
                </a:solidFill>
                <a:latin typeface="Times New Roman" panose="02020603050405020304" pitchFamily="18" charset="0"/>
              </a:defRPr>
            </a:lvl8pPr>
            <a:lvl9pPr marL="2501900" defTabSz="1222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0"/>
              </a:spcBef>
              <a:spcAft>
                <a:spcPct val="0"/>
              </a:spcAft>
              <a:defRPr/>
            </a:pPr>
            <a:r>
              <a:rPr kumimoji="0" lang="en-US" altLang="en-US" sz="400" b="1" kern="0">
                <a:solidFill>
                  <a:srgbClr val="000000"/>
                </a:solidFill>
                <a:latin typeface="Arial" panose="020B0604020202020204" pitchFamily="34" charset="0"/>
                <a:cs typeface="Angsana New" panose="02020603050405020304" pitchFamily="18" charset="-34"/>
              </a:rPr>
              <a:t>Components</a:t>
            </a:r>
            <a:endParaRPr kumimoji="0" lang="de-DE" altLang="en-US" sz="400" b="1" kern="0">
              <a:solidFill>
                <a:srgbClr val="000000"/>
              </a:solidFill>
              <a:latin typeface="Arial" panose="020B0604020202020204" pitchFamily="34" charset="0"/>
              <a:cs typeface="Angsana New" panose="02020603050405020304" pitchFamily="18" charset="-34"/>
            </a:endParaRPr>
          </a:p>
        </p:txBody>
      </p:sp>
      <p:sp>
        <p:nvSpPr>
          <p:cNvPr id="32" name="Rectangle 16"/>
          <p:cNvSpPr>
            <a:spLocks noChangeArrowheads="1"/>
          </p:cNvSpPr>
          <p:nvPr/>
        </p:nvSpPr>
        <p:spPr bwMode="gray">
          <a:xfrm>
            <a:off x="8582025" y="2452692"/>
            <a:ext cx="496888" cy="79375"/>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3" name="Rectangle 17"/>
          <p:cNvSpPr>
            <a:spLocks noChangeArrowheads="1"/>
          </p:cNvSpPr>
          <p:nvPr/>
        </p:nvSpPr>
        <p:spPr bwMode="gray">
          <a:xfrm>
            <a:off x="8520114" y="2500316"/>
            <a:ext cx="496887" cy="8255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4" name="Rectangle 18"/>
          <p:cNvSpPr>
            <a:spLocks noChangeArrowheads="1"/>
          </p:cNvSpPr>
          <p:nvPr/>
        </p:nvSpPr>
        <p:spPr bwMode="gray">
          <a:xfrm>
            <a:off x="8293100" y="2547942"/>
            <a:ext cx="642938" cy="80963"/>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700" tIns="19050" rIns="12700" bIns="19050" anchor="ctr"/>
          <a:lstStyle>
            <a:lvl1pPr algn="l" defTabSz="122238">
              <a:defRPr sz="2400">
                <a:solidFill>
                  <a:schemeClr val="tx1"/>
                </a:solidFill>
                <a:latin typeface="Times New Roman" panose="02020603050405020304" pitchFamily="18" charset="0"/>
              </a:defRPr>
            </a:lvl1pPr>
            <a:lvl2pPr marL="168275" algn="l" defTabSz="122238">
              <a:defRPr sz="2400">
                <a:solidFill>
                  <a:schemeClr val="tx1"/>
                </a:solidFill>
                <a:latin typeface="Times New Roman" panose="02020603050405020304" pitchFamily="18" charset="0"/>
              </a:defRPr>
            </a:lvl2pPr>
            <a:lvl3pPr marL="336550" algn="l" defTabSz="122238">
              <a:defRPr sz="2400">
                <a:solidFill>
                  <a:schemeClr val="tx1"/>
                </a:solidFill>
                <a:latin typeface="Times New Roman" panose="02020603050405020304" pitchFamily="18" charset="0"/>
              </a:defRPr>
            </a:lvl3pPr>
            <a:lvl4pPr marL="503238" algn="l" defTabSz="122238">
              <a:defRPr sz="2400">
                <a:solidFill>
                  <a:schemeClr val="tx1"/>
                </a:solidFill>
                <a:latin typeface="Times New Roman" panose="02020603050405020304" pitchFamily="18" charset="0"/>
              </a:defRPr>
            </a:lvl4pPr>
            <a:lvl5pPr marL="673100" algn="l" defTabSz="122238">
              <a:defRPr sz="2400">
                <a:solidFill>
                  <a:schemeClr val="tx1"/>
                </a:solidFill>
                <a:latin typeface="Times New Roman" panose="02020603050405020304" pitchFamily="18" charset="0"/>
              </a:defRPr>
            </a:lvl5pPr>
            <a:lvl6pPr marL="1130300" defTabSz="122238" eaLnBrk="0" fontAlgn="base" hangingPunct="0">
              <a:spcBef>
                <a:spcPct val="0"/>
              </a:spcBef>
              <a:spcAft>
                <a:spcPct val="0"/>
              </a:spcAft>
              <a:defRPr sz="2400">
                <a:solidFill>
                  <a:schemeClr val="tx1"/>
                </a:solidFill>
                <a:latin typeface="Times New Roman" panose="02020603050405020304" pitchFamily="18" charset="0"/>
              </a:defRPr>
            </a:lvl6pPr>
            <a:lvl7pPr marL="1587500" defTabSz="122238" eaLnBrk="0" fontAlgn="base" hangingPunct="0">
              <a:spcBef>
                <a:spcPct val="0"/>
              </a:spcBef>
              <a:spcAft>
                <a:spcPct val="0"/>
              </a:spcAft>
              <a:defRPr sz="2400">
                <a:solidFill>
                  <a:schemeClr val="tx1"/>
                </a:solidFill>
                <a:latin typeface="Times New Roman" panose="02020603050405020304" pitchFamily="18" charset="0"/>
              </a:defRPr>
            </a:lvl7pPr>
            <a:lvl8pPr marL="2044700" defTabSz="122238" eaLnBrk="0" fontAlgn="base" hangingPunct="0">
              <a:spcBef>
                <a:spcPct val="0"/>
              </a:spcBef>
              <a:spcAft>
                <a:spcPct val="0"/>
              </a:spcAft>
              <a:defRPr sz="2400">
                <a:solidFill>
                  <a:schemeClr val="tx1"/>
                </a:solidFill>
                <a:latin typeface="Times New Roman" panose="02020603050405020304" pitchFamily="18" charset="0"/>
              </a:defRPr>
            </a:lvl8pPr>
            <a:lvl9pPr marL="2501900" defTabSz="1222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0"/>
              </a:spcBef>
              <a:spcAft>
                <a:spcPct val="0"/>
              </a:spcAft>
              <a:defRPr/>
            </a:pPr>
            <a:r>
              <a:rPr kumimoji="0" lang="en-US" altLang="en-US" sz="400" b="1" kern="0">
                <a:solidFill>
                  <a:srgbClr val="000000"/>
                </a:solidFill>
                <a:latin typeface="Arial" panose="020B0604020202020204" pitchFamily="34" charset="0"/>
                <a:cs typeface="Angsana New" panose="02020603050405020304" pitchFamily="18" charset="-34"/>
              </a:rPr>
              <a:t>PRTs</a:t>
            </a:r>
            <a:endParaRPr kumimoji="0" lang="de-DE" altLang="en-US" sz="400" b="1" kern="0">
              <a:solidFill>
                <a:srgbClr val="000000"/>
              </a:solidFill>
              <a:latin typeface="Arial" panose="020B0604020202020204" pitchFamily="34" charset="0"/>
              <a:cs typeface="Angsana New" panose="02020603050405020304" pitchFamily="18" charset="-34"/>
            </a:endParaRPr>
          </a:p>
        </p:txBody>
      </p:sp>
      <p:sp>
        <p:nvSpPr>
          <p:cNvPr id="35" name="Freeform 19"/>
          <p:cNvSpPr>
            <a:spLocks/>
          </p:cNvSpPr>
          <p:nvPr/>
        </p:nvSpPr>
        <p:spPr bwMode="gray">
          <a:xfrm>
            <a:off x="8756651" y="1916116"/>
            <a:ext cx="36513" cy="134938"/>
          </a:xfrm>
          <a:custGeom>
            <a:avLst/>
            <a:gdLst>
              <a:gd name="T0" fmla="*/ 0 w 23"/>
              <a:gd name="T1" fmla="*/ 0 h 85"/>
              <a:gd name="T2" fmla="*/ 0 w 23"/>
              <a:gd name="T3" fmla="*/ 21 h 85"/>
              <a:gd name="T4" fmla="*/ 1 w 23"/>
              <a:gd name="T5" fmla="*/ 25 h 85"/>
              <a:gd name="T6" fmla="*/ 1 w 23"/>
              <a:gd name="T7" fmla="*/ 70 h 85"/>
              <a:gd name="T8" fmla="*/ 22 w 23"/>
              <a:gd name="T9" fmla="*/ 84 h 85"/>
              <a:gd name="T10" fmla="*/ 22 w 23"/>
              <a:gd name="T11" fmla="*/ 24 h 85"/>
              <a:gd name="T12" fmla="*/ 21 w 23"/>
              <a:gd name="T13" fmla="*/ 22 h 85"/>
              <a:gd name="T14" fmla="*/ 21 w 23"/>
              <a:gd name="T15" fmla="*/ 0 h 85"/>
              <a:gd name="T16" fmla="*/ 0 w 23"/>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85">
                <a:moveTo>
                  <a:pt x="0" y="0"/>
                </a:moveTo>
                <a:lnTo>
                  <a:pt x="0" y="21"/>
                </a:lnTo>
                <a:lnTo>
                  <a:pt x="1" y="25"/>
                </a:lnTo>
                <a:lnTo>
                  <a:pt x="1" y="70"/>
                </a:lnTo>
                <a:lnTo>
                  <a:pt x="22" y="84"/>
                </a:lnTo>
                <a:lnTo>
                  <a:pt x="22" y="24"/>
                </a:lnTo>
                <a:lnTo>
                  <a:pt x="21" y="22"/>
                </a:lnTo>
                <a:lnTo>
                  <a:pt x="21" y="0"/>
                </a:lnTo>
                <a:lnTo>
                  <a:pt x="0" y="0"/>
                </a:lnTo>
              </a:path>
            </a:pathLst>
          </a:custGeom>
          <a:solidFill>
            <a:srgbClr val="676767"/>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6" name="Freeform 20"/>
          <p:cNvSpPr>
            <a:spLocks/>
          </p:cNvSpPr>
          <p:nvPr/>
        </p:nvSpPr>
        <p:spPr bwMode="gray">
          <a:xfrm>
            <a:off x="8791575" y="1995492"/>
            <a:ext cx="65088" cy="55563"/>
          </a:xfrm>
          <a:custGeom>
            <a:avLst/>
            <a:gdLst>
              <a:gd name="T0" fmla="*/ 0 w 41"/>
              <a:gd name="T1" fmla="*/ 9 h 35"/>
              <a:gd name="T2" fmla="*/ 0 w 41"/>
              <a:gd name="T3" fmla="*/ 34 h 35"/>
              <a:gd name="T4" fmla="*/ 40 w 41"/>
              <a:gd name="T5" fmla="*/ 22 h 35"/>
              <a:gd name="T6" fmla="*/ 40 w 41"/>
              <a:gd name="T7" fmla="*/ 0 h 35"/>
              <a:gd name="T8" fmla="*/ 0 w 41"/>
              <a:gd name="T9" fmla="*/ 9 h 35"/>
            </a:gdLst>
            <a:ahLst/>
            <a:cxnLst>
              <a:cxn ang="0">
                <a:pos x="T0" y="T1"/>
              </a:cxn>
              <a:cxn ang="0">
                <a:pos x="T2" y="T3"/>
              </a:cxn>
              <a:cxn ang="0">
                <a:pos x="T4" y="T5"/>
              </a:cxn>
              <a:cxn ang="0">
                <a:pos x="T6" y="T7"/>
              </a:cxn>
              <a:cxn ang="0">
                <a:pos x="T8" y="T9"/>
              </a:cxn>
            </a:cxnLst>
            <a:rect l="0" t="0" r="r" b="b"/>
            <a:pathLst>
              <a:path w="41" h="35">
                <a:moveTo>
                  <a:pt x="0" y="9"/>
                </a:moveTo>
                <a:lnTo>
                  <a:pt x="0" y="34"/>
                </a:lnTo>
                <a:lnTo>
                  <a:pt x="40" y="22"/>
                </a:lnTo>
                <a:lnTo>
                  <a:pt x="40" y="0"/>
                </a:lnTo>
                <a:lnTo>
                  <a:pt x="0" y="9"/>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8" name="Freeform 21"/>
          <p:cNvSpPr>
            <a:spLocks/>
          </p:cNvSpPr>
          <p:nvPr/>
        </p:nvSpPr>
        <p:spPr bwMode="gray">
          <a:xfrm>
            <a:off x="8793163" y="1998666"/>
            <a:ext cx="63500" cy="52388"/>
          </a:xfrm>
          <a:custGeom>
            <a:avLst/>
            <a:gdLst>
              <a:gd name="T0" fmla="*/ 0 w 40"/>
              <a:gd name="T1" fmla="*/ 9 h 33"/>
              <a:gd name="T2" fmla="*/ 0 w 40"/>
              <a:gd name="T3" fmla="*/ 32 h 33"/>
              <a:gd name="T4" fmla="*/ 39 w 40"/>
              <a:gd name="T5" fmla="*/ 20 h 33"/>
              <a:gd name="T6" fmla="*/ 39 w 40"/>
              <a:gd name="T7" fmla="*/ 0 h 33"/>
              <a:gd name="T8" fmla="*/ 0 w 40"/>
              <a:gd name="T9" fmla="*/ 9 h 33"/>
            </a:gdLst>
            <a:ahLst/>
            <a:cxnLst>
              <a:cxn ang="0">
                <a:pos x="T0" y="T1"/>
              </a:cxn>
              <a:cxn ang="0">
                <a:pos x="T2" y="T3"/>
              </a:cxn>
              <a:cxn ang="0">
                <a:pos x="T4" y="T5"/>
              </a:cxn>
              <a:cxn ang="0">
                <a:pos x="T6" y="T7"/>
              </a:cxn>
              <a:cxn ang="0">
                <a:pos x="T8" y="T9"/>
              </a:cxn>
            </a:cxnLst>
            <a:rect l="0" t="0" r="r" b="b"/>
            <a:pathLst>
              <a:path w="40" h="33">
                <a:moveTo>
                  <a:pt x="0" y="9"/>
                </a:moveTo>
                <a:lnTo>
                  <a:pt x="0" y="32"/>
                </a:lnTo>
                <a:lnTo>
                  <a:pt x="39" y="20"/>
                </a:lnTo>
                <a:lnTo>
                  <a:pt x="39" y="0"/>
                </a:lnTo>
                <a:lnTo>
                  <a:pt x="0" y="9"/>
                </a:lnTo>
              </a:path>
            </a:pathLst>
          </a:custGeom>
          <a:solidFill>
            <a:srgbClr val="91919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9" name="Freeform 22"/>
          <p:cNvSpPr>
            <a:spLocks/>
          </p:cNvSpPr>
          <p:nvPr/>
        </p:nvSpPr>
        <p:spPr bwMode="gray">
          <a:xfrm>
            <a:off x="8807450" y="2000255"/>
            <a:ext cx="46038" cy="41275"/>
          </a:xfrm>
          <a:custGeom>
            <a:avLst/>
            <a:gdLst>
              <a:gd name="T0" fmla="*/ 0 w 29"/>
              <a:gd name="T1" fmla="*/ 7 h 26"/>
              <a:gd name="T2" fmla="*/ 0 w 29"/>
              <a:gd name="T3" fmla="*/ 25 h 26"/>
              <a:gd name="T4" fmla="*/ 28 w 29"/>
              <a:gd name="T5" fmla="*/ 17 h 26"/>
              <a:gd name="T6" fmla="*/ 28 w 29"/>
              <a:gd name="T7" fmla="*/ 0 h 26"/>
              <a:gd name="T8" fmla="*/ 0 w 29"/>
              <a:gd name="T9" fmla="*/ 7 h 26"/>
            </a:gdLst>
            <a:ahLst/>
            <a:cxnLst>
              <a:cxn ang="0">
                <a:pos x="T0" y="T1"/>
              </a:cxn>
              <a:cxn ang="0">
                <a:pos x="T2" y="T3"/>
              </a:cxn>
              <a:cxn ang="0">
                <a:pos x="T4" y="T5"/>
              </a:cxn>
              <a:cxn ang="0">
                <a:pos x="T6" y="T7"/>
              </a:cxn>
              <a:cxn ang="0">
                <a:pos x="T8" y="T9"/>
              </a:cxn>
            </a:cxnLst>
            <a:rect l="0" t="0" r="r" b="b"/>
            <a:pathLst>
              <a:path w="29" h="26">
                <a:moveTo>
                  <a:pt x="0" y="7"/>
                </a:moveTo>
                <a:lnTo>
                  <a:pt x="0" y="25"/>
                </a:lnTo>
                <a:lnTo>
                  <a:pt x="28" y="17"/>
                </a:lnTo>
                <a:lnTo>
                  <a:pt x="28" y="0"/>
                </a:lnTo>
                <a:lnTo>
                  <a:pt x="0" y="7"/>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40" name="Freeform 23"/>
          <p:cNvSpPr>
            <a:spLocks/>
          </p:cNvSpPr>
          <p:nvPr/>
        </p:nvSpPr>
        <p:spPr bwMode="gray">
          <a:xfrm>
            <a:off x="8807451" y="2001841"/>
            <a:ext cx="49213" cy="39688"/>
          </a:xfrm>
          <a:custGeom>
            <a:avLst/>
            <a:gdLst>
              <a:gd name="T0" fmla="*/ 0 w 31"/>
              <a:gd name="T1" fmla="*/ 7 h 25"/>
              <a:gd name="T2" fmla="*/ 0 w 31"/>
              <a:gd name="T3" fmla="*/ 24 h 25"/>
              <a:gd name="T4" fmla="*/ 30 w 31"/>
              <a:gd name="T5" fmla="*/ 16 h 25"/>
              <a:gd name="T6" fmla="*/ 30 w 31"/>
              <a:gd name="T7" fmla="*/ 0 h 25"/>
              <a:gd name="T8" fmla="*/ 0 w 31"/>
              <a:gd name="T9" fmla="*/ 7 h 25"/>
            </a:gdLst>
            <a:ahLst/>
            <a:cxnLst>
              <a:cxn ang="0">
                <a:pos x="T0" y="T1"/>
              </a:cxn>
              <a:cxn ang="0">
                <a:pos x="T2" y="T3"/>
              </a:cxn>
              <a:cxn ang="0">
                <a:pos x="T4" y="T5"/>
              </a:cxn>
              <a:cxn ang="0">
                <a:pos x="T6" y="T7"/>
              </a:cxn>
              <a:cxn ang="0">
                <a:pos x="T8" y="T9"/>
              </a:cxn>
            </a:cxnLst>
            <a:rect l="0" t="0" r="r" b="b"/>
            <a:pathLst>
              <a:path w="31" h="25">
                <a:moveTo>
                  <a:pt x="0" y="7"/>
                </a:moveTo>
                <a:lnTo>
                  <a:pt x="0" y="24"/>
                </a:lnTo>
                <a:lnTo>
                  <a:pt x="30" y="16"/>
                </a:lnTo>
                <a:lnTo>
                  <a:pt x="30" y="0"/>
                </a:lnTo>
                <a:lnTo>
                  <a:pt x="0" y="7"/>
                </a:lnTo>
              </a:path>
            </a:pathLst>
          </a:custGeom>
          <a:solidFill>
            <a:srgbClr val="CECECE"/>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41" name="Freeform 24"/>
          <p:cNvSpPr>
            <a:spLocks/>
          </p:cNvSpPr>
          <p:nvPr/>
        </p:nvSpPr>
        <p:spPr bwMode="gray">
          <a:xfrm>
            <a:off x="8807450" y="2001841"/>
            <a:ext cx="46038" cy="39688"/>
          </a:xfrm>
          <a:custGeom>
            <a:avLst/>
            <a:gdLst>
              <a:gd name="T0" fmla="*/ 0 w 29"/>
              <a:gd name="T1" fmla="*/ 7 h 25"/>
              <a:gd name="T2" fmla="*/ 0 w 29"/>
              <a:gd name="T3" fmla="*/ 24 h 25"/>
              <a:gd name="T4" fmla="*/ 28 w 29"/>
              <a:gd name="T5" fmla="*/ 16 h 25"/>
              <a:gd name="T6" fmla="*/ 28 w 29"/>
              <a:gd name="T7" fmla="*/ 0 h 25"/>
              <a:gd name="T8" fmla="*/ 0 w 29"/>
              <a:gd name="T9" fmla="*/ 7 h 25"/>
            </a:gdLst>
            <a:ahLst/>
            <a:cxnLst>
              <a:cxn ang="0">
                <a:pos x="T0" y="T1"/>
              </a:cxn>
              <a:cxn ang="0">
                <a:pos x="T2" y="T3"/>
              </a:cxn>
              <a:cxn ang="0">
                <a:pos x="T4" y="T5"/>
              </a:cxn>
              <a:cxn ang="0">
                <a:pos x="T6" y="T7"/>
              </a:cxn>
              <a:cxn ang="0">
                <a:pos x="T8" y="T9"/>
              </a:cxn>
            </a:cxnLst>
            <a:rect l="0" t="0" r="r" b="b"/>
            <a:pathLst>
              <a:path w="29" h="25">
                <a:moveTo>
                  <a:pt x="0" y="7"/>
                </a:moveTo>
                <a:lnTo>
                  <a:pt x="0" y="24"/>
                </a:lnTo>
                <a:lnTo>
                  <a:pt x="28" y="16"/>
                </a:lnTo>
                <a:lnTo>
                  <a:pt x="28" y="0"/>
                </a:lnTo>
                <a:lnTo>
                  <a:pt x="0" y="7"/>
                </a:lnTo>
              </a:path>
            </a:pathLst>
          </a:custGeom>
          <a:solidFill>
            <a:srgbClr val="CECECE"/>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42" name="Freeform 25"/>
          <p:cNvSpPr>
            <a:spLocks/>
          </p:cNvSpPr>
          <p:nvPr/>
        </p:nvSpPr>
        <p:spPr bwMode="gray">
          <a:xfrm>
            <a:off x="8840789" y="2008191"/>
            <a:ext cx="7937" cy="19050"/>
          </a:xfrm>
          <a:custGeom>
            <a:avLst/>
            <a:gdLst>
              <a:gd name="T0" fmla="*/ 0 w 5"/>
              <a:gd name="T1" fmla="*/ 4 h 12"/>
              <a:gd name="T2" fmla="*/ 0 w 5"/>
              <a:gd name="T3" fmla="*/ 11 h 12"/>
              <a:gd name="T4" fmla="*/ 4 w 5"/>
              <a:gd name="T5" fmla="*/ 10 h 12"/>
              <a:gd name="T6" fmla="*/ 4 w 5"/>
              <a:gd name="T7" fmla="*/ 0 h 12"/>
              <a:gd name="T8" fmla="*/ 0 w 5"/>
              <a:gd name="T9" fmla="*/ 4 h 12"/>
            </a:gdLst>
            <a:ahLst/>
            <a:cxnLst>
              <a:cxn ang="0">
                <a:pos x="T0" y="T1"/>
              </a:cxn>
              <a:cxn ang="0">
                <a:pos x="T2" y="T3"/>
              </a:cxn>
              <a:cxn ang="0">
                <a:pos x="T4" y="T5"/>
              </a:cxn>
              <a:cxn ang="0">
                <a:pos x="T6" y="T7"/>
              </a:cxn>
              <a:cxn ang="0">
                <a:pos x="T8" y="T9"/>
              </a:cxn>
            </a:cxnLst>
            <a:rect l="0" t="0" r="r" b="b"/>
            <a:pathLst>
              <a:path w="5" h="12">
                <a:moveTo>
                  <a:pt x="0" y="4"/>
                </a:moveTo>
                <a:lnTo>
                  <a:pt x="0" y="11"/>
                </a:lnTo>
                <a:lnTo>
                  <a:pt x="4" y="10"/>
                </a:lnTo>
                <a:lnTo>
                  <a:pt x="4" y="0"/>
                </a:lnTo>
                <a:lnTo>
                  <a:pt x="0" y="4"/>
                </a:lnTo>
              </a:path>
            </a:pathLst>
          </a:custGeom>
          <a:solidFill>
            <a:srgbClr val="E4E4E4"/>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43" name="Freeform 26"/>
          <p:cNvSpPr>
            <a:spLocks/>
          </p:cNvSpPr>
          <p:nvPr/>
        </p:nvSpPr>
        <p:spPr bwMode="gray">
          <a:xfrm>
            <a:off x="8828089" y="2014542"/>
            <a:ext cx="9525" cy="15875"/>
          </a:xfrm>
          <a:custGeom>
            <a:avLst/>
            <a:gdLst>
              <a:gd name="T0" fmla="*/ 5 w 6"/>
              <a:gd name="T1" fmla="*/ 0 h 10"/>
              <a:gd name="T2" fmla="*/ 0 w 6"/>
              <a:gd name="T3" fmla="*/ 1 h 10"/>
              <a:gd name="T4" fmla="*/ 0 w 6"/>
              <a:gd name="T5" fmla="*/ 9 h 10"/>
              <a:gd name="T6" fmla="*/ 5 w 6"/>
              <a:gd name="T7" fmla="*/ 7 h 10"/>
              <a:gd name="T8" fmla="*/ 5 w 6"/>
              <a:gd name="T9" fmla="*/ 0 h 10"/>
            </a:gdLst>
            <a:ahLst/>
            <a:cxnLst>
              <a:cxn ang="0">
                <a:pos x="T0" y="T1"/>
              </a:cxn>
              <a:cxn ang="0">
                <a:pos x="T2" y="T3"/>
              </a:cxn>
              <a:cxn ang="0">
                <a:pos x="T4" y="T5"/>
              </a:cxn>
              <a:cxn ang="0">
                <a:pos x="T6" y="T7"/>
              </a:cxn>
              <a:cxn ang="0">
                <a:pos x="T8" y="T9"/>
              </a:cxn>
            </a:cxnLst>
            <a:rect l="0" t="0" r="r" b="b"/>
            <a:pathLst>
              <a:path w="6" h="10">
                <a:moveTo>
                  <a:pt x="5" y="0"/>
                </a:moveTo>
                <a:lnTo>
                  <a:pt x="0" y="1"/>
                </a:lnTo>
                <a:lnTo>
                  <a:pt x="0" y="9"/>
                </a:lnTo>
                <a:lnTo>
                  <a:pt x="5" y="7"/>
                </a:lnTo>
                <a:lnTo>
                  <a:pt x="5" y="0"/>
                </a:lnTo>
              </a:path>
            </a:pathLst>
          </a:custGeom>
          <a:solidFill>
            <a:srgbClr val="D8D8D8"/>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44" name="Oval 27"/>
          <p:cNvSpPr>
            <a:spLocks noChangeArrowheads="1"/>
          </p:cNvSpPr>
          <p:nvPr/>
        </p:nvSpPr>
        <p:spPr bwMode="gray">
          <a:xfrm>
            <a:off x="8831263" y="2019304"/>
            <a:ext cx="4762" cy="6350"/>
          </a:xfrm>
          <a:prstGeom prst="ellipse">
            <a:avLst/>
          </a:prstGeom>
          <a:solidFill>
            <a:srgbClr val="91919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45" name="Rectangle 28"/>
          <p:cNvSpPr>
            <a:spLocks noChangeArrowheads="1"/>
          </p:cNvSpPr>
          <p:nvPr/>
        </p:nvSpPr>
        <p:spPr bwMode="gray">
          <a:xfrm>
            <a:off x="8785226" y="1974854"/>
            <a:ext cx="3175" cy="12700"/>
          </a:xfrm>
          <a:prstGeom prst="rect">
            <a:avLst/>
          </a:prstGeom>
          <a:solidFill>
            <a:srgbClr val="E4E4E4"/>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46" name="Freeform 29"/>
          <p:cNvSpPr>
            <a:spLocks/>
          </p:cNvSpPr>
          <p:nvPr/>
        </p:nvSpPr>
        <p:spPr bwMode="gray">
          <a:xfrm>
            <a:off x="8774114" y="1928816"/>
            <a:ext cx="7937" cy="14288"/>
          </a:xfrm>
          <a:custGeom>
            <a:avLst/>
            <a:gdLst>
              <a:gd name="T0" fmla="*/ 0 w 5"/>
              <a:gd name="T1" fmla="*/ 0 h 9"/>
              <a:gd name="T2" fmla="*/ 3 w 5"/>
              <a:gd name="T3" fmla="*/ 0 h 9"/>
              <a:gd name="T4" fmla="*/ 4 w 5"/>
              <a:gd name="T5" fmla="*/ 2 h 9"/>
              <a:gd name="T6" fmla="*/ 4 w 5"/>
              <a:gd name="T7" fmla="*/ 4 h 9"/>
              <a:gd name="T8" fmla="*/ 4 w 5"/>
              <a:gd name="T9" fmla="*/ 6 h 9"/>
              <a:gd name="T10" fmla="*/ 3 w 5"/>
              <a:gd name="T11" fmla="*/ 8 h 9"/>
              <a:gd name="T12" fmla="*/ 2 w 5"/>
              <a:gd name="T13" fmla="*/ 8 h 9"/>
              <a:gd name="T14" fmla="*/ 1 w 5"/>
              <a:gd name="T15" fmla="*/ 8 h 9"/>
              <a:gd name="T16" fmla="*/ 0 w 5"/>
              <a:gd name="T17" fmla="*/ 8 h 9"/>
              <a:gd name="T18" fmla="*/ 1 w 5"/>
              <a:gd name="T19" fmla="*/ 6 h 9"/>
              <a:gd name="T20" fmla="*/ 1 w 5"/>
              <a:gd name="T21" fmla="*/ 4 h 9"/>
              <a:gd name="T22" fmla="*/ 1 w 5"/>
              <a:gd name="T23" fmla="*/ 2 h 9"/>
              <a:gd name="T24" fmla="*/ 0 w 5"/>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
                <a:moveTo>
                  <a:pt x="0" y="0"/>
                </a:moveTo>
                <a:lnTo>
                  <a:pt x="3" y="0"/>
                </a:lnTo>
                <a:lnTo>
                  <a:pt x="4" y="2"/>
                </a:lnTo>
                <a:lnTo>
                  <a:pt x="4" y="4"/>
                </a:lnTo>
                <a:lnTo>
                  <a:pt x="4" y="6"/>
                </a:lnTo>
                <a:lnTo>
                  <a:pt x="3" y="8"/>
                </a:lnTo>
                <a:lnTo>
                  <a:pt x="2" y="8"/>
                </a:lnTo>
                <a:lnTo>
                  <a:pt x="1" y="8"/>
                </a:lnTo>
                <a:lnTo>
                  <a:pt x="0" y="8"/>
                </a:lnTo>
                <a:lnTo>
                  <a:pt x="1" y="6"/>
                </a:lnTo>
                <a:lnTo>
                  <a:pt x="1" y="4"/>
                </a:lnTo>
                <a:lnTo>
                  <a:pt x="1" y="2"/>
                </a:lnTo>
                <a:lnTo>
                  <a:pt x="0" y="0"/>
                </a:lnTo>
              </a:path>
            </a:pathLst>
          </a:custGeom>
          <a:solidFill>
            <a:srgbClr val="E4E4E4"/>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47" name="Freeform 30"/>
          <p:cNvSpPr>
            <a:spLocks/>
          </p:cNvSpPr>
          <p:nvPr/>
        </p:nvSpPr>
        <p:spPr bwMode="gray">
          <a:xfrm>
            <a:off x="8782051" y="1930405"/>
            <a:ext cx="4763" cy="3175"/>
          </a:xfrm>
          <a:custGeom>
            <a:avLst/>
            <a:gdLst>
              <a:gd name="T0" fmla="*/ 0 w 3"/>
              <a:gd name="T1" fmla="*/ 0 h 2"/>
              <a:gd name="T2" fmla="*/ 2 w 3"/>
              <a:gd name="T3" fmla="*/ 0 h 2"/>
              <a:gd name="T4" fmla="*/ 2 w 3"/>
              <a:gd name="T5" fmla="*/ 0 h 2"/>
              <a:gd name="T6" fmla="*/ 2 w 3"/>
              <a:gd name="T7" fmla="*/ 1 h 2"/>
              <a:gd name="T8" fmla="*/ 1 w 3"/>
              <a:gd name="T9" fmla="*/ 1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lnTo>
                  <a:pt x="2" y="0"/>
                </a:lnTo>
                <a:lnTo>
                  <a:pt x="2" y="0"/>
                </a:lnTo>
                <a:lnTo>
                  <a:pt x="2" y="1"/>
                </a:lnTo>
                <a:lnTo>
                  <a:pt x="1" y="1"/>
                </a:lnTo>
                <a:lnTo>
                  <a:pt x="0" y="0"/>
                </a:lnTo>
              </a:path>
            </a:pathLst>
          </a:custGeom>
          <a:solidFill>
            <a:srgbClr val="E4E4E4"/>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48" name="Rectangle 31"/>
          <p:cNvSpPr>
            <a:spLocks noChangeArrowheads="1"/>
          </p:cNvSpPr>
          <p:nvPr/>
        </p:nvSpPr>
        <p:spPr bwMode="gray">
          <a:xfrm>
            <a:off x="8782050" y="1957392"/>
            <a:ext cx="1588" cy="3175"/>
          </a:xfrm>
          <a:prstGeom prst="rect">
            <a:avLst/>
          </a:prstGeom>
          <a:solidFill>
            <a:srgbClr val="E4E4E4"/>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49" name="Freeform 32"/>
          <p:cNvSpPr>
            <a:spLocks/>
          </p:cNvSpPr>
          <p:nvPr/>
        </p:nvSpPr>
        <p:spPr bwMode="gray">
          <a:xfrm>
            <a:off x="8763000" y="1935167"/>
            <a:ext cx="7938" cy="3175"/>
          </a:xfrm>
          <a:custGeom>
            <a:avLst/>
            <a:gdLst>
              <a:gd name="T0" fmla="*/ 0 w 5"/>
              <a:gd name="T1" fmla="*/ 0 h 2"/>
              <a:gd name="T2" fmla="*/ 2 w 5"/>
              <a:gd name="T3" fmla="*/ 0 h 2"/>
              <a:gd name="T4" fmla="*/ 3 w 5"/>
              <a:gd name="T5" fmla="*/ 0 h 2"/>
              <a:gd name="T6" fmla="*/ 4 w 5"/>
              <a:gd name="T7" fmla="*/ 0 h 2"/>
              <a:gd name="T8" fmla="*/ 4 w 5"/>
              <a:gd name="T9" fmla="*/ 1 h 2"/>
              <a:gd name="T10" fmla="*/ 3 w 5"/>
              <a:gd name="T11" fmla="*/ 1 h 2"/>
              <a:gd name="T12" fmla="*/ 2 w 5"/>
              <a:gd name="T13" fmla="*/ 1 h 2"/>
              <a:gd name="T14" fmla="*/ 1 w 5"/>
              <a:gd name="T15" fmla="*/ 1 h 2"/>
              <a:gd name="T16" fmla="*/ 0 w 5"/>
              <a:gd name="T17" fmla="*/ 1 h 2"/>
              <a:gd name="T18" fmla="*/ 0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0" y="0"/>
                </a:moveTo>
                <a:lnTo>
                  <a:pt x="2" y="0"/>
                </a:lnTo>
                <a:lnTo>
                  <a:pt x="3" y="0"/>
                </a:lnTo>
                <a:lnTo>
                  <a:pt x="4" y="0"/>
                </a:lnTo>
                <a:lnTo>
                  <a:pt x="4" y="1"/>
                </a:lnTo>
                <a:lnTo>
                  <a:pt x="3" y="1"/>
                </a:lnTo>
                <a:lnTo>
                  <a:pt x="2" y="1"/>
                </a:lnTo>
                <a:lnTo>
                  <a:pt x="1" y="1"/>
                </a:lnTo>
                <a:lnTo>
                  <a:pt x="0" y="1"/>
                </a:lnTo>
                <a:lnTo>
                  <a:pt x="0" y="0"/>
                </a:lnTo>
              </a:path>
            </a:pathLst>
          </a:custGeom>
          <a:solidFill>
            <a:srgbClr val="E4E4E4"/>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50" name="Freeform 33"/>
          <p:cNvSpPr>
            <a:spLocks/>
          </p:cNvSpPr>
          <p:nvPr/>
        </p:nvSpPr>
        <p:spPr bwMode="gray">
          <a:xfrm>
            <a:off x="8769351" y="1928816"/>
            <a:ext cx="4763" cy="7938"/>
          </a:xfrm>
          <a:custGeom>
            <a:avLst/>
            <a:gdLst>
              <a:gd name="T0" fmla="*/ 0 w 3"/>
              <a:gd name="T1" fmla="*/ 0 h 5"/>
              <a:gd name="T2" fmla="*/ 1 w 3"/>
              <a:gd name="T3" fmla="*/ 1 h 5"/>
              <a:gd name="T4" fmla="*/ 2 w 3"/>
              <a:gd name="T5" fmla="*/ 1 h 5"/>
              <a:gd name="T6" fmla="*/ 2 w 3"/>
              <a:gd name="T7" fmla="*/ 3 h 5"/>
              <a:gd name="T8" fmla="*/ 2 w 3"/>
              <a:gd name="T9" fmla="*/ 4 h 5"/>
              <a:gd name="T10" fmla="*/ 1 w 3"/>
              <a:gd name="T11" fmla="*/ 4 h 5"/>
              <a:gd name="T12" fmla="*/ 1 w 3"/>
              <a:gd name="T13" fmla="*/ 3 h 5"/>
              <a:gd name="T14" fmla="*/ 1 w 3"/>
              <a:gd name="T15" fmla="*/ 2 h 5"/>
              <a:gd name="T16" fmla="*/ 0 w 3"/>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0" y="0"/>
                </a:moveTo>
                <a:lnTo>
                  <a:pt x="1" y="1"/>
                </a:lnTo>
                <a:lnTo>
                  <a:pt x="2" y="1"/>
                </a:lnTo>
                <a:lnTo>
                  <a:pt x="2" y="3"/>
                </a:lnTo>
                <a:lnTo>
                  <a:pt x="2" y="4"/>
                </a:lnTo>
                <a:lnTo>
                  <a:pt x="1" y="4"/>
                </a:lnTo>
                <a:lnTo>
                  <a:pt x="1" y="3"/>
                </a:lnTo>
                <a:lnTo>
                  <a:pt x="1" y="2"/>
                </a:lnTo>
                <a:lnTo>
                  <a:pt x="0" y="0"/>
                </a:lnTo>
              </a:path>
            </a:pathLst>
          </a:custGeom>
          <a:solidFill>
            <a:srgbClr val="E4E4E4"/>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51" name="Freeform 34"/>
          <p:cNvSpPr>
            <a:spLocks/>
          </p:cNvSpPr>
          <p:nvPr/>
        </p:nvSpPr>
        <p:spPr bwMode="gray">
          <a:xfrm>
            <a:off x="8769351" y="1920880"/>
            <a:ext cx="4763" cy="7937"/>
          </a:xfrm>
          <a:custGeom>
            <a:avLst/>
            <a:gdLst>
              <a:gd name="T0" fmla="*/ 0 w 3"/>
              <a:gd name="T1" fmla="*/ 0 h 5"/>
              <a:gd name="T2" fmla="*/ 1 w 3"/>
              <a:gd name="T3" fmla="*/ 4 h 5"/>
              <a:gd name="T4" fmla="*/ 2 w 3"/>
              <a:gd name="T5" fmla="*/ 2 h 5"/>
              <a:gd name="T6" fmla="*/ 2 w 3"/>
              <a:gd name="T7" fmla="*/ 1 h 5"/>
              <a:gd name="T8" fmla="*/ 0 w 3"/>
              <a:gd name="T9" fmla="*/ 0 h 5"/>
            </a:gdLst>
            <a:ahLst/>
            <a:cxnLst>
              <a:cxn ang="0">
                <a:pos x="T0" y="T1"/>
              </a:cxn>
              <a:cxn ang="0">
                <a:pos x="T2" y="T3"/>
              </a:cxn>
              <a:cxn ang="0">
                <a:pos x="T4" y="T5"/>
              </a:cxn>
              <a:cxn ang="0">
                <a:pos x="T6" y="T7"/>
              </a:cxn>
              <a:cxn ang="0">
                <a:pos x="T8" y="T9"/>
              </a:cxn>
            </a:cxnLst>
            <a:rect l="0" t="0" r="r" b="b"/>
            <a:pathLst>
              <a:path w="3" h="5">
                <a:moveTo>
                  <a:pt x="0" y="0"/>
                </a:moveTo>
                <a:lnTo>
                  <a:pt x="1" y="4"/>
                </a:lnTo>
                <a:lnTo>
                  <a:pt x="2" y="2"/>
                </a:lnTo>
                <a:lnTo>
                  <a:pt x="2" y="1"/>
                </a:lnTo>
                <a:lnTo>
                  <a:pt x="0" y="0"/>
                </a:lnTo>
              </a:path>
            </a:pathLst>
          </a:custGeom>
          <a:solidFill>
            <a:srgbClr val="E4E4E4"/>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52" name="Freeform 35"/>
          <p:cNvSpPr>
            <a:spLocks/>
          </p:cNvSpPr>
          <p:nvPr/>
        </p:nvSpPr>
        <p:spPr bwMode="gray">
          <a:xfrm>
            <a:off x="8791575" y="1919292"/>
            <a:ext cx="65088" cy="92075"/>
          </a:xfrm>
          <a:custGeom>
            <a:avLst/>
            <a:gdLst>
              <a:gd name="T0" fmla="*/ 0 w 41"/>
              <a:gd name="T1" fmla="*/ 0 h 58"/>
              <a:gd name="T2" fmla="*/ 0 w 41"/>
              <a:gd name="T3" fmla="*/ 21 h 58"/>
              <a:gd name="T4" fmla="*/ 1 w 41"/>
              <a:gd name="T5" fmla="*/ 23 h 58"/>
              <a:gd name="T6" fmla="*/ 1 w 41"/>
              <a:gd name="T7" fmla="*/ 57 h 58"/>
              <a:gd name="T8" fmla="*/ 40 w 41"/>
              <a:gd name="T9" fmla="*/ 49 h 58"/>
              <a:gd name="T10" fmla="*/ 40 w 41"/>
              <a:gd name="T11" fmla="*/ 1 h 58"/>
              <a:gd name="T12" fmla="*/ 0 w 41"/>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41" h="58">
                <a:moveTo>
                  <a:pt x="0" y="0"/>
                </a:moveTo>
                <a:lnTo>
                  <a:pt x="0" y="21"/>
                </a:lnTo>
                <a:lnTo>
                  <a:pt x="1" y="23"/>
                </a:lnTo>
                <a:lnTo>
                  <a:pt x="1" y="57"/>
                </a:lnTo>
                <a:lnTo>
                  <a:pt x="40" y="49"/>
                </a:lnTo>
                <a:lnTo>
                  <a:pt x="40" y="1"/>
                </a:lnTo>
                <a:lnTo>
                  <a:pt x="0" y="0"/>
                </a:lnTo>
              </a:path>
            </a:pathLst>
          </a:custGeom>
          <a:solidFill>
            <a:srgbClr val="333333"/>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53" name="Freeform 36"/>
          <p:cNvSpPr>
            <a:spLocks/>
          </p:cNvSpPr>
          <p:nvPr/>
        </p:nvSpPr>
        <p:spPr bwMode="gray">
          <a:xfrm>
            <a:off x="8791575" y="1919292"/>
            <a:ext cx="65088" cy="92075"/>
          </a:xfrm>
          <a:custGeom>
            <a:avLst/>
            <a:gdLst>
              <a:gd name="T0" fmla="*/ 0 w 41"/>
              <a:gd name="T1" fmla="*/ 0 h 58"/>
              <a:gd name="T2" fmla="*/ 0 w 41"/>
              <a:gd name="T3" fmla="*/ 21 h 58"/>
              <a:gd name="T4" fmla="*/ 1 w 41"/>
              <a:gd name="T5" fmla="*/ 23 h 58"/>
              <a:gd name="T6" fmla="*/ 1 w 41"/>
              <a:gd name="T7" fmla="*/ 57 h 58"/>
              <a:gd name="T8" fmla="*/ 40 w 41"/>
              <a:gd name="T9" fmla="*/ 49 h 58"/>
              <a:gd name="T10" fmla="*/ 40 w 41"/>
              <a:gd name="T11" fmla="*/ 1 h 58"/>
              <a:gd name="T12" fmla="*/ 0 w 41"/>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41" h="58">
                <a:moveTo>
                  <a:pt x="0" y="0"/>
                </a:moveTo>
                <a:lnTo>
                  <a:pt x="0" y="21"/>
                </a:lnTo>
                <a:lnTo>
                  <a:pt x="1" y="23"/>
                </a:lnTo>
                <a:lnTo>
                  <a:pt x="1" y="57"/>
                </a:lnTo>
                <a:lnTo>
                  <a:pt x="40" y="49"/>
                </a:lnTo>
                <a:lnTo>
                  <a:pt x="40" y="1"/>
                </a:lnTo>
                <a:lnTo>
                  <a:pt x="0" y="0"/>
                </a:lnTo>
              </a:path>
            </a:pathLst>
          </a:custGeom>
          <a:solidFill>
            <a:srgbClr val="91919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54" name="Freeform 37"/>
          <p:cNvSpPr>
            <a:spLocks/>
          </p:cNvSpPr>
          <p:nvPr/>
        </p:nvSpPr>
        <p:spPr bwMode="gray">
          <a:xfrm>
            <a:off x="8793163" y="1971679"/>
            <a:ext cx="12700" cy="38100"/>
          </a:xfrm>
          <a:custGeom>
            <a:avLst/>
            <a:gdLst>
              <a:gd name="T0" fmla="*/ 0 w 8"/>
              <a:gd name="T1" fmla="*/ 1 h 24"/>
              <a:gd name="T2" fmla="*/ 0 w 8"/>
              <a:gd name="T3" fmla="*/ 23 h 24"/>
              <a:gd name="T4" fmla="*/ 7 w 8"/>
              <a:gd name="T5" fmla="*/ 21 h 24"/>
              <a:gd name="T6" fmla="*/ 7 w 8"/>
              <a:gd name="T7" fmla="*/ 0 h 24"/>
              <a:gd name="T8" fmla="*/ 0 w 8"/>
              <a:gd name="T9" fmla="*/ 1 h 24"/>
            </a:gdLst>
            <a:ahLst/>
            <a:cxnLst>
              <a:cxn ang="0">
                <a:pos x="T0" y="T1"/>
              </a:cxn>
              <a:cxn ang="0">
                <a:pos x="T2" y="T3"/>
              </a:cxn>
              <a:cxn ang="0">
                <a:pos x="T4" y="T5"/>
              </a:cxn>
              <a:cxn ang="0">
                <a:pos x="T6" y="T7"/>
              </a:cxn>
              <a:cxn ang="0">
                <a:pos x="T8" y="T9"/>
              </a:cxn>
            </a:cxnLst>
            <a:rect l="0" t="0" r="r" b="b"/>
            <a:pathLst>
              <a:path w="8" h="24">
                <a:moveTo>
                  <a:pt x="0" y="1"/>
                </a:moveTo>
                <a:lnTo>
                  <a:pt x="0" y="23"/>
                </a:lnTo>
                <a:lnTo>
                  <a:pt x="7" y="21"/>
                </a:lnTo>
                <a:lnTo>
                  <a:pt x="7" y="0"/>
                </a:lnTo>
                <a:lnTo>
                  <a:pt x="0" y="1"/>
                </a:lnTo>
              </a:path>
            </a:pathLst>
          </a:custGeom>
          <a:solidFill>
            <a:srgbClr val="CECECE"/>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55" name="Freeform 38"/>
          <p:cNvSpPr>
            <a:spLocks/>
          </p:cNvSpPr>
          <p:nvPr/>
        </p:nvSpPr>
        <p:spPr bwMode="gray">
          <a:xfrm>
            <a:off x="8793163" y="1954217"/>
            <a:ext cx="12700" cy="15875"/>
          </a:xfrm>
          <a:custGeom>
            <a:avLst/>
            <a:gdLst>
              <a:gd name="T0" fmla="*/ 0 w 8"/>
              <a:gd name="T1" fmla="*/ 1 h 10"/>
              <a:gd name="T2" fmla="*/ 0 w 8"/>
              <a:gd name="T3" fmla="*/ 9 h 10"/>
              <a:gd name="T4" fmla="*/ 7 w 8"/>
              <a:gd name="T5" fmla="*/ 8 h 10"/>
              <a:gd name="T6" fmla="*/ 7 w 8"/>
              <a:gd name="T7" fmla="*/ 0 h 10"/>
              <a:gd name="T8" fmla="*/ 0 w 8"/>
              <a:gd name="T9" fmla="*/ 1 h 10"/>
            </a:gdLst>
            <a:ahLst/>
            <a:cxnLst>
              <a:cxn ang="0">
                <a:pos x="T0" y="T1"/>
              </a:cxn>
              <a:cxn ang="0">
                <a:pos x="T2" y="T3"/>
              </a:cxn>
              <a:cxn ang="0">
                <a:pos x="T4" y="T5"/>
              </a:cxn>
              <a:cxn ang="0">
                <a:pos x="T6" y="T7"/>
              </a:cxn>
              <a:cxn ang="0">
                <a:pos x="T8" y="T9"/>
              </a:cxn>
            </a:cxnLst>
            <a:rect l="0" t="0" r="r" b="b"/>
            <a:pathLst>
              <a:path w="8" h="10">
                <a:moveTo>
                  <a:pt x="0" y="1"/>
                </a:moveTo>
                <a:lnTo>
                  <a:pt x="0" y="9"/>
                </a:lnTo>
                <a:lnTo>
                  <a:pt x="7" y="8"/>
                </a:lnTo>
                <a:lnTo>
                  <a:pt x="7" y="0"/>
                </a:lnTo>
                <a:lnTo>
                  <a:pt x="0" y="1"/>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56" name="Freeform 39"/>
          <p:cNvSpPr>
            <a:spLocks/>
          </p:cNvSpPr>
          <p:nvPr/>
        </p:nvSpPr>
        <p:spPr bwMode="gray">
          <a:xfrm>
            <a:off x="8791575" y="1919292"/>
            <a:ext cx="14288" cy="34925"/>
          </a:xfrm>
          <a:custGeom>
            <a:avLst/>
            <a:gdLst>
              <a:gd name="T0" fmla="*/ 8 w 9"/>
              <a:gd name="T1" fmla="*/ 0 h 22"/>
              <a:gd name="T2" fmla="*/ 8 w 9"/>
              <a:gd name="T3" fmla="*/ 19 h 22"/>
              <a:gd name="T4" fmla="*/ 7 w 9"/>
              <a:gd name="T5" fmla="*/ 20 h 22"/>
              <a:gd name="T6" fmla="*/ 3 w 9"/>
              <a:gd name="T7" fmla="*/ 21 h 22"/>
              <a:gd name="T8" fmla="*/ 0 w 9"/>
              <a:gd name="T9" fmla="*/ 21 h 22"/>
              <a:gd name="T10" fmla="*/ 0 w 9"/>
              <a:gd name="T11" fmla="*/ 21 h 22"/>
              <a:gd name="T12" fmla="*/ 0 w 9"/>
              <a:gd name="T13" fmla="*/ 0 h 22"/>
              <a:gd name="T14" fmla="*/ 8 w 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2">
                <a:moveTo>
                  <a:pt x="8" y="0"/>
                </a:moveTo>
                <a:lnTo>
                  <a:pt x="8" y="19"/>
                </a:lnTo>
                <a:lnTo>
                  <a:pt x="7" y="20"/>
                </a:lnTo>
                <a:lnTo>
                  <a:pt x="3" y="21"/>
                </a:lnTo>
                <a:lnTo>
                  <a:pt x="0" y="21"/>
                </a:lnTo>
                <a:lnTo>
                  <a:pt x="0" y="21"/>
                </a:lnTo>
                <a:lnTo>
                  <a:pt x="0" y="0"/>
                </a:lnTo>
                <a:lnTo>
                  <a:pt x="8" y="0"/>
                </a:lnTo>
              </a:path>
            </a:pathLst>
          </a:custGeom>
          <a:solidFill>
            <a:srgbClr val="CECECE"/>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57" name="Freeform 40"/>
          <p:cNvSpPr>
            <a:spLocks/>
          </p:cNvSpPr>
          <p:nvPr/>
        </p:nvSpPr>
        <p:spPr bwMode="gray">
          <a:xfrm>
            <a:off x="8791575" y="1919292"/>
            <a:ext cx="14288" cy="34925"/>
          </a:xfrm>
          <a:custGeom>
            <a:avLst/>
            <a:gdLst>
              <a:gd name="T0" fmla="*/ 8 w 9"/>
              <a:gd name="T1" fmla="*/ 0 h 22"/>
              <a:gd name="T2" fmla="*/ 8 w 9"/>
              <a:gd name="T3" fmla="*/ 19 h 22"/>
              <a:gd name="T4" fmla="*/ 7 w 9"/>
              <a:gd name="T5" fmla="*/ 20 h 22"/>
              <a:gd name="T6" fmla="*/ 3 w 9"/>
              <a:gd name="T7" fmla="*/ 21 h 22"/>
              <a:gd name="T8" fmla="*/ 0 w 9"/>
              <a:gd name="T9" fmla="*/ 21 h 22"/>
              <a:gd name="T10" fmla="*/ 0 w 9"/>
              <a:gd name="T11" fmla="*/ 21 h 22"/>
              <a:gd name="T12" fmla="*/ 0 w 9"/>
              <a:gd name="T13" fmla="*/ 0 h 22"/>
              <a:gd name="T14" fmla="*/ 8 w 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2">
                <a:moveTo>
                  <a:pt x="8" y="0"/>
                </a:moveTo>
                <a:lnTo>
                  <a:pt x="8" y="19"/>
                </a:lnTo>
                <a:lnTo>
                  <a:pt x="7" y="20"/>
                </a:lnTo>
                <a:lnTo>
                  <a:pt x="3" y="21"/>
                </a:lnTo>
                <a:lnTo>
                  <a:pt x="0" y="21"/>
                </a:lnTo>
                <a:lnTo>
                  <a:pt x="0" y="21"/>
                </a:lnTo>
                <a:lnTo>
                  <a:pt x="0" y="0"/>
                </a:lnTo>
                <a:lnTo>
                  <a:pt x="8" y="0"/>
                </a:lnTo>
              </a:path>
            </a:pathLst>
          </a:custGeom>
          <a:solidFill>
            <a:srgbClr val="CECECE"/>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58" name="Freeform 41"/>
          <p:cNvSpPr>
            <a:spLocks/>
          </p:cNvSpPr>
          <p:nvPr/>
        </p:nvSpPr>
        <p:spPr bwMode="gray">
          <a:xfrm>
            <a:off x="8831263" y="1973266"/>
            <a:ext cx="6350" cy="6350"/>
          </a:xfrm>
          <a:custGeom>
            <a:avLst/>
            <a:gdLst>
              <a:gd name="T0" fmla="*/ 3 w 4"/>
              <a:gd name="T1" fmla="*/ 1 h 4"/>
              <a:gd name="T2" fmla="*/ 3 w 4"/>
              <a:gd name="T3" fmla="*/ 0 h 4"/>
              <a:gd name="T4" fmla="*/ 1 w 4"/>
              <a:gd name="T5" fmla="*/ 1 h 4"/>
              <a:gd name="T6" fmla="*/ 0 w 4"/>
              <a:gd name="T7" fmla="*/ 2 h 4"/>
              <a:gd name="T8" fmla="*/ 0 w 4"/>
              <a:gd name="T9" fmla="*/ 3 h 4"/>
              <a:gd name="T10" fmla="*/ 1 w 4"/>
              <a:gd name="T11" fmla="*/ 3 h 4"/>
              <a:gd name="T12" fmla="*/ 2 w 4"/>
              <a:gd name="T13" fmla="*/ 2 h 4"/>
              <a:gd name="T14" fmla="*/ 3 w 4"/>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1"/>
                </a:moveTo>
                <a:lnTo>
                  <a:pt x="3" y="0"/>
                </a:lnTo>
                <a:lnTo>
                  <a:pt x="1" y="1"/>
                </a:lnTo>
                <a:lnTo>
                  <a:pt x="0" y="2"/>
                </a:lnTo>
                <a:lnTo>
                  <a:pt x="0" y="3"/>
                </a:lnTo>
                <a:lnTo>
                  <a:pt x="1" y="3"/>
                </a:lnTo>
                <a:lnTo>
                  <a:pt x="2" y="2"/>
                </a:lnTo>
                <a:lnTo>
                  <a:pt x="3" y="1"/>
                </a:lnTo>
              </a:path>
            </a:pathLst>
          </a:custGeom>
          <a:solidFill>
            <a:srgbClr val="E4E4E4"/>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59" name="Freeform 42"/>
          <p:cNvSpPr>
            <a:spLocks/>
          </p:cNvSpPr>
          <p:nvPr/>
        </p:nvSpPr>
        <p:spPr bwMode="gray">
          <a:xfrm>
            <a:off x="8834438" y="1981204"/>
            <a:ext cx="4762" cy="4762"/>
          </a:xfrm>
          <a:custGeom>
            <a:avLst/>
            <a:gdLst>
              <a:gd name="T0" fmla="*/ 1 w 3"/>
              <a:gd name="T1" fmla="*/ 0 h 3"/>
              <a:gd name="T2" fmla="*/ 0 w 3"/>
              <a:gd name="T3" fmla="*/ 0 h 3"/>
              <a:gd name="T4" fmla="*/ 1 w 3"/>
              <a:gd name="T5" fmla="*/ 1 h 3"/>
              <a:gd name="T6" fmla="*/ 1 w 3"/>
              <a:gd name="T7" fmla="*/ 2 h 3"/>
              <a:gd name="T8" fmla="*/ 2 w 3"/>
              <a:gd name="T9" fmla="*/ 2 h 3"/>
              <a:gd name="T10" fmla="*/ 2 w 3"/>
              <a:gd name="T11" fmla="*/ 1 h 3"/>
              <a:gd name="T12" fmla="*/ 1 w 3"/>
              <a:gd name="T13" fmla="*/ 1 h 3"/>
              <a:gd name="T14" fmla="*/ 1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0"/>
                </a:moveTo>
                <a:lnTo>
                  <a:pt x="0" y="0"/>
                </a:lnTo>
                <a:lnTo>
                  <a:pt x="1" y="1"/>
                </a:lnTo>
                <a:lnTo>
                  <a:pt x="1" y="2"/>
                </a:lnTo>
                <a:lnTo>
                  <a:pt x="2" y="2"/>
                </a:lnTo>
                <a:lnTo>
                  <a:pt x="2" y="1"/>
                </a:lnTo>
                <a:lnTo>
                  <a:pt x="1" y="1"/>
                </a:lnTo>
                <a:lnTo>
                  <a:pt x="1" y="0"/>
                </a:lnTo>
              </a:path>
            </a:pathLst>
          </a:custGeom>
          <a:solidFill>
            <a:srgbClr val="E4E4E4"/>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60" name="Freeform 43"/>
          <p:cNvSpPr>
            <a:spLocks/>
          </p:cNvSpPr>
          <p:nvPr/>
        </p:nvSpPr>
        <p:spPr bwMode="gray">
          <a:xfrm>
            <a:off x="8834438" y="1936754"/>
            <a:ext cx="4762" cy="6350"/>
          </a:xfrm>
          <a:custGeom>
            <a:avLst/>
            <a:gdLst>
              <a:gd name="T0" fmla="*/ 0 w 3"/>
              <a:gd name="T1" fmla="*/ 0 h 4"/>
              <a:gd name="T2" fmla="*/ 0 w 3"/>
              <a:gd name="T3" fmla="*/ 3 h 4"/>
              <a:gd name="T4" fmla="*/ 2 w 3"/>
              <a:gd name="T5" fmla="*/ 3 h 4"/>
              <a:gd name="T6" fmla="*/ 2 w 3"/>
              <a:gd name="T7" fmla="*/ 0 h 4"/>
              <a:gd name="T8" fmla="*/ 0 w 3"/>
              <a:gd name="T9" fmla="*/ 0 h 4"/>
            </a:gdLst>
            <a:ahLst/>
            <a:cxnLst>
              <a:cxn ang="0">
                <a:pos x="T0" y="T1"/>
              </a:cxn>
              <a:cxn ang="0">
                <a:pos x="T2" y="T3"/>
              </a:cxn>
              <a:cxn ang="0">
                <a:pos x="T4" y="T5"/>
              </a:cxn>
              <a:cxn ang="0">
                <a:pos x="T6" y="T7"/>
              </a:cxn>
              <a:cxn ang="0">
                <a:pos x="T8" y="T9"/>
              </a:cxn>
            </a:cxnLst>
            <a:rect l="0" t="0" r="r" b="b"/>
            <a:pathLst>
              <a:path w="3" h="4">
                <a:moveTo>
                  <a:pt x="0" y="0"/>
                </a:moveTo>
                <a:lnTo>
                  <a:pt x="0" y="3"/>
                </a:lnTo>
                <a:lnTo>
                  <a:pt x="2" y="3"/>
                </a:lnTo>
                <a:lnTo>
                  <a:pt x="2" y="0"/>
                </a:lnTo>
                <a:lnTo>
                  <a:pt x="0" y="0"/>
                </a:lnTo>
              </a:path>
            </a:pathLst>
          </a:custGeom>
          <a:solidFill>
            <a:srgbClr val="E4E4E4"/>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61" name="Freeform 44"/>
          <p:cNvSpPr>
            <a:spLocks/>
          </p:cNvSpPr>
          <p:nvPr/>
        </p:nvSpPr>
        <p:spPr bwMode="gray">
          <a:xfrm>
            <a:off x="8847139" y="1936755"/>
            <a:ext cx="9525" cy="15875"/>
          </a:xfrm>
          <a:custGeom>
            <a:avLst/>
            <a:gdLst>
              <a:gd name="T0" fmla="*/ 3 w 6"/>
              <a:gd name="T1" fmla="*/ 0 h 10"/>
              <a:gd name="T2" fmla="*/ 4 w 6"/>
              <a:gd name="T3" fmla="*/ 2 h 10"/>
              <a:gd name="T4" fmla="*/ 5 w 6"/>
              <a:gd name="T5" fmla="*/ 4 h 10"/>
              <a:gd name="T6" fmla="*/ 5 w 6"/>
              <a:gd name="T7" fmla="*/ 7 h 10"/>
              <a:gd name="T8" fmla="*/ 4 w 6"/>
              <a:gd name="T9" fmla="*/ 8 h 10"/>
              <a:gd name="T10" fmla="*/ 3 w 6"/>
              <a:gd name="T11" fmla="*/ 9 h 10"/>
              <a:gd name="T12" fmla="*/ 3 w 6"/>
              <a:gd name="T13" fmla="*/ 8 h 10"/>
              <a:gd name="T14" fmla="*/ 4 w 6"/>
              <a:gd name="T15" fmla="*/ 7 h 10"/>
              <a:gd name="T16" fmla="*/ 2 w 6"/>
              <a:gd name="T17" fmla="*/ 6 h 10"/>
              <a:gd name="T18" fmla="*/ 1 w 6"/>
              <a:gd name="T19" fmla="*/ 6 h 10"/>
              <a:gd name="T20" fmla="*/ 0 w 6"/>
              <a:gd name="T21" fmla="*/ 5 h 10"/>
              <a:gd name="T22" fmla="*/ 0 w 6"/>
              <a:gd name="T23" fmla="*/ 4 h 10"/>
              <a:gd name="T24" fmla="*/ 1 w 6"/>
              <a:gd name="T25" fmla="*/ 4 h 10"/>
              <a:gd name="T26" fmla="*/ 2 w 6"/>
              <a:gd name="T27" fmla="*/ 4 h 10"/>
              <a:gd name="T28" fmla="*/ 3 w 6"/>
              <a:gd name="T29" fmla="*/ 5 h 10"/>
              <a:gd name="T30" fmla="*/ 4 w 6"/>
              <a:gd name="T31" fmla="*/ 5 h 10"/>
              <a:gd name="T32" fmla="*/ 4 w 6"/>
              <a:gd name="T33" fmla="*/ 4 h 10"/>
              <a:gd name="T34" fmla="*/ 3 w 6"/>
              <a:gd name="T35" fmla="*/ 2 h 10"/>
              <a:gd name="T36" fmla="*/ 2 w 6"/>
              <a:gd name="T37" fmla="*/ 1 h 10"/>
              <a:gd name="T38" fmla="*/ 3 w 6"/>
              <a:gd name="T3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10">
                <a:moveTo>
                  <a:pt x="3" y="0"/>
                </a:moveTo>
                <a:lnTo>
                  <a:pt x="4" y="2"/>
                </a:lnTo>
                <a:lnTo>
                  <a:pt x="5" y="4"/>
                </a:lnTo>
                <a:lnTo>
                  <a:pt x="5" y="7"/>
                </a:lnTo>
                <a:lnTo>
                  <a:pt x="4" y="8"/>
                </a:lnTo>
                <a:lnTo>
                  <a:pt x="3" y="9"/>
                </a:lnTo>
                <a:lnTo>
                  <a:pt x="3" y="8"/>
                </a:lnTo>
                <a:lnTo>
                  <a:pt x="4" y="7"/>
                </a:lnTo>
                <a:lnTo>
                  <a:pt x="2" y="6"/>
                </a:lnTo>
                <a:lnTo>
                  <a:pt x="1" y="6"/>
                </a:lnTo>
                <a:lnTo>
                  <a:pt x="0" y="5"/>
                </a:lnTo>
                <a:lnTo>
                  <a:pt x="0" y="4"/>
                </a:lnTo>
                <a:lnTo>
                  <a:pt x="1" y="4"/>
                </a:lnTo>
                <a:lnTo>
                  <a:pt x="2" y="4"/>
                </a:lnTo>
                <a:lnTo>
                  <a:pt x="3" y="5"/>
                </a:lnTo>
                <a:lnTo>
                  <a:pt x="4" y="5"/>
                </a:lnTo>
                <a:lnTo>
                  <a:pt x="4" y="4"/>
                </a:lnTo>
                <a:lnTo>
                  <a:pt x="3" y="2"/>
                </a:lnTo>
                <a:lnTo>
                  <a:pt x="2" y="1"/>
                </a:lnTo>
                <a:lnTo>
                  <a:pt x="3"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62" name="Freeform 45"/>
          <p:cNvSpPr>
            <a:spLocks/>
          </p:cNvSpPr>
          <p:nvPr/>
        </p:nvSpPr>
        <p:spPr bwMode="gray">
          <a:xfrm>
            <a:off x="8855076" y="1973266"/>
            <a:ext cx="112713" cy="52388"/>
          </a:xfrm>
          <a:custGeom>
            <a:avLst/>
            <a:gdLst>
              <a:gd name="T0" fmla="*/ 0 w 71"/>
              <a:gd name="T1" fmla="*/ 15 h 33"/>
              <a:gd name="T2" fmla="*/ 0 w 71"/>
              <a:gd name="T3" fmla="*/ 32 h 33"/>
              <a:gd name="T4" fmla="*/ 70 w 71"/>
              <a:gd name="T5" fmla="*/ 11 h 33"/>
              <a:gd name="T6" fmla="*/ 70 w 71"/>
              <a:gd name="T7" fmla="*/ 0 h 33"/>
              <a:gd name="T8" fmla="*/ 0 w 71"/>
              <a:gd name="T9" fmla="*/ 15 h 33"/>
            </a:gdLst>
            <a:ahLst/>
            <a:cxnLst>
              <a:cxn ang="0">
                <a:pos x="T0" y="T1"/>
              </a:cxn>
              <a:cxn ang="0">
                <a:pos x="T2" y="T3"/>
              </a:cxn>
              <a:cxn ang="0">
                <a:pos x="T4" y="T5"/>
              </a:cxn>
              <a:cxn ang="0">
                <a:pos x="T6" y="T7"/>
              </a:cxn>
              <a:cxn ang="0">
                <a:pos x="T8" y="T9"/>
              </a:cxn>
            </a:cxnLst>
            <a:rect l="0" t="0" r="r" b="b"/>
            <a:pathLst>
              <a:path w="71" h="33">
                <a:moveTo>
                  <a:pt x="0" y="15"/>
                </a:moveTo>
                <a:lnTo>
                  <a:pt x="0" y="32"/>
                </a:lnTo>
                <a:lnTo>
                  <a:pt x="70" y="11"/>
                </a:lnTo>
                <a:lnTo>
                  <a:pt x="70" y="0"/>
                </a:lnTo>
                <a:lnTo>
                  <a:pt x="0" y="15"/>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63" name="Freeform 46"/>
          <p:cNvSpPr>
            <a:spLocks/>
          </p:cNvSpPr>
          <p:nvPr/>
        </p:nvSpPr>
        <p:spPr bwMode="gray">
          <a:xfrm>
            <a:off x="8855076" y="1973266"/>
            <a:ext cx="112713" cy="52388"/>
          </a:xfrm>
          <a:custGeom>
            <a:avLst/>
            <a:gdLst>
              <a:gd name="T0" fmla="*/ 0 w 71"/>
              <a:gd name="T1" fmla="*/ 15 h 33"/>
              <a:gd name="T2" fmla="*/ 0 w 71"/>
              <a:gd name="T3" fmla="*/ 32 h 33"/>
              <a:gd name="T4" fmla="*/ 70 w 71"/>
              <a:gd name="T5" fmla="*/ 11 h 33"/>
              <a:gd name="T6" fmla="*/ 70 w 71"/>
              <a:gd name="T7" fmla="*/ 0 h 33"/>
              <a:gd name="T8" fmla="*/ 0 w 71"/>
              <a:gd name="T9" fmla="*/ 15 h 33"/>
            </a:gdLst>
            <a:ahLst/>
            <a:cxnLst>
              <a:cxn ang="0">
                <a:pos x="T0" y="T1"/>
              </a:cxn>
              <a:cxn ang="0">
                <a:pos x="T2" y="T3"/>
              </a:cxn>
              <a:cxn ang="0">
                <a:pos x="T4" y="T5"/>
              </a:cxn>
              <a:cxn ang="0">
                <a:pos x="T6" y="T7"/>
              </a:cxn>
              <a:cxn ang="0">
                <a:pos x="T8" y="T9"/>
              </a:cxn>
            </a:cxnLst>
            <a:rect l="0" t="0" r="r" b="b"/>
            <a:pathLst>
              <a:path w="71" h="33">
                <a:moveTo>
                  <a:pt x="0" y="15"/>
                </a:moveTo>
                <a:lnTo>
                  <a:pt x="0" y="32"/>
                </a:lnTo>
                <a:lnTo>
                  <a:pt x="70" y="11"/>
                </a:lnTo>
                <a:lnTo>
                  <a:pt x="70" y="0"/>
                </a:lnTo>
                <a:lnTo>
                  <a:pt x="0" y="15"/>
                </a:lnTo>
              </a:path>
            </a:pathLst>
          </a:custGeom>
          <a:solidFill>
            <a:srgbClr val="676767"/>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64" name="Freeform 47"/>
          <p:cNvSpPr>
            <a:spLocks/>
          </p:cNvSpPr>
          <p:nvPr/>
        </p:nvSpPr>
        <p:spPr bwMode="gray">
          <a:xfrm>
            <a:off x="8774113" y="1911355"/>
            <a:ext cx="190500" cy="85725"/>
          </a:xfrm>
          <a:custGeom>
            <a:avLst/>
            <a:gdLst>
              <a:gd name="T0" fmla="*/ 0 w 120"/>
              <a:gd name="T1" fmla="*/ 4 h 54"/>
              <a:gd name="T2" fmla="*/ 1 w 120"/>
              <a:gd name="T3" fmla="*/ 1 h 54"/>
              <a:gd name="T4" fmla="*/ 40 w 120"/>
              <a:gd name="T5" fmla="*/ 1 h 54"/>
              <a:gd name="T6" fmla="*/ 43 w 120"/>
              <a:gd name="T7" fmla="*/ 0 h 54"/>
              <a:gd name="T8" fmla="*/ 46 w 120"/>
              <a:gd name="T9" fmla="*/ 0 h 54"/>
              <a:gd name="T10" fmla="*/ 48 w 120"/>
              <a:gd name="T11" fmla="*/ 0 h 54"/>
              <a:gd name="T12" fmla="*/ 52 w 120"/>
              <a:gd name="T13" fmla="*/ 1 h 54"/>
              <a:gd name="T14" fmla="*/ 55 w 120"/>
              <a:gd name="T15" fmla="*/ 3 h 54"/>
              <a:gd name="T16" fmla="*/ 58 w 120"/>
              <a:gd name="T17" fmla="*/ 7 h 54"/>
              <a:gd name="T18" fmla="*/ 59 w 120"/>
              <a:gd name="T19" fmla="*/ 11 h 54"/>
              <a:gd name="T20" fmla="*/ 59 w 120"/>
              <a:gd name="T21" fmla="*/ 12 h 54"/>
              <a:gd name="T22" fmla="*/ 59 w 120"/>
              <a:gd name="T23" fmla="*/ 15 h 54"/>
              <a:gd name="T24" fmla="*/ 59 w 120"/>
              <a:gd name="T25" fmla="*/ 18 h 54"/>
              <a:gd name="T26" fmla="*/ 57 w 120"/>
              <a:gd name="T27" fmla="*/ 23 h 54"/>
              <a:gd name="T28" fmla="*/ 55 w 120"/>
              <a:gd name="T29" fmla="*/ 26 h 54"/>
              <a:gd name="T30" fmla="*/ 58 w 120"/>
              <a:gd name="T31" fmla="*/ 25 h 54"/>
              <a:gd name="T32" fmla="*/ 60 w 120"/>
              <a:gd name="T33" fmla="*/ 25 h 54"/>
              <a:gd name="T34" fmla="*/ 63 w 120"/>
              <a:gd name="T35" fmla="*/ 23 h 54"/>
              <a:gd name="T36" fmla="*/ 64 w 120"/>
              <a:gd name="T37" fmla="*/ 23 h 54"/>
              <a:gd name="T38" fmla="*/ 64 w 120"/>
              <a:gd name="T39" fmla="*/ 21 h 54"/>
              <a:gd name="T40" fmla="*/ 68 w 120"/>
              <a:gd name="T41" fmla="*/ 20 h 54"/>
              <a:gd name="T42" fmla="*/ 72 w 120"/>
              <a:gd name="T43" fmla="*/ 20 h 54"/>
              <a:gd name="T44" fmla="*/ 75 w 120"/>
              <a:gd name="T45" fmla="*/ 20 h 54"/>
              <a:gd name="T46" fmla="*/ 75 w 120"/>
              <a:gd name="T47" fmla="*/ 16 h 54"/>
              <a:gd name="T48" fmla="*/ 76 w 120"/>
              <a:gd name="T49" fmla="*/ 13 h 54"/>
              <a:gd name="T50" fmla="*/ 75 w 120"/>
              <a:gd name="T51" fmla="*/ 13 h 54"/>
              <a:gd name="T52" fmla="*/ 76 w 120"/>
              <a:gd name="T53" fmla="*/ 11 h 54"/>
              <a:gd name="T54" fmla="*/ 82 w 120"/>
              <a:gd name="T55" fmla="*/ 11 h 54"/>
              <a:gd name="T56" fmla="*/ 84 w 120"/>
              <a:gd name="T57" fmla="*/ 11 h 54"/>
              <a:gd name="T58" fmla="*/ 84 w 120"/>
              <a:gd name="T59" fmla="*/ 16 h 54"/>
              <a:gd name="T60" fmla="*/ 93 w 120"/>
              <a:gd name="T61" fmla="*/ 16 h 54"/>
              <a:gd name="T62" fmla="*/ 90 w 120"/>
              <a:gd name="T63" fmla="*/ 18 h 54"/>
              <a:gd name="T64" fmla="*/ 88 w 120"/>
              <a:gd name="T65" fmla="*/ 19 h 54"/>
              <a:gd name="T66" fmla="*/ 87 w 120"/>
              <a:gd name="T67" fmla="*/ 21 h 54"/>
              <a:gd name="T68" fmla="*/ 87 w 120"/>
              <a:gd name="T69" fmla="*/ 23 h 54"/>
              <a:gd name="T70" fmla="*/ 119 w 120"/>
              <a:gd name="T71" fmla="*/ 23 h 54"/>
              <a:gd name="T72" fmla="*/ 119 w 120"/>
              <a:gd name="T73" fmla="*/ 34 h 54"/>
              <a:gd name="T74" fmla="*/ 117 w 120"/>
              <a:gd name="T75" fmla="*/ 34 h 54"/>
              <a:gd name="T76" fmla="*/ 117 w 120"/>
              <a:gd name="T77" fmla="*/ 36 h 54"/>
              <a:gd name="T78" fmla="*/ 117 w 120"/>
              <a:gd name="T79" fmla="*/ 37 h 54"/>
              <a:gd name="T80" fmla="*/ 117 w 120"/>
              <a:gd name="T81" fmla="*/ 37 h 54"/>
              <a:gd name="T82" fmla="*/ 117 w 120"/>
              <a:gd name="T83" fmla="*/ 39 h 54"/>
              <a:gd name="T84" fmla="*/ 51 w 120"/>
              <a:gd name="T85" fmla="*/ 53 h 54"/>
              <a:gd name="T86" fmla="*/ 51 w 120"/>
              <a:gd name="T87" fmla="*/ 4 h 54"/>
              <a:gd name="T88" fmla="*/ 44 w 120"/>
              <a:gd name="T89" fmla="*/ 4 h 54"/>
              <a:gd name="T90" fmla="*/ 19 w 120"/>
              <a:gd name="T91" fmla="*/ 4 h 54"/>
              <a:gd name="T92" fmla="*/ 10 w 120"/>
              <a:gd name="T93" fmla="*/ 4 h 54"/>
              <a:gd name="T94" fmla="*/ 6 w 120"/>
              <a:gd name="T95" fmla="*/ 4 h 54"/>
              <a:gd name="T96" fmla="*/ 0 w 120"/>
              <a:gd name="T97"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54">
                <a:moveTo>
                  <a:pt x="0" y="4"/>
                </a:moveTo>
                <a:lnTo>
                  <a:pt x="1" y="1"/>
                </a:lnTo>
                <a:lnTo>
                  <a:pt x="40" y="1"/>
                </a:lnTo>
                <a:lnTo>
                  <a:pt x="43" y="0"/>
                </a:lnTo>
                <a:lnTo>
                  <a:pt x="46" y="0"/>
                </a:lnTo>
                <a:lnTo>
                  <a:pt x="48" y="0"/>
                </a:lnTo>
                <a:lnTo>
                  <a:pt x="52" y="1"/>
                </a:lnTo>
                <a:lnTo>
                  <a:pt x="55" y="3"/>
                </a:lnTo>
                <a:lnTo>
                  <a:pt x="58" y="7"/>
                </a:lnTo>
                <a:lnTo>
                  <a:pt x="59" y="11"/>
                </a:lnTo>
                <a:lnTo>
                  <a:pt x="59" y="12"/>
                </a:lnTo>
                <a:lnTo>
                  <a:pt x="59" y="15"/>
                </a:lnTo>
                <a:lnTo>
                  <a:pt x="59" y="18"/>
                </a:lnTo>
                <a:lnTo>
                  <a:pt x="57" y="23"/>
                </a:lnTo>
                <a:lnTo>
                  <a:pt x="55" y="26"/>
                </a:lnTo>
                <a:lnTo>
                  <a:pt x="58" y="25"/>
                </a:lnTo>
                <a:lnTo>
                  <a:pt x="60" y="25"/>
                </a:lnTo>
                <a:lnTo>
                  <a:pt x="63" y="23"/>
                </a:lnTo>
                <a:lnTo>
                  <a:pt x="64" y="23"/>
                </a:lnTo>
                <a:lnTo>
                  <a:pt x="64" y="21"/>
                </a:lnTo>
                <a:lnTo>
                  <a:pt x="68" y="20"/>
                </a:lnTo>
                <a:lnTo>
                  <a:pt x="72" y="20"/>
                </a:lnTo>
                <a:lnTo>
                  <a:pt x="75" y="20"/>
                </a:lnTo>
                <a:lnTo>
                  <a:pt x="75" y="16"/>
                </a:lnTo>
                <a:lnTo>
                  <a:pt x="76" y="13"/>
                </a:lnTo>
                <a:lnTo>
                  <a:pt x="75" y="13"/>
                </a:lnTo>
                <a:lnTo>
                  <a:pt x="76" y="11"/>
                </a:lnTo>
                <a:lnTo>
                  <a:pt x="82" y="11"/>
                </a:lnTo>
                <a:lnTo>
                  <a:pt x="84" y="11"/>
                </a:lnTo>
                <a:lnTo>
                  <a:pt x="84" y="16"/>
                </a:lnTo>
                <a:lnTo>
                  <a:pt x="93" y="16"/>
                </a:lnTo>
                <a:lnTo>
                  <a:pt x="90" y="18"/>
                </a:lnTo>
                <a:lnTo>
                  <a:pt x="88" y="19"/>
                </a:lnTo>
                <a:lnTo>
                  <a:pt x="87" y="21"/>
                </a:lnTo>
                <a:lnTo>
                  <a:pt x="87" y="23"/>
                </a:lnTo>
                <a:lnTo>
                  <a:pt x="119" y="23"/>
                </a:lnTo>
                <a:lnTo>
                  <a:pt x="119" y="34"/>
                </a:lnTo>
                <a:lnTo>
                  <a:pt x="117" y="34"/>
                </a:lnTo>
                <a:lnTo>
                  <a:pt x="117" y="36"/>
                </a:lnTo>
                <a:lnTo>
                  <a:pt x="117" y="37"/>
                </a:lnTo>
                <a:lnTo>
                  <a:pt x="117" y="37"/>
                </a:lnTo>
                <a:lnTo>
                  <a:pt x="117" y="39"/>
                </a:lnTo>
                <a:lnTo>
                  <a:pt x="51" y="53"/>
                </a:lnTo>
                <a:lnTo>
                  <a:pt x="51" y="4"/>
                </a:lnTo>
                <a:lnTo>
                  <a:pt x="44" y="4"/>
                </a:lnTo>
                <a:lnTo>
                  <a:pt x="19" y="4"/>
                </a:lnTo>
                <a:lnTo>
                  <a:pt x="10" y="4"/>
                </a:lnTo>
                <a:lnTo>
                  <a:pt x="6" y="4"/>
                </a:lnTo>
                <a:lnTo>
                  <a:pt x="0" y="4"/>
                </a:lnTo>
              </a:path>
            </a:pathLst>
          </a:custGeom>
          <a:solidFill>
            <a:srgbClr val="676767"/>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65" name="Freeform 48"/>
          <p:cNvSpPr>
            <a:spLocks/>
          </p:cNvSpPr>
          <p:nvPr/>
        </p:nvSpPr>
        <p:spPr bwMode="gray">
          <a:xfrm>
            <a:off x="8932864" y="1930404"/>
            <a:ext cx="28575" cy="19050"/>
          </a:xfrm>
          <a:custGeom>
            <a:avLst/>
            <a:gdLst>
              <a:gd name="T0" fmla="*/ 16 w 18"/>
              <a:gd name="T1" fmla="*/ 11 h 12"/>
              <a:gd name="T2" fmla="*/ 16 w 18"/>
              <a:gd name="T3" fmla="*/ 7 h 12"/>
              <a:gd name="T4" fmla="*/ 15 w 18"/>
              <a:gd name="T5" fmla="*/ 6 h 12"/>
              <a:gd name="T6" fmla="*/ 16 w 18"/>
              <a:gd name="T7" fmla="*/ 4 h 12"/>
              <a:gd name="T8" fmla="*/ 17 w 18"/>
              <a:gd name="T9" fmla="*/ 2 h 12"/>
              <a:gd name="T10" fmla="*/ 17 w 18"/>
              <a:gd name="T11" fmla="*/ 0 h 12"/>
              <a:gd name="T12" fmla="*/ 3 w 18"/>
              <a:gd name="T13" fmla="*/ 0 h 12"/>
              <a:gd name="T14" fmla="*/ 1 w 18"/>
              <a:gd name="T15" fmla="*/ 0 h 12"/>
              <a:gd name="T16" fmla="*/ 0 w 18"/>
              <a:gd name="T17" fmla="*/ 1 h 12"/>
              <a:gd name="T18" fmla="*/ 0 w 18"/>
              <a:gd name="T19" fmla="*/ 3 h 12"/>
              <a:gd name="T20" fmla="*/ 2 w 18"/>
              <a:gd name="T21" fmla="*/ 4 h 12"/>
              <a:gd name="T22" fmla="*/ 4 w 18"/>
              <a:gd name="T23" fmla="*/ 4 h 12"/>
              <a:gd name="T24" fmla="*/ 3 w 18"/>
              <a:gd name="T25" fmla="*/ 7 h 12"/>
              <a:gd name="T26" fmla="*/ 2 w 18"/>
              <a:gd name="T27" fmla="*/ 9 h 12"/>
              <a:gd name="T28" fmla="*/ 3 w 18"/>
              <a:gd name="T29" fmla="*/ 10 h 12"/>
              <a:gd name="T30" fmla="*/ 3 w 18"/>
              <a:gd name="T31" fmla="*/ 11 h 12"/>
              <a:gd name="T32" fmla="*/ 16 w 18"/>
              <a:gd name="T3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2">
                <a:moveTo>
                  <a:pt x="16" y="11"/>
                </a:moveTo>
                <a:lnTo>
                  <a:pt x="16" y="7"/>
                </a:lnTo>
                <a:lnTo>
                  <a:pt x="15" y="6"/>
                </a:lnTo>
                <a:lnTo>
                  <a:pt x="16" y="4"/>
                </a:lnTo>
                <a:lnTo>
                  <a:pt x="17" y="2"/>
                </a:lnTo>
                <a:lnTo>
                  <a:pt x="17" y="0"/>
                </a:lnTo>
                <a:lnTo>
                  <a:pt x="3" y="0"/>
                </a:lnTo>
                <a:lnTo>
                  <a:pt x="1" y="0"/>
                </a:lnTo>
                <a:lnTo>
                  <a:pt x="0" y="1"/>
                </a:lnTo>
                <a:lnTo>
                  <a:pt x="0" y="3"/>
                </a:lnTo>
                <a:lnTo>
                  <a:pt x="2" y="4"/>
                </a:lnTo>
                <a:lnTo>
                  <a:pt x="4" y="4"/>
                </a:lnTo>
                <a:lnTo>
                  <a:pt x="3" y="7"/>
                </a:lnTo>
                <a:lnTo>
                  <a:pt x="2" y="9"/>
                </a:lnTo>
                <a:lnTo>
                  <a:pt x="3" y="10"/>
                </a:lnTo>
                <a:lnTo>
                  <a:pt x="3" y="11"/>
                </a:lnTo>
                <a:lnTo>
                  <a:pt x="16" y="11"/>
                </a:lnTo>
              </a:path>
            </a:pathLst>
          </a:custGeom>
          <a:solidFill>
            <a:srgbClr val="676767"/>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66" name="Freeform 49"/>
          <p:cNvSpPr>
            <a:spLocks/>
          </p:cNvSpPr>
          <p:nvPr/>
        </p:nvSpPr>
        <p:spPr bwMode="gray">
          <a:xfrm>
            <a:off x="8904288" y="1955804"/>
            <a:ext cx="19050" cy="25400"/>
          </a:xfrm>
          <a:custGeom>
            <a:avLst/>
            <a:gdLst>
              <a:gd name="T0" fmla="*/ 0 w 12"/>
              <a:gd name="T1" fmla="*/ 1 h 16"/>
              <a:gd name="T2" fmla="*/ 6 w 12"/>
              <a:gd name="T3" fmla="*/ 0 h 16"/>
              <a:gd name="T4" fmla="*/ 6 w 12"/>
              <a:gd name="T5" fmla="*/ 2 h 16"/>
              <a:gd name="T6" fmla="*/ 7 w 12"/>
              <a:gd name="T7" fmla="*/ 6 h 16"/>
              <a:gd name="T8" fmla="*/ 8 w 12"/>
              <a:gd name="T9" fmla="*/ 9 h 16"/>
              <a:gd name="T10" fmla="*/ 10 w 12"/>
              <a:gd name="T11" fmla="*/ 11 h 16"/>
              <a:gd name="T12" fmla="*/ 11 w 12"/>
              <a:gd name="T13" fmla="*/ 13 h 16"/>
              <a:gd name="T14" fmla="*/ 0 w 12"/>
              <a:gd name="T15" fmla="*/ 15 h 16"/>
              <a:gd name="T16" fmla="*/ 0 w 12"/>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6">
                <a:moveTo>
                  <a:pt x="0" y="1"/>
                </a:moveTo>
                <a:lnTo>
                  <a:pt x="6" y="0"/>
                </a:lnTo>
                <a:lnTo>
                  <a:pt x="6" y="2"/>
                </a:lnTo>
                <a:lnTo>
                  <a:pt x="7" y="6"/>
                </a:lnTo>
                <a:lnTo>
                  <a:pt x="8" y="9"/>
                </a:lnTo>
                <a:lnTo>
                  <a:pt x="10" y="11"/>
                </a:lnTo>
                <a:lnTo>
                  <a:pt x="11" y="13"/>
                </a:lnTo>
                <a:lnTo>
                  <a:pt x="0" y="15"/>
                </a:lnTo>
                <a:lnTo>
                  <a:pt x="0" y="1"/>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67" name="Freeform 50"/>
          <p:cNvSpPr>
            <a:spLocks/>
          </p:cNvSpPr>
          <p:nvPr/>
        </p:nvSpPr>
        <p:spPr bwMode="gray">
          <a:xfrm>
            <a:off x="8907464" y="1936754"/>
            <a:ext cx="7937" cy="11112"/>
          </a:xfrm>
          <a:custGeom>
            <a:avLst/>
            <a:gdLst>
              <a:gd name="T0" fmla="*/ 0 w 5"/>
              <a:gd name="T1" fmla="*/ 0 h 7"/>
              <a:gd name="T2" fmla="*/ 4 w 5"/>
              <a:gd name="T3" fmla="*/ 0 h 7"/>
              <a:gd name="T4" fmla="*/ 0 w 5"/>
              <a:gd name="T5" fmla="*/ 6 h 7"/>
              <a:gd name="T6" fmla="*/ 0 w 5"/>
              <a:gd name="T7" fmla="*/ 0 h 7"/>
            </a:gdLst>
            <a:ahLst/>
            <a:cxnLst>
              <a:cxn ang="0">
                <a:pos x="T0" y="T1"/>
              </a:cxn>
              <a:cxn ang="0">
                <a:pos x="T2" y="T3"/>
              </a:cxn>
              <a:cxn ang="0">
                <a:pos x="T4" y="T5"/>
              </a:cxn>
              <a:cxn ang="0">
                <a:pos x="T6" y="T7"/>
              </a:cxn>
            </a:cxnLst>
            <a:rect l="0" t="0" r="r" b="b"/>
            <a:pathLst>
              <a:path w="5" h="7">
                <a:moveTo>
                  <a:pt x="0" y="0"/>
                </a:moveTo>
                <a:lnTo>
                  <a:pt x="4" y="0"/>
                </a:lnTo>
                <a:lnTo>
                  <a:pt x="0" y="6"/>
                </a:lnTo>
                <a:lnTo>
                  <a:pt x="0" y="0"/>
                </a:lnTo>
              </a:path>
            </a:pathLst>
          </a:custGeom>
          <a:solidFill>
            <a:srgbClr val="E4E4E4"/>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68" name="Freeform 51"/>
          <p:cNvSpPr>
            <a:spLocks/>
          </p:cNvSpPr>
          <p:nvPr/>
        </p:nvSpPr>
        <p:spPr bwMode="gray">
          <a:xfrm>
            <a:off x="8807450" y="1951041"/>
            <a:ext cx="39688" cy="6350"/>
          </a:xfrm>
          <a:custGeom>
            <a:avLst/>
            <a:gdLst>
              <a:gd name="T0" fmla="*/ 0 w 25"/>
              <a:gd name="T1" fmla="*/ 2 h 4"/>
              <a:gd name="T2" fmla="*/ 24 w 25"/>
              <a:gd name="T3" fmla="*/ 0 h 4"/>
              <a:gd name="T4" fmla="*/ 24 w 25"/>
              <a:gd name="T5" fmla="*/ 1 h 4"/>
              <a:gd name="T6" fmla="*/ 0 w 25"/>
              <a:gd name="T7" fmla="*/ 3 h 4"/>
              <a:gd name="T8" fmla="*/ 0 w 25"/>
              <a:gd name="T9" fmla="*/ 2 h 4"/>
            </a:gdLst>
            <a:ahLst/>
            <a:cxnLst>
              <a:cxn ang="0">
                <a:pos x="T0" y="T1"/>
              </a:cxn>
              <a:cxn ang="0">
                <a:pos x="T2" y="T3"/>
              </a:cxn>
              <a:cxn ang="0">
                <a:pos x="T4" y="T5"/>
              </a:cxn>
              <a:cxn ang="0">
                <a:pos x="T6" y="T7"/>
              </a:cxn>
              <a:cxn ang="0">
                <a:pos x="T8" y="T9"/>
              </a:cxn>
            </a:cxnLst>
            <a:rect l="0" t="0" r="r" b="b"/>
            <a:pathLst>
              <a:path w="25" h="4">
                <a:moveTo>
                  <a:pt x="0" y="2"/>
                </a:moveTo>
                <a:lnTo>
                  <a:pt x="24" y="0"/>
                </a:lnTo>
                <a:lnTo>
                  <a:pt x="24" y="1"/>
                </a:lnTo>
                <a:lnTo>
                  <a:pt x="0" y="3"/>
                </a:lnTo>
                <a:lnTo>
                  <a:pt x="0" y="2"/>
                </a:lnTo>
              </a:path>
            </a:pathLst>
          </a:custGeom>
          <a:solidFill>
            <a:srgbClr val="E4E4E4"/>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69" name="Freeform 52"/>
          <p:cNvSpPr>
            <a:spLocks/>
          </p:cNvSpPr>
          <p:nvPr/>
        </p:nvSpPr>
        <p:spPr bwMode="gray">
          <a:xfrm>
            <a:off x="8858250" y="1954217"/>
            <a:ext cx="31750" cy="4763"/>
          </a:xfrm>
          <a:custGeom>
            <a:avLst/>
            <a:gdLst>
              <a:gd name="T0" fmla="*/ 0 w 20"/>
              <a:gd name="T1" fmla="*/ 1 h 3"/>
              <a:gd name="T2" fmla="*/ 19 w 20"/>
              <a:gd name="T3" fmla="*/ 0 h 3"/>
              <a:gd name="T4" fmla="*/ 19 w 20"/>
              <a:gd name="T5" fmla="*/ 1 h 3"/>
              <a:gd name="T6" fmla="*/ 0 w 20"/>
              <a:gd name="T7" fmla="*/ 2 h 3"/>
              <a:gd name="T8" fmla="*/ 0 w 20"/>
              <a:gd name="T9" fmla="*/ 1 h 3"/>
            </a:gdLst>
            <a:ahLst/>
            <a:cxnLst>
              <a:cxn ang="0">
                <a:pos x="T0" y="T1"/>
              </a:cxn>
              <a:cxn ang="0">
                <a:pos x="T2" y="T3"/>
              </a:cxn>
              <a:cxn ang="0">
                <a:pos x="T4" y="T5"/>
              </a:cxn>
              <a:cxn ang="0">
                <a:pos x="T6" y="T7"/>
              </a:cxn>
              <a:cxn ang="0">
                <a:pos x="T8" y="T9"/>
              </a:cxn>
            </a:cxnLst>
            <a:rect l="0" t="0" r="r" b="b"/>
            <a:pathLst>
              <a:path w="20" h="3">
                <a:moveTo>
                  <a:pt x="0" y="1"/>
                </a:moveTo>
                <a:lnTo>
                  <a:pt x="19" y="0"/>
                </a:lnTo>
                <a:lnTo>
                  <a:pt x="19" y="1"/>
                </a:lnTo>
                <a:lnTo>
                  <a:pt x="0" y="2"/>
                </a:lnTo>
                <a:lnTo>
                  <a:pt x="0" y="1"/>
                </a:lnTo>
              </a:path>
            </a:pathLst>
          </a:custGeom>
          <a:solidFill>
            <a:srgbClr val="E4E4E4"/>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70" name="Oval 53"/>
          <p:cNvSpPr>
            <a:spLocks noChangeArrowheads="1"/>
          </p:cNvSpPr>
          <p:nvPr/>
        </p:nvSpPr>
        <p:spPr bwMode="gray">
          <a:xfrm>
            <a:off x="8909051" y="1973266"/>
            <a:ext cx="4763" cy="1588"/>
          </a:xfrm>
          <a:prstGeom prst="ellipse">
            <a:avLst/>
          </a:prstGeom>
          <a:solidFill>
            <a:srgbClr val="91919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71" name="Freeform 54"/>
          <p:cNvSpPr>
            <a:spLocks/>
          </p:cNvSpPr>
          <p:nvPr/>
        </p:nvSpPr>
        <p:spPr bwMode="gray">
          <a:xfrm>
            <a:off x="8910639" y="1947867"/>
            <a:ext cx="53975" cy="4763"/>
          </a:xfrm>
          <a:custGeom>
            <a:avLst/>
            <a:gdLst>
              <a:gd name="T0" fmla="*/ 0 w 34"/>
              <a:gd name="T1" fmla="*/ 0 h 3"/>
              <a:gd name="T2" fmla="*/ 33 w 34"/>
              <a:gd name="T3" fmla="*/ 0 h 3"/>
              <a:gd name="T4" fmla="*/ 33 w 34"/>
              <a:gd name="T5" fmla="*/ 2 h 3"/>
              <a:gd name="T6" fmla="*/ 0 w 34"/>
              <a:gd name="T7" fmla="*/ 1 h 3"/>
              <a:gd name="T8" fmla="*/ 0 w 34"/>
              <a:gd name="T9" fmla="*/ 0 h 3"/>
            </a:gdLst>
            <a:ahLst/>
            <a:cxnLst>
              <a:cxn ang="0">
                <a:pos x="T0" y="T1"/>
              </a:cxn>
              <a:cxn ang="0">
                <a:pos x="T2" y="T3"/>
              </a:cxn>
              <a:cxn ang="0">
                <a:pos x="T4" y="T5"/>
              </a:cxn>
              <a:cxn ang="0">
                <a:pos x="T6" y="T7"/>
              </a:cxn>
              <a:cxn ang="0">
                <a:pos x="T8" y="T9"/>
              </a:cxn>
            </a:cxnLst>
            <a:rect l="0" t="0" r="r" b="b"/>
            <a:pathLst>
              <a:path w="34" h="3">
                <a:moveTo>
                  <a:pt x="0" y="0"/>
                </a:moveTo>
                <a:lnTo>
                  <a:pt x="33" y="0"/>
                </a:lnTo>
                <a:lnTo>
                  <a:pt x="33" y="2"/>
                </a:lnTo>
                <a:lnTo>
                  <a:pt x="0" y="1"/>
                </a:lnTo>
                <a:lnTo>
                  <a:pt x="0" y="0"/>
                </a:lnTo>
              </a:path>
            </a:pathLst>
          </a:custGeom>
          <a:solidFill>
            <a:srgbClr val="E4E4E4"/>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72" name="Freeform 55"/>
          <p:cNvSpPr>
            <a:spLocks/>
          </p:cNvSpPr>
          <p:nvPr/>
        </p:nvSpPr>
        <p:spPr bwMode="gray">
          <a:xfrm>
            <a:off x="8858250" y="1982791"/>
            <a:ext cx="31750" cy="12700"/>
          </a:xfrm>
          <a:custGeom>
            <a:avLst/>
            <a:gdLst>
              <a:gd name="T0" fmla="*/ 0 w 20"/>
              <a:gd name="T1" fmla="*/ 5 h 8"/>
              <a:gd name="T2" fmla="*/ 19 w 20"/>
              <a:gd name="T3" fmla="*/ 0 h 8"/>
              <a:gd name="T4" fmla="*/ 19 w 20"/>
              <a:gd name="T5" fmla="*/ 2 h 8"/>
              <a:gd name="T6" fmla="*/ 0 w 20"/>
              <a:gd name="T7" fmla="*/ 7 h 8"/>
              <a:gd name="T8" fmla="*/ 0 w 20"/>
              <a:gd name="T9" fmla="*/ 5 h 8"/>
            </a:gdLst>
            <a:ahLst/>
            <a:cxnLst>
              <a:cxn ang="0">
                <a:pos x="T0" y="T1"/>
              </a:cxn>
              <a:cxn ang="0">
                <a:pos x="T2" y="T3"/>
              </a:cxn>
              <a:cxn ang="0">
                <a:pos x="T4" y="T5"/>
              </a:cxn>
              <a:cxn ang="0">
                <a:pos x="T6" y="T7"/>
              </a:cxn>
              <a:cxn ang="0">
                <a:pos x="T8" y="T9"/>
              </a:cxn>
            </a:cxnLst>
            <a:rect l="0" t="0" r="r" b="b"/>
            <a:pathLst>
              <a:path w="20" h="8">
                <a:moveTo>
                  <a:pt x="0" y="5"/>
                </a:moveTo>
                <a:lnTo>
                  <a:pt x="19" y="0"/>
                </a:lnTo>
                <a:lnTo>
                  <a:pt x="19" y="2"/>
                </a:lnTo>
                <a:lnTo>
                  <a:pt x="0" y="7"/>
                </a:lnTo>
                <a:lnTo>
                  <a:pt x="0" y="5"/>
                </a:lnTo>
              </a:path>
            </a:pathLst>
          </a:custGeom>
          <a:solidFill>
            <a:srgbClr val="E4E4E4"/>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73" name="Freeform 56"/>
          <p:cNvSpPr>
            <a:spLocks/>
          </p:cNvSpPr>
          <p:nvPr/>
        </p:nvSpPr>
        <p:spPr bwMode="gray">
          <a:xfrm>
            <a:off x="8640763" y="2039942"/>
            <a:ext cx="11112" cy="15875"/>
          </a:xfrm>
          <a:custGeom>
            <a:avLst/>
            <a:gdLst>
              <a:gd name="T0" fmla="*/ 0 w 7"/>
              <a:gd name="T1" fmla="*/ 0 h 10"/>
              <a:gd name="T2" fmla="*/ 0 w 7"/>
              <a:gd name="T3" fmla="*/ 8 h 10"/>
              <a:gd name="T4" fmla="*/ 1 w 7"/>
              <a:gd name="T5" fmla="*/ 8 h 10"/>
              <a:gd name="T6" fmla="*/ 2 w 7"/>
              <a:gd name="T7" fmla="*/ 9 h 10"/>
              <a:gd name="T8" fmla="*/ 3 w 7"/>
              <a:gd name="T9" fmla="*/ 9 h 10"/>
              <a:gd name="T10" fmla="*/ 4 w 7"/>
              <a:gd name="T11" fmla="*/ 9 h 10"/>
              <a:gd name="T12" fmla="*/ 5 w 7"/>
              <a:gd name="T13" fmla="*/ 9 h 10"/>
              <a:gd name="T14" fmla="*/ 6 w 7"/>
              <a:gd name="T15" fmla="*/ 8 h 10"/>
              <a:gd name="T16" fmla="*/ 6 w 7"/>
              <a:gd name="T17" fmla="*/ 0 h 10"/>
              <a:gd name="T18" fmla="*/ 0 w 7"/>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0">
                <a:moveTo>
                  <a:pt x="0" y="0"/>
                </a:moveTo>
                <a:lnTo>
                  <a:pt x="0" y="8"/>
                </a:lnTo>
                <a:lnTo>
                  <a:pt x="1" y="8"/>
                </a:lnTo>
                <a:lnTo>
                  <a:pt x="2" y="9"/>
                </a:lnTo>
                <a:lnTo>
                  <a:pt x="3" y="9"/>
                </a:lnTo>
                <a:lnTo>
                  <a:pt x="4" y="9"/>
                </a:lnTo>
                <a:lnTo>
                  <a:pt x="5" y="9"/>
                </a:lnTo>
                <a:lnTo>
                  <a:pt x="6" y="8"/>
                </a:lnTo>
                <a:lnTo>
                  <a:pt x="6" y="0"/>
                </a:lnTo>
                <a:lnTo>
                  <a:pt x="0" y="0"/>
                </a:lnTo>
              </a:path>
            </a:pathLst>
          </a:custGeom>
          <a:solidFill>
            <a:srgbClr val="CECECE"/>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74" name="Line 57"/>
          <p:cNvSpPr>
            <a:spLocks noChangeShapeType="1"/>
          </p:cNvSpPr>
          <p:nvPr/>
        </p:nvSpPr>
        <p:spPr bwMode="gray">
          <a:xfrm>
            <a:off x="8645525" y="2054230"/>
            <a:ext cx="0" cy="15875"/>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75" name="Freeform 58"/>
          <p:cNvSpPr>
            <a:spLocks/>
          </p:cNvSpPr>
          <p:nvPr/>
        </p:nvSpPr>
        <p:spPr bwMode="gray">
          <a:xfrm>
            <a:off x="8653464" y="2028830"/>
            <a:ext cx="15875" cy="73025"/>
          </a:xfrm>
          <a:custGeom>
            <a:avLst/>
            <a:gdLst>
              <a:gd name="T0" fmla="*/ 0 w 10"/>
              <a:gd name="T1" fmla="*/ 2 h 46"/>
              <a:gd name="T2" fmla="*/ 0 w 10"/>
              <a:gd name="T3" fmla="*/ 44 h 46"/>
              <a:gd name="T4" fmla="*/ 2 w 10"/>
              <a:gd name="T5" fmla="*/ 45 h 46"/>
              <a:gd name="T6" fmla="*/ 4 w 10"/>
              <a:gd name="T7" fmla="*/ 45 h 46"/>
              <a:gd name="T8" fmla="*/ 6 w 10"/>
              <a:gd name="T9" fmla="*/ 45 h 46"/>
              <a:gd name="T10" fmla="*/ 8 w 10"/>
              <a:gd name="T11" fmla="*/ 45 h 46"/>
              <a:gd name="T12" fmla="*/ 9 w 10"/>
              <a:gd name="T13" fmla="*/ 44 h 46"/>
              <a:gd name="T14" fmla="*/ 9 w 10"/>
              <a:gd name="T15" fmla="*/ 0 h 46"/>
              <a:gd name="T16" fmla="*/ 0 w 10"/>
              <a:gd name="T17"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6">
                <a:moveTo>
                  <a:pt x="0" y="2"/>
                </a:moveTo>
                <a:lnTo>
                  <a:pt x="0" y="44"/>
                </a:lnTo>
                <a:lnTo>
                  <a:pt x="2" y="45"/>
                </a:lnTo>
                <a:lnTo>
                  <a:pt x="4" y="45"/>
                </a:lnTo>
                <a:lnTo>
                  <a:pt x="6" y="45"/>
                </a:lnTo>
                <a:lnTo>
                  <a:pt x="8" y="45"/>
                </a:lnTo>
                <a:lnTo>
                  <a:pt x="9" y="44"/>
                </a:lnTo>
                <a:lnTo>
                  <a:pt x="9" y="0"/>
                </a:lnTo>
                <a:lnTo>
                  <a:pt x="0" y="2"/>
                </a:lnTo>
              </a:path>
            </a:pathLst>
          </a:custGeom>
          <a:solidFill>
            <a:srgbClr val="91919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76" name="Freeform 59"/>
          <p:cNvSpPr>
            <a:spLocks/>
          </p:cNvSpPr>
          <p:nvPr/>
        </p:nvSpPr>
        <p:spPr bwMode="gray">
          <a:xfrm>
            <a:off x="8610600" y="1981205"/>
            <a:ext cx="88900" cy="26987"/>
          </a:xfrm>
          <a:custGeom>
            <a:avLst/>
            <a:gdLst>
              <a:gd name="T0" fmla="*/ 5 w 56"/>
              <a:gd name="T1" fmla="*/ 0 h 17"/>
              <a:gd name="T2" fmla="*/ 3 w 56"/>
              <a:gd name="T3" fmla="*/ 2 h 17"/>
              <a:gd name="T4" fmla="*/ 1 w 56"/>
              <a:gd name="T5" fmla="*/ 3 h 17"/>
              <a:gd name="T6" fmla="*/ 1 w 56"/>
              <a:gd name="T7" fmla="*/ 4 h 17"/>
              <a:gd name="T8" fmla="*/ 0 w 56"/>
              <a:gd name="T9" fmla="*/ 5 h 17"/>
              <a:gd name="T10" fmla="*/ 0 w 56"/>
              <a:gd name="T11" fmla="*/ 15 h 17"/>
              <a:gd name="T12" fmla="*/ 23 w 56"/>
              <a:gd name="T13" fmla="*/ 16 h 17"/>
              <a:gd name="T14" fmla="*/ 55 w 56"/>
              <a:gd name="T15" fmla="*/ 11 h 17"/>
              <a:gd name="T16" fmla="*/ 55 w 56"/>
              <a:gd name="T17" fmla="*/ 10 h 17"/>
              <a:gd name="T18" fmla="*/ 55 w 56"/>
              <a:gd name="T19" fmla="*/ 10 h 17"/>
              <a:gd name="T20" fmla="*/ 55 w 56"/>
              <a:gd name="T21" fmla="*/ 3 h 17"/>
              <a:gd name="T22" fmla="*/ 55 w 56"/>
              <a:gd name="T23" fmla="*/ 3 h 17"/>
              <a:gd name="T24" fmla="*/ 54 w 56"/>
              <a:gd name="T25" fmla="*/ 3 h 17"/>
              <a:gd name="T26" fmla="*/ 53 w 56"/>
              <a:gd name="T27" fmla="*/ 2 h 17"/>
              <a:gd name="T28" fmla="*/ 52 w 56"/>
              <a:gd name="T29" fmla="*/ 2 h 17"/>
              <a:gd name="T30" fmla="*/ 50 w 56"/>
              <a:gd name="T31" fmla="*/ 2 h 17"/>
              <a:gd name="T32" fmla="*/ 48 w 56"/>
              <a:gd name="T33" fmla="*/ 1 h 17"/>
              <a:gd name="T34" fmla="*/ 35 w 56"/>
              <a:gd name="T35" fmla="*/ 1 h 17"/>
              <a:gd name="T36" fmla="*/ 27 w 56"/>
              <a:gd name="T37" fmla="*/ 0 h 17"/>
              <a:gd name="T38" fmla="*/ 18 w 56"/>
              <a:gd name="T39" fmla="*/ 0 h 17"/>
              <a:gd name="T40" fmla="*/ 13 w 56"/>
              <a:gd name="T41" fmla="*/ 0 h 17"/>
              <a:gd name="T42" fmla="*/ 5 w 56"/>
              <a:gd name="T4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17">
                <a:moveTo>
                  <a:pt x="5" y="0"/>
                </a:moveTo>
                <a:lnTo>
                  <a:pt x="3" y="2"/>
                </a:lnTo>
                <a:lnTo>
                  <a:pt x="1" y="3"/>
                </a:lnTo>
                <a:lnTo>
                  <a:pt x="1" y="4"/>
                </a:lnTo>
                <a:lnTo>
                  <a:pt x="0" y="5"/>
                </a:lnTo>
                <a:lnTo>
                  <a:pt x="0" y="15"/>
                </a:lnTo>
                <a:lnTo>
                  <a:pt x="23" y="16"/>
                </a:lnTo>
                <a:lnTo>
                  <a:pt x="55" y="11"/>
                </a:lnTo>
                <a:lnTo>
                  <a:pt x="55" y="10"/>
                </a:lnTo>
                <a:lnTo>
                  <a:pt x="55" y="10"/>
                </a:lnTo>
                <a:lnTo>
                  <a:pt x="55" y="3"/>
                </a:lnTo>
                <a:lnTo>
                  <a:pt x="55" y="3"/>
                </a:lnTo>
                <a:lnTo>
                  <a:pt x="54" y="3"/>
                </a:lnTo>
                <a:lnTo>
                  <a:pt x="53" y="2"/>
                </a:lnTo>
                <a:lnTo>
                  <a:pt x="52" y="2"/>
                </a:lnTo>
                <a:lnTo>
                  <a:pt x="50" y="2"/>
                </a:lnTo>
                <a:lnTo>
                  <a:pt x="48" y="1"/>
                </a:lnTo>
                <a:lnTo>
                  <a:pt x="35" y="1"/>
                </a:lnTo>
                <a:lnTo>
                  <a:pt x="27" y="0"/>
                </a:lnTo>
                <a:lnTo>
                  <a:pt x="18" y="0"/>
                </a:lnTo>
                <a:lnTo>
                  <a:pt x="13" y="0"/>
                </a:lnTo>
                <a:lnTo>
                  <a:pt x="5" y="0"/>
                </a:lnTo>
              </a:path>
            </a:pathLst>
          </a:custGeom>
          <a:solidFill>
            <a:srgbClr val="333333"/>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77" name="Freeform 60"/>
          <p:cNvSpPr>
            <a:spLocks/>
          </p:cNvSpPr>
          <p:nvPr/>
        </p:nvSpPr>
        <p:spPr bwMode="gray">
          <a:xfrm>
            <a:off x="8628063" y="2000255"/>
            <a:ext cx="55562" cy="41275"/>
          </a:xfrm>
          <a:custGeom>
            <a:avLst/>
            <a:gdLst>
              <a:gd name="T0" fmla="*/ 0 w 35"/>
              <a:gd name="T1" fmla="*/ 3 h 26"/>
              <a:gd name="T2" fmla="*/ 0 w 35"/>
              <a:gd name="T3" fmla="*/ 14 h 26"/>
              <a:gd name="T4" fmla="*/ 0 w 35"/>
              <a:gd name="T5" fmla="*/ 15 h 26"/>
              <a:gd name="T6" fmla="*/ 1 w 35"/>
              <a:gd name="T7" fmla="*/ 15 h 26"/>
              <a:gd name="T8" fmla="*/ 3 w 35"/>
              <a:gd name="T9" fmla="*/ 17 h 26"/>
              <a:gd name="T10" fmla="*/ 3 w 35"/>
              <a:gd name="T11" fmla="*/ 17 h 26"/>
              <a:gd name="T12" fmla="*/ 4 w 35"/>
              <a:gd name="T13" fmla="*/ 18 h 26"/>
              <a:gd name="T14" fmla="*/ 4 w 35"/>
              <a:gd name="T15" fmla="*/ 21 h 26"/>
              <a:gd name="T16" fmla="*/ 4 w 35"/>
              <a:gd name="T17" fmla="*/ 22 h 26"/>
              <a:gd name="T18" fmla="*/ 5 w 35"/>
              <a:gd name="T19" fmla="*/ 22 h 26"/>
              <a:gd name="T20" fmla="*/ 8 w 35"/>
              <a:gd name="T21" fmla="*/ 22 h 26"/>
              <a:gd name="T22" fmla="*/ 8 w 35"/>
              <a:gd name="T23" fmla="*/ 24 h 26"/>
              <a:gd name="T24" fmla="*/ 8 w 35"/>
              <a:gd name="T25" fmla="*/ 25 h 26"/>
              <a:gd name="T26" fmla="*/ 9 w 35"/>
              <a:gd name="T27" fmla="*/ 25 h 26"/>
              <a:gd name="T28" fmla="*/ 18 w 35"/>
              <a:gd name="T29" fmla="*/ 25 h 26"/>
              <a:gd name="T30" fmla="*/ 18 w 35"/>
              <a:gd name="T31" fmla="*/ 25 h 26"/>
              <a:gd name="T32" fmla="*/ 19 w 35"/>
              <a:gd name="T33" fmla="*/ 24 h 26"/>
              <a:gd name="T34" fmla="*/ 19 w 35"/>
              <a:gd name="T35" fmla="*/ 22 h 26"/>
              <a:gd name="T36" fmla="*/ 18 w 35"/>
              <a:gd name="T37" fmla="*/ 22 h 26"/>
              <a:gd name="T38" fmla="*/ 18 w 35"/>
              <a:gd name="T39" fmla="*/ 22 h 26"/>
              <a:gd name="T40" fmla="*/ 16 w 35"/>
              <a:gd name="T41" fmla="*/ 22 h 26"/>
              <a:gd name="T42" fmla="*/ 33 w 35"/>
              <a:gd name="T43" fmla="*/ 16 h 26"/>
              <a:gd name="T44" fmla="*/ 34 w 35"/>
              <a:gd name="T45" fmla="*/ 16 h 26"/>
              <a:gd name="T46" fmla="*/ 34 w 35"/>
              <a:gd name="T47" fmla="*/ 15 h 26"/>
              <a:gd name="T48" fmla="*/ 34 w 35"/>
              <a:gd name="T49" fmla="*/ 0 h 26"/>
              <a:gd name="T50" fmla="*/ 13 w 35"/>
              <a:gd name="T51" fmla="*/ 4 h 26"/>
              <a:gd name="T52" fmla="*/ 13 w 35"/>
              <a:gd name="T53" fmla="*/ 4 h 26"/>
              <a:gd name="T54" fmla="*/ 0 w 35"/>
              <a:gd name="T55"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6">
                <a:moveTo>
                  <a:pt x="0" y="3"/>
                </a:moveTo>
                <a:lnTo>
                  <a:pt x="0" y="14"/>
                </a:lnTo>
                <a:lnTo>
                  <a:pt x="0" y="15"/>
                </a:lnTo>
                <a:lnTo>
                  <a:pt x="1" y="15"/>
                </a:lnTo>
                <a:lnTo>
                  <a:pt x="3" y="17"/>
                </a:lnTo>
                <a:lnTo>
                  <a:pt x="3" y="17"/>
                </a:lnTo>
                <a:lnTo>
                  <a:pt x="4" y="18"/>
                </a:lnTo>
                <a:lnTo>
                  <a:pt x="4" y="21"/>
                </a:lnTo>
                <a:lnTo>
                  <a:pt x="4" y="22"/>
                </a:lnTo>
                <a:lnTo>
                  <a:pt x="5" y="22"/>
                </a:lnTo>
                <a:lnTo>
                  <a:pt x="8" y="22"/>
                </a:lnTo>
                <a:lnTo>
                  <a:pt x="8" y="24"/>
                </a:lnTo>
                <a:lnTo>
                  <a:pt x="8" y="25"/>
                </a:lnTo>
                <a:lnTo>
                  <a:pt x="9" y="25"/>
                </a:lnTo>
                <a:lnTo>
                  <a:pt x="18" y="25"/>
                </a:lnTo>
                <a:lnTo>
                  <a:pt x="18" y="25"/>
                </a:lnTo>
                <a:lnTo>
                  <a:pt x="19" y="24"/>
                </a:lnTo>
                <a:lnTo>
                  <a:pt x="19" y="22"/>
                </a:lnTo>
                <a:lnTo>
                  <a:pt x="18" y="22"/>
                </a:lnTo>
                <a:lnTo>
                  <a:pt x="18" y="22"/>
                </a:lnTo>
                <a:lnTo>
                  <a:pt x="16" y="22"/>
                </a:lnTo>
                <a:lnTo>
                  <a:pt x="33" y="16"/>
                </a:lnTo>
                <a:lnTo>
                  <a:pt x="34" y="16"/>
                </a:lnTo>
                <a:lnTo>
                  <a:pt x="34" y="15"/>
                </a:lnTo>
                <a:lnTo>
                  <a:pt x="34" y="0"/>
                </a:lnTo>
                <a:lnTo>
                  <a:pt x="13" y="4"/>
                </a:lnTo>
                <a:lnTo>
                  <a:pt x="13" y="4"/>
                </a:lnTo>
                <a:lnTo>
                  <a:pt x="0" y="3"/>
                </a:lnTo>
              </a:path>
            </a:pathLst>
          </a:custGeom>
          <a:solidFill>
            <a:srgbClr val="474747"/>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78" name="Freeform 61"/>
          <p:cNvSpPr>
            <a:spLocks/>
          </p:cNvSpPr>
          <p:nvPr/>
        </p:nvSpPr>
        <p:spPr bwMode="gray">
          <a:xfrm>
            <a:off x="8599489" y="2093916"/>
            <a:ext cx="90487" cy="25400"/>
          </a:xfrm>
          <a:custGeom>
            <a:avLst/>
            <a:gdLst>
              <a:gd name="T0" fmla="*/ 27 w 57"/>
              <a:gd name="T1" fmla="*/ 0 h 16"/>
              <a:gd name="T2" fmla="*/ 0 w 57"/>
              <a:gd name="T3" fmla="*/ 10 h 16"/>
              <a:gd name="T4" fmla="*/ 0 w 57"/>
              <a:gd name="T5" fmla="*/ 11 h 16"/>
              <a:gd name="T6" fmla="*/ 33 w 57"/>
              <a:gd name="T7" fmla="*/ 15 h 16"/>
              <a:gd name="T8" fmla="*/ 56 w 57"/>
              <a:gd name="T9" fmla="*/ 3 h 16"/>
              <a:gd name="T10" fmla="*/ 56 w 57"/>
              <a:gd name="T11" fmla="*/ 3 h 16"/>
              <a:gd name="T12" fmla="*/ 44 w 57"/>
              <a:gd name="T13" fmla="*/ 1 h 16"/>
              <a:gd name="T14" fmla="*/ 43 w 57"/>
              <a:gd name="T15" fmla="*/ 2 h 16"/>
              <a:gd name="T16" fmla="*/ 42 w 57"/>
              <a:gd name="T17" fmla="*/ 2 h 16"/>
              <a:gd name="T18" fmla="*/ 40 w 57"/>
              <a:gd name="T19" fmla="*/ 3 h 16"/>
              <a:gd name="T20" fmla="*/ 39 w 57"/>
              <a:gd name="T21" fmla="*/ 3 h 16"/>
              <a:gd name="T22" fmla="*/ 38 w 57"/>
              <a:gd name="T23" fmla="*/ 3 h 16"/>
              <a:gd name="T24" fmla="*/ 37 w 57"/>
              <a:gd name="T25" fmla="*/ 2 h 16"/>
              <a:gd name="T26" fmla="*/ 36 w 57"/>
              <a:gd name="T27" fmla="*/ 2 h 16"/>
              <a:gd name="T28" fmla="*/ 36 w 57"/>
              <a:gd name="T29" fmla="*/ 2 h 16"/>
              <a:gd name="T30" fmla="*/ 35 w 57"/>
              <a:gd name="T31" fmla="*/ 1 h 16"/>
              <a:gd name="T32" fmla="*/ 35 w 57"/>
              <a:gd name="T33" fmla="*/ 1 h 16"/>
              <a:gd name="T34" fmla="*/ 35 w 57"/>
              <a:gd name="T35" fmla="*/ 0 h 16"/>
              <a:gd name="T36" fmla="*/ 27 w 57"/>
              <a:gd name="T3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16">
                <a:moveTo>
                  <a:pt x="27" y="0"/>
                </a:moveTo>
                <a:lnTo>
                  <a:pt x="0" y="10"/>
                </a:lnTo>
                <a:lnTo>
                  <a:pt x="0" y="11"/>
                </a:lnTo>
                <a:lnTo>
                  <a:pt x="33" y="15"/>
                </a:lnTo>
                <a:lnTo>
                  <a:pt x="56" y="3"/>
                </a:lnTo>
                <a:lnTo>
                  <a:pt x="56" y="3"/>
                </a:lnTo>
                <a:lnTo>
                  <a:pt x="44" y="1"/>
                </a:lnTo>
                <a:lnTo>
                  <a:pt x="43" y="2"/>
                </a:lnTo>
                <a:lnTo>
                  <a:pt x="42" y="2"/>
                </a:lnTo>
                <a:lnTo>
                  <a:pt x="40" y="3"/>
                </a:lnTo>
                <a:lnTo>
                  <a:pt x="39" y="3"/>
                </a:lnTo>
                <a:lnTo>
                  <a:pt x="38" y="3"/>
                </a:lnTo>
                <a:lnTo>
                  <a:pt x="37" y="2"/>
                </a:lnTo>
                <a:lnTo>
                  <a:pt x="36" y="2"/>
                </a:lnTo>
                <a:lnTo>
                  <a:pt x="36" y="2"/>
                </a:lnTo>
                <a:lnTo>
                  <a:pt x="35" y="1"/>
                </a:lnTo>
                <a:lnTo>
                  <a:pt x="35" y="1"/>
                </a:lnTo>
                <a:lnTo>
                  <a:pt x="35" y="0"/>
                </a:lnTo>
                <a:lnTo>
                  <a:pt x="27" y="0"/>
                </a:lnTo>
              </a:path>
            </a:pathLst>
          </a:custGeom>
          <a:solidFill>
            <a:srgbClr val="474747"/>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79" name="Freeform 62"/>
          <p:cNvSpPr>
            <a:spLocks/>
          </p:cNvSpPr>
          <p:nvPr/>
        </p:nvSpPr>
        <p:spPr bwMode="gray">
          <a:xfrm>
            <a:off x="8596314" y="2098679"/>
            <a:ext cx="96837" cy="30162"/>
          </a:xfrm>
          <a:custGeom>
            <a:avLst/>
            <a:gdLst>
              <a:gd name="T0" fmla="*/ 2 w 61"/>
              <a:gd name="T1" fmla="*/ 7 h 19"/>
              <a:gd name="T2" fmla="*/ 2 w 61"/>
              <a:gd name="T3" fmla="*/ 9 h 19"/>
              <a:gd name="T4" fmla="*/ 2 w 61"/>
              <a:gd name="T5" fmla="*/ 11 h 19"/>
              <a:gd name="T6" fmla="*/ 0 w 61"/>
              <a:gd name="T7" fmla="*/ 12 h 19"/>
              <a:gd name="T8" fmla="*/ 0 w 61"/>
              <a:gd name="T9" fmla="*/ 13 h 19"/>
              <a:gd name="T10" fmla="*/ 2 w 61"/>
              <a:gd name="T11" fmla="*/ 13 h 19"/>
              <a:gd name="T12" fmla="*/ 3 w 61"/>
              <a:gd name="T13" fmla="*/ 14 h 19"/>
              <a:gd name="T14" fmla="*/ 6 w 61"/>
              <a:gd name="T15" fmla="*/ 13 h 19"/>
              <a:gd name="T16" fmla="*/ 30 w 61"/>
              <a:gd name="T17" fmla="*/ 16 h 19"/>
              <a:gd name="T18" fmla="*/ 31 w 61"/>
              <a:gd name="T19" fmla="*/ 17 h 19"/>
              <a:gd name="T20" fmla="*/ 36 w 61"/>
              <a:gd name="T21" fmla="*/ 18 h 19"/>
              <a:gd name="T22" fmla="*/ 39 w 61"/>
              <a:gd name="T23" fmla="*/ 16 h 19"/>
              <a:gd name="T24" fmla="*/ 39 w 61"/>
              <a:gd name="T25" fmla="*/ 15 h 19"/>
              <a:gd name="T26" fmla="*/ 55 w 61"/>
              <a:gd name="T27" fmla="*/ 7 h 19"/>
              <a:gd name="T28" fmla="*/ 58 w 61"/>
              <a:gd name="T29" fmla="*/ 7 h 19"/>
              <a:gd name="T30" fmla="*/ 60 w 61"/>
              <a:gd name="T31" fmla="*/ 5 h 19"/>
              <a:gd name="T32" fmla="*/ 60 w 61"/>
              <a:gd name="T33" fmla="*/ 5 h 19"/>
              <a:gd name="T34" fmla="*/ 58 w 61"/>
              <a:gd name="T35" fmla="*/ 5 h 19"/>
              <a:gd name="T36" fmla="*/ 58 w 61"/>
              <a:gd name="T37" fmla="*/ 0 h 19"/>
              <a:gd name="T38" fmla="*/ 34 w 61"/>
              <a:gd name="T39" fmla="*/ 11 h 19"/>
              <a:gd name="T40" fmla="*/ 2 w 61"/>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19">
                <a:moveTo>
                  <a:pt x="2" y="7"/>
                </a:moveTo>
                <a:lnTo>
                  <a:pt x="2" y="9"/>
                </a:lnTo>
                <a:lnTo>
                  <a:pt x="2" y="11"/>
                </a:lnTo>
                <a:lnTo>
                  <a:pt x="0" y="12"/>
                </a:lnTo>
                <a:lnTo>
                  <a:pt x="0" y="13"/>
                </a:lnTo>
                <a:lnTo>
                  <a:pt x="2" y="13"/>
                </a:lnTo>
                <a:lnTo>
                  <a:pt x="3" y="14"/>
                </a:lnTo>
                <a:lnTo>
                  <a:pt x="6" y="13"/>
                </a:lnTo>
                <a:lnTo>
                  <a:pt x="30" y="16"/>
                </a:lnTo>
                <a:lnTo>
                  <a:pt x="31" y="17"/>
                </a:lnTo>
                <a:lnTo>
                  <a:pt x="36" y="18"/>
                </a:lnTo>
                <a:lnTo>
                  <a:pt x="39" y="16"/>
                </a:lnTo>
                <a:lnTo>
                  <a:pt x="39" y="15"/>
                </a:lnTo>
                <a:lnTo>
                  <a:pt x="55" y="7"/>
                </a:lnTo>
                <a:lnTo>
                  <a:pt x="58" y="7"/>
                </a:lnTo>
                <a:lnTo>
                  <a:pt x="60" y="5"/>
                </a:lnTo>
                <a:lnTo>
                  <a:pt x="60" y="5"/>
                </a:lnTo>
                <a:lnTo>
                  <a:pt x="58" y="5"/>
                </a:lnTo>
                <a:lnTo>
                  <a:pt x="58" y="0"/>
                </a:lnTo>
                <a:lnTo>
                  <a:pt x="34" y="11"/>
                </a:lnTo>
                <a:lnTo>
                  <a:pt x="2" y="7"/>
                </a:lnTo>
              </a:path>
            </a:pathLst>
          </a:custGeom>
          <a:solidFill>
            <a:srgbClr val="676767"/>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80" name="Freeform 63"/>
          <p:cNvSpPr>
            <a:spLocks/>
          </p:cNvSpPr>
          <p:nvPr/>
        </p:nvSpPr>
        <p:spPr bwMode="gray">
          <a:xfrm>
            <a:off x="8599489" y="2071692"/>
            <a:ext cx="84137" cy="17463"/>
          </a:xfrm>
          <a:custGeom>
            <a:avLst/>
            <a:gdLst>
              <a:gd name="T0" fmla="*/ 0 w 53"/>
              <a:gd name="T1" fmla="*/ 10 h 11"/>
              <a:gd name="T2" fmla="*/ 0 w 53"/>
              <a:gd name="T3" fmla="*/ 9 h 11"/>
              <a:gd name="T4" fmla="*/ 23 w 53"/>
              <a:gd name="T5" fmla="*/ 0 h 11"/>
              <a:gd name="T6" fmla="*/ 52 w 53"/>
              <a:gd name="T7" fmla="*/ 4 h 11"/>
              <a:gd name="T8" fmla="*/ 52 w 53"/>
              <a:gd name="T9" fmla="*/ 5 h 11"/>
              <a:gd name="T10" fmla="*/ 24 w 53"/>
              <a:gd name="T11" fmla="*/ 1 h 11"/>
              <a:gd name="T12" fmla="*/ 0 w 53"/>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53" h="11">
                <a:moveTo>
                  <a:pt x="0" y="10"/>
                </a:moveTo>
                <a:lnTo>
                  <a:pt x="0" y="9"/>
                </a:lnTo>
                <a:lnTo>
                  <a:pt x="23" y="0"/>
                </a:lnTo>
                <a:lnTo>
                  <a:pt x="52" y="4"/>
                </a:lnTo>
                <a:lnTo>
                  <a:pt x="52" y="5"/>
                </a:lnTo>
                <a:lnTo>
                  <a:pt x="24" y="1"/>
                </a:lnTo>
                <a:lnTo>
                  <a:pt x="0" y="10"/>
                </a:lnTo>
              </a:path>
            </a:pathLst>
          </a:custGeom>
          <a:solidFill>
            <a:srgbClr val="232323"/>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81" name="Freeform 64"/>
          <p:cNvSpPr>
            <a:spLocks/>
          </p:cNvSpPr>
          <p:nvPr/>
        </p:nvSpPr>
        <p:spPr bwMode="gray">
          <a:xfrm>
            <a:off x="8601075" y="2076454"/>
            <a:ext cx="82550" cy="17462"/>
          </a:xfrm>
          <a:custGeom>
            <a:avLst/>
            <a:gdLst>
              <a:gd name="T0" fmla="*/ 0 w 52"/>
              <a:gd name="T1" fmla="*/ 6 h 11"/>
              <a:gd name="T2" fmla="*/ 23 w 52"/>
              <a:gd name="T3" fmla="*/ 0 h 11"/>
              <a:gd name="T4" fmla="*/ 51 w 52"/>
              <a:gd name="T5" fmla="*/ 2 h 11"/>
              <a:gd name="T6" fmla="*/ 31 w 52"/>
              <a:gd name="T7" fmla="*/ 10 h 11"/>
              <a:gd name="T8" fmla="*/ 0 w 52"/>
              <a:gd name="T9" fmla="*/ 6 h 11"/>
            </a:gdLst>
            <a:ahLst/>
            <a:cxnLst>
              <a:cxn ang="0">
                <a:pos x="T0" y="T1"/>
              </a:cxn>
              <a:cxn ang="0">
                <a:pos x="T2" y="T3"/>
              </a:cxn>
              <a:cxn ang="0">
                <a:pos x="T4" y="T5"/>
              </a:cxn>
              <a:cxn ang="0">
                <a:pos x="T6" y="T7"/>
              </a:cxn>
              <a:cxn ang="0">
                <a:pos x="T8" y="T9"/>
              </a:cxn>
            </a:cxnLst>
            <a:rect l="0" t="0" r="r" b="b"/>
            <a:pathLst>
              <a:path w="52" h="11">
                <a:moveTo>
                  <a:pt x="0" y="6"/>
                </a:moveTo>
                <a:lnTo>
                  <a:pt x="23" y="0"/>
                </a:lnTo>
                <a:lnTo>
                  <a:pt x="51" y="2"/>
                </a:lnTo>
                <a:lnTo>
                  <a:pt x="31" y="10"/>
                </a:lnTo>
                <a:lnTo>
                  <a:pt x="0" y="6"/>
                </a:lnTo>
              </a:path>
            </a:pathLst>
          </a:custGeom>
          <a:solidFill>
            <a:srgbClr val="91919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82" name="Freeform 65"/>
          <p:cNvSpPr>
            <a:spLocks/>
          </p:cNvSpPr>
          <p:nvPr/>
        </p:nvSpPr>
        <p:spPr bwMode="gray">
          <a:xfrm>
            <a:off x="8648701" y="2079629"/>
            <a:ext cx="34925" cy="19050"/>
          </a:xfrm>
          <a:custGeom>
            <a:avLst/>
            <a:gdLst>
              <a:gd name="T0" fmla="*/ 0 w 22"/>
              <a:gd name="T1" fmla="*/ 8 h 12"/>
              <a:gd name="T2" fmla="*/ 0 w 22"/>
              <a:gd name="T3" fmla="*/ 11 h 12"/>
              <a:gd name="T4" fmla="*/ 21 w 22"/>
              <a:gd name="T5" fmla="*/ 3 h 12"/>
              <a:gd name="T6" fmla="*/ 21 w 22"/>
              <a:gd name="T7" fmla="*/ 0 h 12"/>
              <a:gd name="T8" fmla="*/ 0 w 22"/>
              <a:gd name="T9" fmla="*/ 8 h 12"/>
            </a:gdLst>
            <a:ahLst/>
            <a:cxnLst>
              <a:cxn ang="0">
                <a:pos x="T0" y="T1"/>
              </a:cxn>
              <a:cxn ang="0">
                <a:pos x="T2" y="T3"/>
              </a:cxn>
              <a:cxn ang="0">
                <a:pos x="T4" y="T5"/>
              </a:cxn>
              <a:cxn ang="0">
                <a:pos x="T6" y="T7"/>
              </a:cxn>
              <a:cxn ang="0">
                <a:pos x="T8" y="T9"/>
              </a:cxn>
            </a:cxnLst>
            <a:rect l="0" t="0" r="r" b="b"/>
            <a:pathLst>
              <a:path w="22" h="12">
                <a:moveTo>
                  <a:pt x="0" y="8"/>
                </a:moveTo>
                <a:lnTo>
                  <a:pt x="0" y="11"/>
                </a:lnTo>
                <a:lnTo>
                  <a:pt x="21" y="3"/>
                </a:lnTo>
                <a:lnTo>
                  <a:pt x="21" y="0"/>
                </a:lnTo>
                <a:lnTo>
                  <a:pt x="0" y="8"/>
                </a:lnTo>
              </a:path>
            </a:pathLst>
          </a:custGeom>
          <a:solidFill>
            <a:srgbClr val="00353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83" name="Freeform 66"/>
          <p:cNvSpPr>
            <a:spLocks/>
          </p:cNvSpPr>
          <p:nvPr/>
        </p:nvSpPr>
        <p:spPr bwMode="gray">
          <a:xfrm>
            <a:off x="8599488" y="2087567"/>
            <a:ext cx="50800" cy="11113"/>
          </a:xfrm>
          <a:custGeom>
            <a:avLst/>
            <a:gdLst>
              <a:gd name="T0" fmla="*/ 0 w 32"/>
              <a:gd name="T1" fmla="*/ 0 h 7"/>
              <a:gd name="T2" fmla="*/ 0 w 32"/>
              <a:gd name="T3" fmla="*/ 3 h 7"/>
              <a:gd name="T4" fmla="*/ 31 w 32"/>
              <a:gd name="T5" fmla="*/ 6 h 7"/>
              <a:gd name="T6" fmla="*/ 31 w 32"/>
              <a:gd name="T7" fmla="*/ 6 h 7"/>
              <a:gd name="T8" fmla="*/ 31 w 32"/>
              <a:gd name="T9" fmla="*/ 3 h 7"/>
              <a:gd name="T10" fmla="*/ 0 w 32"/>
              <a:gd name="T11" fmla="*/ 0 h 7"/>
            </a:gdLst>
            <a:ahLst/>
            <a:cxnLst>
              <a:cxn ang="0">
                <a:pos x="T0" y="T1"/>
              </a:cxn>
              <a:cxn ang="0">
                <a:pos x="T2" y="T3"/>
              </a:cxn>
              <a:cxn ang="0">
                <a:pos x="T4" y="T5"/>
              </a:cxn>
              <a:cxn ang="0">
                <a:pos x="T6" y="T7"/>
              </a:cxn>
              <a:cxn ang="0">
                <a:pos x="T8" y="T9"/>
              </a:cxn>
              <a:cxn ang="0">
                <a:pos x="T10" y="T11"/>
              </a:cxn>
            </a:cxnLst>
            <a:rect l="0" t="0" r="r" b="b"/>
            <a:pathLst>
              <a:path w="32" h="7">
                <a:moveTo>
                  <a:pt x="0" y="0"/>
                </a:moveTo>
                <a:lnTo>
                  <a:pt x="0" y="3"/>
                </a:lnTo>
                <a:lnTo>
                  <a:pt x="31" y="6"/>
                </a:lnTo>
                <a:lnTo>
                  <a:pt x="31" y="6"/>
                </a:lnTo>
                <a:lnTo>
                  <a:pt x="31" y="3"/>
                </a:lnTo>
                <a:lnTo>
                  <a:pt x="0" y="0"/>
                </a:lnTo>
              </a:path>
            </a:pathLst>
          </a:custGeom>
          <a:solidFill>
            <a:srgbClr val="676767"/>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84" name="Freeform 67"/>
          <p:cNvSpPr>
            <a:spLocks/>
          </p:cNvSpPr>
          <p:nvPr/>
        </p:nvSpPr>
        <p:spPr bwMode="gray">
          <a:xfrm>
            <a:off x="8691563" y="2024066"/>
            <a:ext cx="11112" cy="7938"/>
          </a:xfrm>
          <a:custGeom>
            <a:avLst/>
            <a:gdLst>
              <a:gd name="T0" fmla="*/ 0 w 7"/>
              <a:gd name="T1" fmla="*/ 1 h 5"/>
              <a:gd name="T2" fmla="*/ 1 w 7"/>
              <a:gd name="T3" fmla="*/ 1 h 5"/>
              <a:gd name="T4" fmla="*/ 1 w 7"/>
              <a:gd name="T5" fmla="*/ 1 h 5"/>
              <a:gd name="T6" fmla="*/ 1 w 7"/>
              <a:gd name="T7" fmla="*/ 1 h 5"/>
              <a:gd name="T8" fmla="*/ 2 w 7"/>
              <a:gd name="T9" fmla="*/ 1 h 5"/>
              <a:gd name="T10" fmla="*/ 3 w 7"/>
              <a:gd name="T11" fmla="*/ 0 h 5"/>
              <a:gd name="T12" fmla="*/ 3 w 7"/>
              <a:gd name="T13" fmla="*/ 0 h 5"/>
              <a:gd name="T14" fmla="*/ 4 w 7"/>
              <a:gd name="T15" fmla="*/ 0 h 5"/>
              <a:gd name="T16" fmla="*/ 5 w 7"/>
              <a:gd name="T17" fmla="*/ 0 h 5"/>
              <a:gd name="T18" fmla="*/ 6 w 7"/>
              <a:gd name="T19" fmla="*/ 1 h 5"/>
              <a:gd name="T20" fmla="*/ 6 w 7"/>
              <a:gd name="T21" fmla="*/ 1 h 5"/>
              <a:gd name="T22" fmla="*/ 6 w 7"/>
              <a:gd name="T23" fmla="*/ 1 h 5"/>
              <a:gd name="T24" fmla="*/ 6 w 7"/>
              <a:gd name="T25" fmla="*/ 2 h 5"/>
              <a:gd name="T26" fmla="*/ 6 w 7"/>
              <a:gd name="T27" fmla="*/ 3 h 5"/>
              <a:gd name="T28" fmla="*/ 6 w 7"/>
              <a:gd name="T29" fmla="*/ 3 h 5"/>
              <a:gd name="T30" fmla="*/ 6 w 7"/>
              <a:gd name="T31" fmla="*/ 3 h 5"/>
              <a:gd name="T32" fmla="*/ 5 w 7"/>
              <a:gd name="T33" fmla="*/ 4 h 5"/>
              <a:gd name="T34" fmla="*/ 4 w 7"/>
              <a:gd name="T35" fmla="*/ 4 h 5"/>
              <a:gd name="T36" fmla="*/ 3 w 7"/>
              <a:gd name="T37" fmla="*/ 4 h 5"/>
              <a:gd name="T38" fmla="*/ 3 w 7"/>
              <a:gd name="T39" fmla="*/ 4 h 5"/>
              <a:gd name="T40" fmla="*/ 2 w 7"/>
              <a:gd name="T41" fmla="*/ 3 h 5"/>
              <a:gd name="T42" fmla="*/ 1 w 7"/>
              <a:gd name="T43" fmla="*/ 3 h 5"/>
              <a:gd name="T44" fmla="*/ 1 w 7"/>
              <a:gd name="T45" fmla="*/ 3 h 5"/>
              <a:gd name="T46" fmla="*/ 0 w 7"/>
              <a:gd name="T47" fmla="*/ 3 h 5"/>
              <a:gd name="T48" fmla="*/ 0 w 7"/>
              <a:gd name="T49" fmla="*/ 2 h 5"/>
              <a:gd name="T50" fmla="*/ 0 w 7"/>
              <a:gd name="T51" fmla="*/ 2 h 5"/>
              <a:gd name="T52" fmla="*/ 0 w 7"/>
              <a:gd name="T5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 h="5">
                <a:moveTo>
                  <a:pt x="0" y="1"/>
                </a:moveTo>
                <a:lnTo>
                  <a:pt x="1" y="1"/>
                </a:lnTo>
                <a:lnTo>
                  <a:pt x="1" y="1"/>
                </a:lnTo>
                <a:lnTo>
                  <a:pt x="1" y="1"/>
                </a:lnTo>
                <a:lnTo>
                  <a:pt x="2" y="1"/>
                </a:lnTo>
                <a:lnTo>
                  <a:pt x="3" y="0"/>
                </a:lnTo>
                <a:lnTo>
                  <a:pt x="3" y="0"/>
                </a:lnTo>
                <a:lnTo>
                  <a:pt x="4" y="0"/>
                </a:lnTo>
                <a:lnTo>
                  <a:pt x="5" y="0"/>
                </a:lnTo>
                <a:lnTo>
                  <a:pt x="6" y="1"/>
                </a:lnTo>
                <a:lnTo>
                  <a:pt x="6" y="1"/>
                </a:lnTo>
                <a:lnTo>
                  <a:pt x="6" y="1"/>
                </a:lnTo>
                <a:lnTo>
                  <a:pt x="6" y="2"/>
                </a:lnTo>
                <a:lnTo>
                  <a:pt x="6" y="3"/>
                </a:lnTo>
                <a:lnTo>
                  <a:pt x="6" y="3"/>
                </a:lnTo>
                <a:lnTo>
                  <a:pt x="6" y="3"/>
                </a:lnTo>
                <a:lnTo>
                  <a:pt x="5" y="4"/>
                </a:lnTo>
                <a:lnTo>
                  <a:pt x="4" y="4"/>
                </a:lnTo>
                <a:lnTo>
                  <a:pt x="3" y="4"/>
                </a:lnTo>
                <a:lnTo>
                  <a:pt x="3" y="4"/>
                </a:lnTo>
                <a:lnTo>
                  <a:pt x="2" y="3"/>
                </a:lnTo>
                <a:lnTo>
                  <a:pt x="1" y="3"/>
                </a:lnTo>
                <a:lnTo>
                  <a:pt x="1" y="3"/>
                </a:lnTo>
                <a:lnTo>
                  <a:pt x="0" y="3"/>
                </a:lnTo>
                <a:lnTo>
                  <a:pt x="0" y="2"/>
                </a:lnTo>
                <a:lnTo>
                  <a:pt x="0" y="2"/>
                </a:lnTo>
                <a:lnTo>
                  <a:pt x="0" y="1"/>
                </a:lnTo>
              </a:path>
            </a:pathLst>
          </a:custGeom>
          <a:solidFill>
            <a:srgbClr val="CF0E3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85" name="Freeform 68"/>
          <p:cNvSpPr>
            <a:spLocks/>
          </p:cNvSpPr>
          <p:nvPr/>
        </p:nvSpPr>
        <p:spPr bwMode="gray">
          <a:xfrm>
            <a:off x="8691564" y="2025654"/>
            <a:ext cx="3175" cy="4762"/>
          </a:xfrm>
          <a:custGeom>
            <a:avLst/>
            <a:gdLst>
              <a:gd name="T0" fmla="*/ 0 w 2"/>
              <a:gd name="T1" fmla="*/ 0 h 3"/>
              <a:gd name="T2" fmla="*/ 0 w 2"/>
              <a:gd name="T3" fmla="*/ 1 h 3"/>
              <a:gd name="T4" fmla="*/ 0 w 2"/>
              <a:gd name="T5" fmla="*/ 1 h 3"/>
              <a:gd name="T6" fmla="*/ 0 w 2"/>
              <a:gd name="T7" fmla="*/ 1 h 3"/>
              <a:gd name="T8" fmla="*/ 0 w 2"/>
              <a:gd name="T9" fmla="*/ 2 h 3"/>
              <a:gd name="T10" fmla="*/ 0 w 2"/>
              <a:gd name="T11" fmla="*/ 2 h 3"/>
              <a:gd name="T12" fmla="*/ 1 w 2"/>
              <a:gd name="T13" fmla="*/ 2 h 3"/>
              <a:gd name="T14" fmla="*/ 1 w 2"/>
              <a:gd name="T15" fmla="*/ 1 h 3"/>
              <a:gd name="T16" fmla="*/ 1 w 2"/>
              <a:gd name="T17" fmla="*/ 1 h 3"/>
              <a:gd name="T18" fmla="*/ 1 w 2"/>
              <a:gd name="T19" fmla="*/ 0 h 3"/>
              <a:gd name="T20" fmla="*/ 1 w 2"/>
              <a:gd name="T21" fmla="*/ 0 h 3"/>
              <a:gd name="T22" fmla="*/ 0 w 2"/>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3">
                <a:moveTo>
                  <a:pt x="0" y="0"/>
                </a:moveTo>
                <a:lnTo>
                  <a:pt x="0" y="1"/>
                </a:lnTo>
                <a:lnTo>
                  <a:pt x="0" y="1"/>
                </a:lnTo>
                <a:lnTo>
                  <a:pt x="0" y="1"/>
                </a:lnTo>
                <a:lnTo>
                  <a:pt x="0" y="2"/>
                </a:lnTo>
                <a:lnTo>
                  <a:pt x="0" y="2"/>
                </a:lnTo>
                <a:lnTo>
                  <a:pt x="1" y="2"/>
                </a:lnTo>
                <a:lnTo>
                  <a:pt x="1" y="1"/>
                </a:lnTo>
                <a:lnTo>
                  <a:pt x="1" y="1"/>
                </a:lnTo>
                <a:lnTo>
                  <a:pt x="1" y="0"/>
                </a:lnTo>
                <a:lnTo>
                  <a:pt x="1" y="0"/>
                </a:lnTo>
                <a:lnTo>
                  <a:pt x="0" y="0"/>
                </a:lnTo>
              </a:path>
            </a:pathLst>
          </a:custGeom>
          <a:solidFill>
            <a:srgbClr val="F7668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86" name="Freeform 69"/>
          <p:cNvSpPr>
            <a:spLocks/>
          </p:cNvSpPr>
          <p:nvPr/>
        </p:nvSpPr>
        <p:spPr bwMode="gray">
          <a:xfrm>
            <a:off x="8667750" y="2025655"/>
            <a:ext cx="25400" cy="3175"/>
          </a:xfrm>
          <a:custGeom>
            <a:avLst/>
            <a:gdLst>
              <a:gd name="T0" fmla="*/ 0 w 16"/>
              <a:gd name="T1" fmla="*/ 0 h 2"/>
              <a:gd name="T2" fmla="*/ 15 w 16"/>
              <a:gd name="T3" fmla="*/ 0 h 2"/>
              <a:gd name="T4" fmla="*/ 15 w 16"/>
              <a:gd name="T5" fmla="*/ 1 h 2"/>
              <a:gd name="T6" fmla="*/ 15 w 16"/>
              <a:gd name="T7" fmla="*/ 1 h 2"/>
              <a:gd name="T8" fmla="*/ 15 w 16"/>
              <a:gd name="T9" fmla="*/ 1 h 2"/>
              <a:gd name="T10" fmla="*/ 15 w 16"/>
              <a:gd name="T11" fmla="*/ 1 h 2"/>
              <a:gd name="T12" fmla="*/ 0 w 16"/>
              <a:gd name="T13" fmla="*/ 1 h 2"/>
              <a:gd name="T14" fmla="*/ 0 w 1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
                <a:moveTo>
                  <a:pt x="0" y="0"/>
                </a:moveTo>
                <a:lnTo>
                  <a:pt x="15" y="0"/>
                </a:lnTo>
                <a:lnTo>
                  <a:pt x="15" y="1"/>
                </a:lnTo>
                <a:lnTo>
                  <a:pt x="15" y="1"/>
                </a:lnTo>
                <a:lnTo>
                  <a:pt x="15" y="1"/>
                </a:lnTo>
                <a:lnTo>
                  <a:pt x="15" y="1"/>
                </a:lnTo>
                <a:lnTo>
                  <a:pt x="0" y="1"/>
                </a:lnTo>
                <a:lnTo>
                  <a:pt x="0" y="0"/>
                </a:lnTo>
              </a:path>
            </a:pathLst>
          </a:custGeom>
          <a:solidFill>
            <a:srgbClr val="91919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87" name="Freeform 70"/>
          <p:cNvSpPr>
            <a:spLocks/>
          </p:cNvSpPr>
          <p:nvPr/>
        </p:nvSpPr>
        <p:spPr bwMode="gray">
          <a:xfrm>
            <a:off x="8658226" y="2020892"/>
            <a:ext cx="11113" cy="9525"/>
          </a:xfrm>
          <a:custGeom>
            <a:avLst/>
            <a:gdLst>
              <a:gd name="T0" fmla="*/ 2 w 7"/>
              <a:gd name="T1" fmla="*/ 0 h 6"/>
              <a:gd name="T2" fmla="*/ 1 w 7"/>
              <a:gd name="T3" fmla="*/ 0 h 6"/>
              <a:gd name="T4" fmla="*/ 1 w 7"/>
              <a:gd name="T5" fmla="*/ 1 h 6"/>
              <a:gd name="T6" fmla="*/ 0 w 7"/>
              <a:gd name="T7" fmla="*/ 2 h 6"/>
              <a:gd name="T8" fmla="*/ 0 w 7"/>
              <a:gd name="T9" fmla="*/ 3 h 6"/>
              <a:gd name="T10" fmla="*/ 0 w 7"/>
              <a:gd name="T11" fmla="*/ 3 h 6"/>
              <a:gd name="T12" fmla="*/ 0 w 7"/>
              <a:gd name="T13" fmla="*/ 4 h 6"/>
              <a:gd name="T14" fmla="*/ 1 w 7"/>
              <a:gd name="T15" fmla="*/ 4 h 6"/>
              <a:gd name="T16" fmla="*/ 1 w 7"/>
              <a:gd name="T17" fmla="*/ 5 h 6"/>
              <a:gd name="T18" fmla="*/ 2 w 7"/>
              <a:gd name="T19" fmla="*/ 5 h 6"/>
              <a:gd name="T20" fmla="*/ 5 w 7"/>
              <a:gd name="T21" fmla="*/ 5 h 6"/>
              <a:gd name="T22" fmla="*/ 4 w 7"/>
              <a:gd name="T23" fmla="*/ 5 h 6"/>
              <a:gd name="T24" fmla="*/ 4 w 7"/>
              <a:gd name="T25" fmla="*/ 4 h 6"/>
              <a:gd name="T26" fmla="*/ 4 w 7"/>
              <a:gd name="T27" fmla="*/ 3 h 6"/>
              <a:gd name="T28" fmla="*/ 4 w 7"/>
              <a:gd name="T29" fmla="*/ 2 h 6"/>
              <a:gd name="T30" fmla="*/ 5 w 7"/>
              <a:gd name="T31" fmla="*/ 2 h 6"/>
              <a:gd name="T32" fmla="*/ 5 w 7"/>
              <a:gd name="T33" fmla="*/ 1 h 6"/>
              <a:gd name="T34" fmla="*/ 6 w 7"/>
              <a:gd name="T35" fmla="*/ 1 h 6"/>
              <a:gd name="T36" fmla="*/ 6 w 7"/>
              <a:gd name="T37" fmla="*/ 1 h 6"/>
              <a:gd name="T38" fmla="*/ 5 w 7"/>
              <a:gd name="T39" fmla="*/ 0 h 6"/>
              <a:gd name="T40" fmla="*/ 5 w 7"/>
              <a:gd name="T41" fmla="*/ 0 h 6"/>
              <a:gd name="T42" fmla="*/ 2 w 7"/>
              <a:gd name="T43" fmla="*/ 0 h 6"/>
              <a:gd name="T44" fmla="*/ 2 w 7"/>
              <a:gd name="T45" fmla="*/ 0 h 6"/>
              <a:gd name="T46" fmla="*/ 2 w 7"/>
              <a:gd name="T47" fmla="*/ 0 h 6"/>
              <a:gd name="T48" fmla="*/ 2 w 7"/>
              <a:gd name="T4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 h="6">
                <a:moveTo>
                  <a:pt x="2" y="0"/>
                </a:moveTo>
                <a:lnTo>
                  <a:pt x="1" y="0"/>
                </a:lnTo>
                <a:lnTo>
                  <a:pt x="1" y="1"/>
                </a:lnTo>
                <a:lnTo>
                  <a:pt x="0" y="2"/>
                </a:lnTo>
                <a:lnTo>
                  <a:pt x="0" y="3"/>
                </a:lnTo>
                <a:lnTo>
                  <a:pt x="0" y="3"/>
                </a:lnTo>
                <a:lnTo>
                  <a:pt x="0" y="4"/>
                </a:lnTo>
                <a:lnTo>
                  <a:pt x="1" y="4"/>
                </a:lnTo>
                <a:lnTo>
                  <a:pt x="1" y="5"/>
                </a:lnTo>
                <a:lnTo>
                  <a:pt x="2" y="5"/>
                </a:lnTo>
                <a:lnTo>
                  <a:pt x="5" y="5"/>
                </a:lnTo>
                <a:lnTo>
                  <a:pt x="4" y="5"/>
                </a:lnTo>
                <a:lnTo>
                  <a:pt x="4" y="4"/>
                </a:lnTo>
                <a:lnTo>
                  <a:pt x="4" y="3"/>
                </a:lnTo>
                <a:lnTo>
                  <a:pt x="4" y="2"/>
                </a:lnTo>
                <a:lnTo>
                  <a:pt x="5" y="2"/>
                </a:lnTo>
                <a:lnTo>
                  <a:pt x="5" y="1"/>
                </a:lnTo>
                <a:lnTo>
                  <a:pt x="6" y="1"/>
                </a:lnTo>
                <a:lnTo>
                  <a:pt x="6" y="1"/>
                </a:lnTo>
                <a:lnTo>
                  <a:pt x="5" y="0"/>
                </a:lnTo>
                <a:lnTo>
                  <a:pt x="5" y="0"/>
                </a:lnTo>
                <a:lnTo>
                  <a:pt x="2" y="0"/>
                </a:lnTo>
                <a:lnTo>
                  <a:pt x="2" y="0"/>
                </a:lnTo>
                <a:lnTo>
                  <a:pt x="2" y="0"/>
                </a:lnTo>
                <a:lnTo>
                  <a:pt x="2" y="0"/>
                </a:lnTo>
              </a:path>
            </a:pathLst>
          </a:custGeom>
          <a:solidFill>
            <a:srgbClr val="91919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88" name="Freeform 71"/>
          <p:cNvSpPr>
            <a:spLocks/>
          </p:cNvSpPr>
          <p:nvPr/>
        </p:nvSpPr>
        <p:spPr bwMode="gray">
          <a:xfrm>
            <a:off x="8658226" y="2019304"/>
            <a:ext cx="11113" cy="6350"/>
          </a:xfrm>
          <a:custGeom>
            <a:avLst/>
            <a:gdLst>
              <a:gd name="T0" fmla="*/ 2 w 7"/>
              <a:gd name="T1" fmla="*/ 0 h 4"/>
              <a:gd name="T2" fmla="*/ 1 w 7"/>
              <a:gd name="T3" fmla="*/ 1 h 4"/>
              <a:gd name="T4" fmla="*/ 1 w 7"/>
              <a:gd name="T5" fmla="*/ 1 h 4"/>
              <a:gd name="T6" fmla="*/ 0 w 7"/>
              <a:gd name="T7" fmla="*/ 2 h 4"/>
              <a:gd name="T8" fmla="*/ 0 w 7"/>
              <a:gd name="T9" fmla="*/ 2 h 4"/>
              <a:gd name="T10" fmla="*/ 4 w 7"/>
              <a:gd name="T11" fmla="*/ 3 h 4"/>
              <a:gd name="T12" fmla="*/ 4 w 7"/>
              <a:gd name="T13" fmla="*/ 2 h 4"/>
              <a:gd name="T14" fmla="*/ 5 w 7"/>
              <a:gd name="T15" fmla="*/ 2 h 4"/>
              <a:gd name="T16" fmla="*/ 5 w 7"/>
              <a:gd name="T17" fmla="*/ 1 h 4"/>
              <a:gd name="T18" fmla="*/ 6 w 7"/>
              <a:gd name="T19" fmla="*/ 1 h 4"/>
              <a:gd name="T20" fmla="*/ 6 w 7"/>
              <a:gd name="T21" fmla="*/ 1 h 4"/>
              <a:gd name="T22" fmla="*/ 5 w 7"/>
              <a:gd name="T23" fmla="*/ 1 h 4"/>
              <a:gd name="T24" fmla="*/ 4 w 7"/>
              <a:gd name="T25" fmla="*/ 0 h 4"/>
              <a:gd name="T26" fmla="*/ 2 w 7"/>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4">
                <a:moveTo>
                  <a:pt x="2" y="0"/>
                </a:moveTo>
                <a:lnTo>
                  <a:pt x="1" y="1"/>
                </a:lnTo>
                <a:lnTo>
                  <a:pt x="1" y="1"/>
                </a:lnTo>
                <a:lnTo>
                  <a:pt x="0" y="2"/>
                </a:lnTo>
                <a:lnTo>
                  <a:pt x="0" y="2"/>
                </a:lnTo>
                <a:lnTo>
                  <a:pt x="4" y="3"/>
                </a:lnTo>
                <a:lnTo>
                  <a:pt x="4" y="2"/>
                </a:lnTo>
                <a:lnTo>
                  <a:pt x="5" y="2"/>
                </a:lnTo>
                <a:lnTo>
                  <a:pt x="5" y="1"/>
                </a:lnTo>
                <a:lnTo>
                  <a:pt x="6" y="1"/>
                </a:lnTo>
                <a:lnTo>
                  <a:pt x="6" y="1"/>
                </a:lnTo>
                <a:lnTo>
                  <a:pt x="5" y="1"/>
                </a:lnTo>
                <a:lnTo>
                  <a:pt x="4" y="0"/>
                </a:lnTo>
                <a:lnTo>
                  <a:pt x="2" y="0"/>
                </a:lnTo>
              </a:path>
            </a:pathLst>
          </a:custGeom>
          <a:solidFill>
            <a:srgbClr val="676767"/>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89" name="Freeform 72"/>
          <p:cNvSpPr>
            <a:spLocks/>
          </p:cNvSpPr>
          <p:nvPr/>
        </p:nvSpPr>
        <p:spPr bwMode="gray">
          <a:xfrm>
            <a:off x="8662988" y="2020892"/>
            <a:ext cx="6350" cy="9525"/>
          </a:xfrm>
          <a:custGeom>
            <a:avLst/>
            <a:gdLst>
              <a:gd name="T0" fmla="*/ 2 w 4"/>
              <a:gd name="T1" fmla="*/ 0 h 6"/>
              <a:gd name="T2" fmla="*/ 1 w 4"/>
              <a:gd name="T3" fmla="*/ 0 h 6"/>
              <a:gd name="T4" fmla="*/ 1 w 4"/>
              <a:gd name="T5" fmla="*/ 1 h 6"/>
              <a:gd name="T6" fmla="*/ 0 w 4"/>
              <a:gd name="T7" fmla="*/ 2 h 6"/>
              <a:gd name="T8" fmla="*/ 0 w 4"/>
              <a:gd name="T9" fmla="*/ 2 h 6"/>
              <a:gd name="T10" fmla="*/ 0 w 4"/>
              <a:gd name="T11" fmla="*/ 3 h 6"/>
              <a:gd name="T12" fmla="*/ 0 w 4"/>
              <a:gd name="T13" fmla="*/ 4 h 6"/>
              <a:gd name="T14" fmla="*/ 0 w 4"/>
              <a:gd name="T15" fmla="*/ 5 h 6"/>
              <a:gd name="T16" fmla="*/ 1 w 4"/>
              <a:gd name="T17" fmla="*/ 5 h 6"/>
              <a:gd name="T18" fmla="*/ 1 w 4"/>
              <a:gd name="T19" fmla="*/ 5 h 6"/>
              <a:gd name="T20" fmla="*/ 2 w 4"/>
              <a:gd name="T21" fmla="*/ 5 h 6"/>
              <a:gd name="T22" fmla="*/ 2 w 4"/>
              <a:gd name="T23" fmla="*/ 4 h 6"/>
              <a:gd name="T24" fmla="*/ 3 w 4"/>
              <a:gd name="T25" fmla="*/ 4 h 6"/>
              <a:gd name="T26" fmla="*/ 3 w 4"/>
              <a:gd name="T27" fmla="*/ 3 h 6"/>
              <a:gd name="T28" fmla="*/ 3 w 4"/>
              <a:gd name="T29" fmla="*/ 2 h 6"/>
              <a:gd name="T30" fmla="*/ 3 w 4"/>
              <a:gd name="T31" fmla="*/ 1 h 6"/>
              <a:gd name="T32" fmla="*/ 3 w 4"/>
              <a:gd name="T33" fmla="*/ 0 h 6"/>
              <a:gd name="T34" fmla="*/ 2 w 4"/>
              <a:gd name="T3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6">
                <a:moveTo>
                  <a:pt x="2" y="0"/>
                </a:moveTo>
                <a:lnTo>
                  <a:pt x="1" y="0"/>
                </a:lnTo>
                <a:lnTo>
                  <a:pt x="1" y="1"/>
                </a:lnTo>
                <a:lnTo>
                  <a:pt x="0" y="2"/>
                </a:lnTo>
                <a:lnTo>
                  <a:pt x="0" y="2"/>
                </a:lnTo>
                <a:lnTo>
                  <a:pt x="0" y="3"/>
                </a:lnTo>
                <a:lnTo>
                  <a:pt x="0" y="4"/>
                </a:lnTo>
                <a:lnTo>
                  <a:pt x="0" y="5"/>
                </a:lnTo>
                <a:lnTo>
                  <a:pt x="1" y="5"/>
                </a:lnTo>
                <a:lnTo>
                  <a:pt x="1" y="5"/>
                </a:lnTo>
                <a:lnTo>
                  <a:pt x="2" y="5"/>
                </a:lnTo>
                <a:lnTo>
                  <a:pt x="2" y="4"/>
                </a:lnTo>
                <a:lnTo>
                  <a:pt x="3" y="4"/>
                </a:lnTo>
                <a:lnTo>
                  <a:pt x="3" y="3"/>
                </a:lnTo>
                <a:lnTo>
                  <a:pt x="3" y="2"/>
                </a:lnTo>
                <a:lnTo>
                  <a:pt x="3" y="1"/>
                </a:lnTo>
                <a:lnTo>
                  <a:pt x="3" y="0"/>
                </a:lnTo>
                <a:lnTo>
                  <a:pt x="2" y="0"/>
                </a:lnTo>
              </a:path>
            </a:pathLst>
          </a:custGeom>
          <a:solidFill>
            <a:srgbClr val="CECECE"/>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90" name="Freeform 73"/>
          <p:cNvSpPr>
            <a:spLocks/>
          </p:cNvSpPr>
          <p:nvPr/>
        </p:nvSpPr>
        <p:spPr bwMode="gray">
          <a:xfrm>
            <a:off x="8659813" y="1995491"/>
            <a:ext cx="11112" cy="26988"/>
          </a:xfrm>
          <a:custGeom>
            <a:avLst/>
            <a:gdLst>
              <a:gd name="T0" fmla="*/ 4 w 7"/>
              <a:gd name="T1" fmla="*/ 0 h 17"/>
              <a:gd name="T2" fmla="*/ 0 w 7"/>
              <a:gd name="T3" fmla="*/ 15 h 17"/>
              <a:gd name="T4" fmla="*/ 0 w 7"/>
              <a:gd name="T5" fmla="*/ 16 h 17"/>
              <a:gd name="T6" fmla="*/ 0 w 7"/>
              <a:gd name="T7" fmla="*/ 16 h 17"/>
              <a:gd name="T8" fmla="*/ 1 w 7"/>
              <a:gd name="T9" fmla="*/ 16 h 17"/>
              <a:gd name="T10" fmla="*/ 2 w 7"/>
              <a:gd name="T11" fmla="*/ 16 h 17"/>
              <a:gd name="T12" fmla="*/ 6 w 7"/>
              <a:gd name="T13" fmla="*/ 0 h 17"/>
              <a:gd name="T14" fmla="*/ 4 w 7"/>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7">
                <a:moveTo>
                  <a:pt x="4" y="0"/>
                </a:moveTo>
                <a:lnTo>
                  <a:pt x="0" y="15"/>
                </a:lnTo>
                <a:lnTo>
                  <a:pt x="0" y="16"/>
                </a:lnTo>
                <a:lnTo>
                  <a:pt x="0" y="16"/>
                </a:lnTo>
                <a:lnTo>
                  <a:pt x="1" y="16"/>
                </a:lnTo>
                <a:lnTo>
                  <a:pt x="2" y="16"/>
                </a:lnTo>
                <a:lnTo>
                  <a:pt x="6" y="0"/>
                </a:lnTo>
                <a:lnTo>
                  <a:pt x="4" y="0"/>
                </a:lnTo>
              </a:path>
            </a:pathLst>
          </a:custGeom>
          <a:solidFill>
            <a:srgbClr val="91919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91" name="Freeform 74"/>
          <p:cNvSpPr>
            <a:spLocks/>
          </p:cNvSpPr>
          <p:nvPr/>
        </p:nvSpPr>
        <p:spPr bwMode="gray">
          <a:xfrm>
            <a:off x="8664576" y="1987554"/>
            <a:ext cx="11113" cy="12700"/>
          </a:xfrm>
          <a:custGeom>
            <a:avLst/>
            <a:gdLst>
              <a:gd name="T0" fmla="*/ 3 w 7"/>
              <a:gd name="T1" fmla="*/ 0 h 8"/>
              <a:gd name="T2" fmla="*/ 2 w 7"/>
              <a:gd name="T3" fmla="*/ 0 h 8"/>
              <a:gd name="T4" fmla="*/ 2 w 7"/>
              <a:gd name="T5" fmla="*/ 0 h 8"/>
              <a:gd name="T6" fmla="*/ 1 w 7"/>
              <a:gd name="T7" fmla="*/ 0 h 8"/>
              <a:gd name="T8" fmla="*/ 0 w 7"/>
              <a:gd name="T9" fmla="*/ 2 h 8"/>
              <a:gd name="T10" fmla="*/ 0 w 7"/>
              <a:gd name="T11" fmla="*/ 2 h 8"/>
              <a:gd name="T12" fmla="*/ 0 w 7"/>
              <a:gd name="T13" fmla="*/ 3 h 8"/>
              <a:gd name="T14" fmla="*/ 0 w 7"/>
              <a:gd name="T15" fmla="*/ 4 h 8"/>
              <a:gd name="T16" fmla="*/ 1 w 7"/>
              <a:gd name="T17" fmla="*/ 5 h 8"/>
              <a:gd name="T18" fmla="*/ 1 w 7"/>
              <a:gd name="T19" fmla="*/ 6 h 8"/>
              <a:gd name="T20" fmla="*/ 1 w 7"/>
              <a:gd name="T21" fmla="*/ 6 h 8"/>
              <a:gd name="T22" fmla="*/ 1 w 7"/>
              <a:gd name="T23" fmla="*/ 7 h 8"/>
              <a:gd name="T24" fmla="*/ 2 w 7"/>
              <a:gd name="T25" fmla="*/ 7 h 8"/>
              <a:gd name="T26" fmla="*/ 3 w 7"/>
              <a:gd name="T27" fmla="*/ 7 h 8"/>
              <a:gd name="T28" fmla="*/ 3 w 7"/>
              <a:gd name="T29" fmla="*/ 7 h 8"/>
              <a:gd name="T30" fmla="*/ 4 w 7"/>
              <a:gd name="T31" fmla="*/ 6 h 8"/>
              <a:gd name="T32" fmla="*/ 4 w 7"/>
              <a:gd name="T33" fmla="*/ 6 h 8"/>
              <a:gd name="T34" fmla="*/ 5 w 7"/>
              <a:gd name="T35" fmla="*/ 5 h 8"/>
              <a:gd name="T36" fmla="*/ 5 w 7"/>
              <a:gd name="T37" fmla="*/ 4 h 8"/>
              <a:gd name="T38" fmla="*/ 6 w 7"/>
              <a:gd name="T39" fmla="*/ 3 h 8"/>
              <a:gd name="T40" fmla="*/ 6 w 7"/>
              <a:gd name="T41" fmla="*/ 2 h 8"/>
              <a:gd name="T42" fmla="*/ 6 w 7"/>
              <a:gd name="T43" fmla="*/ 1 h 8"/>
              <a:gd name="T44" fmla="*/ 5 w 7"/>
              <a:gd name="T45" fmla="*/ 1 h 8"/>
              <a:gd name="T46" fmla="*/ 4 w 7"/>
              <a:gd name="T47" fmla="*/ 0 h 8"/>
              <a:gd name="T48" fmla="*/ 3 w 7"/>
              <a:gd name="T4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 h="8">
                <a:moveTo>
                  <a:pt x="3" y="0"/>
                </a:moveTo>
                <a:lnTo>
                  <a:pt x="2" y="0"/>
                </a:lnTo>
                <a:lnTo>
                  <a:pt x="2" y="0"/>
                </a:lnTo>
                <a:lnTo>
                  <a:pt x="1" y="0"/>
                </a:lnTo>
                <a:lnTo>
                  <a:pt x="0" y="2"/>
                </a:lnTo>
                <a:lnTo>
                  <a:pt x="0" y="2"/>
                </a:lnTo>
                <a:lnTo>
                  <a:pt x="0" y="3"/>
                </a:lnTo>
                <a:lnTo>
                  <a:pt x="0" y="4"/>
                </a:lnTo>
                <a:lnTo>
                  <a:pt x="1" y="5"/>
                </a:lnTo>
                <a:lnTo>
                  <a:pt x="1" y="6"/>
                </a:lnTo>
                <a:lnTo>
                  <a:pt x="1" y="6"/>
                </a:lnTo>
                <a:lnTo>
                  <a:pt x="1" y="7"/>
                </a:lnTo>
                <a:lnTo>
                  <a:pt x="2" y="7"/>
                </a:lnTo>
                <a:lnTo>
                  <a:pt x="3" y="7"/>
                </a:lnTo>
                <a:lnTo>
                  <a:pt x="3" y="7"/>
                </a:lnTo>
                <a:lnTo>
                  <a:pt x="4" y="6"/>
                </a:lnTo>
                <a:lnTo>
                  <a:pt x="4" y="6"/>
                </a:lnTo>
                <a:lnTo>
                  <a:pt x="5" y="5"/>
                </a:lnTo>
                <a:lnTo>
                  <a:pt x="5" y="4"/>
                </a:lnTo>
                <a:lnTo>
                  <a:pt x="6" y="3"/>
                </a:lnTo>
                <a:lnTo>
                  <a:pt x="6" y="2"/>
                </a:lnTo>
                <a:lnTo>
                  <a:pt x="6" y="1"/>
                </a:lnTo>
                <a:lnTo>
                  <a:pt x="5" y="1"/>
                </a:lnTo>
                <a:lnTo>
                  <a:pt x="4" y="0"/>
                </a:lnTo>
                <a:lnTo>
                  <a:pt x="3" y="0"/>
                </a:lnTo>
              </a:path>
            </a:pathLst>
          </a:custGeom>
          <a:solidFill>
            <a:srgbClr val="CF0E3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92" name="Freeform 75"/>
          <p:cNvSpPr>
            <a:spLocks/>
          </p:cNvSpPr>
          <p:nvPr/>
        </p:nvSpPr>
        <p:spPr bwMode="gray">
          <a:xfrm>
            <a:off x="8659813" y="2028829"/>
            <a:ext cx="4762" cy="25400"/>
          </a:xfrm>
          <a:custGeom>
            <a:avLst/>
            <a:gdLst>
              <a:gd name="T0" fmla="*/ 0 w 3"/>
              <a:gd name="T1" fmla="*/ 0 h 16"/>
              <a:gd name="T2" fmla="*/ 0 w 3"/>
              <a:gd name="T3" fmla="*/ 15 h 16"/>
              <a:gd name="T4" fmla="*/ 1 w 3"/>
              <a:gd name="T5" fmla="*/ 15 h 16"/>
              <a:gd name="T6" fmla="*/ 1 w 3"/>
              <a:gd name="T7" fmla="*/ 15 h 16"/>
              <a:gd name="T8" fmla="*/ 2 w 3"/>
              <a:gd name="T9" fmla="*/ 15 h 16"/>
              <a:gd name="T10" fmla="*/ 2 w 3"/>
              <a:gd name="T11" fmla="*/ 15 h 16"/>
              <a:gd name="T12" fmla="*/ 1 w 3"/>
              <a:gd name="T13" fmla="*/ 0 h 16"/>
              <a:gd name="T14" fmla="*/ 0 w 3"/>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6">
                <a:moveTo>
                  <a:pt x="0" y="0"/>
                </a:moveTo>
                <a:lnTo>
                  <a:pt x="0" y="15"/>
                </a:lnTo>
                <a:lnTo>
                  <a:pt x="1" y="15"/>
                </a:lnTo>
                <a:lnTo>
                  <a:pt x="1" y="15"/>
                </a:lnTo>
                <a:lnTo>
                  <a:pt x="2" y="15"/>
                </a:lnTo>
                <a:lnTo>
                  <a:pt x="2" y="15"/>
                </a:lnTo>
                <a:lnTo>
                  <a:pt x="1" y="0"/>
                </a:lnTo>
                <a:lnTo>
                  <a:pt x="0" y="0"/>
                </a:lnTo>
              </a:path>
            </a:pathLst>
          </a:custGeom>
          <a:solidFill>
            <a:srgbClr val="CECECE"/>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93" name="Freeform 76"/>
          <p:cNvSpPr>
            <a:spLocks/>
          </p:cNvSpPr>
          <p:nvPr/>
        </p:nvSpPr>
        <p:spPr bwMode="gray">
          <a:xfrm>
            <a:off x="8658226" y="2052641"/>
            <a:ext cx="11113" cy="14288"/>
          </a:xfrm>
          <a:custGeom>
            <a:avLst/>
            <a:gdLst>
              <a:gd name="T0" fmla="*/ 2 w 7"/>
              <a:gd name="T1" fmla="*/ 0 h 9"/>
              <a:gd name="T2" fmla="*/ 2 w 7"/>
              <a:gd name="T3" fmla="*/ 0 h 9"/>
              <a:gd name="T4" fmla="*/ 1 w 7"/>
              <a:gd name="T5" fmla="*/ 1 h 9"/>
              <a:gd name="T6" fmla="*/ 1 w 7"/>
              <a:gd name="T7" fmla="*/ 1 h 9"/>
              <a:gd name="T8" fmla="*/ 1 w 7"/>
              <a:gd name="T9" fmla="*/ 2 h 9"/>
              <a:gd name="T10" fmla="*/ 0 w 7"/>
              <a:gd name="T11" fmla="*/ 3 h 9"/>
              <a:gd name="T12" fmla="*/ 0 w 7"/>
              <a:gd name="T13" fmla="*/ 4 h 9"/>
              <a:gd name="T14" fmla="*/ 0 w 7"/>
              <a:gd name="T15" fmla="*/ 5 h 9"/>
              <a:gd name="T16" fmla="*/ 0 w 7"/>
              <a:gd name="T17" fmla="*/ 6 h 9"/>
              <a:gd name="T18" fmla="*/ 1 w 7"/>
              <a:gd name="T19" fmla="*/ 7 h 9"/>
              <a:gd name="T20" fmla="*/ 1 w 7"/>
              <a:gd name="T21" fmla="*/ 8 h 9"/>
              <a:gd name="T22" fmla="*/ 2 w 7"/>
              <a:gd name="T23" fmla="*/ 8 h 9"/>
              <a:gd name="T24" fmla="*/ 3 w 7"/>
              <a:gd name="T25" fmla="*/ 8 h 9"/>
              <a:gd name="T26" fmla="*/ 4 w 7"/>
              <a:gd name="T27" fmla="*/ 8 h 9"/>
              <a:gd name="T28" fmla="*/ 5 w 7"/>
              <a:gd name="T29" fmla="*/ 8 h 9"/>
              <a:gd name="T30" fmla="*/ 6 w 7"/>
              <a:gd name="T31" fmla="*/ 7 h 9"/>
              <a:gd name="T32" fmla="*/ 6 w 7"/>
              <a:gd name="T33" fmla="*/ 6 h 9"/>
              <a:gd name="T34" fmla="*/ 6 w 7"/>
              <a:gd name="T35" fmla="*/ 6 h 9"/>
              <a:gd name="T36" fmla="*/ 6 w 7"/>
              <a:gd name="T37" fmla="*/ 5 h 9"/>
              <a:gd name="T38" fmla="*/ 5 w 7"/>
              <a:gd name="T39" fmla="*/ 3 h 9"/>
              <a:gd name="T40" fmla="*/ 5 w 7"/>
              <a:gd name="T41" fmla="*/ 2 h 9"/>
              <a:gd name="T42" fmla="*/ 4 w 7"/>
              <a:gd name="T43" fmla="*/ 1 h 9"/>
              <a:gd name="T44" fmla="*/ 4 w 7"/>
              <a:gd name="T45" fmla="*/ 0 h 9"/>
              <a:gd name="T46" fmla="*/ 4 w 7"/>
              <a:gd name="T47" fmla="*/ 0 h 9"/>
              <a:gd name="T48" fmla="*/ 4 w 7"/>
              <a:gd name="T49" fmla="*/ 0 h 9"/>
              <a:gd name="T50" fmla="*/ 4 w 7"/>
              <a:gd name="T51" fmla="*/ 0 h 9"/>
              <a:gd name="T52" fmla="*/ 3 w 7"/>
              <a:gd name="T53" fmla="*/ 0 h 9"/>
              <a:gd name="T54" fmla="*/ 3 w 7"/>
              <a:gd name="T55" fmla="*/ 0 h 9"/>
              <a:gd name="T56" fmla="*/ 2 w 7"/>
              <a:gd name="T57" fmla="*/ 0 h 9"/>
              <a:gd name="T58" fmla="*/ 2 w 7"/>
              <a:gd name="T5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 h="9">
                <a:moveTo>
                  <a:pt x="2" y="0"/>
                </a:moveTo>
                <a:lnTo>
                  <a:pt x="2" y="0"/>
                </a:lnTo>
                <a:lnTo>
                  <a:pt x="1" y="1"/>
                </a:lnTo>
                <a:lnTo>
                  <a:pt x="1" y="1"/>
                </a:lnTo>
                <a:lnTo>
                  <a:pt x="1" y="2"/>
                </a:lnTo>
                <a:lnTo>
                  <a:pt x="0" y="3"/>
                </a:lnTo>
                <a:lnTo>
                  <a:pt x="0" y="4"/>
                </a:lnTo>
                <a:lnTo>
                  <a:pt x="0" y="5"/>
                </a:lnTo>
                <a:lnTo>
                  <a:pt x="0" y="6"/>
                </a:lnTo>
                <a:lnTo>
                  <a:pt x="1" y="7"/>
                </a:lnTo>
                <a:lnTo>
                  <a:pt x="1" y="8"/>
                </a:lnTo>
                <a:lnTo>
                  <a:pt x="2" y="8"/>
                </a:lnTo>
                <a:lnTo>
                  <a:pt x="3" y="8"/>
                </a:lnTo>
                <a:lnTo>
                  <a:pt x="4" y="8"/>
                </a:lnTo>
                <a:lnTo>
                  <a:pt x="5" y="8"/>
                </a:lnTo>
                <a:lnTo>
                  <a:pt x="6" y="7"/>
                </a:lnTo>
                <a:lnTo>
                  <a:pt x="6" y="6"/>
                </a:lnTo>
                <a:lnTo>
                  <a:pt x="6" y="6"/>
                </a:lnTo>
                <a:lnTo>
                  <a:pt x="6" y="5"/>
                </a:lnTo>
                <a:lnTo>
                  <a:pt x="5" y="3"/>
                </a:lnTo>
                <a:lnTo>
                  <a:pt x="5" y="2"/>
                </a:lnTo>
                <a:lnTo>
                  <a:pt x="4" y="1"/>
                </a:lnTo>
                <a:lnTo>
                  <a:pt x="4" y="0"/>
                </a:lnTo>
                <a:lnTo>
                  <a:pt x="4" y="0"/>
                </a:lnTo>
                <a:lnTo>
                  <a:pt x="4" y="0"/>
                </a:lnTo>
                <a:lnTo>
                  <a:pt x="4" y="0"/>
                </a:lnTo>
                <a:lnTo>
                  <a:pt x="3" y="0"/>
                </a:lnTo>
                <a:lnTo>
                  <a:pt x="3" y="0"/>
                </a:lnTo>
                <a:lnTo>
                  <a:pt x="2" y="0"/>
                </a:lnTo>
                <a:lnTo>
                  <a:pt x="2" y="0"/>
                </a:lnTo>
              </a:path>
            </a:pathLst>
          </a:custGeom>
          <a:solidFill>
            <a:srgbClr val="CF0E3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94" name="Freeform 77"/>
          <p:cNvSpPr>
            <a:spLocks/>
          </p:cNvSpPr>
          <p:nvPr/>
        </p:nvSpPr>
        <p:spPr bwMode="gray">
          <a:xfrm>
            <a:off x="8913813" y="2197105"/>
            <a:ext cx="38100" cy="15875"/>
          </a:xfrm>
          <a:custGeom>
            <a:avLst/>
            <a:gdLst>
              <a:gd name="T0" fmla="*/ 23 w 24"/>
              <a:gd name="T1" fmla="*/ 0 h 10"/>
              <a:gd name="T2" fmla="*/ 15 w 24"/>
              <a:gd name="T3" fmla="*/ 0 h 10"/>
              <a:gd name="T4" fmla="*/ 0 w 24"/>
              <a:gd name="T5" fmla="*/ 9 h 10"/>
              <a:gd name="T6" fmla="*/ 10 w 24"/>
              <a:gd name="T7" fmla="*/ 9 h 10"/>
              <a:gd name="T8" fmla="*/ 23 w 24"/>
              <a:gd name="T9" fmla="*/ 0 h 10"/>
            </a:gdLst>
            <a:ahLst/>
            <a:cxnLst>
              <a:cxn ang="0">
                <a:pos x="T0" y="T1"/>
              </a:cxn>
              <a:cxn ang="0">
                <a:pos x="T2" y="T3"/>
              </a:cxn>
              <a:cxn ang="0">
                <a:pos x="T4" y="T5"/>
              </a:cxn>
              <a:cxn ang="0">
                <a:pos x="T6" y="T7"/>
              </a:cxn>
              <a:cxn ang="0">
                <a:pos x="T8" y="T9"/>
              </a:cxn>
            </a:cxnLst>
            <a:rect l="0" t="0" r="r" b="b"/>
            <a:pathLst>
              <a:path w="24" h="10">
                <a:moveTo>
                  <a:pt x="23" y="0"/>
                </a:moveTo>
                <a:lnTo>
                  <a:pt x="15" y="0"/>
                </a:lnTo>
                <a:lnTo>
                  <a:pt x="0" y="9"/>
                </a:lnTo>
                <a:lnTo>
                  <a:pt x="10" y="9"/>
                </a:lnTo>
                <a:lnTo>
                  <a:pt x="23" y="0"/>
                </a:lnTo>
              </a:path>
            </a:pathLst>
          </a:custGeom>
          <a:solidFill>
            <a:srgbClr val="00B7A5"/>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95" name="Rectangle 78"/>
          <p:cNvSpPr>
            <a:spLocks noChangeArrowheads="1"/>
          </p:cNvSpPr>
          <p:nvPr/>
        </p:nvSpPr>
        <p:spPr bwMode="gray">
          <a:xfrm>
            <a:off x="8920164" y="2217741"/>
            <a:ext cx="1587" cy="20638"/>
          </a:xfrm>
          <a:prstGeom prst="rect">
            <a:avLst/>
          </a:prstGeom>
          <a:solidFill>
            <a:srgbClr val="009688"/>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96" name="Freeform 79"/>
          <p:cNvSpPr>
            <a:spLocks/>
          </p:cNvSpPr>
          <p:nvPr/>
        </p:nvSpPr>
        <p:spPr bwMode="gray">
          <a:xfrm>
            <a:off x="8913813" y="2244729"/>
            <a:ext cx="38100" cy="12700"/>
          </a:xfrm>
          <a:custGeom>
            <a:avLst/>
            <a:gdLst>
              <a:gd name="T0" fmla="*/ 0 w 24"/>
              <a:gd name="T1" fmla="*/ 0 h 8"/>
              <a:gd name="T2" fmla="*/ 10 w 24"/>
              <a:gd name="T3" fmla="*/ 0 h 8"/>
              <a:gd name="T4" fmla="*/ 23 w 24"/>
              <a:gd name="T5" fmla="*/ 7 h 8"/>
              <a:gd name="T6" fmla="*/ 15 w 24"/>
              <a:gd name="T7" fmla="*/ 7 h 8"/>
              <a:gd name="T8" fmla="*/ 0 w 24"/>
              <a:gd name="T9" fmla="*/ 0 h 8"/>
            </a:gdLst>
            <a:ahLst/>
            <a:cxnLst>
              <a:cxn ang="0">
                <a:pos x="T0" y="T1"/>
              </a:cxn>
              <a:cxn ang="0">
                <a:pos x="T2" y="T3"/>
              </a:cxn>
              <a:cxn ang="0">
                <a:pos x="T4" y="T5"/>
              </a:cxn>
              <a:cxn ang="0">
                <a:pos x="T6" y="T7"/>
              </a:cxn>
              <a:cxn ang="0">
                <a:pos x="T8" y="T9"/>
              </a:cxn>
            </a:cxnLst>
            <a:rect l="0" t="0" r="r" b="b"/>
            <a:pathLst>
              <a:path w="24" h="8">
                <a:moveTo>
                  <a:pt x="0" y="0"/>
                </a:moveTo>
                <a:lnTo>
                  <a:pt x="10" y="0"/>
                </a:lnTo>
                <a:lnTo>
                  <a:pt x="23" y="7"/>
                </a:lnTo>
                <a:lnTo>
                  <a:pt x="15" y="7"/>
                </a:lnTo>
                <a:lnTo>
                  <a:pt x="0" y="0"/>
                </a:lnTo>
              </a:path>
            </a:pathLst>
          </a:custGeom>
          <a:solidFill>
            <a:srgbClr val="008B7D"/>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97" name="Freeform 80"/>
          <p:cNvSpPr>
            <a:spLocks/>
          </p:cNvSpPr>
          <p:nvPr/>
        </p:nvSpPr>
        <p:spPr bwMode="gray">
          <a:xfrm>
            <a:off x="8928100" y="2197105"/>
            <a:ext cx="44450" cy="60325"/>
          </a:xfrm>
          <a:custGeom>
            <a:avLst/>
            <a:gdLst>
              <a:gd name="T0" fmla="*/ 13 w 28"/>
              <a:gd name="T1" fmla="*/ 0 h 38"/>
              <a:gd name="T2" fmla="*/ 0 w 28"/>
              <a:gd name="T3" fmla="*/ 8 h 38"/>
              <a:gd name="T4" fmla="*/ 0 w 28"/>
              <a:gd name="T5" fmla="*/ 29 h 38"/>
              <a:gd name="T6" fmla="*/ 13 w 28"/>
              <a:gd name="T7" fmla="*/ 37 h 38"/>
              <a:gd name="T8" fmla="*/ 27 w 28"/>
              <a:gd name="T9" fmla="*/ 29 h 38"/>
              <a:gd name="T10" fmla="*/ 27 w 28"/>
              <a:gd name="T11" fmla="*/ 8 h 38"/>
              <a:gd name="T12" fmla="*/ 13 w 28"/>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8" h="38">
                <a:moveTo>
                  <a:pt x="13" y="0"/>
                </a:moveTo>
                <a:lnTo>
                  <a:pt x="0" y="8"/>
                </a:lnTo>
                <a:lnTo>
                  <a:pt x="0" y="29"/>
                </a:lnTo>
                <a:lnTo>
                  <a:pt x="13" y="37"/>
                </a:lnTo>
                <a:lnTo>
                  <a:pt x="27" y="29"/>
                </a:lnTo>
                <a:lnTo>
                  <a:pt x="27" y="8"/>
                </a:lnTo>
                <a:lnTo>
                  <a:pt x="13" y="0"/>
                </a:lnTo>
              </a:path>
            </a:pathLst>
          </a:custGeom>
          <a:solidFill>
            <a:srgbClr val="006B6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98" name="Freeform 81"/>
          <p:cNvSpPr>
            <a:spLocks/>
          </p:cNvSpPr>
          <p:nvPr/>
        </p:nvSpPr>
        <p:spPr bwMode="gray">
          <a:xfrm>
            <a:off x="8936038" y="2216154"/>
            <a:ext cx="12700" cy="25400"/>
          </a:xfrm>
          <a:custGeom>
            <a:avLst/>
            <a:gdLst>
              <a:gd name="T0" fmla="*/ 4 w 8"/>
              <a:gd name="T1" fmla="*/ 0 h 16"/>
              <a:gd name="T2" fmla="*/ 3 w 8"/>
              <a:gd name="T3" fmla="*/ 1 h 16"/>
              <a:gd name="T4" fmla="*/ 2 w 8"/>
              <a:gd name="T5" fmla="*/ 2 h 16"/>
              <a:gd name="T6" fmla="*/ 1 w 8"/>
              <a:gd name="T7" fmla="*/ 3 h 16"/>
              <a:gd name="T8" fmla="*/ 1 w 8"/>
              <a:gd name="T9" fmla="*/ 4 h 16"/>
              <a:gd name="T10" fmla="*/ 0 w 8"/>
              <a:gd name="T11" fmla="*/ 6 h 16"/>
              <a:gd name="T12" fmla="*/ 0 w 8"/>
              <a:gd name="T13" fmla="*/ 7 h 16"/>
              <a:gd name="T14" fmla="*/ 0 w 8"/>
              <a:gd name="T15" fmla="*/ 9 h 16"/>
              <a:gd name="T16" fmla="*/ 0 w 8"/>
              <a:gd name="T17" fmla="*/ 11 h 16"/>
              <a:gd name="T18" fmla="*/ 1 w 8"/>
              <a:gd name="T19" fmla="*/ 12 h 16"/>
              <a:gd name="T20" fmla="*/ 3 w 8"/>
              <a:gd name="T21" fmla="*/ 14 h 16"/>
              <a:gd name="T22" fmla="*/ 4 w 8"/>
              <a:gd name="T23" fmla="*/ 15 h 16"/>
              <a:gd name="T24" fmla="*/ 5 w 8"/>
              <a:gd name="T25" fmla="*/ 13 h 16"/>
              <a:gd name="T26" fmla="*/ 6 w 8"/>
              <a:gd name="T27" fmla="*/ 12 h 16"/>
              <a:gd name="T28" fmla="*/ 6 w 8"/>
              <a:gd name="T29" fmla="*/ 10 h 16"/>
              <a:gd name="T30" fmla="*/ 7 w 8"/>
              <a:gd name="T31" fmla="*/ 9 h 16"/>
              <a:gd name="T32" fmla="*/ 7 w 8"/>
              <a:gd name="T33" fmla="*/ 7 h 16"/>
              <a:gd name="T34" fmla="*/ 7 w 8"/>
              <a:gd name="T35" fmla="*/ 5 h 16"/>
              <a:gd name="T36" fmla="*/ 6 w 8"/>
              <a:gd name="T37" fmla="*/ 4 h 16"/>
              <a:gd name="T38" fmla="*/ 6 w 8"/>
              <a:gd name="T39" fmla="*/ 2 h 16"/>
              <a:gd name="T40" fmla="*/ 5 w 8"/>
              <a:gd name="T41" fmla="*/ 1 h 16"/>
              <a:gd name="T42" fmla="*/ 4 w 8"/>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6">
                <a:moveTo>
                  <a:pt x="4" y="0"/>
                </a:moveTo>
                <a:lnTo>
                  <a:pt x="3" y="1"/>
                </a:lnTo>
                <a:lnTo>
                  <a:pt x="2" y="2"/>
                </a:lnTo>
                <a:lnTo>
                  <a:pt x="1" y="3"/>
                </a:lnTo>
                <a:lnTo>
                  <a:pt x="1" y="4"/>
                </a:lnTo>
                <a:lnTo>
                  <a:pt x="0" y="6"/>
                </a:lnTo>
                <a:lnTo>
                  <a:pt x="0" y="7"/>
                </a:lnTo>
                <a:lnTo>
                  <a:pt x="0" y="9"/>
                </a:lnTo>
                <a:lnTo>
                  <a:pt x="0" y="11"/>
                </a:lnTo>
                <a:lnTo>
                  <a:pt x="1" y="12"/>
                </a:lnTo>
                <a:lnTo>
                  <a:pt x="3" y="14"/>
                </a:lnTo>
                <a:lnTo>
                  <a:pt x="4" y="15"/>
                </a:lnTo>
                <a:lnTo>
                  <a:pt x="5" y="13"/>
                </a:lnTo>
                <a:lnTo>
                  <a:pt x="6" y="12"/>
                </a:lnTo>
                <a:lnTo>
                  <a:pt x="6" y="10"/>
                </a:lnTo>
                <a:lnTo>
                  <a:pt x="7" y="9"/>
                </a:lnTo>
                <a:lnTo>
                  <a:pt x="7" y="7"/>
                </a:lnTo>
                <a:lnTo>
                  <a:pt x="7" y="5"/>
                </a:lnTo>
                <a:lnTo>
                  <a:pt x="6" y="4"/>
                </a:lnTo>
                <a:lnTo>
                  <a:pt x="6" y="2"/>
                </a:lnTo>
                <a:lnTo>
                  <a:pt x="5" y="1"/>
                </a:lnTo>
                <a:lnTo>
                  <a:pt x="4"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99" name="Freeform 82"/>
          <p:cNvSpPr>
            <a:spLocks/>
          </p:cNvSpPr>
          <p:nvPr/>
        </p:nvSpPr>
        <p:spPr bwMode="gray">
          <a:xfrm>
            <a:off x="8942389" y="2211392"/>
            <a:ext cx="22225" cy="34925"/>
          </a:xfrm>
          <a:custGeom>
            <a:avLst/>
            <a:gdLst>
              <a:gd name="T0" fmla="*/ 0 w 14"/>
              <a:gd name="T1" fmla="*/ 2 h 22"/>
              <a:gd name="T2" fmla="*/ 1 w 14"/>
              <a:gd name="T3" fmla="*/ 1 h 22"/>
              <a:gd name="T4" fmla="*/ 2 w 14"/>
              <a:gd name="T5" fmla="*/ 1 h 22"/>
              <a:gd name="T6" fmla="*/ 3 w 14"/>
              <a:gd name="T7" fmla="*/ 0 h 22"/>
              <a:gd name="T8" fmla="*/ 5 w 14"/>
              <a:gd name="T9" fmla="*/ 0 h 22"/>
              <a:gd name="T10" fmla="*/ 7 w 14"/>
              <a:gd name="T11" fmla="*/ 0 h 22"/>
              <a:gd name="T12" fmla="*/ 8 w 14"/>
              <a:gd name="T13" fmla="*/ 1 h 22"/>
              <a:gd name="T14" fmla="*/ 10 w 14"/>
              <a:gd name="T15" fmla="*/ 2 h 22"/>
              <a:gd name="T16" fmla="*/ 11 w 14"/>
              <a:gd name="T17" fmla="*/ 3 h 22"/>
              <a:gd name="T18" fmla="*/ 12 w 14"/>
              <a:gd name="T19" fmla="*/ 5 h 22"/>
              <a:gd name="T20" fmla="*/ 12 w 14"/>
              <a:gd name="T21" fmla="*/ 7 h 22"/>
              <a:gd name="T22" fmla="*/ 13 w 14"/>
              <a:gd name="T23" fmla="*/ 8 h 22"/>
              <a:gd name="T24" fmla="*/ 13 w 14"/>
              <a:gd name="T25" fmla="*/ 10 h 22"/>
              <a:gd name="T26" fmla="*/ 13 w 14"/>
              <a:gd name="T27" fmla="*/ 12 h 22"/>
              <a:gd name="T28" fmla="*/ 12 w 14"/>
              <a:gd name="T29" fmla="*/ 14 h 22"/>
              <a:gd name="T30" fmla="*/ 12 w 14"/>
              <a:gd name="T31" fmla="*/ 16 h 22"/>
              <a:gd name="T32" fmla="*/ 11 w 14"/>
              <a:gd name="T33" fmla="*/ 18 h 22"/>
              <a:gd name="T34" fmla="*/ 9 w 14"/>
              <a:gd name="T35" fmla="*/ 19 h 22"/>
              <a:gd name="T36" fmla="*/ 8 w 14"/>
              <a:gd name="T37" fmla="*/ 20 h 22"/>
              <a:gd name="T38" fmla="*/ 7 w 14"/>
              <a:gd name="T39" fmla="*/ 21 h 22"/>
              <a:gd name="T40" fmla="*/ 6 w 14"/>
              <a:gd name="T41" fmla="*/ 21 h 22"/>
              <a:gd name="T42" fmla="*/ 4 w 14"/>
              <a:gd name="T43" fmla="*/ 21 h 22"/>
              <a:gd name="T44" fmla="*/ 3 w 14"/>
              <a:gd name="T45" fmla="*/ 21 h 22"/>
              <a:gd name="T46" fmla="*/ 2 w 14"/>
              <a:gd name="T47" fmla="*/ 20 h 22"/>
              <a:gd name="T48" fmla="*/ 1 w 14"/>
              <a:gd name="T49" fmla="*/ 20 h 22"/>
              <a:gd name="T50" fmla="*/ 0 w 14"/>
              <a:gd name="T51" fmla="*/ 19 h 22"/>
              <a:gd name="T52" fmla="*/ 1 w 14"/>
              <a:gd name="T53" fmla="*/ 17 h 22"/>
              <a:gd name="T54" fmla="*/ 2 w 14"/>
              <a:gd name="T55" fmla="*/ 16 h 22"/>
              <a:gd name="T56" fmla="*/ 2 w 14"/>
              <a:gd name="T57" fmla="*/ 14 h 22"/>
              <a:gd name="T58" fmla="*/ 3 w 14"/>
              <a:gd name="T59" fmla="*/ 12 h 22"/>
              <a:gd name="T60" fmla="*/ 3 w 14"/>
              <a:gd name="T61" fmla="*/ 10 h 22"/>
              <a:gd name="T62" fmla="*/ 3 w 14"/>
              <a:gd name="T63" fmla="*/ 8 h 22"/>
              <a:gd name="T64" fmla="*/ 2 w 14"/>
              <a:gd name="T65" fmla="*/ 6 h 22"/>
              <a:gd name="T66" fmla="*/ 2 w 14"/>
              <a:gd name="T67" fmla="*/ 5 h 22"/>
              <a:gd name="T68" fmla="*/ 1 w 14"/>
              <a:gd name="T69" fmla="*/ 3 h 22"/>
              <a:gd name="T70" fmla="*/ 0 w 14"/>
              <a:gd name="T7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 h="22">
                <a:moveTo>
                  <a:pt x="0" y="2"/>
                </a:moveTo>
                <a:lnTo>
                  <a:pt x="1" y="1"/>
                </a:lnTo>
                <a:lnTo>
                  <a:pt x="2" y="1"/>
                </a:lnTo>
                <a:lnTo>
                  <a:pt x="3" y="0"/>
                </a:lnTo>
                <a:lnTo>
                  <a:pt x="5" y="0"/>
                </a:lnTo>
                <a:lnTo>
                  <a:pt x="7" y="0"/>
                </a:lnTo>
                <a:lnTo>
                  <a:pt x="8" y="1"/>
                </a:lnTo>
                <a:lnTo>
                  <a:pt x="10" y="2"/>
                </a:lnTo>
                <a:lnTo>
                  <a:pt x="11" y="3"/>
                </a:lnTo>
                <a:lnTo>
                  <a:pt x="12" y="5"/>
                </a:lnTo>
                <a:lnTo>
                  <a:pt x="12" y="7"/>
                </a:lnTo>
                <a:lnTo>
                  <a:pt x="13" y="8"/>
                </a:lnTo>
                <a:lnTo>
                  <a:pt x="13" y="10"/>
                </a:lnTo>
                <a:lnTo>
                  <a:pt x="13" y="12"/>
                </a:lnTo>
                <a:lnTo>
                  <a:pt x="12" y="14"/>
                </a:lnTo>
                <a:lnTo>
                  <a:pt x="12" y="16"/>
                </a:lnTo>
                <a:lnTo>
                  <a:pt x="11" y="18"/>
                </a:lnTo>
                <a:lnTo>
                  <a:pt x="9" y="19"/>
                </a:lnTo>
                <a:lnTo>
                  <a:pt x="8" y="20"/>
                </a:lnTo>
                <a:lnTo>
                  <a:pt x="7" y="21"/>
                </a:lnTo>
                <a:lnTo>
                  <a:pt x="6" y="21"/>
                </a:lnTo>
                <a:lnTo>
                  <a:pt x="4" y="21"/>
                </a:lnTo>
                <a:lnTo>
                  <a:pt x="3" y="21"/>
                </a:lnTo>
                <a:lnTo>
                  <a:pt x="2" y="20"/>
                </a:lnTo>
                <a:lnTo>
                  <a:pt x="1" y="20"/>
                </a:lnTo>
                <a:lnTo>
                  <a:pt x="0" y="19"/>
                </a:lnTo>
                <a:lnTo>
                  <a:pt x="1" y="17"/>
                </a:lnTo>
                <a:lnTo>
                  <a:pt x="2" y="16"/>
                </a:lnTo>
                <a:lnTo>
                  <a:pt x="2" y="14"/>
                </a:lnTo>
                <a:lnTo>
                  <a:pt x="3" y="12"/>
                </a:lnTo>
                <a:lnTo>
                  <a:pt x="3" y="10"/>
                </a:lnTo>
                <a:lnTo>
                  <a:pt x="3" y="8"/>
                </a:lnTo>
                <a:lnTo>
                  <a:pt x="2" y="6"/>
                </a:lnTo>
                <a:lnTo>
                  <a:pt x="2" y="5"/>
                </a:lnTo>
                <a:lnTo>
                  <a:pt x="1" y="3"/>
                </a:lnTo>
                <a:lnTo>
                  <a:pt x="0" y="2"/>
                </a:lnTo>
              </a:path>
            </a:pathLst>
          </a:custGeom>
          <a:solidFill>
            <a:srgbClr val="22D1D6"/>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00" name="Oval 83"/>
          <p:cNvSpPr>
            <a:spLocks noChangeArrowheads="1"/>
          </p:cNvSpPr>
          <p:nvPr/>
        </p:nvSpPr>
        <p:spPr bwMode="gray">
          <a:xfrm>
            <a:off x="8840788" y="2255842"/>
            <a:ext cx="74612" cy="74613"/>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101" name="Oval 84"/>
          <p:cNvSpPr>
            <a:spLocks noChangeArrowheads="1"/>
          </p:cNvSpPr>
          <p:nvPr/>
        </p:nvSpPr>
        <p:spPr bwMode="gray">
          <a:xfrm>
            <a:off x="8842375" y="2259017"/>
            <a:ext cx="69850" cy="68263"/>
          </a:xfrm>
          <a:prstGeom prst="ellipse">
            <a:avLst/>
          </a:prstGeom>
          <a:solidFill>
            <a:srgbClr val="DADAD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grpSp>
        <p:nvGrpSpPr>
          <p:cNvPr id="102" name="Group 112"/>
          <p:cNvGrpSpPr>
            <a:grpSpLocks/>
          </p:cNvGrpSpPr>
          <p:nvPr/>
        </p:nvGrpSpPr>
        <p:grpSpPr bwMode="auto">
          <a:xfrm>
            <a:off x="8856664" y="2270130"/>
            <a:ext cx="41275" cy="46037"/>
            <a:chOff x="5339" y="1589"/>
            <a:chExt cx="26" cy="29"/>
          </a:xfrm>
        </p:grpSpPr>
        <p:sp>
          <p:nvSpPr>
            <p:cNvPr id="103" name="Oval 86"/>
            <p:cNvSpPr>
              <a:spLocks noChangeArrowheads="1"/>
            </p:cNvSpPr>
            <p:nvPr>
              <p:custDataLst>
                <p:tags r:id="rId1"/>
              </p:custDataLst>
            </p:nvPr>
          </p:nvSpPr>
          <p:spPr bwMode="gray">
            <a:xfrm>
              <a:off x="5339" y="1589"/>
              <a:ext cx="26" cy="29"/>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104" name="Oval 87"/>
            <p:cNvSpPr>
              <a:spLocks noChangeArrowheads="1"/>
            </p:cNvSpPr>
            <p:nvPr>
              <p:custDataLst>
                <p:tags r:id="rId2"/>
              </p:custDataLst>
            </p:nvPr>
          </p:nvSpPr>
          <p:spPr bwMode="gray">
            <a:xfrm>
              <a:off x="5340" y="1592"/>
              <a:ext cx="25" cy="23"/>
            </a:xfrm>
            <a:prstGeom prst="ellipse">
              <a:avLst/>
            </a:prstGeom>
            <a:solidFill>
              <a:srgbClr val="EAEAE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grpSp>
      <p:sp>
        <p:nvSpPr>
          <p:cNvPr id="105" name="Freeform 88"/>
          <p:cNvSpPr>
            <a:spLocks/>
          </p:cNvSpPr>
          <p:nvPr/>
        </p:nvSpPr>
        <p:spPr bwMode="gray">
          <a:xfrm>
            <a:off x="8834438" y="2217741"/>
            <a:ext cx="49212" cy="76200"/>
          </a:xfrm>
          <a:custGeom>
            <a:avLst/>
            <a:gdLst>
              <a:gd name="T0" fmla="*/ 2 w 31"/>
              <a:gd name="T1" fmla="*/ 1 h 48"/>
              <a:gd name="T2" fmla="*/ 1 w 31"/>
              <a:gd name="T3" fmla="*/ 1 h 48"/>
              <a:gd name="T4" fmla="*/ 0 w 31"/>
              <a:gd name="T5" fmla="*/ 3 h 48"/>
              <a:gd name="T6" fmla="*/ 0 w 31"/>
              <a:gd name="T7" fmla="*/ 4 h 48"/>
              <a:gd name="T8" fmla="*/ 0 w 31"/>
              <a:gd name="T9" fmla="*/ 6 h 48"/>
              <a:gd name="T10" fmla="*/ 1 w 31"/>
              <a:gd name="T11" fmla="*/ 8 h 48"/>
              <a:gd name="T12" fmla="*/ 3 w 31"/>
              <a:gd name="T13" fmla="*/ 10 h 48"/>
              <a:gd name="T14" fmla="*/ 4 w 31"/>
              <a:gd name="T15" fmla="*/ 12 h 48"/>
              <a:gd name="T16" fmla="*/ 7 w 31"/>
              <a:gd name="T17" fmla="*/ 16 h 48"/>
              <a:gd name="T18" fmla="*/ 24 w 31"/>
              <a:gd name="T19" fmla="*/ 47 h 48"/>
              <a:gd name="T20" fmla="*/ 30 w 31"/>
              <a:gd name="T21" fmla="*/ 44 h 48"/>
              <a:gd name="T22" fmla="*/ 24 w 31"/>
              <a:gd name="T23" fmla="*/ 34 h 48"/>
              <a:gd name="T24" fmla="*/ 17 w 31"/>
              <a:gd name="T25" fmla="*/ 21 h 48"/>
              <a:gd name="T26" fmla="*/ 14 w 31"/>
              <a:gd name="T27" fmla="*/ 15 h 48"/>
              <a:gd name="T28" fmla="*/ 11 w 31"/>
              <a:gd name="T29" fmla="*/ 9 h 48"/>
              <a:gd name="T30" fmla="*/ 10 w 31"/>
              <a:gd name="T31" fmla="*/ 6 h 48"/>
              <a:gd name="T32" fmla="*/ 9 w 31"/>
              <a:gd name="T33" fmla="*/ 4 h 48"/>
              <a:gd name="T34" fmla="*/ 8 w 31"/>
              <a:gd name="T35" fmla="*/ 2 h 48"/>
              <a:gd name="T36" fmla="*/ 6 w 31"/>
              <a:gd name="T37" fmla="*/ 1 h 48"/>
              <a:gd name="T38" fmla="*/ 5 w 31"/>
              <a:gd name="T39" fmla="*/ 0 h 48"/>
              <a:gd name="T40" fmla="*/ 2 w 31"/>
              <a:gd name="T41" fmla="*/ 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8">
                <a:moveTo>
                  <a:pt x="2" y="1"/>
                </a:moveTo>
                <a:lnTo>
                  <a:pt x="1" y="1"/>
                </a:lnTo>
                <a:lnTo>
                  <a:pt x="0" y="3"/>
                </a:lnTo>
                <a:lnTo>
                  <a:pt x="0" y="4"/>
                </a:lnTo>
                <a:lnTo>
                  <a:pt x="0" y="6"/>
                </a:lnTo>
                <a:lnTo>
                  <a:pt x="1" y="8"/>
                </a:lnTo>
                <a:lnTo>
                  <a:pt x="3" y="10"/>
                </a:lnTo>
                <a:lnTo>
                  <a:pt x="4" y="12"/>
                </a:lnTo>
                <a:lnTo>
                  <a:pt x="7" y="16"/>
                </a:lnTo>
                <a:lnTo>
                  <a:pt x="24" y="47"/>
                </a:lnTo>
                <a:lnTo>
                  <a:pt x="30" y="44"/>
                </a:lnTo>
                <a:lnTo>
                  <a:pt x="24" y="34"/>
                </a:lnTo>
                <a:lnTo>
                  <a:pt x="17" y="21"/>
                </a:lnTo>
                <a:lnTo>
                  <a:pt x="14" y="15"/>
                </a:lnTo>
                <a:lnTo>
                  <a:pt x="11" y="9"/>
                </a:lnTo>
                <a:lnTo>
                  <a:pt x="10" y="6"/>
                </a:lnTo>
                <a:lnTo>
                  <a:pt x="9" y="4"/>
                </a:lnTo>
                <a:lnTo>
                  <a:pt x="8" y="2"/>
                </a:lnTo>
                <a:lnTo>
                  <a:pt x="6" y="1"/>
                </a:lnTo>
                <a:lnTo>
                  <a:pt x="5" y="0"/>
                </a:lnTo>
                <a:lnTo>
                  <a:pt x="2" y="1"/>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06" name="Freeform 89"/>
          <p:cNvSpPr>
            <a:spLocks/>
          </p:cNvSpPr>
          <p:nvPr/>
        </p:nvSpPr>
        <p:spPr bwMode="gray">
          <a:xfrm>
            <a:off x="8834438" y="2219329"/>
            <a:ext cx="49212" cy="74612"/>
          </a:xfrm>
          <a:custGeom>
            <a:avLst/>
            <a:gdLst>
              <a:gd name="T0" fmla="*/ 2 w 31"/>
              <a:gd name="T1" fmla="*/ 1 h 47"/>
              <a:gd name="T2" fmla="*/ 1 w 31"/>
              <a:gd name="T3" fmla="*/ 1 h 47"/>
              <a:gd name="T4" fmla="*/ 0 w 31"/>
              <a:gd name="T5" fmla="*/ 3 h 47"/>
              <a:gd name="T6" fmla="*/ 0 w 31"/>
              <a:gd name="T7" fmla="*/ 4 h 47"/>
              <a:gd name="T8" fmla="*/ 0 w 31"/>
              <a:gd name="T9" fmla="*/ 6 h 47"/>
              <a:gd name="T10" fmla="*/ 1 w 31"/>
              <a:gd name="T11" fmla="*/ 8 h 47"/>
              <a:gd name="T12" fmla="*/ 3 w 31"/>
              <a:gd name="T13" fmla="*/ 10 h 47"/>
              <a:gd name="T14" fmla="*/ 4 w 31"/>
              <a:gd name="T15" fmla="*/ 12 h 47"/>
              <a:gd name="T16" fmla="*/ 7 w 31"/>
              <a:gd name="T17" fmla="*/ 16 h 47"/>
              <a:gd name="T18" fmla="*/ 24 w 31"/>
              <a:gd name="T19" fmla="*/ 46 h 47"/>
              <a:gd name="T20" fmla="*/ 30 w 31"/>
              <a:gd name="T21" fmla="*/ 43 h 47"/>
              <a:gd name="T22" fmla="*/ 24 w 31"/>
              <a:gd name="T23" fmla="*/ 33 h 47"/>
              <a:gd name="T24" fmla="*/ 17 w 31"/>
              <a:gd name="T25" fmla="*/ 21 h 47"/>
              <a:gd name="T26" fmla="*/ 14 w 31"/>
              <a:gd name="T27" fmla="*/ 14 h 47"/>
              <a:gd name="T28" fmla="*/ 11 w 31"/>
              <a:gd name="T29" fmla="*/ 9 h 47"/>
              <a:gd name="T30" fmla="*/ 10 w 31"/>
              <a:gd name="T31" fmla="*/ 6 h 47"/>
              <a:gd name="T32" fmla="*/ 9 w 31"/>
              <a:gd name="T33" fmla="*/ 3 h 47"/>
              <a:gd name="T34" fmla="*/ 8 w 31"/>
              <a:gd name="T35" fmla="*/ 2 h 47"/>
              <a:gd name="T36" fmla="*/ 6 w 31"/>
              <a:gd name="T37" fmla="*/ 1 h 47"/>
              <a:gd name="T38" fmla="*/ 5 w 31"/>
              <a:gd name="T39" fmla="*/ 0 h 47"/>
              <a:gd name="T40" fmla="*/ 2 w 31"/>
              <a:gd name="T4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7">
                <a:moveTo>
                  <a:pt x="2" y="1"/>
                </a:moveTo>
                <a:lnTo>
                  <a:pt x="1" y="1"/>
                </a:lnTo>
                <a:lnTo>
                  <a:pt x="0" y="3"/>
                </a:lnTo>
                <a:lnTo>
                  <a:pt x="0" y="4"/>
                </a:lnTo>
                <a:lnTo>
                  <a:pt x="0" y="6"/>
                </a:lnTo>
                <a:lnTo>
                  <a:pt x="1" y="8"/>
                </a:lnTo>
                <a:lnTo>
                  <a:pt x="3" y="10"/>
                </a:lnTo>
                <a:lnTo>
                  <a:pt x="4" y="12"/>
                </a:lnTo>
                <a:lnTo>
                  <a:pt x="7" y="16"/>
                </a:lnTo>
                <a:lnTo>
                  <a:pt x="24" y="46"/>
                </a:lnTo>
                <a:lnTo>
                  <a:pt x="30" y="43"/>
                </a:lnTo>
                <a:lnTo>
                  <a:pt x="24" y="33"/>
                </a:lnTo>
                <a:lnTo>
                  <a:pt x="17" y="21"/>
                </a:lnTo>
                <a:lnTo>
                  <a:pt x="14" y="14"/>
                </a:lnTo>
                <a:lnTo>
                  <a:pt x="11" y="9"/>
                </a:lnTo>
                <a:lnTo>
                  <a:pt x="10" y="6"/>
                </a:lnTo>
                <a:lnTo>
                  <a:pt x="9" y="3"/>
                </a:lnTo>
                <a:lnTo>
                  <a:pt x="8" y="2"/>
                </a:lnTo>
                <a:lnTo>
                  <a:pt x="6" y="1"/>
                </a:lnTo>
                <a:lnTo>
                  <a:pt x="5" y="0"/>
                </a:lnTo>
                <a:lnTo>
                  <a:pt x="2" y="1"/>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07" name="Oval 90"/>
          <p:cNvSpPr>
            <a:spLocks noChangeArrowheads="1"/>
          </p:cNvSpPr>
          <p:nvPr/>
        </p:nvSpPr>
        <p:spPr bwMode="gray">
          <a:xfrm>
            <a:off x="8870951" y="2293941"/>
            <a:ext cx="11113" cy="1588"/>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108" name="Oval 91"/>
          <p:cNvSpPr>
            <a:spLocks noChangeArrowheads="1"/>
          </p:cNvSpPr>
          <p:nvPr/>
        </p:nvSpPr>
        <p:spPr bwMode="gray">
          <a:xfrm>
            <a:off x="8837613" y="2222504"/>
            <a:ext cx="6350" cy="476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109" name="Freeform 92"/>
          <p:cNvSpPr>
            <a:spLocks/>
          </p:cNvSpPr>
          <p:nvPr/>
        </p:nvSpPr>
        <p:spPr bwMode="gray">
          <a:xfrm>
            <a:off x="8716964" y="2238380"/>
            <a:ext cx="96837" cy="123825"/>
          </a:xfrm>
          <a:custGeom>
            <a:avLst/>
            <a:gdLst>
              <a:gd name="T0" fmla="*/ 23 w 61"/>
              <a:gd name="T1" fmla="*/ 14 h 78"/>
              <a:gd name="T2" fmla="*/ 22 w 61"/>
              <a:gd name="T3" fmla="*/ 9 h 78"/>
              <a:gd name="T4" fmla="*/ 24 w 61"/>
              <a:gd name="T5" fmla="*/ 5 h 78"/>
              <a:gd name="T6" fmla="*/ 21 w 61"/>
              <a:gd name="T7" fmla="*/ 1 h 78"/>
              <a:gd name="T8" fmla="*/ 17 w 61"/>
              <a:gd name="T9" fmla="*/ 1 h 78"/>
              <a:gd name="T10" fmla="*/ 13 w 61"/>
              <a:gd name="T11" fmla="*/ 4 h 78"/>
              <a:gd name="T12" fmla="*/ 9 w 61"/>
              <a:gd name="T13" fmla="*/ 7 h 78"/>
              <a:gd name="T14" fmla="*/ 5 w 61"/>
              <a:gd name="T15" fmla="*/ 9 h 78"/>
              <a:gd name="T16" fmla="*/ 1 w 61"/>
              <a:gd name="T17" fmla="*/ 12 h 78"/>
              <a:gd name="T18" fmla="*/ 0 w 61"/>
              <a:gd name="T19" fmla="*/ 15 h 78"/>
              <a:gd name="T20" fmla="*/ 4 w 61"/>
              <a:gd name="T21" fmla="*/ 21 h 78"/>
              <a:gd name="T22" fmla="*/ 7 w 61"/>
              <a:gd name="T23" fmla="*/ 20 h 78"/>
              <a:gd name="T24" fmla="*/ 12 w 61"/>
              <a:gd name="T25" fmla="*/ 23 h 78"/>
              <a:gd name="T26" fmla="*/ 21 w 61"/>
              <a:gd name="T27" fmla="*/ 36 h 78"/>
              <a:gd name="T28" fmla="*/ 25 w 61"/>
              <a:gd name="T29" fmla="*/ 41 h 78"/>
              <a:gd name="T30" fmla="*/ 27 w 61"/>
              <a:gd name="T31" fmla="*/ 42 h 78"/>
              <a:gd name="T32" fmla="*/ 28 w 61"/>
              <a:gd name="T33" fmla="*/ 44 h 78"/>
              <a:gd name="T34" fmla="*/ 29 w 61"/>
              <a:gd name="T35" fmla="*/ 45 h 78"/>
              <a:gd name="T36" fmla="*/ 30 w 61"/>
              <a:gd name="T37" fmla="*/ 47 h 78"/>
              <a:gd name="T38" fmla="*/ 32 w 61"/>
              <a:gd name="T39" fmla="*/ 48 h 78"/>
              <a:gd name="T40" fmla="*/ 32 w 61"/>
              <a:gd name="T41" fmla="*/ 51 h 78"/>
              <a:gd name="T42" fmla="*/ 34 w 61"/>
              <a:gd name="T43" fmla="*/ 51 h 78"/>
              <a:gd name="T44" fmla="*/ 34 w 61"/>
              <a:gd name="T45" fmla="*/ 54 h 78"/>
              <a:gd name="T46" fmla="*/ 37 w 61"/>
              <a:gd name="T47" fmla="*/ 54 h 78"/>
              <a:gd name="T48" fmla="*/ 36 w 61"/>
              <a:gd name="T49" fmla="*/ 57 h 78"/>
              <a:gd name="T50" fmla="*/ 39 w 61"/>
              <a:gd name="T51" fmla="*/ 58 h 78"/>
              <a:gd name="T52" fmla="*/ 39 w 61"/>
              <a:gd name="T53" fmla="*/ 60 h 78"/>
              <a:gd name="T54" fmla="*/ 41 w 61"/>
              <a:gd name="T55" fmla="*/ 61 h 78"/>
              <a:gd name="T56" fmla="*/ 41 w 61"/>
              <a:gd name="T57" fmla="*/ 64 h 78"/>
              <a:gd name="T58" fmla="*/ 44 w 61"/>
              <a:gd name="T59" fmla="*/ 64 h 78"/>
              <a:gd name="T60" fmla="*/ 44 w 61"/>
              <a:gd name="T61" fmla="*/ 67 h 78"/>
              <a:gd name="T62" fmla="*/ 47 w 61"/>
              <a:gd name="T63" fmla="*/ 67 h 78"/>
              <a:gd name="T64" fmla="*/ 46 w 61"/>
              <a:gd name="T65" fmla="*/ 69 h 78"/>
              <a:gd name="T66" fmla="*/ 49 w 61"/>
              <a:gd name="T67" fmla="*/ 71 h 78"/>
              <a:gd name="T68" fmla="*/ 50 w 61"/>
              <a:gd name="T69" fmla="*/ 73 h 78"/>
              <a:gd name="T70" fmla="*/ 52 w 61"/>
              <a:gd name="T71" fmla="*/ 75 h 78"/>
              <a:gd name="T72" fmla="*/ 56 w 61"/>
              <a:gd name="T73" fmla="*/ 75 h 78"/>
              <a:gd name="T74" fmla="*/ 56 w 61"/>
              <a:gd name="T75" fmla="*/ 77 h 78"/>
              <a:gd name="T76" fmla="*/ 60 w 61"/>
              <a:gd name="T77" fmla="*/ 76 h 78"/>
              <a:gd name="T78" fmla="*/ 60 w 61"/>
              <a:gd name="T79" fmla="*/ 72 h 78"/>
              <a:gd name="T80" fmla="*/ 59 w 61"/>
              <a:gd name="T81" fmla="*/ 69 h 78"/>
              <a:gd name="T82" fmla="*/ 58 w 61"/>
              <a:gd name="T83" fmla="*/ 66 h 78"/>
              <a:gd name="T84" fmla="*/ 56 w 61"/>
              <a:gd name="T85" fmla="*/ 63 h 78"/>
              <a:gd name="T86" fmla="*/ 56 w 61"/>
              <a:gd name="T87" fmla="*/ 60 h 78"/>
              <a:gd name="T88" fmla="*/ 54 w 61"/>
              <a:gd name="T89" fmla="*/ 59 h 78"/>
              <a:gd name="T90" fmla="*/ 54 w 61"/>
              <a:gd name="T91" fmla="*/ 56 h 78"/>
              <a:gd name="T92" fmla="*/ 51 w 61"/>
              <a:gd name="T93" fmla="*/ 56 h 78"/>
              <a:gd name="T94" fmla="*/ 51 w 61"/>
              <a:gd name="T95" fmla="*/ 53 h 78"/>
              <a:gd name="T96" fmla="*/ 49 w 61"/>
              <a:gd name="T97" fmla="*/ 52 h 78"/>
              <a:gd name="T98" fmla="*/ 48 w 61"/>
              <a:gd name="T99" fmla="*/ 49 h 78"/>
              <a:gd name="T100" fmla="*/ 46 w 61"/>
              <a:gd name="T101" fmla="*/ 47 h 78"/>
              <a:gd name="T102" fmla="*/ 45 w 61"/>
              <a:gd name="T103" fmla="*/ 46 h 78"/>
              <a:gd name="T104" fmla="*/ 44 w 61"/>
              <a:gd name="T105" fmla="*/ 44 h 78"/>
              <a:gd name="T106" fmla="*/ 43 w 61"/>
              <a:gd name="T107" fmla="*/ 42 h 78"/>
              <a:gd name="T108" fmla="*/ 42 w 61"/>
              <a:gd name="T109" fmla="*/ 40 h 78"/>
              <a:gd name="T110" fmla="*/ 40 w 61"/>
              <a:gd name="T111" fmla="*/ 39 h 78"/>
              <a:gd name="T112" fmla="*/ 39 w 61"/>
              <a:gd name="T113" fmla="*/ 36 h 78"/>
              <a:gd name="T114" fmla="*/ 37 w 61"/>
              <a:gd name="T115" fmla="*/ 35 h 78"/>
              <a:gd name="T116" fmla="*/ 36 w 61"/>
              <a:gd name="T117" fmla="*/ 33 h 78"/>
              <a:gd name="T118" fmla="*/ 33 w 61"/>
              <a:gd name="T119" fmla="*/ 2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 h="78">
                <a:moveTo>
                  <a:pt x="31" y="26"/>
                </a:moveTo>
                <a:lnTo>
                  <a:pt x="31" y="25"/>
                </a:lnTo>
                <a:lnTo>
                  <a:pt x="31" y="24"/>
                </a:lnTo>
                <a:lnTo>
                  <a:pt x="30" y="23"/>
                </a:lnTo>
                <a:lnTo>
                  <a:pt x="30" y="23"/>
                </a:lnTo>
                <a:lnTo>
                  <a:pt x="29" y="22"/>
                </a:lnTo>
                <a:lnTo>
                  <a:pt x="29" y="22"/>
                </a:lnTo>
                <a:lnTo>
                  <a:pt x="29" y="22"/>
                </a:lnTo>
                <a:lnTo>
                  <a:pt x="29" y="22"/>
                </a:lnTo>
                <a:lnTo>
                  <a:pt x="29" y="21"/>
                </a:lnTo>
                <a:lnTo>
                  <a:pt x="28" y="20"/>
                </a:lnTo>
                <a:lnTo>
                  <a:pt x="27" y="20"/>
                </a:lnTo>
                <a:lnTo>
                  <a:pt x="27" y="19"/>
                </a:lnTo>
                <a:lnTo>
                  <a:pt x="26" y="17"/>
                </a:lnTo>
                <a:lnTo>
                  <a:pt x="24" y="16"/>
                </a:lnTo>
                <a:lnTo>
                  <a:pt x="23" y="14"/>
                </a:lnTo>
                <a:lnTo>
                  <a:pt x="22" y="12"/>
                </a:lnTo>
                <a:lnTo>
                  <a:pt x="22" y="12"/>
                </a:lnTo>
                <a:lnTo>
                  <a:pt x="21" y="12"/>
                </a:lnTo>
                <a:lnTo>
                  <a:pt x="21" y="12"/>
                </a:lnTo>
                <a:lnTo>
                  <a:pt x="21" y="12"/>
                </a:lnTo>
                <a:lnTo>
                  <a:pt x="21" y="12"/>
                </a:lnTo>
                <a:lnTo>
                  <a:pt x="21" y="11"/>
                </a:lnTo>
                <a:lnTo>
                  <a:pt x="21" y="11"/>
                </a:lnTo>
                <a:lnTo>
                  <a:pt x="21" y="11"/>
                </a:lnTo>
                <a:lnTo>
                  <a:pt x="21" y="11"/>
                </a:lnTo>
                <a:lnTo>
                  <a:pt x="21" y="10"/>
                </a:lnTo>
                <a:lnTo>
                  <a:pt x="21" y="10"/>
                </a:lnTo>
                <a:lnTo>
                  <a:pt x="21" y="10"/>
                </a:lnTo>
                <a:lnTo>
                  <a:pt x="21" y="9"/>
                </a:lnTo>
                <a:lnTo>
                  <a:pt x="22" y="9"/>
                </a:lnTo>
                <a:lnTo>
                  <a:pt x="22" y="9"/>
                </a:lnTo>
                <a:lnTo>
                  <a:pt x="22" y="9"/>
                </a:lnTo>
                <a:lnTo>
                  <a:pt x="22" y="8"/>
                </a:lnTo>
                <a:lnTo>
                  <a:pt x="23" y="8"/>
                </a:lnTo>
                <a:lnTo>
                  <a:pt x="23" y="8"/>
                </a:lnTo>
                <a:lnTo>
                  <a:pt x="24" y="8"/>
                </a:lnTo>
                <a:lnTo>
                  <a:pt x="24" y="7"/>
                </a:lnTo>
                <a:lnTo>
                  <a:pt x="24" y="7"/>
                </a:lnTo>
                <a:lnTo>
                  <a:pt x="24" y="7"/>
                </a:lnTo>
                <a:lnTo>
                  <a:pt x="25" y="7"/>
                </a:lnTo>
                <a:lnTo>
                  <a:pt x="25" y="7"/>
                </a:lnTo>
                <a:lnTo>
                  <a:pt x="25" y="6"/>
                </a:lnTo>
                <a:lnTo>
                  <a:pt x="25" y="6"/>
                </a:lnTo>
                <a:lnTo>
                  <a:pt x="25" y="6"/>
                </a:lnTo>
                <a:lnTo>
                  <a:pt x="24" y="6"/>
                </a:lnTo>
                <a:lnTo>
                  <a:pt x="24" y="5"/>
                </a:lnTo>
                <a:lnTo>
                  <a:pt x="24" y="5"/>
                </a:lnTo>
                <a:lnTo>
                  <a:pt x="24" y="5"/>
                </a:lnTo>
                <a:lnTo>
                  <a:pt x="24" y="5"/>
                </a:lnTo>
                <a:lnTo>
                  <a:pt x="23" y="5"/>
                </a:lnTo>
                <a:lnTo>
                  <a:pt x="23" y="4"/>
                </a:lnTo>
                <a:lnTo>
                  <a:pt x="23" y="4"/>
                </a:lnTo>
                <a:lnTo>
                  <a:pt x="23" y="4"/>
                </a:lnTo>
                <a:lnTo>
                  <a:pt x="23" y="4"/>
                </a:lnTo>
                <a:lnTo>
                  <a:pt x="23" y="3"/>
                </a:lnTo>
                <a:lnTo>
                  <a:pt x="23" y="3"/>
                </a:lnTo>
                <a:lnTo>
                  <a:pt x="22" y="3"/>
                </a:lnTo>
                <a:lnTo>
                  <a:pt x="22" y="3"/>
                </a:lnTo>
                <a:lnTo>
                  <a:pt x="22" y="3"/>
                </a:lnTo>
                <a:lnTo>
                  <a:pt x="22" y="2"/>
                </a:lnTo>
                <a:lnTo>
                  <a:pt x="21" y="2"/>
                </a:lnTo>
                <a:lnTo>
                  <a:pt x="21" y="1"/>
                </a:lnTo>
                <a:lnTo>
                  <a:pt x="21" y="1"/>
                </a:lnTo>
                <a:lnTo>
                  <a:pt x="21" y="1"/>
                </a:lnTo>
                <a:lnTo>
                  <a:pt x="21" y="1"/>
                </a:lnTo>
                <a:lnTo>
                  <a:pt x="20" y="0"/>
                </a:lnTo>
                <a:lnTo>
                  <a:pt x="20" y="0"/>
                </a:lnTo>
                <a:lnTo>
                  <a:pt x="20" y="0"/>
                </a:lnTo>
                <a:lnTo>
                  <a:pt x="20" y="0"/>
                </a:lnTo>
                <a:lnTo>
                  <a:pt x="20" y="0"/>
                </a:lnTo>
                <a:lnTo>
                  <a:pt x="19" y="0"/>
                </a:lnTo>
                <a:lnTo>
                  <a:pt x="19" y="0"/>
                </a:lnTo>
                <a:lnTo>
                  <a:pt x="19" y="0"/>
                </a:lnTo>
                <a:lnTo>
                  <a:pt x="18" y="0"/>
                </a:lnTo>
                <a:lnTo>
                  <a:pt x="18" y="0"/>
                </a:lnTo>
                <a:lnTo>
                  <a:pt x="18" y="0"/>
                </a:lnTo>
                <a:lnTo>
                  <a:pt x="18" y="1"/>
                </a:lnTo>
                <a:lnTo>
                  <a:pt x="17" y="1"/>
                </a:lnTo>
                <a:lnTo>
                  <a:pt x="17" y="1"/>
                </a:lnTo>
                <a:lnTo>
                  <a:pt x="17" y="1"/>
                </a:lnTo>
                <a:lnTo>
                  <a:pt x="17" y="1"/>
                </a:lnTo>
                <a:lnTo>
                  <a:pt x="16" y="1"/>
                </a:lnTo>
                <a:lnTo>
                  <a:pt x="16" y="1"/>
                </a:lnTo>
                <a:lnTo>
                  <a:pt x="16" y="1"/>
                </a:lnTo>
                <a:lnTo>
                  <a:pt x="16" y="2"/>
                </a:lnTo>
                <a:lnTo>
                  <a:pt x="15" y="2"/>
                </a:lnTo>
                <a:lnTo>
                  <a:pt x="15" y="2"/>
                </a:lnTo>
                <a:lnTo>
                  <a:pt x="15" y="2"/>
                </a:lnTo>
                <a:lnTo>
                  <a:pt x="15" y="2"/>
                </a:lnTo>
                <a:lnTo>
                  <a:pt x="14" y="3"/>
                </a:lnTo>
                <a:lnTo>
                  <a:pt x="14" y="3"/>
                </a:lnTo>
                <a:lnTo>
                  <a:pt x="14" y="3"/>
                </a:lnTo>
                <a:lnTo>
                  <a:pt x="14" y="3"/>
                </a:lnTo>
                <a:lnTo>
                  <a:pt x="13" y="3"/>
                </a:lnTo>
                <a:lnTo>
                  <a:pt x="13" y="4"/>
                </a:lnTo>
                <a:lnTo>
                  <a:pt x="13" y="4"/>
                </a:lnTo>
                <a:lnTo>
                  <a:pt x="13" y="4"/>
                </a:lnTo>
                <a:lnTo>
                  <a:pt x="12" y="4"/>
                </a:lnTo>
                <a:lnTo>
                  <a:pt x="12" y="4"/>
                </a:lnTo>
                <a:lnTo>
                  <a:pt x="12" y="4"/>
                </a:lnTo>
                <a:lnTo>
                  <a:pt x="12" y="5"/>
                </a:lnTo>
                <a:lnTo>
                  <a:pt x="11" y="5"/>
                </a:lnTo>
                <a:lnTo>
                  <a:pt x="11" y="5"/>
                </a:lnTo>
                <a:lnTo>
                  <a:pt x="11" y="5"/>
                </a:lnTo>
                <a:lnTo>
                  <a:pt x="11" y="5"/>
                </a:lnTo>
                <a:lnTo>
                  <a:pt x="10" y="6"/>
                </a:lnTo>
                <a:lnTo>
                  <a:pt x="10" y="6"/>
                </a:lnTo>
                <a:lnTo>
                  <a:pt x="10" y="6"/>
                </a:lnTo>
                <a:lnTo>
                  <a:pt x="10" y="6"/>
                </a:lnTo>
                <a:lnTo>
                  <a:pt x="10" y="7"/>
                </a:lnTo>
                <a:lnTo>
                  <a:pt x="9" y="7"/>
                </a:lnTo>
                <a:lnTo>
                  <a:pt x="9" y="7"/>
                </a:lnTo>
                <a:lnTo>
                  <a:pt x="9" y="7"/>
                </a:lnTo>
                <a:lnTo>
                  <a:pt x="9" y="7"/>
                </a:lnTo>
                <a:lnTo>
                  <a:pt x="8" y="7"/>
                </a:lnTo>
                <a:lnTo>
                  <a:pt x="8" y="7"/>
                </a:lnTo>
                <a:lnTo>
                  <a:pt x="8" y="7"/>
                </a:lnTo>
                <a:lnTo>
                  <a:pt x="8" y="8"/>
                </a:lnTo>
                <a:lnTo>
                  <a:pt x="7" y="8"/>
                </a:lnTo>
                <a:lnTo>
                  <a:pt x="7" y="8"/>
                </a:lnTo>
                <a:lnTo>
                  <a:pt x="7" y="8"/>
                </a:lnTo>
                <a:lnTo>
                  <a:pt x="6" y="9"/>
                </a:lnTo>
                <a:lnTo>
                  <a:pt x="6" y="9"/>
                </a:lnTo>
                <a:lnTo>
                  <a:pt x="6" y="9"/>
                </a:lnTo>
                <a:lnTo>
                  <a:pt x="6" y="9"/>
                </a:lnTo>
                <a:lnTo>
                  <a:pt x="5" y="9"/>
                </a:lnTo>
                <a:lnTo>
                  <a:pt x="5" y="9"/>
                </a:lnTo>
                <a:lnTo>
                  <a:pt x="5" y="10"/>
                </a:lnTo>
                <a:lnTo>
                  <a:pt x="5" y="10"/>
                </a:lnTo>
                <a:lnTo>
                  <a:pt x="4" y="10"/>
                </a:lnTo>
                <a:lnTo>
                  <a:pt x="4" y="10"/>
                </a:lnTo>
                <a:lnTo>
                  <a:pt x="4" y="10"/>
                </a:lnTo>
                <a:lnTo>
                  <a:pt x="4" y="10"/>
                </a:lnTo>
                <a:lnTo>
                  <a:pt x="3" y="11"/>
                </a:lnTo>
                <a:lnTo>
                  <a:pt x="3" y="11"/>
                </a:lnTo>
                <a:lnTo>
                  <a:pt x="3" y="11"/>
                </a:lnTo>
                <a:lnTo>
                  <a:pt x="3" y="11"/>
                </a:lnTo>
                <a:lnTo>
                  <a:pt x="3" y="11"/>
                </a:lnTo>
                <a:lnTo>
                  <a:pt x="2" y="11"/>
                </a:lnTo>
                <a:lnTo>
                  <a:pt x="2" y="12"/>
                </a:lnTo>
                <a:lnTo>
                  <a:pt x="2" y="12"/>
                </a:lnTo>
                <a:lnTo>
                  <a:pt x="1" y="12"/>
                </a:lnTo>
                <a:lnTo>
                  <a:pt x="1" y="12"/>
                </a:lnTo>
                <a:lnTo>
                  <a:pt x="1" y="13"/>
                </a:lnTo>
                <a:lnTo>
                  <a:pt x="1" y="13"/>
                </a:lnTo>
                <a:lnTo>
                  <a:pt x="1" y="13"/>
                </a:lnTo>
                <a:lnTo>
                  <a:pt x="1" y="13"/>
                </a:lnTo>
                <a:lnTo>
                  <a:pt x="1" y="13"/>
                </a:lnTo>
                <a:lnTo>
                  <a:pt x="1" y="13"/>
                </a:lnTo>
                <a:lnTo>
                  <a:pt x="1" y="13"/>
                </a:lnTo>
                <a:lnTo>
                  <a:pt x="1" y="14"/>
                </a:lnTo>
                <a:lnTo>
                  <a:pt x="0" y="14"/>
                </a:lnTo>
                <a:lnTo>
                  <a:pt x="0" y="14"/>
                </a:lnTo>
                <a:lnTo>
                  <a:pt x="0" y="14"/>
                </a:lnTo>
                <a:lnTo>
                  <a:pt x="0" y="14"/>
                </a:lnTo>
                <a:lnTo>
                  <a:pt x="0" y="14"/>
                </a:lnTo>
                <a:lnTo>
                  <a:pt x="0" y="15"/>
                </a:lnTo>
                <a:lnTo>
                  <a:pt x="0" y="15"/>
                </a:lnTo>
                <a:lnTo>
                  <a:pt x="0" y="15"/>
                </a:lnTo>
                <a:lnTo>
                  <a:pt x="0" y="15"/>
                </a:lnTo>
                <a:lnTo>
                  <a:pt x="0" y="16"/>
                </a:lnTo>
                <a:lnTo>
                  <a:pt x="0" y="16"/>
                </a:lnTo>
                <a:lnTo>
                  <a:pt x="1" y="16"/>
                </a:lnTo>
                <a:lnTo>
                  <a:pt x="1" y="17"/>
                </a:lnTo>
                <a:lnTo>
                  <a:pt x="1" y="17"/>
                </a:lnTo>
                <a:lnTo>
                  <a:pt x="2" y="18"/>
                </a:lnTo>
                <a:lnTo>
                  <a:pt x="2" y="18"/>
                </a:lnTo>
                <a:lnTo>
                  <a:pt x="2" y="18"/>
                </a:lnTo>
                <a:lnTo>
                  <a:pt x="2" y="19"/>
                </a:lnTo>
                <a:lnTo>
                  <a:pt x="2" y="19"/>
                </a:lnTo>
                <a:lnTo>
                  <a:pt x="3" y="19"/>
                </a:lnTo>
                <a:lnTo>
                  <a:pt x="3" y="20"/>
                </a:lnTo>
                <a:lnTo>
                  <a:pt x="4" y="20"/>
                </a:lnTo>
                <a:lnTo>
                  <a:pt x="3" y="20"/>
                </a:lnTo>
                <a:lnTo>
                  <a:pt x="4" y="21"/>
                </a:lnTo>
                <a:lnTo>
                  <a:pt x="4" y="21"/>
                </a:lnTo>
                <a:lnTo>
                  <a:pt x="4" y="21"/>
                </a:lnTo>
                <a:lnTo>
                  <a:pt x="4" y="21"/>
                </a:lnTo>
                <a:lnTo>
                  <a:pt x="4" y="21"/>
                </a:lnTo>
                <a:lnTo>
                  <a:pt x="5" y="21"/>
                </a:lnTo>
                <a:lnTo>
                  <a:pt x="5" y="21"/>
                </a:lnTo>
                <a:lnTo>
                  <a:pt x="5" y="21"/>
                </a:lnTo>
                <a:lnTo>
                  <a:pt x="6" y="22"/>
                </a:lnTo>
                <a:lnTo>
                  <a:pt x="6" y="21"/>
                </a:lnTo>
                <a:lnTo>
                  <a:pt x="6" y="21"/>
                </a:lnTo>
                <a:lnTo>
                  <a:pt x="6" y="21"/>
                </a:lnTo>
                <a:lnTo>
                  <a:pt x="6" y="21"/>
                </a:lnTo>
                <a:lnTo>
                  <a:pt x="6" y="21"/>
                </a:lnTo>
                <a:lnTo>
                  <a:pt x="7" y="21"/>
                </a:lnTo>
                <a:lnTo>
                  <a:pt x="7" y="20"/>
                </a:lnTo>
                <a:lnTo>
                  <a:pt x="7" y="20"/>
                </a:lnTo>
                <a:lnTo>
                  <a:pt x="7" y="20"/>
                </a:lnTo>
                <a:lnTo>
                  <a:pt x="8" y="20"/>
                </a:lnTo>
                <a:lnTo>
                  <a:pt x="8" y="20"/>
                </a:lnTo>
                <a:lnTo>
                  <a:pt x="8" y="19"/>
                </a:lnTo>
                <a:lnTo>
                  <a:pt x="9" y="19"/>
                </a:lnTo>
                <a:lnTo>
                  <a:pt x="9" y="19"/>
                </a:lnTo>
                <a:lnTo>
                  <a:pt x="9" y="19"/>
                </a:lnTo>
                <a:lnTo>
                  <a:pt x="9" y="19"/>
                </a:lnTo>
                <a:lnTo>
                  <a:pt x="9" y="19"/>
                </a:lnTo>
                <a:lnTo>
                  <a:pt x="9" y="20"/>
                </a:lnTo>
                <a:lnTo>
                  <a:pt x="9" y="20"/>
                </a:lnTo>
                <a:lnTo>
                  <a:pt x="10" y="20"/>
                </a:lnTo>
                <a:lnTo>
                  <a:pt x="10" y="20"/>
                </a:lnTo>
                <a:lnTo>
                  <a:pt x="11" y="21"/>
                </a:lnTo>
                <a:lnTo>
                  <a:pt x="11" y="22"/>
                </a:lnTo>
                <a:lnTo>
                  <a:pt x="12" y="23"/>
                </a:lnTo>
                <a:lnTo>
                  <a:pt x="13" y="24"/>
                </a:lnTo>
                <a:lnTo>
                  <a:pt x="13" y="25"/>
                </a:lnTo>
                <a:lnTo>
                  <a:pt x="14" y="25"/>
                </a:lnTo>
                <a:lnTo>
                  <a:pt x="14" y="26"/>
                </a:lnTo>
                <a:lnTo>
                  <a:pt x="14" y="27"/>
                </a:lnTo>
                <a:lnTo>
                  <a:pt x="15" y="27"/>
                </a:lnTo>
                <a:lnTo>
                  <a:pt x="16" y="28"/>
                </a:lnTo>
                <a:lnTo>
                  <a:pt x="17" y="29"/>
                </a:lnTo>
                <a:lnTo>
                  <a:pt x="19" y="32"/>
                </a:lnTo>
                <a:lnTo>
                  <a:pt x="20" y="34"/>
                </a:lnTo>
                <a:lnTo>
                  <a:pt x="20" y="34"/>
                </a:lnTo>
                <a:lnTo>
                  <a:pt x="20" y="34"/>
                </a:lnTo>
                <a:lnTo>
                  <a:pt x="20" y="34"/>
                </a:lnTo>
                <a:lnTo>
                  <a:pt x="20" y="34"/>
                </a:lnTo>
                <a:lnTo>
                  <a:pt x="21" y="35"/>
                </a:lnTo>
                <a:lnTo>
                  <a:pt x="21" y="36"/>
                </a:lnTo>
                <a:lnTo>
                  <a:pt x="21" y="36"/>
                </a:lnTo>
                <a:lnTo>
                  <a:pt x="22" y="36"/>
                </a:lnTo>
                <a:lnTo>
                  <a:pt x="22" y="36"/>
                </a:lnTo>
                <a:lnTo>
                  <a:pt x="22" y="37"/>
                </a:lnTo>
                <a:lnTo>
                  <a:pt x="22" y="37"/>
                </a:lnTo>
                <a:lnTo>
                  <a:pt x="23" y="38"/>
                </a:lnTo>
                <a:lnTo>
                  <a:pt x="23" y="38"/>
                </a:lnTo>
                <a:lnTo>
                  <a:pt x="23" y="38"/>
                </a:lnTo>
                <a:lnTo>
                  <a:pt x="23" y="39"/>
                </a:lnTo>
                <a:lnTo>
                  <a:pt x="23" y="39"/>
                </a:lnTo>
                <a:lnTo>
                  <a:pt x="24" y="39"/>
                </a:lnTo>
                <a:lnTo>
                  <a:pt x="24" y="40"/>
                </a:lnTo>
                <a:lnTo>
                  <a:pt x="24" y="40"/>
                </a:lnTo>
                <a:lnTo>
                  <a:pt x="25" y="40"/>
                </a:lnTo>
                <a:lnTo>
                  <a:pt x="25" y="41"/>
                </a:lnTo>
                <a:lnTo>
                  <a:pt x="25" y="41"/>
                </a:lnTo>
                <a:lnTo>
                  <a:pt x="25" y="40"/>
                </a:lnTo>
                <a:lnTo>
                  <a:pt x="26" y="40"/>
                </a:lnTo>
                <a:lnTo>
                  <a:pt x="26" y="40"/>
                </a:lnTo>
                <a:lnTo>
                  <a:pt x="26" y="40"/>
                </a:lnTo>
                <a:lnTo>
                  <a:pt x="27" y="40"/>
                </a:lnTo>
                <a:lnTo>
                  <a:pt x="27" y="40"/>
                </a:lnTo>
                <a:lnTo>
                  <a:pt x="27" y="41"/>
                </a:lnTo>
                <a:lnTo>
                  <a:pt x="27" y="41"/>
                </a:lnTo>
                <a:lnTo>
                  <a:pt x="27" y="41"/>
                </a:lnTo>
                <a:lnTo>
                  <a:pt x="27" y="41"/>
                </a:lnTo>
                <a:lnTo>
                  <a:pt x="27" y="41"/>
                </a:lnTo>
                <a:lnTo>
                  <a:pt x="27" y="41"/>
                </a:lnTo>
                <a:lnTo>
                  <a:pt x="27" y="42"/>
                </a:lnTo>
                <a:lnTo>
                  <a:pt x="27" y="42"/>
                </a:lnTo>
                <a:lnTo>
                  <a:pt x="27" y="42"/>
                </a:lnTo>
                <a:lnTo>
                  <a:pt x="27" y="42"/>
                </a:lnTo>
                <a:lnTo>
                  <a:pt x="27" y="43"/>
                </a:lnTo>
                <a:lnTo>
                  <a:pt x="27" y="43"/>
                </a:lnTo>
                <a:lnTo>
                  <a:pt x="27" y="43"/>
                </a:lnTo>
                <a:lnTo>
                  <a:pt x="27" y="43"/>
                </a:lnTo>
                <a:lnTo>
                  <a:pt x="27" y="43"/>
                </a:lnTo>
                <a:lnTo>
                  <a:pt x="27" y="43"/>
                </a:lnTo>
                <a:lnTo>
                  <a:pt x="27" y="43"/>
                </a:lnTo>
                <a:lnTo>
                  <a:pt x="27" y="44"/>
                </a:lnTo>
                <a:lnTo>
                  <a:pt x="27" y="44"/>
                </a:lnTo>
                <a:lnTo>
                  <a:pt x="27" y="44"/>
                </a:lnTo>
                <a:lnTo>
                  <a:pt x="27" y="44"/>
                </a:lnTo>
                <a:lnTo>
                  <a:pt x="28" y="44"/>
                </a:lnTo>
                <a:lnTo>
                  <a:pt x="28" y="44"/>
                </a:lnTo>
                <a:lnTo>
                  <a:pt x="28" y="44"/>
                </a:lnTo>
                <a:lnTo>
                  <a:pt x="28" y="44"/>
                </a:lnTo>
                <a:lnTo>
                  <a:pt x="28" y="44"/>
                </a:lnTo>
                <a:lnTo>
                  <a:pt x="28" y="44"/>
                </a:lnTo>
                <a:lnTo>
                  <a:pt x="29" y="44"/>
                </a:lnTo>
                <a:lnTo>
                  <a:pt x="29" y="44"/>
                </a:lnTo>
                <a:lnTo>
                  <a:pt x="29" y="44"/>
                </a:lnTo>
                <a:lnTo>
                  <a:pt x="29" y="44"/>
                </a:lnTo>
                <a:lnTo>
                  <a:pt x="29" y="44"/>
                </a:lnTo>
                <a:lnTo>
                  <a:pt x="29" y="44"/>
                </a:lnTo>
                <a:lnTo>
                  <a:pt x="30" y="44"/>
                </a:lnTo>
                <a:lnTo>
                  <a:pt x="29" y="45"/>
                </a:lnTo>
                <a:lnTo>
                  <a:pt x="30" y="45"/>
                </a:lnTo>
                <a:lnTo>
                  <a:pt x="30" y="45"/>
                </a:lnTo>
                <a:lnTo>
                  <a:pt x="29" y="45"/>
                </a:lnTo>
                <a:lnTo>
                  <a:pt x="29" y="45"/>
                </a:lnTo>
                <a:lnTo>
                  <a:pt x="29" y="45"/>
                </a:lnTo>
                <a:lnTo>
                  <a:pt x="29" y="45"/>
                </a:lnTo>
                <a:lnTo>
                  <a:pt x="29" y="45"/>
                </a:lnTo>
                <a:lnTo>
                  <a:pt x="29" y="46"/>
                </a:lnTo>
                <a:lnTo>
                  <a:pt x="29" y="46"/>
                </a:lnTo>
                <a:lnTo>
                  <a:pt x="29" y="46"/>
                </a:lnTo>
                <a:lnTo>
                  <a:pt x="29" y="46"/>
                </a:lnTo>
                <a:lnTo>
                  <a:pt x="29" y="46"/>
                </a:lnTo>
                <a:lnTo>
                  <a:pt x="29" y="47"/>
                </a:lnTo>
                <a:lnTo>
                  <a:pt x="29" y="47"/>
                </a:lnTo>
                <a:lnTo>
                  <a:pt x="29" y="47"/>
                </a:lnTo>
                <a:lnTo>
                  <a:pt x="29" y="47"/>
                </a:lnTo>
                <a:lnTo>
                  <a:pt x="30" y="47"/>
                </a:lnTo>
                <a:lnTo>
                  <a:pt x="30" y="47"/>
                </a:lnTo>
                <a:lnTo>
                  <a:pt x="30" y="47"/>
                </a:lnTo>
                <a:lnTo>
                  <a:pt x="30" y="47"/>
                </a:lnTo>
                <a:lnTo>
                  <a:pt x="30" y="47"/>
                </a:lnTo>
                <a:lnTo>
                  <a:pt x="30" y="48"/>
                </a:lnTo>
                <a:lnTo>
                  <a:pt x="30" y="47"/>
                </a:lnTo>
                <a:lnTo>
                  <a:pt x="30" y="47"/>
                </a:lnTo>
                <a:lnTo>
                  <a:pt x="31" y="47"/>
                </a:lnTo>
                <a:lnTo>
                  <a:pt x="31" y="47"/>
                </a:lnTo>
                <a:lnTo>
                  <a:pt x="31" y="47"/>
                </a:lnTo>
                <a:lnTo>
                  <a:pt x="31" y="47"/>
                </a:lnTo>
                <a:lnTo>
                  <a:pt x="31" y="47"/>
                </a:lnTo>
                <a:lnTo>
                  <a:pt x="31" y="47"/>
                </a:lnTo>
                <a:lnTo>
                  <a:pt x="31" y="47"/>
                </a:lnTo>
                <a:lnTo>
                  <a:pt x="32" y="47"/>
                </a:lnTo>
                <a:lnTo>
                  <a:pt x="32" y="47"/>
                </a:lnTo>
                <a:lnTo>
                  <a:pt x="32" y="47"/>
                </a:lnTo>
                <a:lnTo>
                  <a:pt x="32" y="48"/>
                </a:lnTo>
                <a:lnTo>
                  <a:pt x="32" y="48"/>
                </a:lnTo>
                <a:lnTo>
                  <a:pt x="32" y="48"/>
                </a:lnTo>
                <a:lnTo>
                  <a:pt x="32" y="48"/>
                </a:lnTo>
                <a:lnTo>
                  <a:pt x="32" y="48"/>
                </a:lnTo>
                <a:lnTo>
                  <a:pt x="32" y="48"/>
                </a:lnTo>
                <a:lnTo>
                  <a:pt x="31" y="48"/>
                </a:lnTo>
                <a:lnTo>
                  <a:pt x="31" y="49"/>
                </a:lnTo>
                <a:lnTo>
                  <a:pt x="31" y="49"/>
                </a:lnTo>
                <a:lnTo>
                  <a:pt x="31" y="49"/>
                </a:lnTo>
                <a:lnTo>
                  <a:pt x="31" y="49"/>
                </a:lnTo>
                <a:lnTo>
                  <a:pt x="31" y="49"/>
                </a:lnTo>
                <a:lnTo>
                  <a:pt x="31" y="49"/>
                </a:lnTo>
                <a:lnTo>
                  <a:pt x="31" y="50"/>
                </a:lnTo>
                <a:lnTo>
                  <a:pt x="31" y="50"/>
                </a:lnTo>
                <a:lnTo>
                  <a:pt x="31" y="50"/>
                </a:lnTo>
                <a:lnTo>
                  <a:pt x="31" y="50"/>
                </a:lnTo>
                <a:lnTo>
                  <a:pt x="31" y="50"/>
                </a:lnTo>
                <a:lnTo>
                  <a:pt x="32" y="50"/>
                </a:lnTo>
                <a:lnTo>
                  <a:pt x="32" y="51"/>
                </a:lnTo>
                <a:lnTo>
                  <a:pt x="32" y="51"/>
                </a:lnTo>
                <a:lnTo>
                  <a:pt x="32" y="51"/>
                </a:lnTo>
                <a:lnTo>
                  <a:pt x="32" y="51"/>
                </a:lnTo>
                <a:lnTo>
                  <a:pt x="32" y="51"/>
                </a:lnTo>
                <a:lnTo>
                  <a:pt x="33" y="51"/>
                </a:lnTo>
                <a:lnTo>
                  <a:pt x="33" y="50"/>
                </a:lnTo>
                <a:lnTo>
                  <a:pt x="33" y="50"/>
                </a:lnTo>
                <a:lnTo>
                  <a:pt x="33" y="51"/>
                </a:lnTo>
                <a:lnTo>
                  <a:pt x="33" y="50"/>
                </a:lnTo>
                <a:lnTo>
                  <a:pt x="33" y="50"/>
                </a:lnTo>
                <a:lnTo>
                  <a:pt x="33" y="50"/>
                </a:lnTo>
                <a:lnTo>
                  <a:pt x="34" y="50"/>
                </a:lnTo>
                <a:lnTo>
                  <a:pt x="34" y="50"/>
                </a:lnTo>
                <a:lnTo>
                  <a:pt x="34" y="50"/>
                </a:lnTo>
                <a:lnTo>
                  <a:pt x="34" y="51"/>
                </a:lnTo>
                <a:lnTo>
                  <a:pt x="34" y="51"/>
                </a:lnTo>
                <a:lnTo>
                  <a:pt x="34" y="51"/>
                </a:lnTo>
                <a:lnTo>
                  <a:pt x="34" y="51"/>
                </a:lnTo>
                <a:lnTo>
                  <a:pt x="34" y="51"/>
                </a:lnTo>
                <a:lnTo>
                  <a:pt x="34" y="51"/>
                </a:lnTo>
                <a:lnTo>
                  <a:pt x="34" y="51"/>
                </a:lnTo>
                <a:lnTo>
                  <a:pt x="34" y="52"/>
                </a:lnTo>
                <a:lnTo>
                  <a:pt x="34" y="52"/>
                </a:lnTo>
                <a:lnTo>
                  <a:pt x="34" y="52"/>
                </a:lnTo>
                <a:lnTo>
                  <a:pt x="34" y="52"/>
                </a:lnTo>
                <a:lnTo>
                  <a:pt x="34" y="53"/>
                </a:lnTo>
                <a:lnTo>
                  <a:pt x="34" y="53"/>
                </a:lnTo>
                <a:lnTo>
                  <a:pt x="34" y="53"/>
                </a:lnTo>
                <a:lnTo>
                  <a:pt x="34" y="53"/>
                </a:lnTo>
                <a:lnTo>
                  <a:pt x="34" y="53"/>
                </a:lnTo>
                <a:lnTo>
                  <a:pt x="34" y="53"/>
                </a:lnTo>
                <a:lnTo>
                  <a:pt x="34" y="53"/>
                </a:lnTo>
                <a:lnTo>
                  <a:pt x="34" y="54"/>
                </a:lnTo>
                <a:lnTo>
                  <a:pt x="34" y="54"/>
                </a:lnTo>
                <a:lnTo>
                  <a:pt x="34" y="54"/>
                </a:lnTo>
                <a:lnTo>
                  <a:pt x="34" y="54"/>
                </a:lnTo>
                <a:lnTo>
                  <a:pt x="35" y="54"/>
                </a:lnTo>
                <a:lnTo>
                  <a:pt x="35" y="54"/>
                </a:lnTo>
                <a:lnTo>
                  <a:pt x="35" y="54"/>
                </a:lnTo>
                <a:lnTo>
                  <a:pt x="35" y="54"/>
                </a:lnTo>
                <a:lnTo>
                  <a:pt x="35" y="54"/>
                </a:lnTo>
                <a:lnTo>
                  <a:pt x="36" y="54"/>
                </a:lnTo>
                <a:lnTo>
                  <a:pt x="36" y="54"/>
                </a:lnTo>
                <a:lnTo>
                  <a:pt x="36" y="54"/>
                </a:lnTo>
                <a:lnTo>
                  <a:pt x="36" y="54"/>
                </a:lnTo>
                <a:lnTo>
                  <a:pt x="36" y="54"/>
                </a:lnTo>
                <a:lnTo>
                  <a:pt x="36" y="54"/>
                </a:lnTo>
                <a:lnTo>
                  <a:pt x="36" y="54"/>
                </a:lnTo>
                <a:lnTo>
                  <a:pt x="37" y="54"/>
                </a:lnTo>
                <a:lnTo>
                  <a:pt x="37" y="54"/>
                </a:lnTo>
                <a:lnTo>
                  <a:pt x="37" y="54"/>
                </a:lnTo>
                <a:lnTo>
                  <a:pt x="37" y="55"/>
                </a:lnTo>
                <a:lnTo>
                  <a:pt x="37" y="55"/>
                </a:lnTo>
                <a:lnTo>
                  <a:pt x="37" y="55"/>
                </a:lnTo>
                <a:lnTo>
                  <a:pt x="37" y="55"/>
                </a:lnTo>
                <a:lnTo>
                  <a:pt x="36" y="55"/>
                </a:lnTo>
                <a:lnTo>
                  <a:pt x="36" y="56"/>
                </a:lnTo>
                <a:lnTo>
                  <a:pt x="36" y="56"/>
                </a:lnTo>
                <a:lnTo>
                  <a:pt x="36" y="56"/>
                </a:lnTo>
                <a:lnTo>
                  <a:pt x="36" y="56"/>
                </a:lnTo>
                <a:lnTo>
                  <a:pt x="36" y="57"/>
                </a:lnTo>
                <a:lnTo>
                  <a:pt x="36" y="57"/>
                </a:lnTo>
                <a:lnTo>
                  <a:pt x="36" y="57"/>
                </a:lnTo>
                <a:lnTo>
                  <a:pt x="36" y="57"/>
                </a:lnTo>
                <a:lnTo>
                  <a:pt x="36" y="57"/>
                </a:lnTo>
                <a:lnTo>
                  <a:pt x="37" y="58"/>
                </a:lnTo>
                <a:lnTo>
                  <a:pt x="37" y="57"/>
                </a:lnTo>
                <a:lnTo>
                  <a:pt x="37" y="58"/>
                </a:lnTo>
                <a:lnTo>
                  <a:pt x="37" y="58"/>
                </a:lnTo>
                <a:lnTo>
                  <a:pt x="37" y="58"/>
                </a:lnTo>
                <a:lnTo>
                  <a:pt x="38" y="58"/>
                </a:lnTo>
                <a:lnTo>
                  <a:pt x="38" y="57"/>
                </a:lnTo>
                <a:lnTo>
                  <a:pt x="38" y="57"/>
                </a:lnTo>
                <a:lnTo>
                  <a:pt x="38" y="57"/>
                </a:lnTo>
                <a:lnTo>
                  <a:pt x="39" y="57"/>
                </a:lnTo>
                <a:lnTo>
                  <a:pt x="39" y="57"/>
                </a:lnTo>
                <a:lnTo>
                  <a:pt x="39" y="58"/>
                </a:lnTo>
                <a:lnTo>
                  <a:pt x="39" y="58"/>
                </a:lnTo>
                <a:lnTo>
                  <a:pt x="39" y="58"/>
                </a:lnTo>
                <a:lnTo>
                  <a:pt x="39" y="58"/>
                </a:lnTo>
                <a:lnTo>
                  <a:pt x="39" y="58"/>
                </a:lnTo>
                <a:lnTo>
                  <a:pt x="39" y="58"/>
                </a:lnTo>
                <a:lnTo>
                  <a:pt x="39" y="58"/>
                </a:lnTo>
                <a:lnTo>
                  <a:pt x="39" y="58"/>
                </a:lnTo>
                <a:lnTo>
                  <a:pt x="39" y="59"/>
                </a:lnTo>
                <a:lnTo>
                  <a:pt x="39" y="59"/>
                </a:lnTo>
                <a:lnTo>
                  <a:pt x="39" y="59"/>
                </a:lnTo>
                <a:lnTo>
                  <a:pt x="39" y="59"/>
                </a:lnTo>
                <a:lnTo>
                  <a:pt x="39" y="59"/>
                </a:lnTo>
                <a:lnTo>
                  <a:pt x="39" y="59"/>
                </a:lnTo>
                <a:lnTo>
                  <a:pt x="39" y="59"/>
                </a:lnTo>
                <a:lnTo>
                  <a:pt x="39" y="59"/>
                </a:lnTo>
                <a:lnTo>
                  <a:pt x="39" y="60"/>
                </a:lnTo>
                <a:lnTo>
                  <a:pt x="39" y="60"/>
                </a:lnTo>
                <a:lnTo>
                  <a:pt x="39" y="60"/>
                </a:lnTo>
                <a:lnTo>
                  <a:pt x="39" y="60"/>
                </a:lnTo>
                <a:lnTo>
                  <a:pt x="39" y="60"/>
                </a:lnTo>
                <a:lnTo>
                  <a:pt x="39" y="60"/>
                </a:lnTo>
                <a:lnTo>
                  <a:pt x="39" y="60"/>
                </a:lnTo>
                <a:lnTo>
                  <a:pt x="39" y="61"/>
                </a:lnTo>
                <a:lnTo>
                  <a:pt x="39" y="61"/>
                </a:lnTo>
                <a:lnTo>
                  <a:pt x="39" y="61"/>
                </a:lnTo>
                <a:lnTo>
                  <a:pt x="40" y="61"/>
                </a:lnTo>
                <a:lnTo>
                  <a:pt x="40" y="61"/>
                </a:lnTo>
                <a:lnTo>
                  <a:pt x="40" y="61"/>
                </a:lnTo>
                <a:lnTo>
                  <a:pt x="40" y="61"/>
                </a:lnTo>
                <a:lnTo>
                  <a:pt x="40" y="61"/>
                </a:lnTo>
                <a:lnTo>
                  <a:pt x="41" y="61"/>
                </a:lnTo>
                <a:lnTo>
                  <a:pt x="41" y="61"/>
                </a:lnTo>
                <a:lnTo>
                  <a:pt x="41" y="61"/>
                </a:lnTo>
                <a:lnTo>
                  <a:pt x="41" y="61"/>
                </a:lnTo>
                <a:lnTo>
                  <a:pt x="41" y="61"/>
                </a:lnTo>
                <a:lnTo>
                  <a:pt x="41" y="61"/>
                </a:lnTo>
                <a:lnTo>
                  <a:pt x="42" y="61"/>
                </a:lnTo>
                <a:lnTo>
                  <a:pt x="42" y="61"/>
                </a:lnTo>
                <a:lnTo>
                  <a:pt x="41" y="61"/>
                </a:lnTo>
                <a:lnTo>
                  <a:pt x="41" y="61"/>
                </a:lnTo>
                <a:lnTo>
                  <a:pt x="42" y="62"/>
                </a:lnTo>
                <a:lnTo>
                  <a:pt x="41" y="62"/>
                </a:lnTo>
                <a:lnTo>
                  <a:pt x="41" y="62"/>
                </a:lnTo>
                <a:lnTo>
                  <a:pt x="41" y="63"/>
                </a:lnTo>
                <a:lnTo>
                  <a:pt x="41" y="63"/>
                </a:lnTo>
                <a:lnTo>
                  <a:pt x="41" y="63"/>
                </a:lnTo>
                <a:lnTo>
                  <a:pt x="41" y="63"/>
                </a:lnTo>
                <a:lnTo>
                  <a:pt x="41" y="63"/>
                </a:lnTo>
                <a:lnTo>
                  <a:pt x="41" y="63"/>
                </a:lnTo>
                <a:lnTo>
                  <a:pt x="41" y="64"/>
                </a:lnTo>
                <a:lnTo>
                  <a:pt x="41" y="64"/>
                </a:lnTo>
                <a:lnTo>
                  <a:pt x="41" y="64"/>
                </a:lnTo>
                <a:lnTo>
                  <a:pt x="42" y="64"/>
                </a:lnTo>
                <a:lnTo>
                  <a:pt x="42" y="64"/>
                </a:lnTo>
                <a:lnTo>
                  <a:pt x="42" y="64"/>
                </a:lnTo>
                <a:lnTo>
                  <a:pt x="42" y="64"/>
                </a:lnTo>
                <a:lnTo>
                  <a:pt x="42" y="64"/>
                </a:lnTo>
                <a:lnTo>
                  <a:pt x="42" y="64"/>
                </a:lnTo>
                <a:lnTo>
                  <a:pt x="43" y="64"/>
                </a:lnTo>
                <a:lnTo>
                  <a:pt x="43" y="64"/>
                </a:lnTo>
                <a:lnTo>
                  <a:pt x="43" y="64"/>
                </a:lnTo>
                <a:lnTo>
                  <a:pt x="43" y="64"/>
                </a:lnTo>
                <a:lnTo>
                  <a:pt x="44" y="64"/>
                </a:lnTo>
                <a:lnTo>
                  <a:pt x="44" y="64"/>
                </a:lnTo>
                <a:lnTo>
                  <a:pt x="44" y="64"/>
                </a:lnTo>
                <a:lnTo>
                  <a:pt x="44" y="64"/>
                </a:lnTo>
                <a:lnTo>
                  <a:pt x="44" y="64"/>
                </a:lnTo>
                <a:lnTo>
                  <a:pt x="44" y="64"/>
                </a:lnTo>
                <a:lnTo>
                  <a:pt x="44" y="64"/>
                </a:lnTo>
                <a:lnTo>
                  <a:pt x="44" y="64"/>
                </a:lnTo>
                <a:lnTo>
                  <a:pt x="44" y="65"/>
                </a:lnTo>
                <a:lnTo>
                  <a:pt x="44" y="65"/>
                </a:lnTo>
                <a:lnTo>
                  <a:pt x="44" y="65"/>
                </a:lnTo>
                <a:lnTo>
                  <a:pt x="44" y="65"/>
                </a:lnTo>
                <a:lnTo>
                  <a:pt x="44" y="66"/>
                </a:lnTo>
                <a:lnTo>
                  <a:pt x="44" y="66"/>
                </a:lnTo>
                <a:lnTo>
                  <a:pt x="44" y="66"/>
                </a:lnTo>
                <a:lnTo>
                  <a:pt x="44" y="66"/>
                </a:lnTo>
                <a:lnTo>
                  <a:pt x="44" y="66"/>
                </a:lnTo>
                <a:lnTo>
                  <a:pt x="44" y="66"/>
                </a:lnTo>
                <a:lnTo>
                  <a:pt x="44" y="67"/>
                </a:lnTo>
                <a:lnTo>
                  <a:pt x="43" y="67"/>
                </a:lnTo>
                <a:lnTo>
                  <a:pt x="44" y="67"/>
                </a:lnTo>
                <a:lnTo>
                  <a:pt x="44" y="67"/>
                </a:lnTo>
                <a:lnTo>
                  <a:pt x="44" y="67"/>
                </a:lnTo>
                <a:lnTo>
                  <a:pt x="44" y="67"/>
                </a:lnTo>
                <a:lnTo>
                  <a:pt x="45" y="67"/>
                </a:lnTo>
                <a:lnTo>
                  <a:pt x="45" y="67"/>
                </a:lnTo>
                <a:lnTo>
                  <a:pt x="45" y="67"/>
                </a:lnTo>
                <a:lnTo>
                  <a:pt x="45" y="67"/>
                </a:lnTo>
                <a:lnTo>
                  <a:pt x="45" y="67"/>
                </a:lnTo>
                <a:lnTo>
                  <a:pt x="45" y="67"/>
                </a:lnTo>
                <a:lnTo>
                  <a:pt x="45" y="67"/>
                </a:lnTo>
                <a:lnTo>
                  <a:pt x="46" y="67"/>
                </a:lnTo>
                <a:lnTo>
                  <a:pt x="46" y="67"/>
                </a:lnTo>
                <a:lnTo>
                  <a:pt x="46" y="67"/>
                </a:lnTo>
                <a:lnTo>
                  <a:pt x="46" y="67"/>
                </a:lnTo>
                <a:lnTo>
                  <a:pt x="46" y="67"/>
                </a:lnTo>
                <a:lnTo>
                  <a:pt x="46" y="67"/>
                </a:lnTo>
                <a:lnTo>
                  <a:pt x="47" y="67"/>
                </a:lnTo>
                <a:lnTo>
                  <a:pt x="47" y="67"/>
                </a:lnTo>
                <a:lnTo>
                  <a:pt x="47" y="68"/>
                </a:lnTo>
                <a:lnTo>
                  <a:pt x="47" y="68"/>
                </a:lnTo>
                <a:lnTo>
                  <a:pt x="47" y="68"/>
                </a:lnTo>
                <a:lnTo>
                  <a:pt x="47" y="68"/>
                </a:lnTo>
                <a:lnTo>
                  <a:pt x="47" y="68"/>
                </a:lnTo>
                <a:lnTo>
                  <a:pt x="47" y="69"/>
                </a:lnTo>
                <a:lnTo>
                  <a:pt x="46" y="69"/>
                </a:lnTo>
                <a:lnTo>
                  <a:pt x="46" y="69"/>
                </a:lnTo>
                <a:lnTo>
                  <a:pt x="46" y="69"/>
                </a:lnTo>
                <a:lnTo>
                  <a:pt x="46" y="69"/>
                </a:lnTo>
                <a:lnTo>
                  <a:pt x="46" y="69"/>
                </a:lnTo>
                <a:lnTo>
                  <a:pt x="46" y="69"/>
                </a:lnTo>
                <a:lnTo>
                  <a:pt x="46" y="69"/>
                </a:lnTo>
                <a:lnTo>
                  <a:pt x="46" y="69"/>
                </a:lnTo>
                <a:lnTo>
                  <a:pt x="46" y="69"/>
                </a:lnTo>
                <a:lnTo>
                  <a:pt x="46" y="70"/>
                </a:lnTo>
                <a:lnTo>
                  <a:pt x="46" y="70"/>
                </a:lnTo>
                <a:lnTo>
                  <a:pt x="46" y="70"/>
                </a:lnTo>
                <a:lnTo>
                  <a:pt x="46" y="70"/>
                </a:lnTo>
                <a:lnTo>
                  <a:pt x="46" y="71"/>
                </a:lnTo>
                <a:lnTo>
                  <a:pt x="47" y="71"/>
                </a:lnTo>
                <a:lnTo>
                  <a:pt x="47" y="71"/>
                </a:lnTo>
                <a:lnTo>
                  <a:pt x="47" y="71"/>
                </a:lnTo>
                <a:lnTo>
                  <a:pt x="48" y="71"/>
                </a:lnTo>
                <a:lnTo>
                  <a:pt x="48" y="71"/>
                </a:lnTo>
                <a:lnTo>
                  <a:pt x="48" y="71"/>
                </a:lnTo>
                <a:lnTo>
                  <a:pt x="48" y="71"/>
                </a:lnTo>
                <a:lnTo>
                  <a:pt x="48" y="71"/>
                </a:lnTo>
                <a:lnTo>
                  <a:pt x="49" y="71"/>
                </a:lnTo>
                <a:lnTo>
                  <a:pt x="49" y="71"/>
                </a:lnTo>
                <a:lnTo>
                  <a:pt x="49" y="71"/>
                </a:lnTo>
                <a:lnTo>
                  <a:pt x="49" y="71"/>
                </a:lnTo>
                <a:lnTo>
                  <a:pt x="49" y="71"/>
                </a:lnTo>
                <a:lnTo>
                  <a:pt x="49" y="71"/>
                </a:lnTo>
                <a:lnTo>
                  <a:pt x="49" y="71"/>
                </a:lnTo>
                <a:lnTo>
                  <a:pt x="49" y="72"/>
                </a:lnTo>
                <a:lnTo>
                  <a:pt x="49" y="72"/>
                </a:lnTo>
                <a:lnTo>
                  <a:pt x="48" y="72"/>
                </a:lnTo>
                <a:lnTo>
                  <a:pt x="49" y="72"/>
                </a:lnTo>
                <a:lnTo>
                  <a:pt x="48" y="72"/>
                </a:lnTo>
                <a:lnTo>
                  <a:pt x="48" y="73"/>
                </a:lnTo>
                <a:lnTo>
                  <a:pt x="49" y="73"/>
                </a:lnTo>
                <a:lnTo>
                  <a:pt x="49" y="73"/>
                </a:lnTo>
                <a:lnTo>
                  <a:pt x="49" y="73"/>
                </a:lnTo>
                <a:lnTo>
                  <a:pt x="49" y="73"/>
                </a:lnTo>
                <a:lnTo>
                  <a:pt x="50" y="74"/>
                </a:lnTo>
                <a:lnTo>
                  <a:pt x="50" y="73"/>
                </a:lnTo>
                <a:lnTo>
                  <a:pt x="50" y="74"/>
                </a:lnTo>
                <a:lnTo>
                  <a:pt x="50" y="73"/>
                </a:lnTo>
                <a:lnTo>
                  <a:pt x="51" y="73"/>
                </a:lnTo>
                <a:lnTo>
                  <a:pt x="51" y="73"/>
                </a:lnTo>
                <a:lnTo>
                  <a:pt x="51" y="73"/>
                </a:lnTo>
                <a:lnTo>
                  <a:pt x="51" y="73"/>
                </a:lnTo>
                <a:lnTo>
                  <a:pt x="52" y="73"/>
                </a:lnTo>
                <a:lnTo>
                  <a:pt x="52" y="73"/>
                </a:lnTo>
                <a:lnTo>
                  <a:pt x="52" y="73"/>
                </a:lnTo>
                <a:lnTo>
                  <a:pt x="52" y="73"/>
                </a:lnTo>
                <a:lnTo>
                  <a:pt x="52" y="74"/>
                </a:lnTo>
                <a:lnTo>
                  <a:pt x="52" y="74"/>
                </a:lnTo>
                <a:lnTo>
                  <a:pt x="52" y="74"/>
                </a:lnTo>
                <a:lnTo>
                  <a:pt x="52" y="74"/>
                </a:lnTo>
                <a:lnTo>
                  <a:pt x="52" y="74"/>
                </a:lnTo>
                <a:lnTo>
                  <a:pt x="52" y="75"/>
                </a:lnTo>
                <a:lnTo>
                  <a:pt x="53" y="75"/>
                </a:lnTo>
                <a:lnTo>
                  <a:pt x="53" y="75"/>
                </a:lnTo>
                <a:lnTo>
                  <a:pt x="53" y="75"/>
                </a:lnTo>
                <a:lnTo>
                  <a:pt x="53" y="75"/>
                </a:lnTo>
                <a:lnTo>
                  <a:pt x="53" y="75"/>
                </a:lnTo>
                <a:lnTo>
                  <a:pt x="54" y="75"/>
                </a:lnTo>
                <a:lnTo>
                  <a:pt x="54" y="75"/>
                </a:lnTo>
                <a:lnTo>
                  <a:pt x="54" y="75"/>
                </a:lnTo>
                <a:lnTo>
                  <a:pt x="54" y="75"/>
                </a:lnTo>
                <a:lnTo>
                  <a:pt x="55" y="75"/>
                </a:lnTo>
                <a:lnTo>
                  <a:pt x="55" y="74"/>
                </a:lnTo>
                <a:lnTo>
                  <a:pt x="55" y="74"/>
                </a:lnTo>
                <a:lnTo>
                  <a:pt x="55" y="75"/>
                </a:lnTo>
                <a:lnTo>
                  <a:pt x="55" y="75"/>
                </a:lnTo>
                <a:lnTo>
                  <a:pt x="56" y="75"/>
                </a:lnTo>
                <a:lnTo>
                  <a:pt x="56" y="75"/>
                </a:lnTo>
                <a:lnTo>
                  <a:pt x="56" y="75"/>
                </a:lnTo>
                <a:lnTo>
                  <a:pt x="56" y="75"/>
                </a:lnTo>
                <a:lnTo>
                  <a:pt x="56" y="75"/>
                </a:lnTo>
                <a:lnTo>
                  <a:pt x="56" y="75"/>
                </a:lnTo>
                <a:lnTo>
                  <a:pt x="56" y="76"/>
                </a:lnTo>
                <a:lnTo>
                  <a:pt x="56" y="75"/>
                </a:lnTo>
                <a:lnTo>
                  <a:pt x="56" y="76"/>
                </a:lnTo>
                <a:lnTo>
                  <a:pt x="56" y="76"/>
                </a:lnTo>
                <a:lnTo>
                  <a:pt x="56" y="76"/>
                </a:lnTo>
                <a:lnTo>
                  <a:pt x="56" y="76"/>
                </a:lnTo>
                <a:lnTo>
                  <a:pt x="56" y="76"/>
                </a:lnTo>
                <a:lnTo>
                  <a:pt x="56" y="77"/>
                </a:lnTo>
                <a:lnTo>
                  <a:pt x="56" y="77"/>
                </a:lnTo>
                <a:lnTo>
                  <a:pt x="56" y="77"/>
                </a:lnTo>
                <a:lnTo>
                  <a:pt x="56" y="77"/>
                </a:lnTo>
                <a:lnTo>
                  <a:pt x="56" y="77"/>
                </a:lnTo>
                <a:lnTo>
                  <a:pt x="57" y="77"/>
                </a:lnTo>
                <a:lnTo>
                  <a:pt x="57" y="77"/>
                </a:lnTo>
                <a:lnTo>
                  <a:pt x="57" y="77"/>
                </a:lnTo>
                <a:lnTo>
                  <a:pt x="58" y="77"/>
                </a:lnTo>
                <a:lnTo>
                  <a:pt x="58" y="77"/>
                </a:lnTo>
                <a:lnTo>
                  <a:pt x="58" y="77"/>
                </a:lnTo>
                <a:lnTo>
                  <a:pt x="59" y="77"/>
                </a:lnTo>
                <a:lnTo>
                  <a:pt x="59" y="77"/>
                </a:lnTo>
                <a:lnTo>
                  <a:pt x="59" y="77"/>
                </a:lnTo>
                <a:lnTo>
                  <a:pt x="59" y="77"/>
                </a:lnTo>
                <a:lnTo>
                  <a:pt x="59" y="77"/>
                </a:lnTo>
                <a:lnTo>
                  <a:pt x="59" y="77"/>
                </a:lnTo>
                <a:lnTo>
                  <a:pt x="59" y="77"/>
                </a:lnTo>
                <a:lnTo>
                  <a:pt x="59" y="76"/>
                </a:lnTo>
                <a:lnTo>
                  <a:pt x="60" y="76"/>
                </a:lnTo>
                <a:lnTo>
                  <a:pt x="60" y="76"/>
                </a:lnTo>
                <a:lnTo>
                  <a:pt x="60" y="76"/>
                </a:lnTo>
                <a:lnTo>
                  <a:pt x="60" y="75"/>
                </a:lnTo>
                <a:lnTo>
                  <a:pt x="60" y="75"/>
                </a:lnTo>
                <a:lnTo>
                  <a:pt x="60" y="75"/>
                </a:lnTo>
                <a:lnTo>
                  <a:pt x="60" y="74"/>
                </a:lnTo>
                <a:lnTo>
                  <a:pt x="60" y="74"/>
                </a:lnTo>
                <a:lnTo>
                  <a:pt x="60" y="74"/>
                </a:lnTo>
                <a:lnTo>
                  <a:pt x="60" y="74"/>
                </a:lnTo>
                <a:lnTo>
                  <a:pt x="60" y="73"/>
                </a:lnTo>
                <a:lnTo>
                  <a:pt x="60" y="73"/>
                </a:lnTo>
                <a:lnTo>
                  <a:pt x="60" y="73"/>
                </a:lnTo>
                <a:lnTo>
                  <a:pt x="60" y="73"/>
                </a:lnTo>
                <a:lnTo>
                  <a:pt x="60" y="73"/>
                </a:lnTo>
                <a:lnTo>
                  <a:pt x="60" y="72"/>
                </a:lnTo>
                <a:lnTo>
                  <a:pt x="60" y="72"/>
                </a:lnTo>
                <a:lnTo>
                  <a:pt x="60" y="72"/>
                </a:lnTo>
                <a:lnTo>
                  <a:pt x="60" y="72"/>
                </a:lnTo>
                <a:lnTo>
                  <a:pt x="59" y="72"/>
                </a:lnTo>
                <a:lnTo>
                  <a:pt x="59" y="72"/>
                </a:lnTo>
                <a:lnTo>
                  <a:pt x="59" y="72"/>
                </a:lnTo>
                <a:lnTo>
                  <a:pt x="59" y="72"/>
                </a:lnTo>
                <a:lnTo>
                  <a:pt x="59" y="71"/>
                </a:lnTo>
                <a:lnTo>
                  <a:pt x="59" y="71"/>
                </a:lnTo>
                <a:lnTo>
                  <a:pt x="59" y="71"/>
                </a:lnTo>
                <a:lnTo>
                  <a:pt x="59" y="71"/>
                </a:lnTo>
                <a:lnTo>
                  <a:pt x="59" y="70"/>
                </a:lnTo>
                <a:lnTo>
                  <a:pt x="59" y="70"/>
                </a:lnTo>
                <a:lnTo>
                  <a:pt x="59" y="70"/>
                </a:lnTo>
                <a:lnTo>
                  <a:pt x="59" y="69"/>
                </a:lnTo>
                <a:lnTo>
                  <a:pt x="59" y="69"/>
                </a:lnTo>
                <a:lnTo>
                  <a:pt x="59" y="69"/>
                </a:lnTo>
                <a:lnTo>
                  <a:pt x="59" y="69"/>
                </a:lnTo>
                <a:lnTo>
                  <a:pt x="59" y="68"/>
                </a:lnTo>
                <a:lnTo>
                  <a:pt x="59" y="68"/>
                </a:lnTo>
                <a:lnTo>
                  <a:pt x="59" y="68"/>
                </a:lnTo>
                <a:lnTo>
                  <a:pt x="60" y="67"/>
                </a:lnTo>
                <a:lnTo>
                  <a:pt x="59" y="67"/>
                </a:lnTo>
                <a:lnTo>
                  <a:pt x="59" y="67"/>
                </a:lnTo>
                <a:lnTo>
                  <a:pt x="59" y="67"/>
                </a:lnTo>
                <a:lnTo>
                  <a:pt x="59" y="67"/>
                </a:lnTo>
                <a:lnTo>
                  <a:pt x="59" y="67"/>
                </a:lnTo>
                <a:lnTo>
                  <a:pt x="59" y="67"/>
                </a:lnTo>
                <a:lnTo>
                  <a:pt x="59" y="67"/>
                </a:lnTo>
                <a:lnTo>
                  <a:pt x="59" y="66"/>
                </a:lnTo>
                <a:lnTo>
                  <a:pt x="59" y="66"/>
                </a:lnTo>
                <a:lnTo>
                  <a:pt x="59" y="66"/>
                </a:lnTo>
                <a:lnTo>
                  <a:pt x="58" y="66"/>
                </a:lnTo>
                <a:lnTo>
                  <a:pt x="58" y="66"/>
                </a:lnTo>
                <a:lnTo>
                  <a:pt x="58" y="65"/>
                </a:lnTo>
                <a:lnTo>
                  <a:pt x="58" y="65"/>
                </a:lnTo>
                <a:lnTo>
                  <a:pt x="58" y="65"/>
                </a:lnTo>
                <a:lnTo>
                  <a:pt x="58" y="64"/>
                </a:lnTo>
                <a:lnTo>
                  <a:pt x="58" y="64"/>
                </a:lnTo>
                <a:lnTo>
                  <a:pt x="58" y="64"/>
                </a:lnTo>
                <a:lnTo>
                  <a:pt x="58" y="63"/>
                </a:lnTo>
                <a:lnTo>
                  <a:pt x="58" y="63"/>
                </a:lnTo>
                <a:lnTo>
                  <a:pt x="58" y="63"/>
                </a:lnTo>
                <a:lnTo>
                  <a:pt x="57" y="63"/>
                </a:lnTo>
                <a:lnTo>
                  <a:pt x="57" y="63"/>
                </a:lnTo>
                <a:lnTo>
                  <a:pt x="57" y="63"/>
                </a:lnTo>
                <a:lnTo>
                  <a:pt x="56" y="63"/>
                </a:lnTo>
                <a:lnTo>
                  <a:pt x="56" y="63"/>
                </a:lnTo>
                <a:lnTo>
                  <a:pt x="56" y="63"/>
                </a:lnTo>
                <a:lnTo>
                  <a:pt x="56" y="63"/>
                </a:lnTo>
                <a:lnTo>
                  <a:pt x="56" y="62"/>
                </a:lnTo>
                <a:lnTo>
                  <a:pt x="56" y="62"/>
                </a:lnTo>
                <a:lnTo>
                  <a:pt x="56" y="62"/>
                </a:lnTo>
                <a:lnTo>
                  <a:pt x="56" y="62"/>
                </a:lnTo>
                <a:lnTo>
                  <a:pt x="56" y="62"/>
                </a:lnTo>
                <a:lnTo>
                  <a:pt x="56" y="62"/>
                </a:lnTo>
                <a:lnTo>
                  <a:pt x="56" y="61"/>
                </a:lnTo>
                <a:lnTo>
                  <a:pt x="56" y="61"/>
                </a:lnTo>
                <a:lnTo>
                  <a:pt x="56" y="61"/>
                </a:lnTo>
                <a:lnTo>
                  <a:pt x="56" y="61"/>
                </a:lnTo>
                <a:lnTo>
                  <a:pt x="56" y="60"/>
                </a:lnTo>
                <a:lnTo>
                  <a:pt x="56" y="60"/>
                </a:lnTo>
                <a:lnTo>
                  <a:pt x="56" y="60"/>
                </a:lnTo>
                <a:lnTo>
                  <a:pt x="56" y="60"/>
                </a:lnTo>
                <a:lnTo>
                  <a:pt x="56" y="60"/>
                </a:lnTo>
                <a:lnTo>
                  <a:pt x="56" y="60"/>
                </a:lnTo>
                <a:lnTo>
                  <a:pt x="56" y="60"/>
                </a:lnTo>
                <a:lnTo>
                  <a:pt x="56" y="60"/>
                </a:lnTo>
                <a:lnTo>
                  <a:pt x="56" y="60"/>
                </a:lnTo>
                <a:lnTo>
                  <a:pt x="56" y="60"/>
                </a:lnTo>
                <a:lnTo>
                  <a:pt x="56" y="60"/>
                </a:lnTo>
                <a:lnTo>
                  <a:pt x="56" y="59"/>
                </a:lnTo>
                <a:lnTo>
                  <a:pt x="56" y="59"/>
                </a:lnTo>
                <a:lnTo>
                  <a:pt x="56" y="59"/>
                </a:lnTo>
                <a:lnTo>
                  <a:pt x="55" y="59"/>
                </a:lnTo>
                <a:lnTo>
                  <a:pt x="55" y="59"/>
                </a:lnTo>
                <a:lnTo>
                  <a:pt x="55" y="59"/>
                </a:lnTo>
                <a:lnTo>
                  <a:pt x="55" y="60"/>
                </a:lnTo>
                <a:lnTo>
                  <a:pt x="55" y="59"/>
                </a:lnTo>
                <a:lnTo>
                  <a:pt x="54" y="59"/>
                </a:lnTo>
                <a:lnTo>
                  <a:pt x="54" y="60"/>
                </a:lnTo>
                <a:lnTo>
                  <a:pt x="54" y="59"/>
                </a:lnTo>
                <a:lnTo>
                  <a:pt x="54" y="59"/>
                </a:lnTo>
                <a:lnTo>
                  <a:pt x="54" y="59"/>
                </a:lnTo>
                <a:lnTo>
                  <a:pt x="54" y="59"/>
                </a:lnTo>
                <a:lnTo>
                  <a:pt x="53" y="59"/>
                </a:lnTo>
                <a:lnTo>
                  <a:pt x="53" y="59"/>
                </a:lnTo>
                <a:lnTo>
                  <a:pt x="53" y="59"/>
                </a:lnTo>
                <a:lnTo>
                  <a:pt x="53" y="58"/>
                </a:lnTo>
                <a:lnTo>
                  <a:pt x="53" y="58"/>
                </a:lnTo>
                <a:lnTo>
                  <a:pt x="53" y="58"/>
                </a:lnTo>
                <a:lnTo>
                  <a:pt x="53" y="58"/>
                </a:lnTo>
                <a:lnTo>
                  <a:pt x="54" y="57"/>
                </a:lnTo>
                <a:lnTo>
                  <a:pt x="54" y="57"/>
                </a:lnTo>
                <a:lnTo>
                  <a:pt x="54" y="57"/>
                </a:lnTo>
                <a:lnTo>
                  <a:pt x="54" y="57"/>
                </a:lnTo>
                <a:lnTo>
                  <a:pt x="54" y="56"/>
                </a:lnTo>
                <a:lnTo>
                  <a:pt x="54" y="56"/>
                </a:lnTo>
                <a:lnTo>
                  <a:pt x="53" y="56"/>
                </a:lnTo>
                <a:lnTo>
                  <a:pt x="53" y="56"/>
                </a:lnTo>
                <a:lnTo>
                  <a:pt x="53" y="56"/>
                </a:lnTo>
                <a:lnTo>
                  <a:pt x="53" y="56"/>
                </a:lnTo>
                <a:lnTo>
                  <a:pt x="53" y="56"/>
                </a:lnTo>
                <a:lnTo>
                  <a:pt x="53" y="56"/>
                </a:lnTo>
                <a:lnTo>
                  <a:pt x="52" y="56"/>
                </a:lnTo>
                <a:lnTo>
                  <a:pt x="52" y="56"/>
                </a:lnTo>
                <a:lnTo>
                  <a:pt x="52" y="56"/>
                </a:lnTo>
                <a:lnTo>
                  <a:pt x="52" y="56"/>
                </a:lnTo>
                <a:lnTo>
                  <a:pt x="52" y="56"/>
                </a:lnTo>
                <a:lnTo>
                  <a:pt x="52" y="56"/>
                </a:lnTo>
                <a:lnTo>
                  <a:pt x="51" y="56"/>
                </a:lnTo>
                <a:lnTo>
                  <a:pt x="51" y="56"/>
                </a:lnTo>
                <a:lnTo>
                  <a:pt x="51" y="56"/>
                </a:lnTo>
                <a:lnTo>
                  <a:pt x="51" y="56"/>
                </a:lnTo>
                <a:lnTo>
                  <a:pt x="51" y="56"/>
                </a:lnTo>
                <a:lnTo>
                  <a:pt x="51" y="55"/>
                </a:lnTo>
                <a:lnTo>
                  <a:pt x="51" y="55"/>
                </a:lnTo>
                <a:lnTo>
                  <a:pt x="51" y="55"/>
                </a:lnTo>
                <a:lnTo>
                  <a:pt x="51" y="55"/>
                </a:lnTo>
                <a:lnTo>
                  <a:pt x="51" y="54"/>
                </a:lnTo>
                <a:lnTo>
                  <a:pt x="51" y="54"/>
                </a:lnTo>
                <a:lnTo>
                  <a:pt x="51" y="54"/>
                </a:lnTo>
                <a:lnTo>
                  <a:pt x="51" y="54"/>
                </a:lnTo>
                <a:lnTo>
                  <a:pt x="51" y="54"/>
                </a:lnTo>
                <a:lnTo>
                  <a:pt x="51" y="53"/>
                </a:lnTo>
                <a:lnTo>
                  <a:pt x="51" y="53"/>
                </a:lnTo>
                <a:lnTo>
                  <a:pt x="51" y="53"/>
                </a:lnTo>
                <a:lnTo>
                  <a:pt x="52" y="53"/>
                </a:lnTo>
                <a:lnTo>
                  <a:pt x="51" y="53"/>
                </a:lnTo>
                <a:lnTo>
                  <a:pt x="51" y="53"/>
                </a:lnTo>
                <a:lnTo>
                  <a:pt x="51" y="53"/>
                </a:lnTo>
                <a:lnTo>
                  <a:pt x="51" y="52"/>
                </a:lnTo>
                <a:lnTo>
                  <a:pt x="51" y="52"/>
                </a:lnTo>
                <a:lnTo>
                  <a:pt x="50" y="52"/>
                </a:lnTo>
                <a:lnTo>
                  <a:pt x="50" y="52"/>
                </a:lnTo>
                <a:lnTo>
                  <a:pt x="50" y="53"/>
                </a:lnTo>
                <a:lnTo>
                  <a:pt x="50" y="53"/>
                </a:lnTo>
                <a:lnTo>
                  <a:pt x="50" y="53"/>
                </a:lnTo>
                <a:lnTo>
                  <a:pt x="50" y="53"/>
                </a:lnTo>
                <a:lnTo>
                  <a:pt x="49" y="52"/>
                </a:lnTo>
                <a:lnTo>
                  <a:pt x="49" y="52"/>
                </a:lnTo>
                <a:lnTo>
                  <a:pt x="49" y="52"/>
                </a:lnTo>
                <a:lnTo>
                  <a:pt x="49" y="52"/>
                </a:lnTo>
                <a:lnTo>
                  <a:pt x="49" y="52"/>
                </a:lnTo>
                <a:lnTo>
                  <a:pt x="49" y="52"/>
                </a:lnTo>
                <a:lnTo>
                  <a:pt x="49" y="52"/>
                </a:lnTo>
                <a:lnTo>
                  <a:pt x="48" y="52"/>
                </a:lnTo>
                <a:lnTo>
                  <a:pt x="49" y="51"/>
                </a:lnTo>
                <a:lnTo>
                  <a:pt x="49" y="51"/>
                </a:lnTo>
                <a:lnTo>
                  <a:pt x="49" y="51"/>
                </a:lnTo>
                <a:lnTo>
                  <a:pt x="49" y="51"/>
                </a:lnTo>
                <a:lnTo>
                  <a:pt x="49" y="51"/>
                </a:lnTo>
                <a:lnTo>
                  <a:pt x="49" y="51"/>
                </a:lnTo>
                <a:lnTo>
                  <a:pt x="49" y="50"/>
                </a:lnTo>
                <a:lnTo>
                  <a:pt x="49" y="50"/>
                </a:lnTo>
                <a:lnTo>
                  <a:pt x="49" y="50"/>
                </a:lnTo>
                <a:lnTo>
                  <a:pt x="49" y="50"/>
                </a:lnTo>
                <a:lnTo>
                  <a:pt x="49" y="49"/>
                </a:lnTo>
                <a:lnTo>
                  <a:pt x="49" y="49"/>
                </a:lnTo>
                <a:lnTo>
                  <a:pt x="49" y="49"/>
                </a:lnTo>
                <a:lnTo>
                  <a:pt x="48" y="49"/>
                </a:lnTo>
                <a:lnTo>
                  <a:pt x="48" y="49"/>
                </a:lnTo>
                <a:lnTo>
                  <a:pt x="48" y="49"/>
                </a:lnTo>
                <a:lnTo>
                  <a:pt x="48" y="49"/>
                </a:lnTo>
                <a:lnTo>
                  <a:pt x="47" y="49"/>
                </a:lnTo>
                <a:lnTo>
                  <a:pt x="47" y="49"/>
                </a:lnTo>
                <a:lnTo>
                  <a:pt x="47" y="49"/>
                </a:lnTo>
                <a:lnTo>
                  <a:pt x="47" y="49"/>
                </a:lnTo>
                <a:lnTo>
                  <a:pt x="47" y="49"/>
                </a:lnTo>
                <a:lnTo>
                  <a:pt x="47" y="49"/>
                </a:lnTo>
                <a:lnTo>
                  <a:pt x="47" y="49"/>
                </a:lnTo>
                <a:lnTo>
                  <a:pt x="46" y="49"/>
                </a:lnTo>
                <a:lnTo>
                  <a:pt x="46" y="49"/>
                </a:lnTo>
                <a:lnTo>
                  <a:pt x="46" y="48"/>
                </a:lnTo>
                <a:lnTo>
                  <a:pt x="46" y="48"/>
                </a:lnTo>
                <a:lnTo>
                  <a:pt x="46" y="48"/>
                </a:lnTo>
                <a:lnTo>
                  <a:pt x="46" y="48"/>
                </a:lnTo>
                <a:lnTo>
                  <a:pt x="46" y="47"/>
                </a:lnTo>
                <a:lnTo>
                  <a:pt x="46" y="47"/>
                </a:lnTo>
                <a:lnTo>
                  <a:pt x="47" y="47"/>
                </a:lnTo>
                <a:lnTo>
                  <a:pt x="47" y="47"/>
                </a:lnTo>
                <a:lnTo>
                  <a:pt x="46" y="47"/>
                </a:lnTo>
                <a:lnTo>
                  <a:pt x="47" y="46"/>
                </a:lnTo>
                <a:lnTo>
                  <a:pt x="47" y="46"/>
                </a:lnTo>
                <a:lnTo>
                  <a:pt x="47" y="46"/>
                </a:lnTo>
                <a:lnTo>
                  <a:pt x="47" y="46"/>
                </a:lnTo>
                <a:lnTo>
                  <a:pt x="46" y="46"/>
                </a:lnTo>
                <a:lnTo>
                  <a:pt x="46" y="46"/>
                </a:lnTo>
                <a:lnTo>
                  <a:pt x="46" y="46"/>
                </a:lnTo>
                <a:lnTo>
                  <a:pt x="46" y="46"/>
                </a:lnTo>
                <a:lnTo>
                  <a:pt x="46" y="45"/>
                </a:lnTo>
                <a:lnTo>
                  <a:pt x="46" y="46"/>
                </a:lnTo>
                <a:lnTo>
                  <a:pt x="45" y="46"/>
                </a:lnTo>
                <a:lnTo>
                  <a:pt x="45" y="46"/>
                </a:lnTo>
                <a:lnTo>
                  <a:pt x="45" y="46"/>
                </a:lnTo>
                <a:lnTo>
                  <a:pt x="44" y="46"/>
                </a:lnTo>
                <a:lnTo>
                  <a:pt x="44" y="46"/>
                </a:lnTo>
                <a:lnTo>
                  <a:pt x="44" y="45"/>
                </a:lnTo>
                <a:lnTo>
                  <a:pt x="44" y="45"/>
                </a:lnTo>
                <a:lnTo>
                  <a:pt x="44" y="45"/>
                </a:lnTo>
                <a:lnTo>
                  <a:pt x="44" y="45"/>
                </a:lnTo>
                <a:lnTo>
                  <a:pt x="44" y="45"/>
                </a:lnTo>
                <a:lnTo>
                  <a:pt x="44" y="45"/>
                </a:lnTo>
                <a:lnTo>
                  <a:pt x="43" y="44"/>
                </a:lnTo>
                <a:lnTo>
                  <a:pt x="43" y="44"/>
                </a:lnTo>
                <a:lnTo>
                  <a:pt x="44" y="44"/>
                </a:lnTo>
                <a:lnTo>
                  <a:pt x="44" y="44"/>
                </a:lnTo>
                <a:lnTo>
                  <a:pt x="44" y="44"/>
                </a:lnTo>
                <a:lnTo>
                  <a:pt x="44" y="44"/>
                </a:lnTo>
                <a:lnTo>
                  <a:pt x="44" y="44"/>
                </a:lnTo>
                <a:lnTo>
                  <a:pt x="44" y="44"/>
                </a:lnTo>
                <a:lnTo>
                  <a:pt x="44" y="44"/>
                </a:lnTo>
                <a:lnTo>
                  <a:pt x="44" y="43"/>
                </a:lnTo>
                <a:lnTo>
                  <a:pt x="44" y="43"/>
                </a:lnTo>
                <a:lnTo>
                  <a:pt x="44" y="43"/>
                </a:lnTo>
                <a:lnTo>
                  <a:pt x="44" y="43"/>
                </a:lnTo>
                <a:lnTo>
                  <a:pt x="44" y="43"/>
                </a:lnTo>
                <a:lnTo>
                  <a:pt x="44" y="43"/>
                </a:lnTo>
                <a:lnTo>
                  <a:pt x="44" y="42"/>
                </a:lnTo>
                <a:lnTo>
                  <a:pt x="44" y="42"/>
                </a:lnTo>
                <a:lnTo>
                  <a:pt x="44" y="42"/>
                </a:lnTo>
                <a:lnTo>
                  <a:pt x="44" y="42"/>
                </a:lnTo>
                <a:lnTo>
                  <a:pt x="43" y="42"/>
                </a:lnTo>
                <a:lnTo>
                  <a:pt x="43" y="42"/>
                </a:lnTo>
                <a:lnTo>
                  <a:pt x="43" y="42"/>
                </a:lnTo>
                <a:lnTo>
                  <a:pt x="43" y="42"/>
                </a:lnTo>
                <a:lnTo>
                  <a:pt x="43" y="42"/>
                </a:lnTo>
                <a:lnTo>
                  <a:pt x="43" y="43"/>
                </a:lnTo>
                <a:lnTo>
                  <a:pt x="42" y="42"/>
                </a:lnTo>
                <a:lnTo>
                  <a:pt x="42" y="43"/>
                </a:lnTo>
                <a:lnTo>
                  <a:pt x="42" y="42"/>
                </a:lnTo>
                <a:lnTo>
                  <a:pt x="41" y="42"/>
                </a:lnTo>
                <a:lnTo>
                  <a:pt x="41" y="42"/>
                </a:lnTo>
                <a:lnTo>
                  <a:pt x="41" y="42"/>
                </a:lnTo>
                <a:lnTo>
                  <a:pt x="41" y="42"/>
                </a:lnTo>
                <a:lnTo>
                  <a:pt x="41" y="41"/>
                </a:lnTo>
                <a:lnTo>
                  <a:pt x="41" y="41"/>
                </a:lnTo>
                <a:lnTo>
                  <a:pt x="41" y="41"/>
                </a:lnTo>
                <a:lnTo>
                  <a:pt x="41" y="41"/>
                </a:lnTo>
                <a:lnTo>
                  <a:pt x="41" y="41"/>
                </a:lnTo>
                <a:lnTo>
                  <a:pt x="41" y="40"/>
                </a:lnTo>
                <a:lnTo>
                  <a:pt x="42" y="40"/>
                </a:lnTo>
                <a:lnTo>
                  <a:pt x="41" y="40"/>
                </a:lnTo>
                <a:lnTo>
                  <a:pt x="42" y="40"/>
                </a:lnTo>
                <a:lnTo>
                  <a:pt x="41" y="39"/>
                </a:lnTo>
                <a:lnTo>
                  <a:pt x="41" y="39"/>
                </a:lnTo>
                <a:lnTo>
                  <a:pt x="41" y="39"/>
                </a:lnTo>
                <a:lnTo>
                  <a:pt x="41" y="39"/>
                </a:lnTo>
                <a:lnTo>
                  <a:pt x="41" y="39"/>
                </a:lnTo>
                <a:lnTo>
                  <a:pt x="41" y="39"/>
                </a:lnTo>
                <a:lnTo>
                  <a:pt x="40" y="38"/>
                </a:lnTo>
                <a:lnTo>
                  <a:pt x="40" y="39"/>
                </a:lnTo>
                <a:lnTo>
                  <a:pt x="40" y="39"/>
                </a:lnTo>
                <a:lnTo>
                  <a:pt x="40" y="39"/>
                </a:lnTo>
                <a:lnTo>
                  <a:pt x="40" y="39"/>
                </a:lnTo>
                <a:lnTo>
                  <a:pt x="40" y="39"/>
                </a:lnTo>
                <a:lnTo>
                  <a:pt x="40" y="39"/>
                </a:lnTo>
                <a:lnTo>
                  <a:pt x="40" y="39"/>
                </a:lnTo>
                <a:lnTo>
                  <a:pt x="39" y="39"/>
                </a:lnTo>
                <a:lnTo>
                  <a:pt x="39" y="39"/>
                </a:lnTo>
                <a:lnTo>
                  <a:pt x="39" y="39"/>
                </a:lnTo>
                <a:lnTo>
                  <a:pt x="39" y="39"/>
                </a:lnTo>
                <a:lnTo>
                  <a:pt x="39" y="38"/>
                </a:lnTo>
                <a:lnTo>
                  <a:pt x="39" y="38"/>
                </a:lnTo>
                <a:lnTo>
                  <a:pt x="39" y="38"/>
                </a:lnTo>
                <a:lnTo>
                  <a:pt x="39" y="38"/>
                </a:lnTo>
                <a:lnTo>
                  <a:pt x="39" y="38"/>
                </a:lnTo>
                <a:lnTo>
                  <a:pt x="39" y="37"/>
                </a:lnTo>
                <a:lnTo>
                  <a:pt x="39" y="37"/>
                </a:lnTo>
                <a:lnTo>
                  <a:pt x="39" y="37"/>
                </a:lnTo>
                <a:lnTo>
                  <a:pt x="40" y="37"/>
                </a:lnTo>
                <a:lnTo>
                  <a:pt x="40" y="36"/>
                </a:lnTo>
                <a:lnTo>
                  <a:pt x="39" y="36"/>
                </a:lnTo>
                <a:lnTo>
                  <a:pt x="39" y="36"/>
                </a:lnTo>
                <a:lnTo>
                  <a:pt x="39" y="36"/>
                </a:lnTo>
                <a:lnTo>
                  <a:pt x="39" y="36"/>
                </a:lnTo>
                <a:lnTo>
                  <a:pt x="39" y="36"/>
                </a:lnTo>
                <a:lnTo>
                  <a:pt x="39" y="36"/>
                </a:lnTo>
                <a:lnTo>
                  <a:pt x="39" y="36"/>
                </a:lnTo>
                <a:lnTo>
                  <a:pt x="39" y="36"/>
                </a:lnTo>
                <a:lnTo>
                  <a:pt x="38" y="36"/>
                </a:lnTo>
                <a:lnTo>
                  <a:pt x="38" y="36"/>
                </a:lnTo>
                <a:lnTo>
                  <a:pt x="38" y="36"/>
                </a:lnTo>
                <a:lnTo>
                  <a:pt x="38" y="36"/>
                </a:lnTo>
                <a:lnTo>
                  <a:pt x="37" y="36"/>
                </a:lnTo>
                <a:lnTo>
                  <a:pt x="37" y="36"/>
                </a:lnTo>
                <a:lnTo>
                  <a:pt x="37" y="36"/>
                </a:lnTo>
                <a:lnTo>
                  <a:pt x="37" y="36"/>
                </a:lnTo>
                <a:lnTo>
                  <a:pt x="37" y="36"/>
                </a:lnTo>
                <a:lnTo>
                  <a:pt x="37" y="35"/>
                </a:lnTo>
                <a:lnTo>
                  <a:pt x="37" y="35"/>
                </a:lnTo>
                <a:lnTo>
                  <a:pt x="36" y="35"/>
                </a:lnTo>
                <a:lnTo>
                  <a:pt x="36" y="35"/>
                </a:lnTo>
                <a:lnTo>
                  <a:pt x="37" y="34"/>
                </a:lnTo>
                <a:lnTo>
                  <a:pt x="37" y="34"/>
                </a:lnTo>
                <a:lnTo>
                  <a:pt x="36" y="34"/>
                </a:lnTo>
                <a:lnTo>
                  <a:pt x="37" y="34"/>
                </a:lnTo>
                <a:lnTo>
                  <a:pt x="37" y="34"/>
                </a:lnTo>
                <a:lnTo>
                  <a:pt x="37" y="34"/>
                </a:lnTo>
                <a:lnTo>
                  <a:pt x="37" y="33"/>
                </a:lnTo>
                <a:lnTo>
                  <a:pt x="37" y="33"/>
                </a:lnTo>
                <a:lnTo>
                  <a:pt x="37" y="33"/>
                </a:lnTo>
                <a:lnTo>
                  <a:pt x="37" y="33"/>
                </a:lnTo>
                <a:lnTo>
                  <a:pt x="36" y="33"/>
                </a:lnTo>
                <a:lnTo>
                  <a:pt x="37" y="33"/>
                </a:lnTo>
                <a:lnTo>
                  <a:pt x="36" y="33"/>
                </a:lnTo>
                <a:lnTo>
                  <a:pt x="37" y="32"/>
                </a:lnTo>
                <a:lnTo>
                  <a:pt x="37" y="32"/>
                </a:lnTo>
                <a:lnTo>
                  <a:pt x="36" y="32"/>
                </a:lnTo>
                <a:lnTo>
                  <a:pt x="35" y="31"/>
                </a:lnTo>
                <a:lnTo>
                  <a:pt x="35" y="30"/>
                </a:lnTo>
                <a:lnTo>
                  <a:pt x="34" y="29"/>
                </a:lnTo>
                <a:lnTo>
                  <a:pt x="34" y="29"/>
                </a:lnTo>
                <a:lnTo>
                  <a:pt x="34" y="29"/>
                </a:lnTo>
                <a:lnTo>
                  <a:pt x="34" y="29"/>
                </a:lnTo>
                <a:lnTo>
                  <a:pt x="34" y="29"/>
                </a:lnTo>
                <a:lnTo>
                  <a:pt x="34" y="29"/>
                </a:lnTo>
                <a:lnTo>
                  <a:pt x="34" y="29"/>
                </a:lnTo>
                <a:lnTo>
                  <a:pt x="34" y="28"/>
                </a:lnTo>
                <a:lnTo>
                  <a:pt x="34" y="28"/>
                </a:lnTo>
                <a:lnTo>
                  <a:pt x="33" y="28"/>
                </a:lnTo>
                <a:lnTo>
                  <a:pt x="33" y="27"/>
                </a:lnTo>
                <a:lnTo>
                  <a:pt x="32" y="27"/>
                </a:lnTo>
                <a:lnTo>
                  <a:pt x="32" y="26"/>
                </a:lnTo>
                <a:lnTo>
                  <a:pt x="31" y="26"/>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10" name="Freeform 93"/>
          <p:cNvSpPr>
            <a:spLocks/>
          </p:cNvSpPr>
          <p:nvPr/>
        </p:nvSpPr>
        <p:spPr bwMode="gray">
          <a:xfrm>
            <a:off x="8729664" y="2244730"/>
            <a:ext cx="20637" cy="20637"/>
          </a:xfrm>
          <a:custGeom>
            <a:avLst/>
            <a:gdLst>
              <a:gd name="T0" fmla="*/ 10 w 13"/>
              <a:gd name="T1" fmla="*/ 2 h 13"/>
              <a:gd name="T2" fmla="*/ 10 w 13"/>
              <a:gd name="T3" fmla="*/ 1 h 13"/>
              <a:gd name="T4" fmla="*/ 9 w 13"/>
              <a:gd name="T5" fmla="*/ 1 h 13"/>
              <a:gd name="T6" fmla="*/ 9 w 13"/>
              <a:gd name="T7" fmla="*/ 0 h 13"/>
              <a:gd name="T8" fmla="*/ 8 w 13"/>
              <a:gd name="T9" fmla="*/ 0 h 13"/>
              <a:gd name="T10" fmla="*/ 8 w 13"/>
              <a:gd name="T11" fmla="*/ 0 h 13"/>
              <a:gd name="T12" fmla="*/ 7 w 13"/>
              <a:gd name="T13" fmla="*/ 0 h 13"/>
              <a:gd name="T14" fmla="*/ 7 w 13"/>
              <a:gd name="T15" fmla="*/ 0 h 13"/>
              <a:gd name="T16" fmla="*/ 6 w 13"/>
              <a:gd name="T17" fmla="*/ 1 h 13"/>
              <a:gd name="T18" fmla="*/ 5 w 13"/>
              <a:gd name="T19" fmla="*/ 1 h 13"/>
              <a:gd name="T20" fmla="*/ 5 w 13"/>
              <a:gd name="T21" fmla="*/ 2 h 13"/>
              <a:gd name="T22" fmla="*/ 4 w 13"/>
              <a:gd name="T23" fmla="*/ 2 h 13"/>
              <a:gd name="T24" fmla="*/ 4 w 13"/>
              <a:gd name="T25" fmla="*/ 2 h 13"/>
              <a:gd name="T26" fmla="*/ 3 w 13"/>
              <a:gd name="T27" fmla="*/ 2 h 13"/>
              <a:gd name="T28" fmla="*/ 2 w 13"/>
              <a:gd name="T29" fmla="*/ 3 h 13"/>
              <a:gd name="T30" fmla="*/ 2 w 13"/>
              <a:gd name="T31" fmla="*/ 3 h 13"/>
              <a:gd name="T32" fmla="*/ 2 w 13"/>
              <a:gd name="T33" fmla="*/ 4 h 13"/>
              <a:gd name="T34" fmla="*/ 1 w 13"/>
              <a:gd name="T35" fmla="*/ 4 h 13"/>
              <a:gd name="T36" fmla="*/ 1 w 13"/>
              <a:gd name="T37" fmla="*/ 5 h 13"/>
              <a:gd name="T38" fmla="*/ 1 w 13"/>
              <a:gd name="T39" fmla="*/ 6 h 13"/>
              <a:gd name="T40" fmla="*/ 0 w 13"/>
              <a:gd name="T41" fmla="*/ 6 h 13"/>
              <a:gd name="T42" fmla="*/ 0 w 13"/>
              <a:gd name="T43" fmla="*/ 6 h 13"/>
              <a:gd name="T44" fmla="*/ 0 w 13"/>
              <a:gd name="T45" fmla="*/ 7 h 13"/>
              <a:gd name="T46" fmla="*/ 0 w 13"/>
              <a:gd name="T47" fmla="*/ 7 h 13"/>
              <a:gd name="T48" fmla="*/ 0 w 13"/>
              <a:gd name="T49" fmla="*/ 8 h 13"/>
              <a:gd name="T50" fmla="*/ 1 w 13"/>
              <a:gd name="T51" fmla="*/ 9 h 13"/>
              <a:gd name="T52" fmla="*/ 2 w 13"/>
              <a:gd name="T53" fmla="*/ 10 h 13"/>
              <a:gd name="T54" fmla="*/ 3 w 13"/>
              <a:gd name="T55" fmla="*/ 11 h 13"/>
              <a:gd name="T56" fmla="*/ 3 w 13"/>
              <a:gd name="T57" fmla="*/ 12 h 13"/>
              <a:gd name="T58" fmla="*/ 4 w 13"/>
              <a:gd name="T59" fmla="*/ 12 h 13"/>
              <a:gd name="T60" fmla="*/ 4 w 13"/>
              <a:gd name="T61" fmla="*/ 12 h 13"/>
              <a:gd name="T62" fmla="*/ 4 w 13"/>
              <a:gd name="T63" fmla="*/ 12 h 13"/>
              <a:gd name="T64" fmla="*/ 4 w 13"/>
              <a:gd name="T65" fmla="*/ 12 h 13"/>
              <a:gd name="T66" fmla="*/ 4 w 13"/>
              <a:gd name="T67" fmla="*/ 11 h 13"/>
              <a:gd name="T68" fmla="*/ 5 w 13"/>
              <a:gd name="T69" fmla="*/ 11 h 13"/>
              <a:gd name="T70" fmla="*/ 5 w 13"/>
              <a:gd name="T71" fmla="*/ 11 h 13"/>
              <a:gd name="T72" fmla="*/ 6 w 13"/>
              <a:gd name="T73" fmla="*/ 10 h 13"/>
              <a:gd name="T74" fmla="*/ 7 w 13"/>
              <a:gd name="T75" fmla="*/ 10 h 13"/>
              <a:gd name="T76" fmla="*/ 7 w 13"/>
              <a:gd name="T77" fmla="*/ 9 h 13"/>
              <a:gd name="T78" fmla="*/ 8 w 13"/>
              <a:gd name="T79" fmla="*/ 9 h 13"/>
              <a:gd name="T80" fmla="*/ 8 w 13"/>
              <a:gd name="T81" fmla="*/ 9 h 13"/>
              <a:gd name="T82" fmla="*/ 9 w 13"/>
              <a:gd name="T83" fmla="*/ 8 h 13"/>
              <a:gd name="T84" fmla="*/ 9 w 13"/>
              <a:gd name="T85" fmla="*/ 8 h 13"/>
              <a:gd name="T86" fmla="*/ 10 w 13"/>
              <a:gd name="T87" fmla="*/ 8 h 13"/>
              <a:gd name="T88" fmla="*/ 10 w 13"/>
              <a:gd name="T89" fmla="*/ 7 h 13"/>
              <a:gd name="T90" fmla="*/ 11 w 13"/>
              <a:gd name="T91" fmla="*/ 6 h 13"/>
              <a:gd name="T92" fmla="*/ 11 w 13"/>
              <a:gd name="T93" fmla="*/ 6 h 13"/>
              <a:gd name="T94" fmla="*/ 12 w 13"/>
              <a:gd name="T95" fmla="*/ 5 h 13"/>
              <a:gd name="T96" fmla="*/ 12 w 13"/>
              <a:gd name="T97" fmla="*/ 5 h 13"/>
              <a:gd name="T98" fmla="*/ 11 w 13"/>
              <a:gd name="T9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 h="13">
                <a:moveTo>
                  <a:pt x="10" y="2"/>
                </a:moveTo>
                <a:lnTo>
                  <a:pt x="10" y="2"/>
                </a:lnTo>
                <a:lnTo>
                  <a:pt x="10" y="2"/>
                </a:lnTo>
                <a:lnTo>
                  <a:pt x="10" y="1"/>
                </a:lnTo>
                <a:lnTo>
                  <a:pt x="9" y="1"/>
                </a:lnTo>
                <a:lnTo>
                  <a:pt x="9" y="1"/>
                </a:lnTo>
                <a:lnTo>
                  <a:pt x="9" y="1"/>
                </a:lnTo>
                <a:lnTo>
                  <a:pt x="9" y="0"/>
                </a:lnTo>
                <a:lnTo>
                  <a:pt x="8" y="0"/>
                </a:lnTo>
                <a:lnTo>
                  <a:pt x="8" y="0"/>
                </a:lnTo>
                <a:lnTo>
                  <a:pt x="8" y="0"/>
                </a:lnTo>
                <a:lnTo>
                  <a:pt x="8" y="0"/>
                </a:lnTo>
                <a:lnTo>
                  <a:pt x="7" y="0"/>
                </a:lnTo>
                <a:lnTo>
                  <a:pt x="7" y="0"/>
                </a:lnTo>
                <a:lnTo>
                  <a:pt x="7" y="0"/>
                </a:lnTo>
                <a:lnTo>
                  <a:pt x="7" y="0"/>
                </a:lnTo>
                <a:lnTo>
                  <a:pt x="6" y="1"/>
                </a:lnTo>
                <a:lnTo>
                  <a:pt x="6" y="1"/>
                </a:lnTo>
                <a:lnTo>
                  <a:pt x="6" y="1"/>
                </a:lnTo>
                <a:lnTo>
                  <a:pt x="5" y="1"/>
                </a:lnTo>
                <a:lnTo>
                  <a:pt x="5" y="1"/>
                </a:lnTo>
                <a:lnTo>
                  <a:pt x="5" y="2"/>
                </a:lnTo>
                <a:lnTo>
                  <a:pt x="5" y="2"/>
                </a:lnTo>
                <a:lnTo>
                  <a:pt x="4" y="2"/>
                </a:lnTo>
                <a:lnTo>
                  <a:pt x="4" y="2"/>
                </a:lnTo>
                <a:lnTo>
                  <a:pt x="4" y="2"/>
                </a:lnTo>
                <a:lnTo>
                  <a:pt x="3" y="2"/>
                </a:lnTo>
                <a:lnTo>
                  <a:pt x="3" y="2"/>
                </a:lnTo>
                <a:lnTo>
                  <a:pt x="3" y="3"/>
                </a:lnTo>
                <a:lnTo>
                  <a:pt x="2" y="3"/>
                </a:lnTo>
                <a:lnTo>
                  <a:pt x="2" y="3"/>
                </a:lnTo>
                <a:lnTo>
                  <a:pt x="2" y="3"/>
                </a:lnTo>
                <a:lnTo>
                  <a:pt x="2" y="4"/>
                </a:lnTo>
                <a:lnTo>
                  <a:pt x="2" y="4"/>
                </a:lnTo>
                <a:lnTo>
                  <a:pt x="2" y="4"/>
                </a:lnTo>
                <a:lnTo>
                  <a:pt x="1" y="4"/>
                </a:lnTo>
                <a:lnTo>
                  <a:pt x="1" y="5"/>
                </a:lnTo>
                <a:lnTo>
                  <a:pt x="1" y="5"/>
                </a:lnTo>
                <a:lnTo>
                  <a:pt x="1" y="6"/>
                </a:lnTo>
                <a:lnTo>
                  <a:pt x="1" y="6"/>
                </a:lnTo>
                <a:lnTo>
                  <a:pt x="0" y="6"/>
                </a:lnTo>
                <a:lnTo>
                  <a:pt x="0" y="6"/>
                </a:lnTo>
                <a:lnTo>
                  <a:pt x="0" y="6"/>
                </a:lnTo>
                <a:lnTo>
                  <a:pt x="0" y="6"/>
                </a:lnTo>
                <a:lnTo>
                  <a:pt x="0" y="6"/>
                </a:lnTo>
                <a:lnTo>
                  <a:pt x="0" y="7"/>
                </a:lnTo>
                <a:lnTo>
                  <a:pt x="0" y="7"/>
                </a:lnTo>
                <a:lnTo>
                  <a:pt x="0" y="7"/>
                </a:lnTo>
                <a:lnTo>
                  <a:pt x="0" y="7"/>
                </a:lnTo>
                <a:lnTo>
                  <a:pt x="0" y="8"/>
                </a:lnTo>
                <a:lnTo>
                  <a:pt x="1" y="9"/>
                </a:lnTo>
                <a:lnTo>
                  <a:pt x="1" y="9"/>
                </a:lnTo>
                <a:lnTo>
                  <a:pt x="2" y="10"/>
                </a:lnTo>
                <a:lnTo>
                  <a:pt x="2" y="10"/>
                </a:lnTo>
                <a:lnTo>
                  <a:pt x="2" y="10"/>
                </a:lnTo>
                <a:lnTo>
                  <a:pt x="3" y="11"/>
                </a:lnTo>
                <a:lnTo>
                  <a:pt x="3" y="12"/>
                </a:lnTo>
                <a:lnTo>
                  <a:pt x="3" y="12"/>
                </a:lnTo>
                <a:lnTo>
                  <a:pt x="3" y="12"/>
                </a:lnTo>
                <a:lnTo>
                  <a:pt x="4" y="12"/>
                </a:lnTo>
                <a:lnTo>
                  <a:pt x="4" y="12"/>
                </a:lnTo>
                <a:lnTo>
                  <a:pt x="4" y="12"/>
                </a:lnTo>
                <a:lnTo>
                  <a:pt x="4" y="12"/>
                </a:lnTo>
                <a:lnTo>
                  <a:pt x="4" y="12"/>
                </a:lnTo>
                <a:lnTo>
                  <a:pt x="4" y="12"/>
                </a:lnTo>
                <a:lnTo>
                  <a:pt x="4" y="12"/>
                </a:lnTo>
                <a:lnTo>
                  <a:pt x="4" y="11"/>
                </a:lnTo>
                <a:lnTo>
                  <a:pt x="4" y="11"/>
                </a:lnTo>
                <a:lnTo>
                  <a:pt x="5" y="11"/>
                </a:lnTo>
                <a:lnTo>
                  <a:pt x="5" y="11"/>
                </a:lnTo>
                <a:lnTo>
                  <a:pt x="5" y="11"/>
                </a:lnTo>
                <a:lnTo>
                  <a:pt x="5" y="11"/>
                </a:lnTo>
                <a:lnTo>
                  <a:pt x="6" y="10"/>
                </a:lnTo>
                <a:lnTo>
                  <a:pt x="6" y="10"/>
                </a:lnTo>
                <a:lnTo>
                  <a:pt x="7" y="10"/>
                </a:lnTo>
                <a:lnTo>
                  <a:pt x="7" y="10"/>
                </a:lnTo>
                <a:lnTo>
                  <a:pt x="7" y="9"/>
                </a:lnTo>
                <a:lnTo>
                  <a:pt x="7" y="9"/>
                </a:lnTo>
                <a:lnTo>
                  <a:pt x="7" y="9"/>
                </a:lnTo>
                <a:lnTo>
                  <a:pt x="8" y="9"/>
                </a:lnTo>
                <a:lnTo>
                  <a:pt x="8" y="9"/>
                </a:lnTo>
                <a:lnTo>
                  <a:pt x="8" y="9"/>
                </a:lnTo>
                <a:lnTo>
                  <a:pt x="9" y="8"/>
                </a:lnTo>
                <a:lnTo>
                  <a:pt x="9" y="8"/>
                </a:lnTo>
                <a:lnTo>
                  <a:pt x="9" y="8"/>
                </a:lnTo>
                <a:lnTo>
                  <a:pt x="9" y="8"/>
                </a:lnTo>
                <a:lnTo>
                  <a:pt x="10" y="8"/>
                </a:lnTo>
                <a:lnTo>
                  <a:pt x="10" y="8"/>
                </a:lnTo>
                <a:lnTo>
                  <a:pt x="10" y="7"/>
                </a:lnTo>
                <a:lnTo>
                  <a:pt x="10" y="7"/>
                </a:lnTo>
                <a:lnTo>
                  <a:pt x="11" y="7"/>
                </a:lnTo>
                <a:lnTo>
                  <a:pt x="11" y="6"/>
                </a:lnTo>
                <a:lnTo>
                  <a:pt x="11" y="6"/>
                </a:lnTo>
                <a:lnTo>
                  <a:pt x="11" y="6"/>
                </a:lnTo>
                <a:lnTo>
                  <a:pt x="11" y="6"/>
                </a:lnTo>
                <a:lnTo>
                  <a:pt x="12" y="5"/>
                </a:lnTo>
                <a:lnTo>
                  <a:pt x="12" y="5"/>
                </a:lnTo>
                <a:lnTo>
                  <a:pt x="12" y="5"/>
                </a:lnTo>
                <a:lnTo>
                  <a:pt x="11" y="4"/>
                </a:lnTo>
                <a:lnTo>
                  <a:pt x="11" y="3"/>
                </a:lnTo>
                <a:lnTo>
                  <a:pt x="10" y="2"/>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11" name="Freeform 94"/>
          <p:cNvSpPr>
            <a:spLocks/>
          </p:cNvSpPr>
          <p:nvPr/>
        </p:nvSpPr>
        <p:spPr bwMode="gray">
          <a:xfrm>
            <a:off x="8740776" y="2238380"/>
            <a:ext cx="15875" cy="15875"/>
          </a:xfrm>
          <a:custGeom>
            <a:avLst/>
            <a:gdLst>
              <a:gd name="T0" fmla="*/ 6 w 10"/>
              <a:gd name="T1" fmla="*/ 0 h 10"/>
              <a:gd name="T2" fmla="*/ 5 w 10"/>
              <a:gd name="T3" fmla="*/ 0 h 10"/>
              <a:gd name="T4" fmla="*/ 5 w 10"/>
              <a:gd name="T5" fmla="*/ 0 h 10"/>
              <a:gd name="T6" fmla="*/ 4 w 10"/>
              <a:gd name="T7" fmla="*/ 0 h 10"/>
              <a:gd name="T8" fmla="*/ 4 w 10"/>
              <a:gd name="T9" fmla="*/ 0 h 10"/>
              <a:gd name="T10" fmla="*/ 3 w 10"/>
              <a:gd name="T11" fmla="*/ 0 h 10"/>
              <a:gd name="T12" fmla="*/ 3 w 10"/>
              <a:gd name="T13" fmla="*/ 0 h 10"/>
              <a:gd name="T14" fmla="*/ 3 w 10"/>
              <a:gd name="T15" fmla="*/ 0 h 10"/>
              <a:gd name="T16" fmla="*/ 2 w 10"/>
              <a:gd name="T17" fmla="*/ 1 h 10"/>
              <a:gd name="T18" fmla="*/ 2 w 10"/>
              <a:gd name="T19" fmla="*/ 1 h 10"/>
              <a:gd name="T20" fmla="*/ 2 w 10"/>
              <a:gd name="T21" fmla="*/ 1 h 10"/>
              <a:gd name="T22" fmla="*/ 1 w 10"/>
              <a:gd name="T23" fmla="*/ 2 h 10"/>
              <a:gd name="T24" fmla="*/ 1 w 10"/>
              <a:gd name="T25" fmla="*/ 2 h 10"/>
              <a:gd name="T26" fmla="*/ 1 w 10"/>
              <a:gd name="T27" fmla="*/ 2 h 10"/>
              <a:gd name="T28" fmla="*/ 1 w 10"/>
              <a:gd name="T29" fmla="*/ 3 h 10"/>
              <a:gd name="T30" fmla="*/ 0 w 10"/>
              <a:gd name="T31" fmla="*/ 3 h 10"/>
              <a:gd name="T32" fmla="*/ 1 w 10"/>
              <a:gd name="T33" fmla="*/ 5 h 10"/>
              <a:gd name="T34" fmla="*/ 3 w 10"/>
              <a:gd name="T35" fmla="*/ 8 h 10"/>
              <a:gd name="T36" fmla="*/ 5 w 10"/>
              <a:gd name="T37" fmla="*/ 9 h 10"/>
              <a:gd name="T38" fmla="*/ 5 w 10"/>
              <a:gd name="T39" fmla="*/ 8 h 10"/>
              <a:gd name="T40" fmla="*/ 6 w 10"/>
              <a:gd name="T41" fmla="*/ 8 h 10"/>
              <a:gd name="T42" fmla="*/ 7 w 10"/>
              <a:gd name="T43" fmla="*/ 8 h 10"/>
              <a:gd name="T44" fmla="*/ 7 w 10"/>
              <a:gd name="T45" fmla="*/ 7 h 10"/>
              <a:gd name="T46" fmla="*/ 7 w 10"/>
              <a:gd name="T47" fmla="*/ 7 h 10"/>
              <a:gd name="T48" fmla="*/ 8 w 10"/>
              <a:gd name="T49" fmla="*/ 6 h 10"/>
              <a:gd name="T50" fmla="*/ 9 w 10"/>
              <a:gd name="T51" fmla="*/ 6 h 10"/>
              <a:gd name="T52" fmla="*/ 9 w 10"/>
              <a:gd name="T53" fmla="*/ 6 h 10"/>
              <a:gd name="T54" fmla="*/ 9 w 10"/>
              <a:gd name="T55" fmla="*/ 5 h 10"/>
              <a:gd name="T56" fmla="*/ 9 w 10"/>
              <a:gd name="T57" fmla="*/ 5 h 10"/>
              <a:gd name="T58" fmla="*/ 8 w 10"/>
              <a:gd name="T59" fmla="*/ 5 h 10"/>
              <a:gd name="T60" fmla="*/ 8 w 10"/>
              <a:gd name="T61" fmla="*/ 4 h 10"/>
              <a:gd name="T62" fmla="*/ 6 w 10"/>
              <a:gd name="T63"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10">
                <a:moveTo>
                  <a:pt x="6" y="1"/>
                </a:moveTo>
                <a:lnTo>
                  <a:pt x="6" y="0"/>
                </a:lnTo>
                <a:lnTo>
                  <a:pt x="5" y="0"/>
                </a:lnTo>
                <a:lnTo>
                  <a:pt x="5" y="0"/>
                </a:lnTo>
                <a:lnTo>
                  <a:pt x="5" y="0"/>
                </a:lnTo>
                <a:lnTo>
                  <a:pt x="5" y="0"/>
                </a:lnTo>
                <a:lnTo>
                  <a:pt x="4" y="0"/>
                </a:lnTo>
                <a:lnTo>
                  <a:pt x="4" y="0"/>
                </a:lnTo>
                <a:lnTo>
                  <a:pt x="4" y="0"/>
                </a:lnTo>
                <a:lnTo>
                  <a:pt x="4" y="0"/>
                </a:lnTo>
                <a:lnTo>
                  <a:pt x="4" y="0"/>
                </a:lnTo>
                <a:lnTo>
                  <a:pt x="3" y="0"/>
                </a:lnTo>
                <a:lnTo>
                  <a:pt x="3" y="0"/>
                </a:lnTo>
                <a:lnTo>
                  <a:pt x="3" y="0"/>
                </a:lnTo>
                <a:lnTo>
                  <a:pt x="3" y="0"/>
                </a:lnTo>
                <a:lnTo>
                  <a:pt x="3" y="0"/>
                </a:lnTo>
                <a:lnTo>
                  <a:pt x="3" y="1"/>
                </a:lnTo>
                <a:lnTo>
                  <a:pt x="2" y="1"/>
                </a:lnTo>
                <a:lnTo>
                  <a:pt x="2" y="1"/>
                </a:lnTo>
                <a:lnTo>
                  <a:pt x="2" y="1"/>
                </a:lnTo>
                <a:lnTo>
                  <a:pt x="2" y="1"/>
                </a:lnTo>
                <a:lnTo>
                  <a:pt x="2" y="1"/>
                </a:lnTo>
                <a:lnTo>
                  <a:pt x="1" y="2"/>
                </a:lnTo>
                <a:lnTo>
                  <a:pt x="1" y="2"/>
                </a:lnTo>
                <a:lnTo>
                  <a:pt x="1" y="2"/>
                </a:lnTo>
                <a:lnTo>
                  <a:pt x="1" y="2"/>
                </a:lnTo>
                <a:lnTo>
                  <a:pt x="1" y="2"/>
                </a:lnTo>
                <a:lnTo>
                  <a:pt x="1" y="2"/>
                </a:lnTo>
                <a:lnTo>
                  <a:pt x="1" y="3"/>
                </a:lnTo>
                <a:lnTo>
                  <a:pt x="1" y="3"/>
                </a:lnTo>
                <a:lnTo>
                  <a:pt x="0" y="3"/>
                </a:lnTo>
                <a:lnTo>
                  <a:pt x="0" y="3"/>
                </a:lnTo>
                <a:lnTo>
                  <a:pt x="0" y="3"/>
                </a:lnTo>
                <a:lnTo>
                  <a:pt x="1" y="5"/>
                </a:lnTo>
                <a:lnTo>
                  <a:pt x="2" y="6"/>
                </a:lnTo>
                <a:lnTo>
                  <a:pt x="3" y="8"/>
                </a:lnTo>
                <a:lnTo>
                  <a:pt x="4" y="9"/>
                </a:lnTo>
                <a:lnTo>
                  <a:pt x="5" y="9"/>
                </a:lnTo>
                <a:lnTo>
                  <a:pt x="5" y="9"/>
                </a:lnTo>
                <a:lnTo>
                  <a:pt x="5" y="8"/>
                </a:lnTo>
                <a:lnTo>
                  <a:pt x="6" y="8"/>
                </a:lnTo>
                <a:lnTo>
                  <a:pt x="6" y="8"/>
                </a:lnTo>
                <a:lnTo>
                  <a:pt x="6" y="8"/>
                </a:lnTo>
                <a:lnTo>
                  <a:pt x="7" y="8"/>
                </a:lnTo>
                <a:lnTo>
                  <a:pt x="7" y="8"/>
                </a:lnTo>
                <a:lnTo>
                  <a:pt x="7" y="7"/>
                </a:lnTo>
                <a:lnTo>
                  <a:pt x="7" y="7"/>
                </a:lnTo>
                <a:lnTo>
                  <a:pt x="7" y="7"/>
                </a:lnTo>
                <a:lnTo>
                  <a:pt x="8" y="7"/>
                </a:lnTo>
                <a:lnTo>
                  <a:pt x="8" y="6"/>
                </a:lnTo>
                <a:lnTo>
                  <a:pt x="8" y="6"/>
                </a:lnTo>
                <a:lnTo>
                  <a:pt x="9" y="6"/>
                </a:lnTo>
                <a:lnTo>
                  <a:pt x="9" y="6"/>
                </a:lnTo>
                <a:lnTo>
                  <a:pt x="9" y="6"/>
                </a:lnTo>
                <a:lnTo>
                  <a:pt x="9" y="6"/>
                </a:lnTo>
                <a:lnTo>
                  <a:pt x="9" y="5"/>
                </a:lnTo>
                <a:lnTo>
                  <a:pt x="9" y="5"/>
                </a:lnTo>
                <a:lnTo>
                  <a:pt x="9" y="5"/>
                </a:lnTo>
                <a:lnTo>
                  <a:pt x="9" y="5"/>
                </a:lnTo>
                <a:lnTo>
                  <a:pt x="8" y="5"/>
                </a:lnTo>
                <a:lnTo>
                  <a:pt x="8" y="5"/>
                </a:lnTo>
                <a:lnTo>
                  <a:pt x="8" y="4"/>
                </a:lnTo>
                <a:lnTo>
                  <a:pt x="7" y="3"/>
                </a:lnTo>
                <a:lnTo>
                  <a:pt x="6" y="1"/>
                </a:lnTo>
                <a:lnTo>
                  <a:pt x="6" y="1"/>
                </a:lnTo>
              </a:path>
            </a:pathLst>
          </a:custGeom>
          <a:solidFill>
            <a:srgbClr val="5AA6A6"/>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12" name="Freeform 95"/>
          <p:cNvSpPr>
            <a:spLocks/>
          </p:cNvSpPr>
          <p:nvPr/>
        </p:nvSpPr>
        <p:spPr bwMode="gray">
          <a:xfrm>
            <a:off x="8720139" y="2255841"/>
            <a:ext cx="14287" cy="14288"/>
          </a:xfrm>
          <a:custGeom>
            <a:avLst/>
            <a:gdLst>
              <a:gd name="T0" fmla="*/ 3 w 9"/>
              <a:gd name="T1" fmla="*/ 7 h 9"/>
              <a:gd name="T2" fmla="*/ 3 w 9"/>
              <a:gd name="T3" fmla="*/ 7 h 9"/>
              <a:gd name="T4" fmla="*/ 3 w 9"/>
              <a:gd name="T5" fmla="*/ 8 h 9"/>
              <a:gd name="T6" fmla="*/ 3 w 9"/>
              <a:gd name="T7" fmla="*/ 8 h 9"/>
              <a:gd name="T8" fmla="*/ 4 w 9"/>
              <a:gd name="T9" fmla="*/ 8 h 9"/>
              <a:gd name="T10" fmla="*/ 4 w 9"/>
              <a:gd name="T11" fmla="*/ 8 h 9"/>
              <a:gd name="T12" fmla="*/ 4 w 9"/>
              <a:gd name="T13" fmla="*/ 8 h 9"/>
              <a:gd name="T14" fmla="*/ 5 w 9"/>
              <a:gd name="T15" fmla="*/ 8 h 9"/>
              <a:gd name="T16" fmla="*/ 5 w 9"/>
              <a:gd name="T17" fmla="*/ 8 h 9"/>
              <a:gd name="T18" fmla="*/ 5 w 9"/>
              <a:gd name="T19" fmla="*/ 8 h 9"/>
              <a:gd name="T20" fmla="*/ 5 w 9"/>
              <a:gd name="T21" fmla="*/ 8 h 9"/>
              <a:gd name="T22" fmla="*/ 6 w 9"/>
              <a:gd name="T23" fmla="*/ 7 h 9"/>
              <a:gd name="T24" fmla="*/ 6 w 9"/>
              <a:gd name="T25" fmla="*/ 7 h 9"/>
              <a:gd name="T26" fmla="*/ 6 w 9"/>
              <a:gd name="T27" fmla="*/ 7 h 9"/>
              <a:gd name="T28" fmla="*/ 6 w 9"/>
              <a:gd name="T29" fmla="*/ 7 h 9"/>
              <a:gd name="T30" fmla="*/ 6 w 9"/>
              <a:gd name="T31" fmla="*/ 7 h 9"/>
              <a:gd name="T32" fmla="*/ 6 w 9"/>
              <a:gd name="T33" fmla="*/ 7 h 9"/>
              <a:gd name="T34" fmla="*/ 7 w 9"/>
              <a:gd name="T35" fmla="*/ 6 h 9"/>
              <a:gd name="T36" fmla="*/ 7 w 9"/>
              <a:gd name="T37" fmla="*/ 6 h 9"/>
              <a:gd name="T38" fmla="*/ 8 w 9"/>
              <a:gd name="T39" fmla="*/ 6 h 9"/>
              <a:gd name="T40" fmla="*/ 8 w 9"/>
              <a:gd name="T41" fmla="*/ 6 h 9"/>
              <a:gd name="T42" fmla="*/ 8 w 9"/>
              <a:gd name="T43" fmla="*/ 6 h 9"/>
              <a:gd name="T44" fmla="*/ 8 w 9"/>
              <a:gd name="T45" fmla="*/ 5 h 9"/>
              <a:gd name="T46" fmla="*/ 8 w 9"/>
              <a:gd name="T47" fmla="*/ 5 h 9"/>
              <a:gd name="T48" fmla="*/ 8 w 9"/>
              <a:gd name="T49" fmla="*/ 5 h 9"/>
              <a:gd name="T50" fmla="*/ 8 w 9"/>
              <a:gd name="T51" fmla="*/ 5 h 9"/>
              <a:gd name="T52" fmla="*/ 8 w 9"/>
              <a:gd name="T53" fmla="*/ 5 h 9"/>
              <a:gd name="T54" fmla="*/ 8 w 9"/>
              <a:gd name="T55" fmla="*/ 5 h 9"/>
              <a:gd name="T56" fmla="*/ 8 w 9"/>
              <a:gd name="T57" fmla="*/ 5 h 9"/>
              <a:gd name="T58" fmla="*/ 7 w 9"/>
              <a:gd name="T59" fmla="*/ 5 h 9"/>
              <a:gd name="T60" fmla="*/ 7 w 9"/>
              <a:gd name="T61" fmla="*/ 4 h 9"/>
              <a:gd name="T62" fmla="*/ 6 w 9"/>
              <a:gd name="T63" fmla="*/ 3 h 9"/>
              <a:gd name="T64" fmla="*/ 6 w 9"/>
              <a:gd name="T65" fmla="*/ 2 h 9"/>
              <a:gd name="T66" fmla="*/ 6 w 9"/>
              <a:gd name="T67" fmla="*/ 2 h 9"/>
              <a:gd name="T68" fmla="*/ 5 w 9"/>
              <a:gd name="T69" fmla="*/ 2 h 9"/>
              <a:gd name="T70" fmla="*/ 5 w 9"/>
              <a:gd name="T71" fmla="*/ 1 h 9"/>
              <a:gd name="T72" fmla="*/ 5 w 9"/>
              <a:gd name="T73" fmla="*/ 1 h 9"/>
              <a:gd name="T74" fmla="*/ 5 w 9"/>
              <a:gd name="T75" fmla="*/ 1 h 9"/>
              <a:gd name="T76" fmla="*/ 5 w 9"/>
              <a:gd name="T77" fmla="*/ 1 h 9"/>
              <a:gd name="T78" fmla="*/ 4 w 9"/>
              <a:gd name="T79" fmla="*/ 0 h 9"/>
              <a:gd name="T80" fmla="*/ 4 w 9"/>
              <a:gd name="T81" fmla="*/ 0 h 9"/>
              <a:gd name="T82" fmla="*/ 4 w 9"/>
              <a:gd name="T83" fmla="*/ 0 h 9"/>
              <a:gd name="T84" fmla="*/ 3 w 9"/>
              <a:gd name="T85" fmla="*/ 0 h 9"/>
              <a:gd name="T86" fmla="*/ 3 w 9"/>
              <a:gd name="T87" fmla="*/ 0 h 9"/>
              <a:gd name="T88" fmla="*/ 3 w 9"/>
              <a:gd name="T89" fmla="*/ 0 h 9"/>
              <a:gd name="T90" fmla="*/ 2 w 9"/>
              <a:gd name="T91" fmla="*/ 0 h 9"/>
              <a:gd name="T92" fmla="*/ 2 w 9"/>
              <a:gd name="T93" fmla="*/ 0 h 9"/>
              <a:gd name="T94" fmla="*/ 2 w 9"/>
              <a:gd name="T95" fmla="*/ 0 h 9"/>
              <a:gd name="T96" fmla="*/ 1 w 9"/>
              <a:gd name="T97" fmla="*/ 0 h 9"/>
              <a:gd name="T98" fmla="*/ 1 w 9"/>
              <a:gd name="T99" fmla="*/ 1 h 9"/>
              <a:gd name="T100" fmla="*/ 1 w 9"/>
              <a:gd name="T101" fmla="*/ 1 h 9"/>
              <a:gd name="T102" fmla="*/ 0 w 9"/>
              <a:gd name="T103" fmla="*/ 1 h 9"/>
              <a:gd name="T104" fmla="*/ 0 w 9"/>
              <a:gd name="T105" fmla="*/ 2 h 9"/>
              <a:gd name="T106" fmla="*/ 0 w 9"/>
              <a:gd name="T107" fmla="*/ 2 h 9"/>
              <a:gd name="T108" fmla="*/ 0 w 9"/>
              <a:gd name="T109" fmla="*/ 2 h 9"/>
              <a:gd name="T110" fmla="*/ 0 w 9"/>
              <a:gd name="T111" fmla="*/ 3 h 9"/>
              <a:gd name="T112" fmla="*/ 0 w 9"/>
              <a:gd name="T113" fmla="*/ 3 h 9"/>
              <a:gd name="T114" fmla="*/ 0 w 9"/>
              <a:gd name="T115" fmla="*/ 4 h 9"/>
              <a:gd name="T116" fmla="*/ 1 w 9"/>
              <a:gd name="T117" fmla="*/ 5 h 9"/>
              <a:gd name="T118" fmla="*/ 2 w 9"/>
              <a:gd name="T119" fmla="*/ 6 h 9"/>
              <a:gd name="T120" fmla="*/ 3 w 9"/>
              <a:gd name="T121"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 h="9">
                <a:moveTo>
                  <a:pt x="3" y="7"/>
                </a:moveTo>
                <a:lnTo>
                  <a:pt x="3" y="7"/>
                </a:lnTo>
                <a:lnTo>
                  <a:pt x="3" y="8"/>
                </a:lnTo>
                <a:lnTo>
                  <a:pt x="3" y="8"/>
                </a:lnTo>
                <a:lnTo>
                  <a:pt x="4" y="8"/>
                </a:lnTo>
                <a:lnTo>
                  <a:pt x="4" y="8"/>
                </a:lnTo>
                <a:lnTo>
                  <a:pt x="4" y="8"/>
                </a:lnTo>
                <a:lnTo>
                  <a:pt x="5" y="8"/>
                </a:lnTo>
                <a:lnTo>
                  <a:pt x="5" y="8"/>
                </a:lnTo>
                <a:lnTo>
                  <a:pt x="5" y="8"/>
                </a:lnTo>
                <a:lnTo>
                  <a:pt x="5" y="8"/>
                </a:lnTo>
                <a:lnTo>
                  <a:pt x="6" y="7"/>
                </a:lnTo>
                <a:lnTo>
                  <a:pt x="6" y="7"/>
                </a:lnTo>
                <a:lnTo>
                  <a:pt x="6" y="7"/>
                </a:lnTo>
                <a:lnTo>
                  <a:pt x="6" y="7"/>
                </a:lnTo>
                <a:lnTo>
                  <a:pt x="6" y="7"/>
                </a:lnTo>
                <a:lnTo>
                  <a:pt x="6" y="7"/>
                </a:lnTo>
                <a:lnTo>
                  <a:pt x="7" y="6"/>
                </a:lnTo>
                <a:lnTo>
                  <a:pt x="7" y="6"/>
                </a:lnTo>
                <a:lnTo>
                  <a:pt x="8" y="6"/>
                </a:lnTo>
                <a:lnTo>
                  <a:pt x="8" y="6"/>
                </a:lnTo>
                <a:lnTo>
                  <a:pt x="8" y="6"/>
                </a:lnTo>
                <a:lnTo>
                  <a:pt x="8" y="5"/>
                </a:lnTo>
                <a:lnTo>
                  <a:pt x="8" y="5"/>
                </a:lnTo>
                <a:lnTo>
                  <a:pt x="8" y="5"/>
                </a:lnTo>
                <a:lnTo>
                  <a:pt x="8" y="5"/>
                </a:lnTo>
                <a:lnTo>
                  <a:pt x="8" y="5"/>
                </a:lnTo>
                <a:lnTo>
                  <a:pt x="8" y="5"/>
                </a:lnTo>
                <a:lnTo>
                  <a:pt x="8" y="5"/>
                </a:lnTo>
                <a:lnTo>
                  <a:pt x="7" y="5"/>
                </a:lnTo>
                <a:lnTo>
                  <a:pt x="7" y="4"/>
                </a:lnTo>
                <a:lnTo>
                  <a:pt x="6" y="3"/>
                </a:lnTo>
                <a:lnTo>
                  <a:pt x="6" y="2"/>
                </a:lnTo>
                <a:lnTo>
                  <a:pt x="6" y="2"/>
                </a:lnTo>
                <a:lnTo>
                  <a:pt x="5" y="2"/>
                </a:lnTo>
                <a:lnTo>
                  <a:pt x="5" y="1"/>
                </a:lnTo>
                <a:lnTo>
                  <a:pt x="5" y="1"/>
                </a:lnTo>
                <a:lnTo>
                  <a:pt x="5" y="1"/>
                </a:lnTo>
                <a:lnTo>
                  <a:pt x="5" y="1"/>
                </a:lnTo>
                <a:lnTo>
                  <a:pt x="4" y="0"/>
                </a:lnTo>
                <a:lnTo>
                  <a:pt x="4" y="0"/>
                </a:lnTo>
                <a:lnTo>
                  <a:pt x="4" y="0"/>
                </a:lnTo>
                <a:lnTo>
                  <a:pt x="3" y="0"/>
                </a:lnTo>
                <a:lnTo>
                  <a:pt x="3" y="0"/>
                </a:lnTo>
                <a:lnTo>
                  <a:pt x="3" y="0"/>
                </a:lnTo>
                <a:lnTo>
                  <a:pt x="2" y="0"/>
                </a:lnTo>
                <a:lnTo>
                  <a:pt x="2" y="0"/>
                </a:lnTo>
                <a:lnTo>
                  <a:pt x="2" y="0"/>
                </a:lnTo>
                <a:lnTo>
                  <a:pt x="1" y="0"/>
                </a:lnTo>
                <a:lnTo>
                  <a:pt x="1" y="1"/>
                </a:lnTo>
                <a:lnTo>
                  <a:pt x="1" y="1"/>
                </a:lnTo>
                <a:lnTo>
                  <a:pt x="0" y="1"/>
                </a:lnTo>
                <a:lnTo>
                  <a:pt x="0" y="2"/>
                </a:lnTo>
                <a:lnTo>
                  <a:pt x="0" y="2"/>
                </a:lnTo>
                <a:lnTo>
                  <a:pt x="0" y="2"/>
                </a:lnTo>
                <a:lnTo>
                  <a:pt x="0" y="3"/>
                </a:lnTo>
                <a:lnTo>
                  <a:pt x="0" y="3"/>
                </a:lnTo>
                <a:lnTo>
                  <a:pt x="0" y="4"/>
                </a:lnTo>
                <a:lnTo>
                  <a:pt x="1" y="5"/>
                </a:lnTo>
                <a:lnTo>
                  <a:pt x="2" y="6"/>
                </a:lnTo>
                <a:lnTo>
                  <a:pt x="3" y="7"/>
                </a:lnTo>
              </a:path>
            </a:pathLst>
          </a:custGeom>
          <a:solidFill>
            <a:srgbClr val="3C8888"/>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13" name="Freeform 96"/>
          <p:cNvSpPr>
            <a:spLocks/>
          </p:cNvSpPr>
          <p:nvPr/>
        </p:nvSpPr>
        <p:spPr bwMode="gray">
          <a:xfrm>
            <a:off x="8804276" y="2351092"/>
            <a:ext cx="4763" cy="4763"/>
          </a:xfrm>
          <a:custGeom>
            <a:avLst/>
            <a:gdLst>
              <a:gd name="T0" fmla="*/ 1 w 3"/>
              <a:gd name="T1" fmla="*/ 1 h 3"/>
              <a:gd name="T2" fmla="*/ 1 w 3"/>
              <a:gd name="T3" fmla="*/ 1 h 3"/>
              <a:gd name="T4" fmla="*/ 0 w 3"/>
              <a:gd name="T5" fmla="*/ 1 h 3"/>
              <a:gd name="T6" fmla="*/ 0 w 3"/>
              <a:gd name="T7" fmla="*/ 1 h 3"/>
              <a:gd name="T8" fmla="*/ 0 w 3"/>
              <a:gd name="T9" fmla="*/ 1 h 3"/>
              <a:gd name="T10" fmla="*/ 0 w 3"/>
              <a:gd name="T11" fmla="*/ 1 h 3"/>
              <a:gd name="T12" fmla="*/ 0 w 3"/>
              <a:gd name="T13" fmla="*/ 1 h 3"/>
              <a:gd name="T14" fmla="*/ 0 w 3"/>
              <a:gd name="T15" fmla="*/ 1 h 3"/>
              <a:gd name="T16" fmla="*/ 0 w 3"/>
              <a:gd name="T17" fmla="*/ 2 h 3"/>
              <a:gd name="T18" fmla="*/ 0 w 3"/>
              <a:gd name="T19" fmla="*/ 2 h 3"/>
              <a:gd name="T20" fmla="*/ 0 w 3"/>
              <a:gd name="T21" fmla="*/ 2 h 3"/>
              <a:gd name="T22" fmla="*/ 0 w 3"/>
              <a:gd name="T23" fmla="*/ 2 h 3"/>
              <a:gd name="T24" fmla="*/ 0 w 3"/>
              <a:gd name="T25" fmla="*/ 2 h 3"/>
              <a:gd name="T26" fmla="*/ 1 w 3"/>
              <a:gd name="T27" fmla="*/ 2 h 3"/>
              <a:gd name="T28" fmla="*/ 1 w 3"/>
              <a:gd name="T29" fmla="*/ 2 h 3"/>
              <a:gd name="T30" fmla="*/ 1 w 3"/>
              <a:gd name="T31" fmla="*/ 2 h 3"/>
              <a:gd name="T32" fmla="*/ 1 w 3"/>
              <a:gd name="T33" fmla="*/ 2 h 3"/>
              <a:gd name="T34" fmla="*/ 1 w 3"/>
              <a:gd name="T35" fmla="*/ 2 h 3"/>
              <a:gd name="T36" fmla="*/ 1 w 3"/>
              <a:gd name="T37" fmla="*/ 2 h 3"/>
              <a:gd name="T38" fmla="*/ 1 w 3"/>
              <a:gd name="T39" fmla="*/ 2 h 3"/>
              <a:gd name="T40" fmla="*/ 1 w 3"/>
              <a:gd name="T41" fmla="*/ 2 h 3"/>
              <a:gd name="T42" fmla="*/ 1 w 3"/>
              <a:gd name="T43" fmla="*/ 2 h 3"/>
              <a:gd name="T44" fmla="*/ 1 w 3"/>
              <a:gd name="T45" fmla="*/ 2 h 3"/>
              <a:gd name="T46" fmla="*/ 1 w 3"/>
              <a:gd name="T47" fmla="*/ 1 h 3"/>
              <a:gd name="T48" fmla="*/ 2 w 3"/>
              <a:gd name="T49" fmla="*/ 1 h 3"/>
              <a:gd name="T50" fmla="*/ 2 w 3"/>
              <a:gd name="T51" fmla="*/ 1 h 3"/>
              <a:gd name="T52" fmla="*/ 2 w 3"/>
              <a:gd name="T53" fmla="*/ 1 h 3"/>
              <a:gd name="T54" fmla="*/ 2 w 3"/>
              <a:gd name="T55" fmla="*/ 1 h 3"/>
              <a:gd name="T56" fmla="*/ 2 w 3"/>
              <a:gd name="T57" fmla="*/ 1 h 3"/>
              <a:gd name="T58" fmla="*/ 2 w 3"/>
              <a:gd name="T59" fmla="*/ 0 h 3"/>
              <a:gd name="T60" fmla="*/ 2 w 3"/>
              <a:gd name="T61" fmla="*/ 0 h 3"/>
              <a:gd name="T62" fmla="*/ 2 w 3"/>
              <a:gd name="T63" fmla="*/ 0 h 3"/>
              <a:gd name="T64" fmla="*/ 2 w 3"/>
              <a:gd name="T65" fmla="*/ 0 h 3"/>
              <a:gd name="T66" fmla="*/ 2 w 3"/>
              <a:gd name="T67" fmla="*/ 0 h 3"/>
              <a:gd name="T68" fmla="*/ 2 w 3"/>
              <a:gd name="T69" fmla="*/ 0 h 3"/>
              <a:gd name="T70" fmla="*/ 2 w 3"/>
              <a:gd name="T71" fmla="*/ 0 h 3"/>
              <a:gd name="T72" fmla="*/ 2 w 3"/>
              <a:gd name="T73" fmla="*/ 0 h 3"/>
              <a:gd name="T74" fmla="*/ 2 w 3"/>
              <a:gd name="T75" fmla="*/ 0 h 3"/>
              <a:gd name="T76" fmla="*/ 2 w 3"/>
              <a:gd name="T77" fmla="*/ 0 h 3"/>
              <a:gd name="T78" fmla="*/ 1 w 3"/>
              <a:gd name="T79" fmla="*/ 0 h 3"/>
              <a:gd name="T80" fmla="*/ 1 w 3"/>
              <a:gd name="T81" fmla="*/ 0 h 3"/>
              <a:gd name="T82" fmla="*/ 1 w 3"/>
              <a:gd name="T83" fmla="*/ 0 h 3"/>
              <a:gd name="T84" fmla="*/ 1 w 3"/>
              <a:gd name="T85" fmla="*/ 0 h 3"/>
              <a:gd name="T86" fmla="*/ 1 w 3"/>
              <a:gd name="T87" fmla="*/ 0 h 3"/>
              <a:gd name="T88" fmla="*/ 1 w 3"/>
              <a:gd name="T89" fmla="*/ 0 h 3"/>
              <a:gd name="T90" fmla="*/ 1 w 3"/>
              <a:gd name="T91" fmla="*/ 0 h 3"/>
              <a:gd name="T92" fmla="*/ 1 w 3"/>
              <a:gd name="T93" fmla="*/ 1 h 3"/>
              <a:gd name="T94" fmla="*/ 1 w 3"/>
              <a:gd name="T95" fmla="*/ 1 h 3"/>
              <a:gd name="T96" fmla="*/ 1 w 3"/>
              <a:gd name="T9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 h="3">
                <a:moveTo>
                  <a:pt x="1" y="1"/>
                </a:moveTo>
                <a:lnTo>
                  <a:pt x="1" y="1"/>
                </a:lnTo>
                <a:lnTo>
                  <a:pt x="0" y="1"/>
                </a:lnTo>
                <a:lnTo>
                  <a:pt x="0" y="1"/>
                </a:lnTo>
                <a:lnTo>
                  <a:pt x="0" y="1"/>
                </a:lnTo>
                <a:lnTo>
                  <a:pt x="0" y="1"/>
                </a:lnTo>
                <a:lnTo>
                  <a:pt x="0" y="1"/>
                </a:lnTo>
                <a:lnTo>
                  <a:pt x="0" y="1"/>
                </a:lnTo>
                <a:lnTo>
                  <a:pt x="0" y="2"/>
                </a:lnTo>
                <a:lnTo>
                  <a:pt x="0" y="2"/>
                </a:lnTo>
                <a:lnTo>
                  <a:pt x="0" y="2"/>
                </a:lnTo>
                <a:lnTo>
                  <a:pt x="0" y="2"/>
                </a:lnTo>
                <a:lnTo>
                  <a:pt x="0" y="2"/>
                </a:lnTo>
                <a:lnTo>
                  <a:pt x="1" y="2"/>
                </a:lnTo>
                <a:lnTo>
                  <a:pt x="1" y="2"/>
                </a:lnTo>
                <a:lnTo>
                  <a:pt x="1" y="2"/>
                </a:lnTo>
                <a:lnTo>
                  <a:pt x="1" y="2"/>
                </a:lnTo>
                <a:lnTo>
                  <a:pt x="1" y="2"/>
                </a:lnTo>
                <a:lnTo>
                  <a:pt x="1" y="2"/>
                </a:lnTo>
                <a:lnTo>
                  <a:pt x="1" y="2"/>
                </a:lnTo>
                <a:lnTo>
                  <a:pt x="1" y="2"/>
                </a:lnTo>
                <a:lnTo>
                  <a:pt x="1" y="2"/>
                </a:lnTo>
                <a:lnTo>
                  <a:pt x="1" y="2"/>
                </a:lnTo>
                <a:lnTo>
                  <a:pt x="1" y="1"/>
                </a:lnTo>
                <a:lnTo>
                  <a:pt x="2" y="1"/>
                </a:lnTo>
                <a:lnTo>
                  <a:pt x="2" y="1"/>
                </a:lnTo>
                <a:lnTo>
                  <a:pt x="2" y="1"/>
                </a:lnTo>
                <a:lnTo>
                  <a:pt x="2" y="1"/>
                </a:lnTo>
                <a:lnTo>
                  <a:pt x="2" y="1"/>
                </a:lnTo>
                <a:lnTo>
                  <a:pt x="2" y="0"/>
                </a:lnTo>
                <a:lnTo>
                  <a:pt x="2" y="0"/>
                </a:lnTo>
                <a:lnTo>
                  <a:pt x="2" y="0"/>
                </a:lnTo>
                <a:lnTo>
                  <a:pt x="2" y="0"/>
                </a:lnTo>
                <a:lnTo>
                  <a:pt x="2" y="0"/>
                </a:lnTo>
                <a:lnTo>
                  <a:pt x="2" y="0"/>
                </a:lnTo>
                <a:lnTo>
                  <a:pt x="2" y="0"/>
                </a:lnTo>
                <a:lnTo>
                  <a:pt x="2" y="0"/>
                </a:lnTo>
                <a:lnTo>
                  <a:pt x="2" y="0"/>
                </a:lnTo>
                <a:lnTo>
                  <a:pt x="2" y="0"/>
                </a:lnTo>
                <a:lnTo>
                  <a:pt x="1" y="0"/>
                </a:lnTo>
                <a:lnTo>
                  <a:pt x="1" y="0"/>
                </a:lnTo>
                <a:lnTo>
                  <a:pt x="1" y="0"/>
                </a:lnTo>
                <a:lnTo>
                  <a:pt x="1" y="0"/>
                </a:lnTo>
                <a:lnTo>
                  <a:pt x="1" y="0"/>
                </a:lnTo>
                <a:lnTo>
                  <a:pt x="1" y="0"/>
                </a:lnTo>
                <a:lnTo>
                  <a:pt x="1" y="0"/>
                </a:lnTo>
                <a:lnTo>
                  <a:pt x="1" y="1"/>
                </a:lnTo>
                <a:lnTo>
                  <a:pt x="1" y="1"/>
                </a:lnTo>
                <a:lnTo>
                  <a:pt x="1" y="1"/>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14" name="Freeform 97"/>
          <p:cNvSpPr>
            <a:spLocks/>
          </p:cNvSpPr>
          <p:nvPr/>
        </p:nvSpPr>
        <p:spPr bwMode="gray">
          <a:xfrm>
            <a:off x="8804275" y="2354267"/>
            <a:ext cx="6350" cy="3175"/>
          </a:xfrm>
          <a:custGeom>
            <a:avLst/>
            <a:gdLst>
              <a:gd name="T0" fmla="*/ 1 w 4"/>
              <a:gd name="T1" fmla="*/ 0 h 2"/>
              <a:gd name="T2" fmla="*/ 1 w 4"/>
              <a:gd name="T3" fmla="*/ 0 h 2"/>
              <a:gd name="T4" fmla="*/ 1 w 4"/>
              <a:gd name="T5" fmla="*/ 0 h 2"/>
              <a:gd name="T6" fmla="*/ 1 w 4"/>
              <a:gd name="T7" fmla="*/ 1 h 2"/>
              <a:gd name="T8" fmla="*/ 1 w 4"/>
              <a:gd name="T9" fmla="*/ 1 h 2"/>
              <a:gd name="T10" fmla="*/ 1 w 4"/>
              <a:gd name="T11" fmla="*/ 1 h 2"/>
              <a:gd name="T12" fmla="*/ 0 w 4"/>
              <a:gd name="T13" fmla="*/ 1 h 2"/>
              <a:gd name="T14" fmla="*/ 0 w 4"/>
              <a:gd name="T15" fmla="*/ 1 h 2"/>
              <a:gd name="T16" fmla="*/ 1 w 4"/>
              <a:gd name="T17" fmla="*/ 1 h 2"/>
              <a:gd name="T18" fmla="*/ 1 w 4"/>
              <a:gd name="T19" fmla="*/ 1 h 2"/>
              <a:gd name="T20" fmla="*/ 1 w 4"/>
              <a:gd name="T21" fmla="*/ 1 h 2"/>
              <a:gd name="T22" fmla="*/ 1 w 4"/>
              <a:gd name="T23" fmla="*/ 1 h 2"/>
              <a:gd name="T24" fmla="*/ 2 w 4"/>
              <a:gd name="T25" fmla="*/ 1 h 2"/>
              <a:gd name="T26" fmla="*/ 2 w 4"/>
              <a:gd name="T27" fmla="*/ 1 h 2"/>
              <a:gd name="T28" fmla="*/ 2 w 4"/>
              <a:gd name="T29" fmla="*/ 1 h 2"/>
              <a:gd name="T30" fmla="*/ 2 w 4"/>
              <a:gd name="T31" fmla="*/ 1 h 2"/>
              <a:gd name="T32" fmla="*/ 2 w 4"/>
              <a:gd name="T33" fmla="*/ 1 h 2"/>
              <a:gd name="T34" fmla="*/ 3 w 4"/>
              <a:gd name="T35" fmla="*/ 1 h 2"/>
              <a:gd name="T36" fmla="*/ 3 w 4"/>
              <a:gd name="T37" fmla="*/ 1 h 2"/>
              <a:gd name="T38" fmla="*/ 3 w 4"/>
              <a:gd name="T39" fmla="*/ 0 h 2"/>
              <a:gd name="T40" fmla="*/ 3 w 4"/>
              <a:gd name="T41" fmla="*/ 0 h 2"/>
              <a:gd name="T42" fmla="*/ 3 w 4"/>
              <a:gd name="T43" fmla="*/ 0 h 2"/>
              <a:gd name="T44" fmla="*/ 3 w 4"/>
              <a:gd name="T45" fmla="*/ 0 h 2"/>
              <a:gd name="T46" fmla="*/ 3 w 4"/>
              <a:gd name="T47" fmla="*/ 0 h 2"/>
              <a:gd name="T48" fmla="*/ 2 w 4"/>
              <a:gd name="T49" fmla="*/ 0 h 2"/>
              <a:gd name="T50" fmla="*/ 3 w 4"/>
              <a:gd name="T51" fmla="*/ 0 h 2"/>
              <a:gd name="T52" fmla="*/ 2 w 4"/>
              <a:gd name="T53" fmla="*/ 0 h 2"/>
              <a:gd name="T54" fmla="*/ 2 w 4"/>
              <a:gd name="T55" fmla="*/ 0 h 2"/>
              <a:gd name="T56" fmla="*/ 2 w 4"/>
              <a:gd name="T57" fmla="*/ 0 h 2"/>
              <a:gd name="T58" fmla="*/ 2 w 4"/>
              <a:gd name="T59" fmla="*/ 0 h 2"/>
              <a:gd name="T60" fmla="*/ 2 w 4"/>
              <a:gd name="T61" fmla="*/ 0 h 2"/>
              <a:gd name="T62" fmla="*/ 1 w 4"/>
              <a:gd name="T63" fmla="*/ 0 h 2"/>
              <a:gd name="T64" fmla="*/ 1 w 4"/>
              <a:gd name="T6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 h="2">
                <a:moveTo>
                  <a:pt x="1" y="0"/>
                </a:moveTo>
                <a:lnTo>
                  <a:pt x="1" y="0"/>
                </a:lnTo>
                <a:lnTo>
                  <a:pt x="1" y="0"/>
                </a:lnTo>
                <a:lnTo>
                  <a:pt x="1" y="1"/>
                </a:lnTo>
                <a:lnTo>
                  <a:pt x="1" y="1"/>
                </a:lnTo>
                <a:lnTo>
                  <a:pt x="1" y="1"/>
                </a:lnTo>
                <a:lnTo>
                  <a:pt x="0" y="1"/>
                </a:lnTo>
                <a:lnTo>
                  <a:pt x="0" y="1"/>
                </a:lnTo>
                <a:lnTo>
                  <a:pt x="1" y="1"/>
                </a:lnTo>
                <a:lnTo>
                  <a:pt x="1" y="1"/>
                </a:lnTo>
                <a:lnTo>
                  <a:pt x="1" y="1"/>
                </a:lnTo>
                <a:lnTo>
                  <a:pt x="1" y="1"/>
                </a:lnTo>
                <a:lnTo>
                  <a:pt x="2" y="1"/>
                </a:lnTo>
                <a:lnTo>
                  <a:pt x="2" y="1"/>
                </a:lnTo>
                <a:lnTo>
                  <a:pt x="2" y="1"/>
                </a:lnTo>
                <a:lnTo>
                  <a:pt x="2" y="1"/>
                </a:lnTo>
                <a:lnTo>
                  <a:pt x="2" y="1"/>
                </a:lnTo>
                <a:lnTo>
                  <a:pt x="3" y="1"/>
                </a:lnTo>
                <a:lnTo>
                  <a:pt x="3" y="1"/>
                </a:lnTo>
                <a:lnTo>
                  <a:pt x="3" y="0"/>
                </a:lnTo>
                <a:lnTo>
                  <a:pt x="3" y="0"/>
                </a:lnTo>
                <a:lnTo>
                  <a:pt x="3" y="0"/>
                </a:lnTo>
                <a:lnTo>
                  <a:pt x="3" y="0"/>
                </a:lnTo>
                <a:lnTo>
                  <a:pt x="3" y="0"/>
                </a:lnTo>
                <a:lnTo>
                  <a:pt x="2" y="0"/>
                </a:lnTo>
                <a:lnTo>
                  <a:pt x="3" y="0"/>
                </a:lnTo>
                <a:lnTo>
                  <a:pt x="2" y="0"/>
                </a:lnTo>
                <a:lnTo>
                  <a:pt x="2" y="0"/>
                </a:lnTo>
                <a:lnTo>
                  <a:pt x="2" y="0"/>
                </a:lnTo>
                <a:lnTo>
                  <a:pt x="2" y="0"/>
                </a:lnTo>
                <a:lnTo>
                  <a:pt x="2" y="0"/>
                </a:lnTo>
                <a:lnTo>
                  <a:pt x="1" y="0"/>
                </a:lnTo>
                <a:lnTo>
                  <a:pt x="1" y="0"/>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15" name="Freeform 98"/>
          <p:cNvSpPr>
            <a:spLocks/>
          </p:cNvSpPr>
          <p:nvPr/>
        </p:nvSpPr>
        <p:spPr bwMode="gray">
          <a:xfrm>
            <a:off x="8804275" y="2352680"/>
            <a:ext cx="6350" cy="3175"/>
          </a:xfrm>
          <a:custGeom>
            <a:avLst/>
            <a:gdLst>
              <a:gd name="T0" fmla="*/ 0 w 4"/>
              <a:gd name="T1" fmla="*/ 1 h 2"/>
              <a:gd name="T2" fmla="*/ 0 w 4"/>
              <a:gd name="T3" fmla="*/ 1 h 2"/>
              <a:gd name="T4" fmla="*/ 0 w 4"/>
              <a:gd name="T5" fmla="*/ 1 h 2"/>
              <a:gd name="T6" fmla="*/ 0 w 4"/>
              <a:gd name="T7" fmla="*/ 1 h 2"/>
              <a:gd name="T8" fmla="*/ 0 w 4"/>
              <a:gd name="T9" fmla="*/ 1 h 2"/>
              <a:gd name="T10" fmla="*/ 0 w 4"/>
              <a:gd name="T11" fmla="*/ 1 h 2"/>
              <a:gd name="T12" fmla="*/ 0 w 4"/>
              <a:gd name="T13" fmla="*/ 1 h 2"/>
              <a:gd name="T14" fmla="*/ 0 w 4"/>
              <a:gd name="T15" fmla="*/ 1 h 2"/>
              <a:gd name="T16" fmla="*/ 0 w 4"/>
              <a:gd name="T17" fmla="*/ 1 h 2"/>
              <a:gd name="T18" fmla="*/ 0 w 4"/>
              <a:gd name="T19" fmla="*/ 1 h 2"/>
              <a:gd name="T20" fmla="*/ 0 w 4"/>
              <a:gd name="T21" fmla="*/ 1 h 2"/>
              <a:gd name="T22" fmla="*/ 0 w 4"/>
              <a:gd name="T23" fmla="*/ 1 h 2"/>
              <a:gd name="T24" fmla="*/ 0 w 4"/>
              <a:gd name="T25" fmla="*/ 1 h 2"/>
              <a:gd name="T26" fmla="*/ 1 w 4"/>
              <a:gd name="T27" fmla="*/ 1 h 2"/>
              <a:gd name="T28" fmla="*/ 1 w 4"/>
              <a:gd name="T29" fmla="*/ 1 h 2"/>
              <a:gd name="T30" fmla="*/ 1 w 4"/>
              <a:gd name="T31" fmla="*/ 1 h 2"/>
              <a:gd name="T32" fmla="*/ 1 w 4"/>
              <a:gd name="T33" fmla="*/ 1 h 2"/>
              <a:gd name="T34" fmla="*/ 1 w 4"/>
              <a:gd name="T35" fmla="*/ 1 h 2"/>
              <a:gd name="T36" fmla="*/ 2 w 4"/>
              <a:gd name="T37" fmla="*/ 1 h 2"/>
              <a:gd name="T38" fmla="*/ 2 w 4"/>
              <a:gd name="T39" fmla="*/ 1 h 2"/>
              <a:gd name="T40" fmla="*/ 2 w 4"/>
              <a:gd name="T41" fmla="*/ 0 h 2"/>
              <a:gd name="T42" fmla="*/ 2 w 4"/>
              <a:gd name="T43" fmla="*/ 0 h 2"/>
              <a:gd name="T44" fmla="*/ 3 w 4"/>
              <a:gd name="T45" fmla="*/ 0 h 2"/>
              <a:gd name="T46" fmla="*/ 3 w 4"/>
              <a:gd name="T47" fmla="*/ 0 h 2"/>
              <a:gd name="T48" fmla="*/ 3 w 4"/>
              <a:gd name="T49" fmla="*/ 0 h 2"/>
              <a:gd name="T50" fmla="*/ 3 w 4"/>
              <a:gd name="T51" fmla="*/ 0 h 2"/>
              <a:gd name="T52" fmla="*/ 3 w 4"/>
              <a:gd name="T53" fmla="*/ 0 h 2"/>
              <a:gd name="T54" fmla="*/ 3 w 4"/>
              <a:gd name="T55" fmla="*/ 0 h 2"/>
              <a:gd name="T56" fmla="*/ 3 w 4"/>
              <a:gd name="T57" fmla="*/ 0 h 2"/>
              <a:gd name="T58" fmla="*/ 3 w 4"/>
              <a:gd name="T59" fmla="*/ 0 h 2"/>
              <a:gd name="T60" fmla="*/ 2 w 4"/>
              <a:gd name="T61" fmla="*/ 0 h 2"/>
              <a:gd name="T62" fmla="*/ 2 w 4"/>
              <a:gd name="T63" fmla="*/ 0 h 2"/>
              <a:gd name="T64" fmla="*/ 2 w 4"/>
              <a:gd name="T65" fmla="*/ 0 h 2"/>
              <a:gd name="T66" fmla="*/ 2 w 4"/>
              <a:gd name="T67" fmla="*/ 0 h 2"/>
              <a:gd name="T68" fmla="*/ 2 w 4"/>
              <a:gd name="T69" fmla="*/ 0 h 2"/>
              <a:gd name="T70" fmla="*/ 2 w 4"/>
              <a:gd name="T71" fmla="*/ 0 h 2"/>
              <a:gd name="T72" fmla="*/ 2 w 4"/>
              <a:gd name="T73" fmla="*/ 0 h 2"/>
              <a:gd name="T74" fmla="*/ 2 w 4"/>
              <a:gd name="T75" fmla="*/ 0 h 2"/>
              <a:gd name="T76" fmla="*/ 2 w 4"/>
              <a:gd name="T77" fmla="*/ 1 h 2"/>
              <a:gd name="T78" fmla="*/ 2 w 4"/>
              <a:gd name="T79" fmla="*/ 1 h 2"/>
              <a:gd name="T80" fmla="*/ 2 w 4"/>
              <a:gd name="T81" fmla="*/ 1 h 2"/>
              <a:gd name="T82" fmla="*/ 1 w 4"/>
              <a:gd name="T83" fmla="*/ 1 h 2"/>
              <a:gd name="T84" fmla="*/ 1 w 4"/>
              <a:gd name="T85" fmla="*/ 1 h 2"/>
              <a:gd name="T86" fmla="*/ 1 w 4"/>
              <a:gd name="T87" fmla="*/ 1 h 2"/>
              <a:gd name="T88" fmla="*/ 1 w 4"/>
              <a:gd name="T89" fmla="*/ 1 h 2"/>
              <a:gd name="T90" fmla="*/ 1 w 4"/>
              <a:gd name="T91" fmla="*/ 1 h 2"/>
              <a:gd name="T92" fmla="*/ 0 w 4"/>
              <a:gd name="T93" fmla="*/ 1 h 2"/>
              <a:gd name="T94" fmla="*/ 0 w 4"/>
              <a:gd name="T95" fmla="*/ 1 h 2"/>
              <a:gd name="T96" fmla="*/ 0 w 4"/>
              <a:gd name="T9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 h="2">
                <a:moveTo>
                  <a:pt x="0" y="1"/>
                </a:moveTo>
                <a:lnTo>
                  <a:pt x="0" y="1"/>
                </a:lnTo>
                <a:lnTo>
                  <a:pt x="0" y="1"/>
                </a:lnTo>
                <a:lnTo>
                  <a:pt x="0" y="1"/>
                </a:lnTo>
                <a:lnTo>
                  <a:pt x="0" y="1"/>
                </a:lnTo>
                <a:lnTo>
                  <a:pt x="0" y="1"/>
                </a:lnTo>
                <a:lnTo>
                  <a:pt x="0" y="1"/>
                </a:lnTo>
                <a:lnTo>
                  <a:pt x="0" y="1"/>
                </a:lnTo>
                <a:lnTo>
                  <a:pt x="0" y="1"/>
                </a:lnTo>
                <a:lnTo>
                  <a:pt x="0" y="1"/>
                </a:lnTo>
                <a:lnTo>
                  <a:pt x="0" y="1"/>
                </a:lnTo>
                <a:lnTo>
                  <a:pt x="0" y="1"/>
                </a:lnTo>
                <a:lnTo>
                  <a:pt x="0" y="1"/>
                </a:lnTo>
                <a:lnTo>
                  <a:pt x="1" y="1"/>
                </a:lnTo>
                <a:lnTo>
                  <a:pt x="1" y="1"/>
                </a:lnTo>
                <a:lnTo>
                  <a:pt x="1" y="1"/>
                </a:lnTo>
                <a:lnTo>
                  <a:pt x="1" y="1"/>
                </a:lnTo>
                <a:lnTo>
                  <a:pt x="1" y="1"/>
                </a:lnTo>
                <a:lnTo>
                  <a:pt x="2" y="1"/>
                </a:lnTo>
                <a:lnTo>
                  <a:pt x="2" y="1"/>
                </a:lnTo>
                <a:lnTo>
                  <a:pt x="2" y="0"/>
                </a:lnTo>
                <a:lnTo>
                  <a:pt x="2" y="0"/>
                </a:lnTo>
                <a:lnTo>
                  <a:pt x="3" y="0"/>
                </a:lnTo>
                <a:lnTo>
                  <a:pt x="3" y="0"/>
                </a:lnTo>
                <a:lnTo>
                  <a:pt x="3" y="0"/>
                </a:lnTo>
                <a:lnTo>
                  <a:pt x="3" y="0"/>
                </a:lnTo>
                <a:lnTo>
                  <a:pt x="3" y="0"/>
                </a:lnTo>
                <a:lnTo>
                  <a:pt x="3" y="0"/>
                </a:lnTo>
                <a:lnTo>
                  <a:pt x="3" y="0"/>
                </a:lnTo>
                <a:lnTo>
                  <a:pt x="3" y="0"/>
                </a:lnTo>
                <a:lnTo>
                  <a:pt x="2" y="0"/>
                </a:lnTo>
                <a:lnTo>
                  <a:pt x="2" y="0"/>
                </a:lnTo>
                <a:lnTo>
                  <a:pt x="2" y="0"/>
                </a:lnTo>
                <a:lnTo>
                  <a:pt x="2" y="0"/>
                </a:lnTo>
                <a:lnTo>
                  <a:pt x="2" y="0"/>
                </a:lnTo>
                <a:lnTo>
                  <a:pt x="2" y="0"/>
                </a:lnTo>
                <a:lnTo>
                  <a:pt x="2" y="0"/>
                </a:lnTo>
                <a:lnTo>
                  <a:pt x="2" y="0"/>
                </a:lnTo>
                <a:lnTo>
                  <a:pt x="2" y="1"/>
                </a:lnTo>
                <a:lnTo>
                  <a:pt x="2" y="1"/>
                </a:lnTo>
                <a:lnTo>
                  <a:pt x="2" y="1"/>
                </a:lnTo>
                <a:lnTo>
                  <a:pt x="1" y="1"/>
                </a:lnTo>
                <a:lnTo>
                  <a:pt x="1" y="1"/>
                </a:lnTo>
                <a:lnTo>
                  <a:pt x="1" y="1"/>
                </a:lnTo>
                <a:lnTo>
                  <a:pt x="1" y="1"/>
                </a:lnTo>
                <a:lnTo>
                  <a:pt x="1" y="1"/>
                </a:lnTo>
                <a:lnTo>
                  <a:pt x="0" y="1"/>
                </a:lnTo>
                <a:lnTo>
                  <a:pt x="0" y="1"/>
                </a:lnTo>
                <a:lnTo>
                  <a:pt x="0" y="1"/>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16" name="Freeform 99"/>
          <p:cNvSpPr>
            <a:spLocks/>
          </p:cNvSpPr>
          <p:nvPr/>
        </p:nvSpPr>
        <p:spPr bwMode="gray">
          <a:xfrm>
            <a:off x="8802688" y="2347916"/>
            <a:ext cx="6350" cy="6350"/>
          </a:xfrm>
          <a:custGeom>
            <a:avLst/>
            <a:gdLst>
              <a:gd name="T0" fmla="*/ 1 w 4"/>
              <a:gd name="T1" fmla="*/ 2 h 4"/>
              <a:gd name="T2" fmla="*/ 1 w 4"/>
              <a:gd name="T3" fmla="*/ 2 h 4"/>
              <a:gd name="T4" fmla="*/ 2 w 4"/>
              <a:gd name="T5" fmla="*/ 2 h 4"/>
              <a:gd name="T6" fmla="*/ 2 w 4"/>
              <a:gd name="T7" fmla="*/ 2 h 4"/>
              <a:gd name="T8" fmla="*/ 2 w 4"/>
              <a:gd name="T9" fmla="*/ 2 h 4"/>
              <a:gd name="T10" fmla="*/ 2 w 4"/>
              <a:gd name="T11" fmla="*/ 2 h 4"/>
              <a:gd name="T12" fmla="*/ 2 w 4"/>
              <a:gd name="T13" fmla="*/ 2 h 4"/>
              <a:gd name="T14" fmla="*/ 2 w 4"/>
              <a:gd name="T15" fmla="*/ 2 h 4"/>
              <a:gd name="T16" fmla="*/ 2 w 4"/>
              <a:gd name="T17" fmla="*/ 1 h 4"/>
              <a:gd name="T18" fmla="*/ 2 w 4"/>
              <a:gd name="T19" fmla="*/ 1 h 4"/>
              <a:gd name="T20" fmla="*/ 2 w 4"/>
              <a:gd name="T21" fmla="*/ 1 h 4"/>
              <a:gd name="T22" fmla="*/ 2 w 4"/>
              <a:gd name="T23" fmla="*/ 1 h 4"/>
              <a:gd name="T24" fmla="*/ 2 w 4"/>
              <a:gd name="T25" fmla="*/ 1 h 4"/>
              <a:gd name="T26" fmla="*/ 2 w 4"/>
              <a:gd name="T27" fmla="*/ 1 h 4"/>
              <a:gd name="T28" fmla="*/ 2 w 4"/>
              <a:gd name="T29" fmla="*/ 1 h 4"/>
              <a:gd name="T30" fmla="*/ 3 w 4"/>
              <a:gd name="T31" fmla="*/ 1 h 4"/>
              <a:gd name="T32" fmla="*/ 3 w 4"/>
              <a:gd name="T33" fmla="*/ 1 h 4"/>
              <a:gd name="T34" fmla="*/ 3 w 4"/>
              <a:gd name="T35" fmla="*/ 1 h 4"/>
              <a:gd name="T36" fmla="*/ 3 w 4"/>
              <a:gd name="T37" fmla="*/ 1 h 4"/>
              <a:gd name="T38" fmla="*/ 3 w 4"/>
              <a:gd name="T39" fmla="*/ 1 h 4"/>
              <a:gd name="T40" fmla="*/ 3 w 4"/>
              <a:gd name="T41" fmla="*/ 0 h 4"/>
              <a:gd name="T42" fmla="*/ 3 w 4"/>
              <a:gd name="T43" fmla="*/ 0 h 4"/>
              <a:gd name="T44" fmla="*/ 3 w 4"/>
              <a:gd name="T45" fmla="*/ 0 h 4"/>
              <a:gd name="T46" fmla="*/ 3 w 4"/>
              <a:gd name="T47" fmla="*/ 0 h 4"/>
              <a:gd name="T48" fmla="*/ 3 w 4"/>
              <a:gd name="T49" fmla="*/ 0 h 4"/>
              <a:gd name="T50" fmla="*/ 3 w 4"/>
              <a:gd name="T51" fmla="*/ 0 h 4"/>
              <a:gd name="T52" fmla="*/ 3 w 4"/>
              <a:gd name="T53" fmla="*/ 0 h 4"/>
              <a:gd name="T54" fmla="*/ 3 w 4"/>
              <a:gd name="T55" fmla="*/ 0 h 4"/>
              <a:gd name="T56" fmla="*/ 3 w 4"/>
              <a:gd name="T57" fmla="*/ 0 h 4"/>
              <a:gd name="T58" fmla="*/ 2 w 4"/>
              <a:gd name="T59" fmla="*/ 0 h 4"/>
              <a:gd name="T60" fmla="*/ 2 w 4"/>
              <a:gd name="T61" fmla="*/ 0 h 4"/>
              <a:gd name="T62" fmla="*/ 2 w 4"/>
              <a:gd name="T63" fmla="*/ 1 h 4"/>
              <a:gd name="T64" fmla="*/ 2 w 4"/>
              <a:gd name="T65" fmla="*/ 1 h 4"/>
              <a:gd name="T66" fmla="*/ 2 w 4"/>
              <a:gd name="T67" fmla="*/ 1 h 4"/>
              <a:gd name="T68" fmla="*/ 2 w 4"/>
              <a:gd name="T69" fmla="*/ 1 h 4"/>
              <a:gd name="T70" fmla="*/ 1 w 4"/>
              <a:gd name="T71" fmla="*/ 1 h 4"/>
              <a:gd name="T72" fmla="*/ 1 w 4"/>
              <a:gd name="T73" fmla="*/ 1 h 4"/>
              <a:gd name="T74" fmla="*/ 1 w 4"/>
              <a:gd name="T75" fmla="*/ 2 h 4"/>
              <a:gd name="T76" fmla="*/ 1 w 4"/>
              <a:gd name="T77" fmla="*/ 2 h 4"/>
              <a:gd name="T78" fmla="*/ 1 w 4"/>
              <a:gd name="T79" fmla="*/ 2 h 4"/>
              <a:gd name="T80" fmla="*/ 1 w 4"/>
              <a:gd name="T81" fmla="*/ 2 h 4"/>
              <a:gd name="T82" fmla="*/ 0 w 4"/>
              <a:gd name="T83" fmla="*/ 2 h 4"/>
              <a:gd name="T84" fmla="*/ 0 w 4"/>
              <a:gd name="T85" fmla="*/ 3 h 4"/>
              <a:gd name="T86" fmla="*/ 0 w 4"/>
              <a:gd name="T87" fmla="*/ 3 h 4"/>
              <a:gd name="T88" fmla="*/ 0 w 4"/>
              <a:gd name="T89" fmla="*/ 3 h 4"/>
              <a:gd name="T90" fmla="*/ 0 w 4"/>
              <a:gd name="T91" fmla="*/ 3 h 4"/>
              <a:gd name="T92" fmla="*/ 0 w 4"/>
              <a:gd name="T93" fmla="*/ 3 h 4"/>
              <a:gd name="T94" fmla="*/ 0 w 4"/>
              <a:gd name="T95" fmla="*/ 3 h 4"/>
              <a:gd name="T96" fmla="*/ 1 w 4"/>
              <a:gd name="T97" fmla="*/ 3 h 4"/>
              <a:gd name="T98" fmla="*/ 1 w 4"/>
              <a:gd name="T99" fmla="*/ 3 h 4"/>
              <a:gd name="T100" fmla="*/ 1 w 4"/>
              <a:gd name="T101" fmla="*/ 3 h 4"/>
              <a:gd name="T102" fmla="*/ 1 w 4"/>
              <a:gd name="T103" fmla="*/ 3 h 4"/>
              <a:gd name="T104" fmla="*/ 1 w 4"/>
              <a:gd name="T105" fmla="*/ 3 h 4"/>
              <a:gd name="T106" fmla="*/ 1 w 4"/>
              <a:gd name="T107" fmla="*/ 3 h 4"/>
              <a:gd name="T108" fmla="*/ 1 w 4"/>
              <a:gd name="T109" fmla="*/ 3 h 4"/>
              <a:gd name="T110" fmla="*/ 1 w 4"/>
              <a:gd name="T111" fmla="*/ 3 h 4"/>
              <a:gd name="T112" fmla="*/ 1 w 4"/>
              <a:gd name="T113" fmla="*/ 3 h 4"/>
              <a:gd name="T114" fmla="*/ 1 w 4"/>
              <a:gd name="T115" fmla="*/ 2 h 4"/>
              <a:gd name="T116" fmla="*/ 1 w 4"/>
              <a:gd name="T117" fmla="*/ 2 h 4"/>
              <a:gd name="T118" fmla="*/ 1 w 4"/>
              <a:gd name="T119" fmla="*/ 2 h 4"/>
              <a:gd name="T120" fmla="*/ 1 w 4"/>
              <a:gd name="T1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 h="4">
                <a:moveTo>
                  <a:pt x="1" y="2"/>
                </a:moveTo>
                <a:lnTo>
                  <a:pt x="1" y="2"/>
                </a:lnTo>
                <a:lnTo>
                  <a:pt x="2" y="2"/>
                </a:lnTo>
                <a:lnTo>
                  <a:pt x="2" y="2"/>
                </a:lnTo>
                <a:lnTo>
                  <a:pt x="2" y="2"/>
                </a:lnTo>
                <a:lnTo>
                  <a:pt x="2" y="2"/>
                </a:lnTo>
                <a:lnTo>
                  <a:pt x="2" y="2"/>
                </a:lnTo>
                <a:lnTo>
                  <a:pt x="2" y="2"/>
                </a:lnTo>
                <a:lnTo>
                  <a:pt x="2" y="1"/>
                </a:lnTo>
                <a:lnTo>
                  <a:pt x="2" y="1"/>
                </a:lnTo>
                <a:lnTo>
                  <a:pt x="2" y="1"/>
                </a:lnTo>
                <a:lnTo>
                  <a:pt x="2" y="1"/>
                </a:lnTo>
                <a:lnTo>
                  <a:pt x="2" y="1"/>
                </a:lnTo>
                <a:lnTo>
                  <a:pt x="2" y="1"/>
                </a:lnTo>
                <a:lnTo>
                  <a:pt x="2" y="1"/>
                </a:lnTo>
                <a:lnTo>
                  <a:pt x="3" y="1"/>
                </a:lnTo>
                <a:lnTo>
                  <a:pt x="3" y="1"/>
                </a:lnTo>
                <a:lnTo>
                  <a:pt x="3" y="1"/>
                </a:lnTo>
                <a:lnTo>
                  <a:pt x="3" y="1"/>
                </a:lnTo>
                <a:lnTo>
                  <a:pt x="3" y="1"/>
                </a:lnTo>
                <a:lnTo>
                  <a:pt x="3" y="0"/>
                </a:lnTo>
                <a:lnTo>
                  <a:pt x="3" y="0"/>
                </a:lnTo>
                <a:lnTo>
                  <a:pt x="3" y="0"/>
                </a:lnTo>
                <a:lnTo>
                  <a:pt x="3" y="0"/>
                </a:lnTo>
                <a:lnTo>
                  <a:pt x="3" y="0"/>
                </a:lnTo>
                <a:lnTo>
                  <a:pt x="3" y="0"/>
                </a:lnTo>
                <a:lnTo>
                  <a:pt x="3" y="0"/>
                </a:lnTo>
                <a:lnTo>
                  <a:pt x="3" y="0"/>
                </a:lnTo>
                <a:lnTo>
                  <a:pt x="3" y="0"/>
                </a:lnTo>
                <a:lnTo>
                  <a:pt x="2" y="0"/>
                </a:lnTo>
                <a:lnTo>
                  <a:pt x="2" y="0"/>
                </a:lnTo>
                <a:lnTo>
                  <a:pt x="2" y="1"/>
                </a:lnTo>
                <a:lnTo>
                  <a:pt x="2" y="1"/>
                </a:lnTo>
                <a:lnTo>
                  <a:pt x="2" y="1"/>
                </a:lnTo>
                <a:lnTo>
                  <a:pt x="2" y="1"/>
                </a:lnTo>
                <a:lnTo>
                  <a:pt x="1" y="1"/>
                </a:lnTo>
                <a:lnTo>
                  <a:pt x="1" y="1"/>
                </a:lnTo>
                <a:lnTo>
                  <a:pt x="1" y="2"/>
                </a:lnTo>
                <a:lnTo>
                  <a:pt x="1" y="2"/>
                </a:lnTo>
                <a:lnTo>
                  <a:pt x="1" y="2"/>
                </a:lnTo>
                <a:lnTo>
                  <a:pt x="1" y="2"/>
                </a:lnTo>
                <a:lnTo>
                  <a:pt x="0" y="2"/>
                </a:lnTo>
                <a:lnTo>
                  <a:pt x="0" y="3"/>
                </a:lnTo>
                <a:lnTo>
                  <a:pt x="0" y="3"/>
                </a:lnTo>
                <a:lnTo>
                  <a:pt x="0" y="3"/>
                </a:lnTo>
                <a:lnTo>
                  <a:pt x="0" y="3"/>
                </a:lnTo>
                <a:lnTo>
                  <a:pt x="0" y="3"/>
                </a:lnTo>
                <a:lnTo>
                  <a:pt x="0" y="3"/>
                </a:lnTo>
                <a:lnTo>
                  <a:pt x="1" y="3"/>
                </a:lnTo>
                <a:lnTo>
                  <a:pt x="1" y="3"/>
                </a:lnTo>
                <a:lnTo>
                  <a:pt x="1" y="3"/>
                </a:lnTo>
                <a:lnTo>
                  <a:pt x="1" y="3"/>
                </a:lnTo>
                <a:lnTo>
                  <a:pt x="1" y="3"/>
                </a:lnTo>
                <a:lnTo>
                  <a:pt x="1" y="3"/>
                </a:lnTo>
                <a:lnTo>
                  <a:pt x="1" y="3"/>
                </a:lnTo>
                <a:lnTo>
                  <a:pt x="1" y="3"/>
                </a:lnTo>
                <a:lnTo>
                  <a:pt x="1" y="3"/>
                </a:lnTo>
                <a:lnTo>
                  <a:pt x="1" y="2"/>
                </a:lnTo>
                <a:lnTo>
                  <a:pt x="1" y="2"/>
                </a:lnTo>
                <a:lnTo>
                  <a:pt x="1" y="2"/>
                </a:lnTo>
                <a:lnTo>
                  <a:pt x="1" y="2"/>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17" name="Freeform 100"/>
          <p:cNvSpPr>
            <a:spLocks/>
          </p:cNvSpPr>
          <p:nvPr/>
        </p:nvSpPr>
        <p:spPr bwMode="gray">
          <a:xfrm>
            <a:off x="8802688" y="2344742"/>
            <a:ext cx="6350" cy="9525"/>
          </a:xfrm>
          <a:custGeom>
            <a:avLst/>
            <a:gdLst>
              <a:gd name="T0" fmla="*/ 1 w 4"/>
              <a:gd name="T1" fmla="*/ 3 h 6"/>
              <a:gd name="T2" fmla="*/ 1 w 4"/>
              <a:gd name="T3" fmla="*/ 3 h 6"/>
              <a:gd name="T4" fmla="*/ 1 w 4"/>
              <a:gd name="T5" fmla="*/ 3 h 6"/>
              <a:gd name="T6" fmla="*/ 1 w 4"/>
              <a:gd name="T7" fmla="*/ 3 h 6"/>
              <a:gd name="T8" fmla="*/ 1 w 4"/>
              <a:gd name="T9" fmla="*/ 3 h 6"/>
              <a:gd name="T10" fmla="*/ 1 w 4"/>
              <a:gd name="T11" fmla="*/ 4 h 6"/>
              <a:gd name="T12" fmla="*/ 1 w 4"/>
              <a:gd name="T13" fmla="*/ 3 h 6"/>
              <a:gd name="T14" fmla="*/ 1 w 4"/>
              <a:gd name="T15" fmla="*/ 4 h 6"/>
              <a:gd name="T16" fmla="*/ 0 w 4"/>
              <a:gd name="T17" fmla="*/ 4 h 6"/>
              <a:gd name="T18" fmla="*/ 0 w 4"/>
              <a:gd name="T19" fmla="*/ 4 h 6"/>
              <a:gd name="T20" fmla="*/ 0 w 4"/>
              <a:gd name="T21" fmla="*/ 4 h 6"/>
              <a:gd name="T22" fmla="*/ 0 w 4"/>
              <a:gd name="T23" fmla="*/ 4 h 6"/>
              <a:gd name="T24" fmla="*/ 0 w 4"/>
              <a:gd name="T25" fmla="*/ 5 h 6"/>
              <a:gd name="T26" fmla="*/ 0 w 4"/>
              <a:gd name="T27" fmla="*/ 5 h 6"/>
              <a:gd name="T28" fmla="*/ 0 w 4"/>
              <a:gd name="T29" fmla="*/ 5 h 6"/>
              <a:gd name="T30" fmla="*/ 0 w 4"/>
              <a:gd name="T31" fmla="*/ 5 h 6"/>
              <a:gd name="T32" fmla="*/ 0 w 4"/>
              <a:gd name="T33" fmla="*/ 5 h 6"/>
              <a:gd name="T34" fmla="*/ 0 w 4"/>
              <a:gd name="T35" fmla="*/ 5 h 6"/>
              <a:gd name="T36" fmla="*/ 0 w 4"/>
              <a:gd name="T37" fmla="*/ 4 h 6"/>
              <a:gd name="T38" fmla="*/ 1 w 4"/>
              <a:gd name="T39" fmla="*/ 4 h 6"/>
              <a:gd name="T40" fmla="*/ 1 w 4"/>
              <a:gd name="T41" fmla="*/ 4 h 6"/>
              <a:gd name="T42" fmla="*/ 1 w 4"/>
              <a:gd name="T43" fmla="*/ 3 h 6"/>
              <a:gd name="T44" fmla="*/ 1 w 4"/>
              <a:gd name="T45" fmla="*/ 3 h 6"/>
              <a:gd name="T46" fmla="*/ 1 w 4"/>
              <a:gd name="T47" fmla="*/ 3 h 6"/>
              <a:gd name="T48" fmla="*/ 2 w 4"/>
              <a:gd name="T49" fmla="*/ 3 h 6"/>
              <a:gd name="T50" fmla="*/ 2 w 4"/>
              <a:gd name="T51" fmla="*/ 2 h 6"/>
              <a:gd name="T52" fmla="*/ 2 w 4"/>
              <a:gd name="T53" fmla="*/ 2 h 6"/>
              <a:gd name="T54" fmla="*/ 2 w 4"/>
              <a:gd name="T55" fmla="*/ 2 h 6"/>
              <a:gd name="T56" fmla="*/ 2 w 4"/>
              <a:gd name="T57" fmla="*/ 1 h 6"/>
              <a:gd name="T58" fmla="*/ 2 w 4"/>
              <a:gd name="T59" fmla="*/ 1 h 6"/>
              <a:gd name="T60" fmla="*/ 2 w 4"/>
              <a:gd name="T61" fmla="*/ 1 h 6"/>
              <a:gd name="T62" fmla="*/ 3 w 4"/>
              <a:gd name="T63" fmla="*/ 0 h 6"/>
              <a:gd name="T64" fmla="*/ 3 w 4"/>
              <a:gd name="T65" fmla="*/ 0 h 6"/>
              <a:gd name="T66" fmla="*/ 3 w 4"/>
              <a:gd name="T67" fmla="*/ 0 h 6"/>
              <a:gd name="T68" fmla="*/ 3 w 4"/>
              <a:gd name="T69" fmla="*/ 0 h 6"/>
              <a:gd name="T70" fmla="*/ 3 w 4"/>
              <a:gd name="T71" fmla="*/ 0 h 6"/>
              <a:gd name="T72" fmla="*/ 3 w 4"/>
              <a:gd name="T73" fmla="*/ 0 h 6"/>
              <a:gd name="T74" fmla="*/ 3 w 4"/>
              <a:gd name="T75" fmla="*/ 0 h 6"/>
              <a:gd name="T76" fmla="*/ 3 w 4"/>
              <a:gd name="T77" fmla="*/ 0 h 6"/>
              <a:gd name="T78" fmla="*/ 3 w 4"/>
              <a:gd name="T79" fmla="*/ 0 h 6"/>
              <a:gd name="T80" fmla="*/ 3 w 4"/>
              <a:gd name="T81" fmla="*/ 0 h 6"/>
              <a:gd name="T82" fmla="*/ 3 w 4"/>
              <a:gd name="T83" fmla="*/ 0 h 6"/>
              <a:gd name="T84" fmla="*/ 3 w 4"/>
              <a:gd name="T85" fmla="*/ 1 h 6"/>
              <a:gd name="T86" fmla="*/ 2 w 4"/>
              <a:gd name="T87" fmla="*/ 1 h 6"/>
              <a:gd name="T88" fmla="*/ 2 w 4"/>
              <a:gd name="T89" fmla="*/ 1 h 6"/>
              <a:gd name="T90" fmla="*/ 2 w 4"/>
              <a:gd name="T91" fmla="*/ 1 h 6"/>
              <a:gd name="T92" fmla="*/ 2 w 4"/>
              <a:gd name="T93" fmla="*/ 1 h 6"/>
              <a:gd name="T94" fmla="*/ 2 w 4"/>
              <a:gd name="T95" fmla="*/ 1 h 6"/>
              <a:gd name="T96" fmla="*/ 2 w 4"/>
              <a:gd name="T97" fmla="*/ 2 h 6"/>
              <a:gd name="T98" fmla="*/ 2 w 4"/>
              <a:gd name="T99" fmla="*/ 2 h 6"/>
              <a:gd name="T100" fmla="*/ 2 w 4"/>
              <a:gd name="T101" fmla="*/ 2 h 6"/>
              <a:gd name="T102" fmla="*/ 2 w 4"/>
              <a:gd name="T103" fmla="*/ 2 h 6"/>
              <a:gd name="T104" fmla="*/ 1 w 4"/>
              <a:gd name="T105" fmla="*/ 3 h 6"/>
              <a:gd name="T106" fmla="*/ 1 w 4"/>
              <a:gd name="T107" fmla="*/ 3 h 6"/>
              <a:gd name="T108" fmla="*/ 1 w 4"/>
              <a:gd name="T109" fmla="*/ 3 h 6"/>
              <a:gd name="T110" fmla="*/ 1 w 4"/>
              <a:gd name="T111" fmla="*/ 3 h 6"/>
              <a:gd name="T112" fmla="*/ 1 w 4"/>
              <a:gd name="T11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 h="6">
                <a:moveTo>
                  <a:pt x="1" y="3"/>
                </a:moveTo>
                <a:lnTo>
                  <a:pt x="1" y="3"/>
                </a:lnTo>
                <a:lnTo>
                  <a:pt x="1" y="3"/>
                </a:lnTo>
                <a:lnTo>
                  <a:pt x="1" y="3"/>
                </a:lnTo>
                <a:lnTo>
                  <a:pt x="1" y="3"/>
                </a:lnTo>
                <a:lnTo>
                  <a:pt x="1" y="4"/>
                </a:lnTo>
                <a:lnTo>
                  <a:pt x="1" y="3"/>
                </a:lnTo>
                <a:lnTo>
                  <a:pt x="1" y="4"/>
                </a:lnTo>
                <a:lnTo>
                  <a:pt x="0" y="4"/>
                </a:lnTo>
                <a:lnTo>
                  <a:pt x="0" y="4"/>
                </a:lnTo>
                <a:lnTo>
                  <a:pt x="0" y="4"/>
                </a:lnTo>
                <a:lnTo>
                  <a:pt x="0" y="4"/>
                </a:lnTo>
                <a:lnTo>
                  <a:pt x="0" y="5"/>
                </a:lnTo>
                <a:lnTo>
                  <a:pt x="0" y="5"/>
                </a:lnTo>
                <a:lnTo>
                  <a:pt x="0" y="5"/>
                </a:lnTo>
                <a:lnTo>
                  <a:pt x="0" y="5"/>
                </a:lnTo>
                <a:lnTo>
                  <a:pt x="0" y="5"/>
                </a:lnTo>
                <a:lnTo>
                  <a:pt x="0" y="5"/>
                </a:lnTo>
                <a:lnTo>
                  <a:pt x="0" y="4"/>
                </a:lnTo>
                <a:lnTo>
                  <a:pt x="1" y="4"/>
                </a:lnTo>
                <a:lnTo>
                  <a:pt x="1" y="4"/>
                </a:lnTo>
                <a:lnTo>
                  <a:pt x="1" y="3"/>
                </a:lnTo>
                <a:lnTo>
                  <a:pt x="1" y="3"/>
                </a:lnTo>
                <a:lnTo>
                  <a:pt x="1" y="3"/>
                </a:lnTo>
                <a:lnTo>
                  <a:pt x="2" y="3"/>
                </a:lnTo>
                <a:lnTo>
                  <a:pt x="2" y="2"/>
                </a:lnTo>
                <a:lnTo>
                  <a:pt x="2" y="2"/>
                </a:lnTo>
                <a:lnTo>
                  <a:pt x="2" y="2"/>
                </a:lnTo>
                <a:lnTo>
                  <a:pt x="2" y="1"/>
                </a:lnTo>
                <a:lnTo>
                  <a:pt x="2" y="1"/>
                </a:lnTo>
                <a:lnTo>
                  <a:pt x="2" y="1"/>
                </a:lnTo>
                <a:lnTo>
                  <a:pt x="3" y="0"/>
                </a:lnTo>
                <a:lnTo>
                  <a:pt x="3" y="0"/>
                </a:lnTo>
                <a:lnTo>
                  <a:pt x="3" y="0"/>
                </a:lnTo>
                <a:lnTo>
                  <a:pt x="3" y="0"/>
                </a:lnTo>
                <a:lnTo>
                  <a:pt x="3" y="0"/>
                </a:lnTo>
                <a:lnTo>
                  <a:pt x="3" y="0"/>
                </a:lnTo>
                <a:lnTo>
                  <a:pt x="3" y="0"/>
                </a:lnTo>
                <a:lnTo>
                  <a:pt x="3" y="0"/>
                </a:lnTo>
                <a:lnTo>
                  <a:pt x="3" y="0"/>
                </a:lnTo>
                <a:lnTo>
                  <a:pt x="3" y="0"/>
                </a:lnTo>
                <a:lnTo>
                  <a:pt x="3" y="0"/>
                </a:lnTo>
                <a:lnTo>
                  <a:pt x="3" y="1"/>
                </a:lnTo>
                <a:lnTo>
                  <a:pt x="2" y="1"/>
                </a:lnTo>
                <a:lnTo>
                  <a:pt x="2" y="1"/>
                </a:lnTo>
                <a:lnTo>
                  <a:pt x="2" y="1"/>
                </a:lnTo>
                <a:lnTo>
                  <a:pt x="2" y="1"/>
                </a:lnTo>
                <a:lnTo>
                  <a:pt x="2" y="1"/>
                </a:lnTo>
                <a:lnTo>
                  <a:pt x="2" y="2"/>
                </a:lnTo>
                <a:lnTo>
                  <a:pt x="2" y="2"/>
                </a:lnTo>
                <a:lnTo>
                  <a:pt x="2" y="2"/>
                </a:lnTo>
                <a:lnTo>
                  <a:pt x="2" y="2"/>
                </a:lnTo>
                <a:lnTo>
                  <a:pt x="1" y="3"/>
                </a:lnTo>
                <a:lnTo>
                  <a:pt x="1" y="3"/>
                </a:lnTo>
                <a:lnTo>
                  <a:pt x="1" y="3"/>
                </a:lnTo>
                <a:lnTo>
                  <a:pt x="1" y="3"/>
                </a:lnTo>
                <a:lnTo>
                  <a:pt x="1" y="3"/>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18" name="Freeform 101"/>
          <p:cNvSpPr>
            <a:spLocks/>
          </p:cNvSpPr>
          <p:nvPr/>
        </p:nvSpPr>
        <p:spPr bwMode="gray">
          <a:xfrm>
            <a:off x="8799514" y="2341567"/>
            <a:ext cx="9525" cy="11113"/>
          </a:xfrm>
          <a:custGeom>
            <a:avLst/>
            <a:gdLst>
              <a:gd name="T0" fmla="*/ 2 w 6"/>
              <a:gd name="T1" fmla="*/ 4 h 7"/>
              <a:gd name="T2" fmla="*/ 3 w 6"/>
              <a:gd name="T3" fmla="*/ 3 h 7"/>
              <a:gd name="T4" fmla="*/ 3 w 6"/>
              <a:gd name="T5" fmla="*/ 3 h 7"/>
              <a:gd name="T6" fmla="*/ 4 w 6"/>
              <a:gd name="T7" fmla="*/ 3 h 7"/>
              <a:gd name="T8" fmla="*/ 4 w 6"/>
              <a:gd name="T9" fmla="*/ 2 h 7"/>
              <a:gd name="T10" fmla="*/ 4 w 6"/>
              <a:gd name="T11" fmla="*/ 2 h 7"/>
              <a:gd name="T12" fmla="*/ 5 w 6"/>
              <a:gd name="T13" fmla="*/ 1 h 7"/>
              <a:gd name="T14" fmla="*/ 5 w 6"/>
              <a:gd name="T15" fmla="*/ 0 h 7"/>
              <a:gd name="T16" fmla="*/ 5 w 6"/>
              <a:gd name="T17" fmla="*/ 0 h 7"/>
              <a:gd name="T18" fmla="*/ 5 w 6"/>
              <a:gd name="T19" fmla="*/ 0 h 7"/>
              <a:gd name="T20" fmla="*/ 4 w 6"/>
              <a:gd name="T21" fmla="*/ 0 h 7"/>
              <a:gd name="T22" fmla="*/ 4 w 6"/>
              <a:gd name="T23" fmla="*/ 1 h 7"/>
              <a:gd name="T24" fmla="*/ 3 w 6"/>
              <a:gd name="T25" fmla="*/ 1 h 7"/>
              <a:gd name="T26" fmla="*/ 3 w 6"/>
              <a:gd name="T27" fmla="*/ 2 h 7"/>
              <a:gd name="T28" fmla="*/ 2 w 6"/>
              <a:gd name="T29" fmla="*/ 2 h 7"/>
              <a:gd name="T30" fmla="*/ 2 w 6"/>
              <a:gd name="T31" fmla="*/ 3 h 7"/>
              <a:gd name="T32" fmla="*/ 2 w 6"/>
              <a:gd name="T33" fmla="*/ 3 h 7"/>
              <a:gd name="T34" fmla="*/ 1 w 6"/>
              <a:gd name="T35" fmla="*/ 4 h 7"/>
              <a:gd name="T36" fmla="*/ 1 w 6"/>
              <a:gd name="T37" fmla="*/ 4 h 7"/>
              <a:gd name="T38" fmla="*/ 1 w 6"/>
              <a:gd name="T39" fmla="*/ 4 h 7"/>
              <a:gd name="T40" fmla="*/ 1 w 6"/>
              <a:gd name="T41" fmla="*/ 4 h 7"/>
              <a:gd name="T42" fmla="*/ 0 w 6"/>
              <a:gd name="T43" fmla="*/ 5 h 7"/>
              <a:gd name="T44" fmla="*/ 0 w 6"/>
              <a:gd name="T45" fmla="*/ 5 h 7"/>
              <a:gd name="T46" fmla="*/ 0 w 6"/>
              <a:gd name="T47" fmla="*/ 5 h 7"/>
              <a:gd name="T48" fmla="*/ 0 w 6"/>
              <a:gd name="T49" fmla="*/ 5 h 7"/>
              <a:gd name="T50" fmla="*/ 0 w 6"/>
              <a:gd name="T51" fmla="*/ 6 h 7"/>
              <a:gd name="T52" fmla="*/ 0 w 6"/>
              <a:gd name="T53" fmla="*/ 6 h 7"/>
              <a:gd name="T54" fmla="*/ 0 w 6"/>
              <a:gd name="T55" fmla="*/ 6 h 7"/>
              <a:gd name="T56" fmla="*/ 1 w 6"/>
              <a:gd name="T57" fmla="*/ 6 h 7"/>
              <a:gd name="T58" fmla="*/ 1 w 6"/>
              <a:gd name="T59" fmla="*/ 6 h 7"/>
              <a:gd name="T60" fmla="*/ 1 w 6"/>
              <a:gd name="T61" fmla="*/ 5 h 7"/>
              <a:gd name="T62" fmla="*/ 2 w 6"/>
              <a:gd name="T63" fmla="*/ 5 h 7"/>
              <a:gd name="T64" fmla="*/ 2 w 6"/>
              <a:gd name="T65" fmla="*/ 4 h 7"/>
              <a:gd name="T66" fmla="*/ 2 w 6"/>
              <a:gd name="T6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 h="7">
                <a:moveTo>
                  <a:pt x="2" y="4"/>
                </a:moveTo>
                <a:lnTo>
                  <a:pt x="2" y="4"/>
                </a:lnTo>
                <a:lnTo>
                  <a:pt x="2" y="4"/>
                </a:lnTo>
                <a:lnTo>
                  <a:pt x="3" y="3"/>
                </a:lnTo>
                <a:lnTo>
                  <a:pt x="3" y="3"/>
                </a:lnTo>
                <a:lnTo>
                  <a:pt x="3" y="3"/>
                </a:lnTo>
                <a:lnTo>
                  <a:pt x="3" y="3"/>
                </a:lnTo>
                <a:lnTo>
                  <a:pt x="4" y="3"/>
                </a:lnTo>
                <a:lnTo>
                  <a:pt x="4" y="2"/>
                </a:lnTo>
                <a:lnTo>
                  <a:pt x="4" y="2"/>
                </a:lnTo>
                <a:lnTo>
                  <a:pt x="4" y="2"/>
                </a:lnTo>
                <a:lnTo>
                  <a:pt x="4" y="2"/>
                </a:lnTo>
                <a:lnTo>
                  <a:pt x="5" y="1"/>
                </a:lnTo>
                <a:lnTo>
                  <a:pt x="5" y="1"/>
                </a:lnTo>
                <a:lnTo>
                  <a:pt x="5" y="1"/>
                </a:lnTo>
                <a:lnTo>
                  <a:pt x="5" y="0"/>
                </a:lnTo>
                <a:lnTo>
                  <a:pt x="5" y="0"/>
                </a:lnTo>
                <a:lnTo>
                  <a:pt x="5" y="0"/>
                </a:lnTo>
                <a:lnTo>
                  <a:pt x="5" y="0"/>
                </a:lnTo>
                <a:lnTo>
                  <a:pt x="5" y="0"/>
                </a:lnTo>
                <a:lnTo>
                  <a:pt x="5" y="0"/>
                </a:lnTo>
                <a:lnTo>
                  <a:pt x="4" y="0"/>
                </a:lnTo>
                <a:lnTo>
                  <a:pt x="4" y="0"/>
                </a:lnTo>
                <a:lnTo>
                  <a:pt x="4" y="1"/>
                </a:lnTo>
                <a:lnTo>
                  <a:pt x="4" y="1"/>
                </a:lnTo>
                <a:lnTo>
                  <a:pt x="3" y="1"/>
                </a:lnTo>
                <a:lnTo>
                  <a:pt x="3" y="1"/>
                </a:lnTo>
                <a:lnTo>
                  <a:pt x="3" y="2"/>
                </a:lnTo>
                <a:lnTo>
                  <a:pt x="3" y="2"/>
                </a:lnTo>
                <a:lnTo>
                  <a:pt x="2" y="2"/>
                </a:lnTo>
                <a:lnTo>
                  <a:pt x="3" y="3"/>
                </a:lnTo>
                <a:lnTo>
                  <a:pt x="2" y="3"/>
                </a:lnTo>
                <a:lnTo>
                  <a:pt x="2" y="3"/>
                </a:lnTo>
                <a:lnTo>
                  <a:pt x="2" y="3"/>
                </a:lnTo>
                <a:lnTo>
                  <a:pt x="2" y="3"/>
                </a:lnTo>
                <a:lnTo>
                  <a:pt x="1" y="4"/>
                </a:lnTo>
                <a:lnTo>
                  <a:pt x="1" y="4"/>
                </a:lnTo>
                <a:lnTo>
                  <a:pt x="1" y="4"/>
                </a:lnTo>
                <a:lnTo>
                  <a:pt x="1" y="4"/>
                </a:lnTo>
                <a:lnTo>
                  <a:pt x="1" y="4"/>
                </a:lnTo>
                <a:lnTo>
                  <a:pt x="1" y="4"/>
                </a:lnTo>
                <a:lnTo>
                  <a:pt x="1" y="4"/>
                </a:lnTo>
                <a:lnTo>
                  <a:pt x="1" y="5"/>
                </a:lnTo>
                <a:lnTo>
                  <a:pt x="0" y="5"/>
                </a:lnTo>
                <a:lnTo>
                  <a:pt x="0" y="5"/>
                </a:lnTo>
                <a:lnTo>
                  <a:pt x="0" y="5"/>
                </a:lnTo>
                <a:lnTo>
                  <a:pt x="0" y="5"/>
                </a:lnTo>
                <a:lnTo>
                  <a:pt x="0" y="5"/>
                </a:lnTo>
                <a:lnTo>
                  <a:pt x="0" y="5"/>
                </a:lnTo>
                <a:lnTo>
                  <a:pt x="0" y="5"/>
                </a:lnTo>
                <a:lnTo>
                  <a:pt x="0" y="6"/>
                </a:lnTo>
                <a:lnTo>
                  <a:pt x="0" y="6"/>
                </a:lnTo>
                <a:lnTo>
                  <a:pt x="0" y="6"/>
                </a:lnTo>
                <a:lnTo>
                  <a:pt x="0" y="6"/>
                </a:lnTo>
                <a:lnTo>
                  <a:pt x="0" y="6"/>
                </a:lnTo>
                <a:lnTo>
                  <a:pt x="0" y="6"/>
                </a:lnTo>
                <a:lnTo>
                  <a:pt x="1" y="6"/>
                </a:lnTo>
                <a:lnTo>
                  <a:pt x="1" y="6"/>
                </a:lnTo>
                <a:lnTo>
                  <a:pt x="1" y="6"/>
                </a:lnTo>
                <a:lnTo>
                  <a:pt x="1" y="6"/>
                </a:lnTo>
                <a:lnTo>
                  <a:pt x="1" y="6"/>
                </a:lnTo>
                <a:lnTo>
                  <a:pt x="1" y="5"/>
                </a:lnTo>
                <a:lnTo>
                  <a:pt x="2" y="5"/>
                </a:lnTo>
                <a:lnTo>
                  <a:pt x="2" y="5"/>
                </a:lnTo>
                <a:lnTo>
                  <a:pt x="2" y="5"/>
                </a:lnTo>
                <a:lnTo>
                  <a:pt x="2" y="4"/>
                </a:lnTo>
                <a:lnTo>
                  <a:pt x="2" y="4"/>
                </a:lnTo>
                <a:lnTo>
                  <a:pt x="2" y="4"/>
                </a:lnTo>
                <a:lnTo>
                  <a:pt x="2" y="4"/>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19" name="Freeform 102"/>
          <p:cNvSpPr>
            <a:spLocks/>
          </p:cNvSpPr>
          <p:nvPr/>
        </p:nvSpPr>
        <p:spPr bwMode="gray">
          <a:xfrm>
            <a:off x="8797925" y="2341567"/>
            <a:ext cx="7938" cy="11113"/>
          </a:xfrm>
          <a:custGeom>
            <a:avLst/>
            <a:gdLst>
              <a:gd name="T0" fmla="*/ 1 w 5"/>
              <a:gd name="T1" fmla="*/ 4 h 7"/>
              <a:gd name="T2" fmla="*/ 1 w 5"/>
              <a:gd name="T3" fmla="*/ 4 h 7"/>
              <a:gd name="T4" fmla="*/ 1 w 5"/>
              <a:gd name="T5" fmla="*/ 4 h 7"/>
              <a:gd name="T6" fmla="*/ 0 w 5"/>
              <a:gd name="T7" fmla="*/ 5 h 7"/>
              <a:gd name="T8" fmla="*/ 0 w 5"/>
              <a:gd name="T9" fmla="*/ 5 h 7"/>
              <a:gd name="T10" fmla="*/ 0 w 5"/>
              <a:gd name="T11" fmla="*/ 5 h 7"/>
              <a:gd name="T12" fmla="*/ 0 w 5"/>
              <a:gd name="T13" fmla="*/ 6 h 7"/>
              <a:gd name="T14" fmla="*/ 0 w 5"/>
              <a:gd name="T15" fmla="*/ 6 h 7"/>
              <a:gd name="T16" fmla="*/ 0 w 5"/>
              <a:gd name="T17" fmla="*/ 6 h 7"/>
              <a:gd name="T18" fmla="*/ 0 w 5"/>
              <a:gd name="T19" fmla="*/ 6 h 7"/>
              <a:gd name="T20" fmla="*/ 0 w 5"/>
              <a:gd name="T21" fmla="*/ 6 h 7"/>
              <a:gd name="T22" fmla="*/ 0 w 5"/>
              <a:gd name="T23" fmla="*/ 6 h 7"/>
              <a:gd name="T24" fmla="*/ 1 w 5"/>
              <a:gd name="T25" fmla="*/ 5 h 7"/>
              <a:gd name="T26" fmla="*/ 1 w 5"/>
              <a:gd name="T27" fmla="*/ 5 h 7"/>
              <a:gd name="T28" fmla="*/ 2 w 5"/>
              <a:gd name="T29" fmla="*/ 4 h 7"/>
              <a:gd name="T30" fmla="*/ 2 w 5"/>
              <a:gd name="T31" fmla="*/ 4 h 7"/>
              <a:gd name="T32" fmla="*/ 2 w 5"/>
              <a:gd name="T33" fmla="*/ 3 h 7"/>
              <a:gd name="T34" fmla="*/ 3 w 5"/>
              <a:gd name="T35" fmla="*/ 3 h 7"/>
              <a:gd name="T36" fmla="*/ 3 w 5"/>
              <a:gd name="T37" fmla="*/ 2 h 7"/>
              <a:gd name="T38" fmla="*/ 3 w 5"/>
              <a:gd name="T39" fmla="*/ 1 h 7"/>
              <a:gd name="T40" fmla="*/ 4 w 5"/>
              <a:gd name="T41" fmla="*/ 1 h 7"/>
              <a:gd name="T42" fmla="*/ 4 w 5"/>
              <a:gd name="T43" fmla="*/ 1 h 7"/>
              <a:gd name="T44" fmla="*/ 4 w 5"/>
              <a:gd name="T45" fmla="*/ 0 h 7"/>
              <a:gd name="T46" fmla="*/ 4 w 5"/>
              <a:gd name="T47" fmla="*/ 0 h 7"/>
              <a:gd name="T48" fmla="*/ 4 w 5"/>
              <a:gd name="T49" fmla="*/ 0 h 7"/>
              <a:gd name="T50" fmla="*/ 4 w 5"/>
              <a:gd name="T51" fmla="*/ 0 h 7"/>
              <a:gd name="T52" fmla="*/ 4 w 5"/>
              <a:gd name="T53" fmla="*/ 0 h 7"/>
              <a:gd name="T54" fmla="*/ 4 w 5"/>
              <a:gd name="T55" fmla="*/ 0 h 7"/>
              <a:gd name="T56" fmla="*/ 3 w 5"/>
              <a:gd name="T57" fmla="*/ 1 h 7"/>
              <a:gd name="T58" fmla="*/ 3 w 5"/>
              <a:gd name="T59" fmla="*/ 1 h 7"/>
              <a:gd name="T60" fmla="*/ 3 w 5"/>
              <a:gd name="T61" fmla="*/ 1 h 7"/>
              <a:gd name="T62" fmla="*/ 3 w 5"/>
              <a:gd name="T63" fmla="*/ 2 h 7"/>
              <a:gd name="T64" fmla="*/ 2 w 5"/>
              <a:gd name="T65" fmla="*/ 2 h 7"/>
              <a:gd name="T66" fmla="*/ 2 w 5"/>
              <a:gd name="T67" fmla="*/ 3 h 7"/>
              <a:gd name="T68" fmla="*/ 2 w 5"/>
              <a:gd name="T69" fmla="*/ 3 h 7"/>
              <a:gd name="T70" fmla="*/ 2 w 5"/>
              <a:gd name="T7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 h="7">
                <a:moveTo>
                  <a:pt x="1" y="4"/>
                </a:moveTo>
                <a:lnTo>
                  <a:pt x="1" y="4"/>
                </a:lnTo>
                <a:lnTo>
                  <a:pt x="1" y="4"/>
                </a:lnTo>
                <a:lnTo>
                  <a:pt x="1" y="4"/>
                </a:lnTo>
                <a:lnTo>
                  <a:pt x="1" y="4"/>
                </a:lnTo>
                <a:lnTo>
                  <a:pt x="1" y="4"/>
                </a:lnTo>
                <a:lnTo>
                  <a:pt x="1" y="4"/>
                </a:lnTo>
                <a:lnTo>
                  <a:pt x="0" y="5"/>
                </a:lnTo>
                <a:lnTo>
                  <a:pt x="0" y="5"/>
                </a:lnTo>
                <a:lnTo>
                  <a:pt x="0" y="5"/>
                </a:lnTo>
                <a:lnTo>
                  <a:pt x="0" y="5"/>
                </a:lnTo>
                <a:lnTo>
                  <a:pt x="0" y="5"/>
                </a:lnTo>
                <a:lnTo>
                  <a:pt x="0" y="6"/>
                </a:lnTo>
                <a:lnTo>
                  <a:pt x="0" y="6"/>
                </a:lnTo>
                <a:lnTo>
                  <a:pt x="0" y="6"/>
                </a:lnTo>
                <a:lnTo>
                  <a:pt x="0" y="6"/>
                </a:lnTo>
                <a:lnTo>
                  <a:pt x="0" y="6"/>
                </a:lnTo>
                <a:lnTo>
                  <a:pt x="0" y="6"/>
                </a:lnTo>
                <a:lnTo>
                  <a:pt x="0" y="6"/>
                </a:lnTo>
                <a:lnTo>
                  <a:pt x="0" y="6"/>
                </a:lnTo>
                <a:lnTo>
                  <a:pt x="0" y="6"/>
                </a:lnTo>
                <a:lnTo>
                  <a:pt x="0" y="6"/>
                </a:lnTo>
                <a:lnTo>
                  <a:pt x="0" y="6"/>
                </a:lnTo>
                <a:lnTo>
                  <a:pt x="0" y="6"/>
                </a:lnTo>
                <a:lnTo>
                  <a:pt x="0" y="6"/>
                </a:lnTo>
                <a:lnTo>
                  <a:pt x="1" y="5"/>
                </a:lnTo>
                <a:lnTo>
                  <a:pt x="1" y="5"/>
                </a:lnTo>
                <a:lnTo>
                  <a:pt x="1" y="5"/>
                </a:lnTo>
                <a:lnTo>
                  <a:pt x="1" y="4"/>
                </a:lnTo>
                <a:lnTo>
                  <a:pt x="2" y="4"/>
                </a:lnTo>
                <a:lnTo>
                  <a:pt x="2" y="4"/>
                </a:lnTo>
                <a:lnTo>
                  <a:pt x="2" y="4"/>
                </a:lnTo>
                <a:lnTo>
                  <a:pt x="2" y="3"/>
                </a:lnTo>
                <a:lnTo>
                  <a:pt x="2" y="3"/>
                </a:lnTo>
                <a:lnTo>
                  <a:pt x="2" y="3"/>
                </a:lnTo>
                <a:lnTo>
                  <a:pt x="3" y="3"/>
                </a:lnTo>
                <a:lnTo>
                  <a:pt x="3" y="2"/>
                </a:lnTo>
                <a:lnTo>
                  <a:pt x="3" y="2"/>
                </a:lnTo>
                <a:lnTo>
                  <a:pt x="3" y="1"/>
                </a:lnTo>
                <a:lnTo>
                  <a:pt x="3" y="1"/>
                </a:lnTo>
                <a:lnTo>
                  <a:pt x="4" y="1"/>
                </a:lnTo>
                <a:lnTo>
                  <a:pt x="4" y="1"/>
                </a:lnTo>
                <a:lnTo>
                  <a:pt x="4" y="1"/>
                </a:lnTo>
                <a:lnTo>
                  <a:pt x="4" y="1"/>
                </a:lnTo>
                <a:lnTo>
                  <a:pt x="4" y="0"/>
                </a:lnTo>
                <a:lnTo>
                  <a:pt x="4" y="0"/>
                </a:lnTo>
                <a:lnTo>
                  <a:pt x="4" y="0"/>
                </a:lnTo>
                <a:lnTo>
                  <a:pt x="4" y="0"/>
                </a:lnTo>
                <a:lnTo>
                  <a:pt x="4" y="0"/>
                </a:lnTo>
                <a:lnTo>
                  <a:pt x="4" y="0"/>
                </a:lnTo>
                <a:lnTo>
                  <a:pt x="4" y="0"/>
                </a:lnTo>
                <a:lnTo>
                  <a:pt x="4" y="0"/>
                </a:lnTo>
                <a:lnTo>
                  <a:pt x="4" y="0"/>
                </a:lnTo>
                <a:lnTo>
                  <a:pt x="4" y="0"/>
                </a:lnTo>
                <a:lnTo>
                  <a:pt x="4" y="0"/>
                </a:lnTo>
                <a:lnTo>
                  <a:pt x="4" y="0"/>
                </a:lnTo>
                <a:lnTo>
                  <a:pt x="4" y="0"/>
                </a:lnTo>
                <a:lnTo>
                  <a:pt x="3" y="1"/>
                </a:lnTo>
                <a:lnTo>
                  <a:pt x="3" y="1"/>
                </a:lnTo>
                <a:lnTo>
                  <a:pt x="3" y="1"/>
                </a:lnTo>
                <a:lnTo>
                  <a:pt x="3" y="1"/>
                </a:lnTo>
                <a:lnTo>
                  <a:pt x="3" y="1"/>
                </a:lnTo>
                <a:lnTo>
                  <a:pt x="3" y="2"/>
                </a:lnTo>
                <a:lnTo>
                  <a:pt x="3" y="2"/>
                </a:lnTo>
                <a:lnTo>
                  <a:pt x="2" y="2"/>
                </a:lnTo>
                <a:lnTo>
                  <a:pt x="2" y="2"/>
                </a:lnTo>
                <a:lnTo>
                  <a:pt x="2" y="2"/>
                </a:lnTo>
                <a:lnTo>
                  <a:pt x="2" y="3"/>
                </a:lnTo>
                <a:lnTo>
                  <a:pt x="2" y="3"/>
                </a:lnTo>
                <a:lnTo>
                  <a:pt x="2" y="3"/>
                </a:lnTo>
                <a:lnTo>
                  <a:pt x="2" y="3"/>
                </a:lnTo>
                <a:lnTo>
                  <a:pt x="2" y="3"/>
                </a:lnTo>
                <a:lnTo>
                  <a:pt x="1" y="4"/>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20" name="Freeform 103"/>
          <p:cNvSpPr>
            <a:spLocks/>
          </p:cNvSpPr>
          <p:nvPr/>
        </p:nvSpPr>
        <p:spPr bwMode="gray">
          <a:xfrm>
            <a:off x="8797925" y="2338392"/>
            <a:ext cx="7938" cy="11113"/>
          </a:xfrm>
          <a:custGeom>
            <a:avLst/>
            <a:gdLst>
              <a:gd name="T0" fmla="*/ 2 w 5"/>
              <a:gd name="T1" fmla="*/ 2 h 7"/>
              <a:gd name="T2" fmla="*/ 2 w 5"/>
              <a:gd name="T3" fmla="*/ 2 h 7"/>
              <a:gd name="T4" fmla="*/ 2 w 5"/>
              <a:gd name="T5" fmla="*/ 3 h 7"/>
              <a:gd name="T6" fmla="*/ 1 w 5"/>
              <a:gd name="T7" fmla="*/ 4 h 7"/>
              <a:gd name="T8" fmla="*/ 1 w 5"/>
              <a:gd name="T9" fmla="*/ 4 h 7"/>
              <a:gd name="T10" fmla="*/ 1 w 5"/>
              <a:gd name="T11" fmla="*/ 5 h 7"/>
              <a:gd name="T12" fmla="*/ 0 w 5"/>
              <a:gd name="T13" fmla="*/ 5 h 7"/>
              <a:gd name="T14" fmla="*/ 0 w 5"/>
              <a:gd name="T15" fmla="*/ 6 h 7"/>
              <a:gd name="T16" fmla="*/ 0 w 5"/>
              <a:gd name="T17" fmla="*/ 6 h 7"/>
              <a:gd name="T18" fmla="*/ 0 w 5"/>
              <a:gd name="T19" fmla="*/ 5 h 7"/>
              <a:gd name="T20" fmla="*/ 1 w 5"/>
              <a:gd name="T21" fmla="*/ 5 h 7"/>
              <a:gd name="T22" fmla="*/ 1 w 5"/>
              <a:gd name="T23" fmla="*/ 5 h 7"/>
              <a:gd name="T24" fmla="*/ 1 w 5"/>
              <a:gd name="T25" fmla="*/ 5 h 7"/>
              <a:gd name="T26" fmla="*/ 1 w 5"/>
              <a:gd name="T27" fmla="*/ 4 h 7"/>
              <a:gd name="T28" fmla="*/ 2 w 5"/>
              <a:gd name="T29" fmla="*/ 4 h 7"/>
              <a:gd name="T30" fmla="*/ 2 w 5"/>
              <a:gd name="T31" fmla="*/ 4 h 7"/>
              <a:gd name="T32" fmla="*/ 2 w 5"/>
              <a:gd name="T33" fmla="*/ 3 h 7"/>
              <a:gd name="T34" fmla="*/ 2 w 5"/>
              <a:gd name="T35" fmla="*/ 3 h 7"/>
              <a:gd name="T36" fmla="*/ 3 w 5"/>
              <a:gd name="T37" fmla="*/ 2 h 7"/>
              <a:gd name="T38" fmla="*/ 3 w 5"/>
              <a:gd name="T39" fmla="*/ 2 h 7"/>
              <a:gd name="T40" fmla="*/ 3 w 5"/>
              <a:gd name="T41" fmla="*/ 2 h 7"/>
              <a:gd name="T42" fmla="*/ 3 w 5"/>
              <a:gd name="T43" fmla="*/ 1 h 7"/>
              <a:gd name="T44" fmla="*/ 4 w 5"/>
              <a:gd name="T45" fmla="*/ 1 h 7"/>
              <a:gd name="T46" fmla="*/ 4 w 5"/>
              <a:gd name="T47" fmla="*/ 0 h 7"/>
              <a:gd name="T48" fmla="*/ 4 w 5"/>
              <a:gd name="T49" fmla="*/ 0 h 7"/>
              <a:gd name="T50" fmla="*/ 4 w 5"/>
              <a:gd name="T51" fmla="*/ 0 h 7"/>
              <a:gd name="T52" fmla="*/ 3 w 5"/>
              <a:gd name="T53" fmla="*/ 0 h 7"/>
              <a:gd name="T54" fmla="*/ 3 w 5"/>
              <a:gd name="T55" fmla="*/ 1 h 7"/>
              <a:gd name="T56" fmla="*/ 3 w 5"/>
              <a:gd name="T57" fmla="*/ 1 h 7"/>
              <a:gd name="T58" fmla="*/ 3 w 5"/>
              <a:gd name="T59" fmla="*/ 1 h 7"/>
              <a:gd name="T60" fmla="*/ 3 w 5"/>
              <a:gd name="T61" fmla="*/ 1 h 7"/>
              <a:gd name="T62" fmla="*/ 3 w 5"/>
              <a:gd name="T6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 h="7">
                <a:moveTo>
                  <a:pt x="2" y="2"/>
                </a:moveTo>
                <a:lnTo>
                  <a:pt x="2" y="2"/>
                </a:lnTo>
                <a:lnTo>
                  <a:pt x="2" y="2"/>
                </a:lnTo>
                <a:lnTo>
                  <a:pt x="2" y="2"/>
                </a:lnTo>
                <a:lnTo>
                  <a:pt x="2" y="3"/>
                </a:lnTo>
                <a:lnTo>
                  <a:pt x="2" y="3"/>
                </a:lnTo>
                <a:lnTo>
                  <a:pt x="2" y="4"/>
                </a:lnTo>
                <a:lnTo>
                  <a:pt x="1" y="4"/>
                </a:lnTo>
                <a:lnTo>
                  <a:pt x="1" y="4"/>
                </a:lnTo>
                <a:lnTo>
                  <a:pt x="1" y="4"/>
                </a:lnTo>
                <a:lnTo>
                  <a:pt x="1" y="4"/>
                </a:lnTo>
                <a:lnTo>
                  <a:pt x="1" y="5"/>
                </a:lnTo>
                <a:lnTo>
                  <a:pt x="0" y="5"/>
                </a:lnTo>
                <a:lnTo>
                  <a:pt x="0" y="5"/>
                </a:lnTo>
                <a:lnTo>
                  <a:pt x="0" y="5"/>
                </a:lnTo>
                <a:lnTo>
                  <a:pt x="0" y="6"/>
                </a:lnTo>
                <a:lnTo>
                  <a:pt x="0" y="6"/>
                </a:lnTo>
                <a:lnTo>
                  <a:pt x="0" y="6"/>
                </a:lnTo>
                <a:lnTo>
                  <a:pt x="0" y="6"/>
                </a:lnTo>
                <a:lnTo>
                  <a:pt x="0" y="5"/>
                </a:lnTo>
                <a:lnTo>
                  <a:pt x="1" y="5"/>
                </a:lnTo>
                <a:lnTo>
                  <a:pt x="1" y="5"/>
                </a:lnTo>
                <a:lnTo>
                  <a:pt x="1" y="5"/>
                </a:lnTo>
                <a:lnTo>
                  <a:pt x="1" y="5"/>
                </a:lnTo>
                <a:lnTo>
                  <a:pt x="1" y="5"/>
                </a:lnTo>
                <a:lnTo>
                  <a:pt x="1" y="5"/>
                </a:lnTo>
                <a:lnTo>
                  <a:pt x="1" y="4"/>
                </a:lnTo>
                <a:lnTo>
                  <a:pt x="1" y="4"/>
                </a:lnTo>
                <a:lnTo>
                  <a:pt x="2" y="4"/>
                </a:lnTo>
                <a:lnTo>
                  <a:pt x="2" y="4"/>
                </a:lnTo>
                <a:lnTo>
                  <a:pt x="2" y="4"/>
                </a:lnTo>
                <a:lnTo>
                  <a:pt x="2" y="4"/>
                </a:lnTo>
                <a:lnTo>
                  <a:pt x="2" y="3"/>
                </a:lnTo>
                <a:lnTo>
                  <a:pt x="2" y="3"/>
                </a:lnTo>
                <a:lnTo>
                  <a:pt x="2" y="3"/>
                </a:lnTo>
                <a:lnTo>
                  <a:pt x="2" y="3"/>
                </a:lnTo>
                <a:lnTo>
                  <a:pt x="3" y="2"/>
                </a:lnTo>
                <a:lnTo>
                  <a:pt x="3" y="2"/>
                </a:lnTo>
                <a:lnTo>
                  <a:pt x="3" y="2"/>
                </a:lnTo>
                <a:lnTo>
                  <a:pt x="3" y="2"/>
                </a:lnTo>
                <a:lnTo>
                  <a:pt x="3" y="2"/>
                </a:lnTo>
                <a:lnTo>
                  <a:pt x="3" y="2"/>
                </a:lnTo>
                <a:lnTo>
                  <a:pt x="3" y="2"/>
                </a:lnTo>
                <a:lnTo>
                  <a:pt x="3" y="1"/>
                </a:lnTo>
                <a:lnTo>
                  <a:pt x="3" y="1"/>
                </a:lnTo>
                <a:lnTo>
                  <a:pt x="4" y="1"/>
                </a:lnTo>
                <a:lnTo>
                  <a:pt x="4" y="0"/>
                </a:lnTo>
                <a:lnTo>
                  <a:pt x="4" y="0"/>
                </a:lnTo>
                <a:lnTo>
                  <a:pt x="4" y="0"/>
                </a:lnTo>
                <a:lnTo>
                  <a:pt x="4" y="0"/>
                </a:lnTo>
                <a:lnTo>
                  <a:pt x="4" y="0"/>
                </a:lnTo>
                <a:lnTo>
                  <a:pt x="4" y="0"/>
                </a:lnTo>
                <a:lnTo>
                  <a:pt x="3" y="0"/>
                </a:lnTo>
                <a:lnTo>
                  <a:pt x="3" y="0"/>
                </a:lnTo>
                <a:lnTo>
                  <a:pt x="3" y="1"/>
                </a:lnTo>
                <a:lnTo>
                  <a:pt x="3" y="1"/>
                </a:lnTo>
                <a:lnTo>
                  <a:pt x="3" y="1"/>
                </a:lnTo>
                <a:lnTo>
                  <a:pt x="3" y="1"/>
                </a:lnTo>
                <a:lnTo>
                  <a:pt x="3" y="1"/>
                </a:lnTo>
                <a:lnTo>
                  <a:pt x="3" y="1"/>
                </a:lnTo>
                <a:lnTo>
                  <a:pt x="3" y="2"/>
                </a:lnTo>
                <a:lnTo>
                  <a:pt x="3" y="1"/>
                </a:lnTo>
                <a:lnTo>
                  <a:pt x="3" y="2"/>
                </a:lnTo>
                <a:lnTo>
                  <a:pt x="3" y="2"/>
                </a:lnTo>
                <a:lnTo>
                  <a:pt x="2" y="2"/>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21" name="Freeform 104"/>
          <p:cNvSpPr>
            <a:spLocks/>
          </p:cNvSpPr>
          <p:nvPr/>
        </p:nvSpPr>
        <p:spPr bwMode="gray">
          <a:xfrm>
            <a:off x="8793163" y="2336804"/>
            <a:ext cx="12700" cy="12700"/>
          </a:xfrm>
          <a:custGeom>
            <a:avLst/>
            <a:gdLst>
              <a:gd name="T0" fmla="*/ 4 w 8"/>
              <a:gd name="T1" fmla="*/ 2 h 8"/>
              <a:gd name="T2" fmla="*/ 4 w 8"/>
              <a:gd name="T3" fmla="*/ 3 h 8"/>
              <a:gd name="T4" fmla="*/ 3 w 8"/>
              <a:gd name="T5" fmla="*/ 4 h 8"/>
              <a:gd name="T6" fmla="*/ 2 w 8"/>
              <a:gd name="T7" fmla="*/ 4 h 8"/>
              <a:gd name="T8" fmla="*/ 2 w 8"/>
              <a:gd name="T9" fmla="*/ 5 h 8"/>
              <a:gd name="T10" fmla="*/ 1 w 8"/>
              <a:gd name="T11" fmla="*/ 5 h 8"/>
              <a:gd name="T12" fmla="*/ 1 w 8"/>
              <a:gd name="T13" fmla="*/ 6 h 8"/>
              <a:gd name="T14" fmla="*/ 0 w 8"/>
              <a:gd name="T15" fmla="*/ 6 h 8"/>
              <a:gd name="T16" fmla="*/ 0 w 8"/>
              <a:gd name="T17" fmla="*/ 7 h 8"/>
              <a:gd name="T18" fmla="*/ 0 w 8"/>
              <a:gd name="T19" fmla="*/ 7 h 8"/>
              <a:gd name="T20" fmla="*/ 1 w 8"/>
              <a:gd name="T21" fmla="*/ 7 h 8"/>
              <a:gd name="T22" fmla="*/ 1 w 8"/>
              <a:gd name="T23" fmla="*/ 6 h 8"/>
              <a:gd name="T24" fmla="*/ 1 w 8"/>
              <a:gd name="T25" fmla="*/ 6 h 8"/>
              <a:gd name="T26" fmla="*/ 2 w 8"/>
              <a:gd name="T27" fmla="*/ 6 h 8"/>
              <a:gd name="T28" fmla="*/ 3 w 8"/>
              <a:gd name="T29" fmla="*/ 5 h 8"/>
              <a:gd name="T30" fmla="*/ 3 w 8"/>
              <a:gd name="T31" fmla="*/ 5 h 8"/>
              <a:gd name="T32" fmla="*/ 3 w 8"/>
              <a:gd name="T33" fmla="*/ 5 h 8"/>
              <a:gd name="T34" fmla="*/ 3 w 8"/>
              <a:gd name="T35" fmla="*/ 4 h 8"/>
              <a:gd name="T36" fmla="*/ 4 w 8"/>
              <a:gd name="T37" fmla="*/ 4 h 8"/>
              <a:gd name="T38" fmla="*/ 5 w 8"/>
              <a:gd name="T39" fmla="*/ 4 h 8"/>
              <a:gd name="T40" fmla="*/ 5 w 8"/>
              <a:gd name="T41" fmla="*/ 3 h 8"/>
              <a:gd name="T42" fmla="*/ 5 w 8"/>
              <a:gd name="T43" fmla="*/ 2 h 8"/>
              <a:gd name="T44" fmla="*/ 6 w 8"/>
              <a:gd name="T45" fmla="*/ 2 h 8"/>
              <a:gd name="T46" fmla="*/ 6 w 8"/>
              <a:gd name="T47" fmla="*/ 2 h 8"/>
              <a:gd name="T48" fmla="*/ 6 w 8"/>
              <a:gd name="T49" fmla="*/ 1 h 8"/>
              <a:gd name="T50" fmla="*/ 7 w 8"/>
              <a:gd name="T51" fmla="*/ 0 h 8"/>
              <a:gd name="T52" fmla="*/ 7 w 8"/>
              <a:gd name="T53" fmla="*/ 0 h 8"/>
              <a:gd name="T54" fmla="*/ 7 w 8"/>
              <a:gd name="T55" fmla="*/ 0 h 8"/>
              <a:gd name="T56" fmla="*/ 6 w 8"/>
              <a:gd name="T57" fmla="*/ 0 h 8"/>
              <a:gd name="T58" fmla="*/ 6 w 8"/>
              <a:gd name="T59" fmla="*/ 0 h 8"/>
              <a:gd name="T60" fmla="*/ 6 w 8"/>
              <a:gd name="T61" fmla="*/ 0 h 8"/>
              <a:gd name="T62" fmla="*/ 6 w 8"/>
              <a:gd name="T63" fmla="*/ 1 h 8"/>
              <a:gd name="T64" fmla="*/ 6 w 8"/>
              <a:gd name="T65" fmla="*/ 1 h 8"/>
              <a:gd name="T66" fmla="*/ 5 w 8"/>
              <a:gd name="T67" fmla="*/ 1 h 8"/>
              <a:gd name="T68" fmla="*/ 5 w 8"/>
              <a:gd name="T69" fmla="*/ 1 h 8"/>
              <a:gd name="T70" fmla="*/ 5 w 8"/>
              <a:gd name="T71" fmla="*/ 1 h 8"/>
              <a:gd name="T72" fmla="*/ 5 w 8"/>
              <a:gd name="T73" fmla="*/ 2 h 8"/>
              <a:gd name="T74" fmla="*/ 4 w 8"/>
              <a:gd name="T7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 h="8">
                <a:moveTo>
                  <a:pt x="4" y="2"/>
                </a:moveTo>
                <a:lnTo>
                  <a:pt x="4" y="2"/>
                </a:lnTo>
                <a:lnTo>
                  <a:pt x="4" y="3"/>
                </a:lnTo>
                <a:lnTo>
                  <a:pt x="4" y="3"/>
                </a:lnTo>
                <a:lnTo>
                  <a:pt x="3" y="3"/>
                </a:lnTo>
                <a:lnTo>
                  <a:pt x="3" y="4"/>
                </a:lnTo>
                <a:lnTo>
                  <a:pt x="3" y="4"/>
                </a:lnTo>
                <a:lnTo>
                  <a:pt x="2" y="4"/>
                </a:lnTo>
                <a:lnTo>
                  <a:pt x="2" y="4"/>
                </a:lnTo>
                <a:lnTo>
                  <a:pt x="2" y="5"/>
                </a:lnTo>
                <a:lnTo>
                  <a:pt x="1" y="5"/>
                </a:lnTo>
                <a:lnTo>
                  <a:pt x="1" y="5"/>
                </a:lnTo>
                <a:lnTo>
                  <a:pt x="1" y="5"/>
                </a:lnTo>
                <a:lnTo>
                  <a:pt x="1" y="6"/>
                </a:lnTo>
                <a:lnTo>
                  <a:pt x="0" y="6"/>
                </a:lnTo>
                <a:lnTo>
                  <a:pt x="0" y="6"/>
                </a:lnTo>
                <a:lnTo>
                  <a:pt x="0" y="7"/>
                </a:lnTo>
                <a:lnTo>
                  <a:pt x="0" y="7"/>
                </a:lnTo>
                <a:lnTo>
                  <a:pt x="0" y="7"/>
                </a:lnTo>
                <a:lnTo>
                  <a:pt x="0" y="7"/>
                </a:lnTo>
                <a:lnTo>
                  <a:pt x="0" y="7"/>
                </a:lnTo>
                <a:lnTo>
                  <a:pt x="1" y="7"/>
                </a:lnTo>
                <a:lnTo>
                  <a:pt x="1" y="7"/>
                </a:lnTo>
                <a:lnTo>
                  <a:pt x="1" y="6"/>
                </a:lnTo>
                <a:lnTo>
                  <a:pt x="1" y="6"/>
                </a:lnTo>
                <a:lnTo>
                  <a:pt x="1" y="6"/>
                </a:lnTo>
                <a:lnTo>
                  <a:pt x="2" y="6"/>
                </a:lnTo>
                <a:lnTo>
                  <a:pt x="2" y="6"/>
                </a:lnTo>
                <a:lnTo>
                  <a:pt x="2" y="6"/>
                </a:lnTo>
                <a:lnTo>
                  <a:pt x="3" y="5"/>
                </a:lnTo>
                <a:lnTo>
                  <a:pt x="3" y="5"/>
                </a:lnTo>
                <a:lnTo>
                  <a:pt x="3" y="5"/>
                </a:lnTo>
                <a:lnTo>
                  <a:pt x="3" y="5"/>
                </a:lnTo>
                <a:lnTo>
                  <a:pt x="3" y="5"/>
                </a:lnTo>
                <a:lnTo>
                  <a:pt x="3" y="4"/>
                </a:lnTo>
                <a:lnTo>
                  <a:pt x="3" y="4"/>
                </a:lnTo>
                <a:lnTo>
                  <a:pt x="4" y="4"/>
                </a:lnTo>
                <a:lnTo>
                  <a:pt x="4" y="4"/>
                </a:lnTo>
                <a:lnTo>
                  <a:pt x="4" y="4"/>
                </a:lnTo>
                <a:lnTo>
                  <a:pt x="5" y="4"/>
                </a:lnTo>
                <a:lnTo>
                  <a:pt x="4" y="3"/>
                </a:lnTo>
                <a:lnTo>
                  <a:pt x="5" y="3"/>
                </a:lnTo>
                <a:lnTo>
                  <a:pt x="5" y="3"/>
                </a:lnTo>
                <a:lnTo>
                  <a:pt x="5" y="2"/>
                </a:lnTo>
                <a:lnTo>
                  <a:pt x="6" y="2"/>
                </a:lnTo>
                <a:lnTo>
                  <a:pt x="6" y="2"/>
                </a:lnTo>
                <a:lnTo>
                  <a:pt x="6" y="2"/>
                </a:lnTo>
                <a:lnTo>
                  <a:pt x="6" y="2"/>
                </a:lnTo>
                <a:lnTo>
                  <a:pt x="6" y="1"/>
                </a:lnTo>
                <a:lnTo>
                  <a:pt x="6" y="1"/>
                </a:lnTo>
                <a:lnTo>
                  <a:pt x="7" y="1"/>
                </a:lnTo>
                <a:lnTo>
                  <a:pt x="7" y="0"/>
                </a:lnTo>
                <a:lnTo>
                  <a:pt x="7" y="0"/>
                </a:lnTo>
                <a:lnTo>
                  <a:pt x="7" y="0"/>
                </a:lnTo>
                <a:lnTo>
                  <a:pt x="7" y="0"/>
                </a:lnTo>
                <a:lnTo>
                  <a:pt x="7" y="0"/>
                </a:lnTo>
                <a:lnTo>
                  <a:pt x="6" y="0"/>
                </a:lnTo>
                <a:lnTo>
                  <a:pt x="6" y="0"/>
                </a:lnTo>
                <a:lnTo>
                  <a:pt x="6" y="0"/>
                </a:lnTo>
                <a:lnTo>
                  <a:pt x="6" y="0"/>
                </a:lnTo>
                <a:lnTo>
                  <a:pt x="6" y="0"/>
                </a:lnTo>
                <a:lnTo>
                  <a:pt x="6" y="0"/>
                </a:lnTo>
                <a:lnTo>
                  <a:pt x="6" y="1"/>
                </a:lnTo>
                <a:lnTo>
                  <a:pt x="6" y="1"/>
                </a:lnTo>
                <a:lnTo>
                  <a:pt x="5" y="1"/>
                </a:lnTo>
                <a:lnTo>
                  <a:pt x="6" y="1"/>
                </a:lnTo>
                <a:lnTo>
                  <a:pt x="5" y="1"/>
                </a:lnTo>
                <a:lnTo>
                  <a:pt x="5" y="1"/>
                </a:lnTo>
                <a:lnTo>
                  <a:pt x="5" y="1"/>
                </a:lnTo>
                <a:lnTo>
                  <a:pt x="5" y="1"/>
                </a:lnTo>
                <a:lnTo>
                  <a:pt x="5" y="1"/>
                </a:lnTo>
                <a:lnTo>
                  <a:pt x="5" y="1"/>
                </a:lnTo>
                <a:lnTo>
                  <a:pt x="5" y="2"/>
                </a:lnTo>
                <a:lnTo>
                  <a:pt x="5" y="2"/>
                </a:lnTo>
                <a:lnTo>
                  <a:pt x="5" y="2"/>
                </a:lnTo>
                <a:lnTo>
                  <a:pt x="4" y="2"/>
                </a:lnTo>
                <a:lnTo>
                  <a:pt x="4" y="2"/>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22" name="Freeform 105"/>
          <p:cNvSpPr>
            <a:spLocks/>
          </p:cNvSpPr>
          <p:nvPr/>
        </p:nvSpPr>
        <p:spPr bwMode="gray">
          <a:xfrm>
            <a:off x="8793163" y="2336804"/>
            <a:ext cx="11112" cy="12700"/>
          </a:xfrm>
          <a:custGeom>
            <a:avLst/>
            <a:gdLst>
              <a:gd name="T0" fmla="*/ 1 w 7"/>
              <a:gd name="T1" fmla="*/ 6 h 8"/>
              <a:gd name="T2" fmla="*/ 1 w 7"/>
              <a:gd name="T3" fmla="*/ 6 h 8"/>
              <a:gd name="T4" fmla="*/ 1 w 7"/>
              <a:gd name="T5" fmla="*/ 6 h 8"/>
              <a:gd name="T6" fmla="*/ 2 w 7"/>
              <a:gd name="T7" fmla="*/ 5 h 8"/>
              <a:gd name="T8" fmla="*/ 2 w 7"/>
              <a:gd name="T9" fmla="*/ 5 h 8"/>
              <a:gd name="T10" fmla="*/ 2 w 7"/>
              <a:gd name="T11" fmla="*/ 4 h 8"/>
              <a:gd name="T12" fmla="*/ 3 w 7"/>
              <a:gd name="T13" fmla="*/ 4 h 8"/>
              <a:gd name="T14" fmla="*/ 3 w 7"/>
              <a:gd name="T15" fmla="*/ 4 h 8"/>
              <a:gd name="T16" fmla="*/ 4 w 7"/>
              <a:gd name="T17" fmla="*/ 3 h 8"/>
              <a:gd name="T18" fmla="*/ 4 w 7"/>
              <a:gd name="T19" fmla="*/ 3 h 8"/>
              <a:gd name="T20" fmla="*/ 5 w 7"/>
              <a:gd name="T21" fmla="*/ 2 h 8"/>
              <a:gd name="T22" fmla="*/ 5 w 7"/>
              <a:gd name="T23" fmla="*/ 2 h 8"/>
              <a:gd name="T24" fmla="*/ 5 w 7"/>
              <a:gd name="T25" fmla="*/ 1 h 8"/>
              <a:gd name="T26" fmla="*/ 5 w 7"/>
              <a:gd name="T27" fmla="*/ 1 h 8"/>
              <a:gd name="T28" fmla="*/ 5 w 7"/>
              <a:gd name="T29" fmla="*/ 1 h 8"/>
              <a:gd name="T30" fmla="*/ 6 w 7"/>
              <a:gd name="T31" fmla="*/ 0 h 8"/>
              <a:gd name="T32" fmla="*/ 6 w 7"/>
              <a:gd name="T33" fmla="*/ 0 h 8"/>
              <a:gd name="T34" fmla="*/ 6 w 7"/>
              <a:gd name="T35" fmla="*/ 0 h 8"/>
              <a:gd name="T36" fmla="*/ 6 w 7"/>
              <a:gd name="T37" fmla="*/ 0 h 8"/>
              <a:gd name="T38" fmla="*/ 6 w 7"/>
              <a:gd name="T39" fmla="*/ 0 h 8"/>
              <a:gd name="T40" fmla="*/ 5 w 7"/>
              <a:gd name="T41" fmla="*/ 1 h 8"/>
              <a:gd name="T42" fmla="*/ 5 w 7"/>
              <a:gd name="T43" fmla="*/ 1 h 8"/>
              <a:gd name="T44" fmla="*/ 5 w 7"/>
              <a:gd name="T45" fmla="*/ 1 h 8"/>
              <a:gd name="T46" fmla="*/ 4 w 7"/>
              <a:gd name="T47" fmla="*/ 2 h 8"/>
              <a:gd name="T48" fmla="*/ 4 w 7"/>
              <a:gd name="T49" fmla="*/ 2 h 8"/>
              <a:gd name="T50" fmla="*/ 3 w 7"/>
              <a:gd name="T51" fmla="*/ 3 h 8"/>
              <a:gd name="T52" fmla="*/ 3 w 7"/>
              <a:gd name="T53" fmla="*/ 3 h 8"/>
              <a:gd name="T54" fmla="*/ 3 w 7"/>
              <a:gd name="T55" fmla="*/ 4 h 8"/>
              <a:gd name="T56" fmla="*/ 2 w 7"/>
              <a:gd name="T57" fmla="*/ 4 h 8"/>
              <a:gd name="T58" fmla="*/ 2 w 7"/>
              <a:gd name="T59" fmla="*/ 4 h 8"/>
              <a:gd name="T60" fmla="*/ 2 w 7"/>
              <a:gd name="T61" fmla="*/ 5 h 8"/>
              <a:gd name="T62" fmla="*/ 1 w 7"/>
              <a:gd name="T63" fmla="*/ 5 h 8"/>
              <a:gd name="T64" fmla="*/ 1 w 7"/>
              <a:gd name="T65" fmla="*/ 6 h 8"/>
              <a:gd name="T66" fmla="*/ 1 w 7"/>
              <a:gd name="T67" fmla="*/ 6 h 8"/>
              <a:gd name="T68" fmla="*/ 1 w 7"/>
              <a:gd name="T69" fmla="*/ 6 h 8"/>
              <a:gd name="T70" fmla="*/ 0 w 7"/>
              <a:gd name="T71" fmla="*/ 7 h 8"/>
              <a:gd name="T72" fmla="*/ 0 w 7"/>
              <a:gd name="T73" fmla="*/ 7 h 8"/>
              <a:gd name="T74" fmla="*/ 0 w 7"/>
              <a:gd name="T75" fmla="*/ 7 h 8"/>
              <a:gd name="T76" fmla="*/ 1 w 7"/>
              <a:gd name="T77" fmla="*/ 7 h 8"/>
              <a:gd name="T78" fmla="*/ 1 w 7"/>
              <a:gd name="T7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 h="8">
                <a:moveTo>
                  <a:pt x="1" y="7"/>
                </a:moveTo>
                <a:lnTo>
                  <a:pt x="1" y="6"/>
                </a:lnTo>
                <a:lnTo>
                  <a:pt x="1" y="6"/>
                </a:lnTo>
                <a:lnTo>
                  <a:pt x="1" y="6"/>
                </a:lnTo>
                <a:lnTo>
                  <a:pt x="1" y="6"/>
                </a:lnTo>
                <a:lnTo>
                  <a:pt x="1" y="6"/>
                </a:lnTo>
                <a:lnTo>
                  <a:pt x="2" y="5"/>
                </a:lnTo>
                <a:lnTo>
                  <a:pt x="2" y="5"/>
                </a:lnTo>
                <a:lnTo>
                  <a:pt x="2" y="5"/>
                </a:lnTo>
                <a:lnTo>
                  <a:pt x="2" y="5"/>
                </a:lnTo>
                <a:lnTo>
                  <a:pt x="3" y="4"/>
                </a:lnTo>
                <a:lnTo>
                  <a:pt x="2" y="4"/>
                </a:lnTo>
                <a:lnTo>
                  <a:pt x="3" y="4"/>
                </a:lnTo>
                <a:lnTo>
                  <a:pt x="3" y="4"/>
                </a:lnTo>
                <a:lnTo>
                  <a:pt x="3" y="4"/>
                </a:lnTo>
                <a:lnTo>
                  <a:pt x="3" y="4"/>
                </a:lnTo>
                <a:lnTo>
                  <a:pt x="4" y="3"/>
                </a:lnTo>
                <a:lnTo>
                  <a:pt x="4" y="3"/>
                </a:lnTo>
                <a:lnTo>
                  <a:pt x="4" y="3"/>
                </a:lnTo>
                <a:lnTo>
                  <a:pt x="4" y="3"/>
                </a:lnTo>
                <a:lnTo>
                  <a:pt x="4" y="2"/>
                </a:lnTo>
                <a:lnTo>
                  <a:pt x="5" y="2"/>
                </a:lnTo>
                <a:lnTo>
                  <a:pt x="4" y="2"/>
                </a:lnTo>
                <a:lnTo>
                  <a:pt x="5" y="2"/>
                </a:lnTo>
                <a:lnTo>
                  <a:pt x="5" y="2"/>
                </a:lnTo>
                <a:lnTo>
                  <a:pt x="5" y="1"/>
                </a:lnTo>
                <a:lnTo>
                  <a:pt x="5" y="1"/>
                </a:lnTo>
                <a:lnTo>
                  <a:pt x="5" y="1"/>
                </a:lnTo>
                <a:lnTo>
                  <a:pt x="5" y="1"/>
                </a:lnTo>
                <a:lnTo>
                  <a:pt x="5" y="1"/>
                </a:lnTo>
                <a:lnTo>
                  <a:pt x="6" y="1"/>
                </a:lnTo>
                <a:lnTo>
                  <a:pt x="6" y="0"/>
                </a:lnTo>
                <a:lnTo>
                  <a:pt x="6" y="0"/>
                </a:lnTo>
                <a:lnTo>
                  <a:pt x="6" y="0"/>
                </a:lnTo>
                <a:lnTo>
                  <a:pt x="6" y="0"/>
                </a:lnTo>
                <a:lnTo>
                  <a:pt x="6" y="0"/>
                </a:lnTo>
                <a:lnTo>
                  <a:pt x="6" y="0"/>
                </a:lnTo>
                <a:lnTo>
                  <a:pt x="6" y="0"/>
                </a:lnTo>
                <a:lnTo>
                  <a:pt x="6" y="0"/>
                </a:lnTo>
                <a:lnTo>
                  <a:pt x="6" y="0"/>
                </a:lnTo>
                <a:lnTo>
                  <a:pt x="5" y="0"/>
                </a:lnTo>
                <a:lnTo>
                  <a:pt x="5" y="1"/>
                </a:lnTo>
                <a:lnTo>
                  <a:pt x="5" y="1"/>
                </a:lnTo>
                <a:lnTo>
                  <a:pt x="5" y="1"/>
                </a:lnTo>
                <a:lnTo>
                  <a:pt x="5" y="1"/>
                </a:lnTo>
                <a:lnTo>
                  <a:pt x="5" y="1"/>
                </a:lnTo>
                <a:lnTo>
                  <a:pt x="5" y="2"/>
                </a:lnTo>
                <a:lnTo>
                  <a:pt x="4" y="2"/>
                </a:lnTo>
                <a:lnTo>
                  <a:pt x="4" y="2"/>
                </a:lnTo>
                <a:lnTo>
                  <a:pt x="4" y="2"/>
                </a:lnTo>
                <a:lnTo>
                  <a:pt x="4" y="3"/>
                </a:lnTo>
                <a:lnTo>
                  <a:pt x="3" y="3"/>
                </a:lnTo>
                <a:lnTo>
                  <a:pt x="3" y="3"/>
                </a:lnTo>
                <a:lnTo>
                  <a:pt x="3" y="3"/>
                </a:lnTo>
                <a:lnTo>
                  <a:pt x="3" y="4"/>
                </a:lnTo>
                <a:lnTo>
                  <a:pt x="3" y="4"/>
                </a:lnTo>
                <a:lnTo>
                  <a:pt x="2" y="4"/>
                </a:lnTo>
                <a:lnTo>
                  <a:pt x="2" y="4"/>
                </a:lnTo>
                <a:lnTo>
                  <a:pt x="2" y="4"/>
                </a:lnTo>
                <a:lnTo>
                  <a:pt x="2" y="4"/>
                </a:lnTo>
                <a:lnTo>
                  <a:pt x="2" y="5"/>
                </a:lnTo>
                <a:lnTo>
                  <a:pt x="2" y="5"/>
                </a:lnTo>
                <a:lnTo>
                  <a:pt x="1" y="5"/>
                </a:lnTo>
                <a:lnTo>
                  <a:pt x="1" y="5"/>
                </a:lnTo>
                <a:lnTo>
                  <a:pt x="1" y="5"/>
                </a:lnTo>
                <a:lnTo>
                  <a:pt x="1" y="6"/>
                </a:lnTo>
                <a:lnTo>
                  <a:pt x="1" y="6"/>
                </a:lnTo>
                <a:lnTo>
                  <a:pt x="1" y="6"/>
                </a:lnTo>
                <a:lnTo>
                  <a:pt x="1" y="6"/>
                </a:lnTo>
                <a:lnTo>
                  <a:pt x="1" y="6"/>
                </a:lnTo>
                <a:lnTo>
                  <a:pt x="0" y="6"/>
                </a:lnTo>
                <a:lnTo>
                  <a:pt x="0" y="7"/>
                </a:lnTo>
                <a:lnTo>
                  <a:pt x="0" y="7"/>
                </a:lnTo>
                <a:lnTo>
                  <a:pt x="0" y="7"/>
                </a:lnTo>
                <a:lnTo>
                  <a:pt x="0" y="7"/>
                </a:lnTo>
                <a:lnTo>
                  <a:pt x="0" y="7"/>
                </a:lnTo>
                <a:lnTo>
                  <a:pt x="0" y="7"/>
                </a:lnTo>
                <a:lnTo>
                  <a:pt x="1" y="7"/>
                </a:lnTo>
                <a:lnTo>
                  <a:pt x="1" y="6"/>
                </a:lnTo>
                <a:lnTo>
                  <a:pt x="1" y="6"/>
                </a:lnTo>
                <a:lnTo>
                  <a:pt x="1" y="7"/>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23" name="Freeform 106"/>
          <p:cNvSpPr>
            <a:spLocks/>
          </p:cNvSpPr>
          <p:nvPr/>
        </p:nvSpPr>
        <p:spPr bwMode="gray">
          <a:xfrm>
            <a:off x="8766175" y="2295529"/>
            <a:ext cx="7938" cy="4762"/>
          </a:xfrm>
          <a:custGeom>
            <a:avLst/>
            <a:gdLst>
              <a:gd name="T0" fmla="*/ 2 w 5"/>
              <a:gd name="T1" fmla="*/ 1 h 3"/>
              <a:gd name="T2" fmla="*/ 2 w 5"/>
              <a:gd name="T3" fmla="*/ 1 h 3"/>
              <a:gd name="T4" fmla="*/ 2 w 5"/>
              <a:gd name="T5" fmla="*/ 1 h 3"/>
              <a:gd name="T6" fmla="*/ 1 w 5"/>
              <a:gd name="T7" fmla="*/ 1 h 3"/>
              <a:gd name="T8" fmla="*/ 1 w 5"/>
              <a:gd name="T9" fmla="*/ 1 h 3"/>
              <a:gd name="T10" fmla="*/ 1 w 5"/>
              <a:gd name="T11" fmla="*/ 1 h 3"/>
              <a:gd name="T12" fmla="*/ 1 w 5"/>
              <a:gd name="T13" fmla="*/ 1 h 3"/>
              <a:gd name="T14" fmla="*/ 1 w 5"/>
              <a:gd name="T15" fmla="*/ 1 h 3"/>
              <a:gd name="T16" fmla="*/ 1 w 5"/>
              <a:gd name="T17" fmla="*/ 1 h 3"/>
              <a:gd name="T18" fmla="*/ 1 w 5"/>
              <a:gd name="T19" fmla="*/ 2 h 3"/>
              <a:gd name="T20" fmla="*/ 1 w 5"/>
              <a:gd name="T21" fmla="*/ 2 h 3"/>
              <a:gd name="T22" fmla="*/ 0 w 5"/>
              <a:gd name="T23" fmla="*/ 2 h 3"/>
              <a:gd name="T24" fmla="*/ 0 w 5"/>
              <a:gd name="T25" fmla="*/ 2 h 3"/>
              <a:gd name="T26" fmla="*/ 0 w 5"/>
              <a:gd name="T27" fmla="*/ 2 h 3"/>
              <a:gd name="T28" fmla="*/ 0 w 5"/>
              <a:gd name="T29" fmla="*/ 2 h 3"/>
              <a:gd name="T30" fmla="*/ 0 w 5"/>
              <a:gd name="T31" fmla="*/ 2 h 3"/>
              <a:gd name="T32" fmla="*/ 0 w 5"/>
              <a:gd name="T33" fmla="*/ 2 h 3"/>
              <a:gd name="T34" fmla="*/ 0 w 5"/>
              <a:gd name="T35" fmla="*/ 2 h 3"/>
              <a:gd name="T36" fmla="*/ 0 w 5"/>
              <a:gd name="T37" fmla="*/ 2 h 3"/>
              <a:gd name="T38" fmla="*/ 0 w 5"/>
              <a:gd name="T39" fmla="*/ 2 h 3"/>
              <a:gd name="T40" fmla="*/ 0 w 5"/>
              <a:gd name="T41" fmla="*/ 2 h 3"/>
              <a:gd name="T42" fmla="*/ 0 w 5"/>
              <a:gd name="T43" fmla="*/ 2 h 3"/>
              <a:gd name="T44" fmla="*/ 1 w 5"/>
              <a:gd name="T45" fmla="*/ 2 h 3"/>
              <a:gd name="T46" fmla="*/ 1 w 5"/>
              <a:gd name="T47" fmla="*/ 2 h 3"/>
              <a:gd name="T48" fmla="*/ 1 w 5"/>
              <a:gd name="T49" fmla="*/ 2 h 3"/>
              <a:gd name="T50" fmla="*/ 1 w 5"/>
              <a:gd name="T51" fmla="*/ 2 h 3"/>
              <a:gd name="T52" fmla="*/ 1 w 5"/>
              <a:gd name="T53" fmla="*/ 1 h 3"/>
              <a:gd name="T54" fmla="*/ 1 w 5"/>
              <a:gd name="T55" fmla="*/ 1 h 3"/>
              <a:gd name="T56" fmla="*/ 2 w 5"/>
              <a:gd name="T57" fmla="*/ 1 h 3"/>
              <a:gd name="T58" fmla="*/ 2 w 5"/>
              <a:gd name="T59" fmla="*/ 1 h 3"/>
              <a:gd name="T60" fmla="*/ 2 w 5"/>
              <a:gd name="T61" fmla="*/ 1 h 3"/>
              <a:gd name="T62" fmla="*/ 2 w 5"/>
              <a:gd name="T63" fmla="*/ 1 h 3"/>
              <a:gd name="T64" fmla="*/ 2 w 5"/>
              <a:gd name="T65" fmla="*/ 1 h 3"/>
              <a:gd name="T66" fmla="*/ 3 w 5"/>
              <a:gd name="T67" fmla="*/ 1 h 3"/>
              <a:gd name="T68" fmla="*/ 3 w 5"/>
              <a:gd name="T69" fmla="*/ 1 h 3"/>
              <a:gd name="T70" fmla="*/ 3 w 5"/>
              <a:gd name="T71" fmla="*/ 1 h 3"/>
              <a:gd name="T72" fmla="*/ 3 w 5"/>
              <a:gd name="T73" fmla="*/ 1 h 3"/>
              <a:gd name="T74" fmla="*/ 3 w 5"/>
              <a:gd name="T75" fmla="*/ 0 h 3"/>
              <a:gd name="T76" fmla="*/ 4 w 5"/>
              <a:gd name="T77" fmla="*/ 0 h 3"/>
              <a:gd name="T78" fmla="*/ 4 w 5"/>
              <a:gd name="T79" fmla="*/ 0 h 3"/>
              <a:gd name="T80" fmla="*/ 4 w 5"/>
              <a:gd name="T81" fmla="*/ 0 h 3"/>
              <a:gd name="T82" fmla="*/ 4 w 5"/>
              <a:gd name="T83" fmla="*/ 0 h 3"/>
              <a:gd name="T84" fmla="*/ 4 w 5"/>
              <a:gd name="T85" fmla="*/ 0 h 3"/>
              <a:gd name="T86" fmla="*/ 4 w 5"/>
              <a:gd name="T87" fmla="*/ 0 h 3"/>
              <a:gd name="T88" fmla="*/ 3 w 5"/>
              <a:gd name="T89" fmla="*/ 0 h 3"/>
              <a:gd name="T90" fmla="*/ 3 w 5"/>
              <a:gd name="T91" fmla="*/ 0 h 3"/>
              <a:gd name="T92" fmla="*/ 3 w 5"/>
              <a:gd name="T93" fmla="*/ 0 h 3"/>
              <a:gd name="T94" fmla="*/ 3 w 5"/>
              <a:gd name="T95" fmla="*/ 0 h 3"/>
              <a:gd name="T96" fmla="*/ 3 w 5"/>
              <a:gd name="T97" fmla="*/ 1 h 3"/>
              <a:gd name="T98" fmla="*/ 3 w 5"/>
              <a:gd name="T99" fmla="*/ 1 h 3"/>
              <a:gd name="T100" fmla="*/ 2 w 5"/>
              <a:gd name="T101" fmla="*/ 1 h 3"/>
              <a:gd name="T102" fmla="*/ 2 w 5"/>
              <a:gd name="T103" fmla="*/ 1 h 3"/>
              <a:gd name="T104" fmla="*/ 2 w 5"/>
              <a:gd name="T105" fmla="*/ 1 h 3"/>
              <a:gd name="T106" fmla="*/ 2 w 5"/>
              <a:gd name="T107" fmla="*/ 1 h 3"/>
              <a:gd name="T108" fmla="*/ 2 w 5"/>
              <a:gd name="T109" fmla="*/ 1 h 3"/>
              <a:gd name="T110" fmla="*/ 2 w 5"/>
              <a:gd name="T111" fmla="*/ 1 h 3"/>
              <a:gd name="T112" fmla="*/ 2 w 5"/>
              <a:gd name="T11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 h="3">
                <a:moveTo>
                  <a:pt x="2" y="1"/>
                </a:moveTo>
                <a:lnTo>
                  <a:pt x="2" y="1"/>
                </a:lnTo>
                <a:lnTo>
                  <a:pt x="2" y="1"/>
                </a:lnTo>
                <a:lnTo>
                  <a:pt x="1" y="1"/>
                </a:lnTo>
                <a:lnTo>
                  <a:pt x="1" y="1"/>
                </a:lnTo>
                <a:lnTo>
                  <a:pt x="1" y="1"/>
                </a:lnTo>
                <a:lnTo>
                  <a:pt x="1" y="1"/>
                </a:lnTo>
                <a:lnTo>
                  <a:pt x="1" y="1"/>
                </a:lnTo>
                <a:lnTo>
                  <a:pt x="1" y="1"/>
                </a:lnTo>
                <a:lnTo>
                  <a:pt x="1" y="2"/>
                </a:lnTo>
                <a:lnTo>
                  <a:pt x="1" y="2"/>
                </a:lnTo>
                <a:lnTo>
                  <a:pt x="0" y="2"/>
                </a:lnTo>
                <a:lnTo>
                  <a:pt x="0" y="2"/>
                </a:lnTo>
                <a:lnTo>
                  <a:pt x="0" y="2"/>
                </a:lnTo>
                <a:lnTo>
                  <a:pt x="0" y="2"/>
                </a:lnTo>
                <a:lnTo>
                  <a:pt x="0" y="2"/>
                </a:lnTo>
                <a:lnTo>
                  <a:pt x="0" y="2"/>
                </a:lnTo>
                <a:lnTo>
                  <a:pt x="0" y="2"/>
                </a:lnTo>
                <a:lnTo>
                  <a:pt x="0" y="2"/>
                </a:lnTo>
                <a:lnTo>
                  <a:pt x="0" y="2"/>
                </a:lnTo>
                <a:lnTo>
                  <a:pt x="0" y="2"/>
                </a:lnTo>
                <a:lnTo>
                  <a:pt x="0" y="2"/>
                </a:lnTo>
                <a:lnTo>
                  <a:pt x="1" y="2"/>
                </a:lnTo>
                <a:lnTo>
                  <a:pt x="1" y="2"/>
                </a:lnTo>
                <a:lnTo>
                  <a:pt x="1" y="2"/>
                </a:lnTo>
                <a:lnTo>
                  <a:pt x="1" y="2"/>
                </a:lnTo>
                <a:lnTo>
                  <a:pt x="1" y="1"/>
                </a:lnTo>
                <a:lnTo>
                  <a:pt x="1" y="1"/>
                </a:lnTo>
                <a:lnTo>
                  <a:pt x="2" y="1"/>
                </a:lnTo>
                <a:lnTo>
                  <a:pt x="2" y="1"/>
                </a:lnTo>
                <a:lnTo>
                  <a:pt x="2" y="1"/>
                </a:lnTo>
                <a:lnTo>
                  <a:pt x="2" y="1"/>
                </a:lnTo>
                <a:lnTo>
                  <a:pt x="2" y="1"/>
                </a:lnTo>
                <a:lnTo>
                  <a:pt x="3" y="1"/>
                </a:lnTo>
                <a:lnTo>
                  <a:pt x="3" y="1"/>
                </a:lnTo>
                <a:lnTo>
                  <a:pt x="3" y="1"/>
                </a:lnTo>
                <a:lnTo>
                  <a:pt x="3" y="1"/>
                </a:lnTo>
                <a:lnTo>
                  <a:pt x="3" y="0"/>
                </a:lnTo>
                <a:lnTo>
                  <a:pt x="4" y="0"/>
                </a:lnTo>
                <a:lnTo>
                  <a:pt x="4" y="0"/>
                </a:lnTo>
                <a:lnTo>
                  <a:pt x="4" y="0"/>
                </a:lnTo>
                <a:lnTo>
                  <a:pt x="4" y="0"/>
                </a:lnTo>
                <a:lnTo>
                  <a:pt x="4" y="0"/>
                </a:lnTo>
                <a:lnTo>
                  <a:pt x="4" y="0"/>
                </a:lnTo>
                <a:lnTo>
                  <a:pt x="3" y="0"/>
                </a:lnTo>
                <a:lnTo>
                  <a:pt x="3" y="0"/>
                </a:lnTo>
                <a:lnTo>
                  <a:pt x="3" y="0"/>
                </a:lnTo>
                <a:lnTo>
                  <a:pt x="3" y="0"/>
                </a:lnTo>
                <a:lnTo>
                  <a:pt x="3" y="1"/>
                </a:lnTo>
                <a:lnTo>
                  <a:pt x="3" y="1"/>
                </a:lnTo>
                <a:lnTo>
                  <a:pt x="2" y="1"/>
                </a:lnTo>
                <a:lnTo>
                  <a:pt x="2" y="1"/>
                </a:lnTo>
                <a:lnTo>
                  <a:pt x="2" y="1"/>
                </a:lnTo>
                <a:lnTo>
                  <a:pt x="2" y="1"/>
                </a:lnTo>
                <a:lnTo>
                  <a:pt x="2" y="1"/>
                </a:lnTo>
                <a:lnTo>
                  <a:pt x="2" y="1"/>
                </a:lnTo>
                <a:lnTo>
                  <a:pt x="2" y="1"/>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24" name="Freeform 107"/>
          <p:cNvSpPr>
            <a:spLocks/>
          </p:cNvSpPr>
          <p:nvPr/>
        </p:nvSpPr>
        <p:spPr bwMode="gray">
          <a:xfrm>
            <a:off x="8732838" y="2254254"/>
            <a:ext cx="42862" cy="49212"/>
          </a:xfrm>
          <a:custGeom>
            <a:avLst/>
            <a:gdLst>
              <a:gd name="T0" fmla="*/ 11 w 27"/>
              <a:gd name="T1" fmla="*/ 22 h 31"/>
              <a:gd name="T2" fmla="*/ 14 w 27"/>
              <a:gd name="T3" fmla="*/ 26 h 31"/>
              <a:gd name="T4" fmla="*/ 15 w 27"/>
              <a:gd name="T5" fmla="*/ 28 h 31"/>
              <a:gd name="T6" fmla="*/ 16 w 27"/>
              <a:gd name="T7" fmla="*/ 28 h 31"/>
              <a:gd name="T8" fmla="*/ 16 w 27"/>
              <a:gd name="T9" fmla="*/ 28 h 31"/>
              <a:gd name="T10" fmla="*/ 16 w 27"/>
              <a:gd name="T11" fmla="*/ 27 h 31"/>
              <a:gd name="T12" fmla="*/ 16 w 27"/>
              <a:gd name="T13" fmla="*/ 27 h 31"/>
              <a:gd name="T14" fmla="*/ 17 w 27"/>
              <a:gd name="T15" fmla="*/ 26 h 31"/>
              <a:gd name="T16" fmla="*/ 18 w 27"/>
              <a:gd name="T17" fmla="*/ 26 h 31"/>
              <a:gd name="T18" fmla="*/ 19 w 27"/>
              <a:gd name="T19" fmla="*/ 25 h 31"/>
              <a:gd name="T20" fmla="*/ 19 w 27"/>
              <a:gd name="T21" fmla="*/ 24 h 31"/>
              <a:gd name="T22" fmla="*/ 20 w 27"/>
              <a:gd name="T23" fmla="*/ 24 h 31"/>
              <a:gd name="T24" fmla="*/ 21 w 27"/>
              <a:gd name="T25" fmla="*/ 23 h 31"/>
              <a:gd name="T26" fmla="*/ 20 w 27"/>
              <a:gd name="T27" fmla="*/ 24 h 31"/>
              <a:gd name="T28" fmla="*/ 19 w 27"/>
              <a:gd name="T29" fmla="*/ 25 h 31"/>
              <a:gd name="T30" fmla="*/ 18 w 27"/>
              <a:gd name="T31" fmla="*/ 26 h 31"/>
              <a:gd name="T32" fmla="*/ 18 w 27"/>
              <a:gd name="T33" fmla="*/ 28 h 31"/>
              <a:gd name="T34" fmla="*/ 18 w 27"/>
              <a:gd name="T35" fmla="*/ 29 h 31"/>
              <a:gd name="T36" fmla="*/ 18 w 27"/>
              <a:gd name="T37" fmla="*/ 29 h 31"/>
              <a:gd name="T38" fmla="*/ 19 w 27"/>
              <a:gd name="T39" fmla="*/ 29 h 31"/>
              <a:gd name="T40" fmla="*/ 20 w 27"/>
              <a:gd name="T41" fmla="*/ 27 h 31"/>
              <a:gd name="T42" fmla="*/ 21 w 27"/>
              <a:gd name="T43" fmla="*/ 26 h 31"/>
              <a:gd name="T44" fmla="*/ 22 w 27"/>
              <a:gd name="T45" fmla="*/ 25 h 31"/>
              <a:gd name="T46" fmla="*/ 22 w 27"/>
              <a:gd name="T47" fmla="*/ 26 h 31"/>
              <a:gd name="T48" fmla="*/ 21 w 27"/>
              <a:gd name="T49" fmla="*/ 27 h 31"/>
              <a:gd name="T50" fmla="*/ 20 w 27"/>
              <a:gd name="T51" fmla="*/ 28 h 31"/>
              <a:gd name="T52" fmla="*/ 19 w 27"/>
              <a:gd name="T53" fmla="*/ 29 h 31"/>
              <a:gd name="T54" fmla="*/ 19 w 27"/>
              <a:gd name="T55" fmla="*/ 30 h 31"/>
              <a:gd name="T56" fmla="*/ 19 w 27"/>
              <a:gd name="T57" fmla="*/ 29 h 31"/>
              <a:gd name="T58" fmla="*/ 20 w 27"/>
              <a:gd name="T59" fmla="*/ 28 h 31"/>
              <a:gd name="T60" fmla="*/ 21 w 27"/>
              <a:gd name="T61" fmla="*/ 27 h 31"/>
              <a:gd name="T62" fmla="*/ 22 w 27"/>
              <a:gd name="T63" fmla="*/ 26 h 31"/>
              <a:gd name="T64" fmla="*/ 23 w 27"/>
              <a:gd name="T65" fmla="*/ 25 h 31"/>
              <a:gd name="T66" fmla="*/ 24 w 27"/>
              <a:gd name="T67" fmla="*/ 24 h 31"/>
              <a:gd name="T68" fmla="*/ 25 w 27"/>
              <a:gd name="T69" fmla="*/ 23 h 31"/>
              <a:gd name="T70" fmla="*/ 26 w 27"/>
              <a:gd name="T71" fmla="*/ 22 h 31"/>
              <a:gd name="T72" fmla="*/ 26 w 27"/>
              <a:gd name="T73" fmla="*/ 21 h 31"/>
              <a:gd name="T74" fmla="*/ 22 w 27"/>
              <a:gd name="T75" fmla="*/ 16 h 31"/>
              <a:gd name="T76" fmla="*/ 18 w 27"/>
              <a:gd name="T77" fmla="*/ 10 h 31"/>
              <a:gd name="T78" fmla="*/ 13 w 27"/>
              <a:gd name="T79" fmla="*/ 3 h 31"/>
              <a:gd name="T80" fmla="*/ 11 w 27"/>
              <a:gd name="T81" fmla="*/ 1 h 31"/>
              <a:gd name="T82" fmla="*/ 11 w 27"/>
              <a:gd name="T83" fmla="*/ 0 h 31"/>
              <a:gd name="T84" fmla="*/ 10 w 27"/>
              <a:gd name="T85" fmla="*/ 0 h 31"/>
              <a:gd name="T86" fmla="*/ 8 w 27"/>
              <a:gd name="T87" fmla="*/ 1 h 31"/>
              <a:gd name="T88" fmla="*/ 7 w 27"/>
              <a:gd name="T89" fmla="*/ 2 h 31"/>
              <a:gd name="T90" fmla="*/ 6 w 27"/>
              <a:gd name="T91" fmla="*/ 3 h 31"/>
              <a:gd name="T92" fmla="*/ 5 w 27"/>
              <a:gd name="T93" fmla="*/ 4 h 31"/>
              <a:gd name="T94" fmla="*/ 4 w 27"/>
              <a:gd name="T95" fmla="*/ 4 h 31"/>
              <a:gd name="T96" fmla="*/ 4 w 27"/>
              <a:gd name="T97" fmla="*/ 5 h 31"/>
              <a:gd name="T98" fmla="*/ 3 w 27"/>
              <a:gd name="T99" fmla="*/ 5 h 31"/>
              <a:gd name="T100" fmla="*/ 2 w 27"/>
              <a:gd name="T101" fmla="*/ 6 h 31"/>
              <a:gd name="T102" fmla="*/ 2 w 27"/>
              <a:gd name="T103" fmla="*/ 6 h 31"/>
              <a:gd name="T104" fmla="*/ 1 w 27"/>
              <a:gd name="T105" fmla="*/ 7 h 31"/>
              <a:gd name="T106" fmla="*/ 0 w 27"/>
              <a:gd name="T107" fmla="*/ 8 h 31"/>
              <a:gd name="T108" fmla="*/ 1 w 27"/>
              <a:gd name="T109" fmla="*/ 8 h 31"/>
              <a:gd name="T110" fmla="*/ 1 w 27"/>
              <a:gd name="T111" fmla="*/ 9 h 31"/>
              <a:gd name="T112" fmla="*/ 2 w 27"/>
              <a:gd name="T113" fmla="*/ 10 h 31"/>
              <a:gd name="T114" fmla="*/ 5 w 27"/>
              <a:gd name="T11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 h="31">
                <a:moveTo>
                  <a:pt x="6" y="16"/>
                </a:moveTo>
                <a:lnTo>
                  <a:pt x="7" y="17"/>
                </a:lnTo>
                <a:lnTo>
                  <a:pt x="8" y="19"/>
                </a:lnTo>
                <a:lnTo>
                  <a:pt x="11" y="22"/>
                </a:lnTo>
                <a:lnTo>
                  <a:pt x="13" y="25"/>
                </a:lnTo>
                <a:lnTo>
                  <a:pt x="13" y="26"/>
                </a:lnTo>
                <a:lnTo>
                  <a:pt x="13" y="26"/>
                </a:lnTo>
                <a:lnTo>
                  <a:pt x="14" y="26"/>
                </a:lnTo>
                <a:lnTo>
                  <a:pt x="14" y="27"/>
                </a:lnTo>
                <a:lnTo>
                  <a:pt x="14" y="27"/>
                </a:lnTo>
                <a:lnTo>
                  <a:pt x="15" y="28"/>
                </a:lnTo>
                <a:lnTo>
                  <a:pt x="15" y="28"/>
                </a:lnTo>
                <a:lnTo>
                  <a:pt x="15" y="28"/>
                </a:lnTo>
                <a:lnTo>
                  <a:pt x="15" y="28"/>
                </a:lnTo>
                <a:lnTo>
                  <a:pt x="15" y="28"/>
                </a:lnTo>
                <a:lnTo>
                  <a:pt x="16" y="28"/>
                </a:lnTo>
                <a:lnTo>
                  <a:pt x="16" y="28"/>
                </a:lnTo>
                <a:lnTo>
                  <a:pt x="16" y="28"/>
                </a:lnTo>
                <a:lnTo>
                  <a:pt x="16" y="28"/>
                </a:lnTo>
                <a:lnTo>
                  <a:pt x="16" y="28"/>
                </a:lnTo>
                <a:lnTo>
                  <a:pt x="16" y="28"/>
                </a:lnTo>
                <a:lnTo>
                  <a:pt x="16" y="28"/>
                </a:lnTo>
                <a:lnTo>
                  <a:pt x="16" y="28"/>
                </a:lnTo>
                <a:lnTo>
                  <a:pt x="16" y="27"/>
                </a:lnTo>
                <a:lnTo>
                  <a:pt x="17" y="27"/>
                </a:lnTo>
                <a:lnTo>
                  <a:pt x="17" y="27"/>
                </a:lnTo>
                <a:lnTo>
                  <a:pt x="17" y="27"/>
                </a:lnTo>
                <a:lnTo>
                  <a:pt x="16" y="27"/>
                </a:lnTo>
                <a:lnTo>
                  <a:pt x="17" y="27"/>
                </a:lnTo>
                <a:lnTo>
                  <a:pt x="17" y="27"/>
                </a:lnTo>
                <a:lnTo>
                  <a:pt x="17" y="27"/>
                </a:lnTo>
                <a:lnTo>
                  <a:pt x="17" y="26"/>
                </a:lnTo>
                <a:lnTo>
                  <a:pt x="18" y="26"/>
                </a:lnTo>
                <a:lnTo>
                  <a:pt x="18" y="26"/>
                </a:lnTo>
                <a:lnTo>
                  <a:pt x="18" y="26"/>
                </a:lnTo>
                <a:lnTo>
                  <a:pt x="18" y="26"/>
                </a:lnTo>
                <a:lnTo>
                  <a:pt x="18" y="25"/>
                </a:lnTo>
                <a:lnTo>
                  <a:pt x="18" y="25"/>
                </a:lnTo>
                <a:lnTo>
                  <a:pt x="19" y="25"/>
                </a:lnTo>
                <a:lnTo>
                  <a:pt x="19" y="25"/>
                </a:lnTo>
                <a:lnTo>
                  <a:pt x="19" y="25"/>
                </a:lnTo>
                <a:lnTo>
                  <a:pt x="19" y="25"/>
                </a:lnTo>
                <a:lnTo>
                  <a:pt x="19" y="24"/>
                </a:lnTo>
                <a:lnTo>
                  <a:pt x="19" y="24"/>
                </a:lnTo>
                <a:lnTo>
                  <a:pt x="19" y="24"/>
                </a:lnTo>
                <a:lnTo>
                  <a:pt x="19" y="24"/>
                </a:lnTo>
                <a:lnTo>
                  <a:pt x="20" y="24"/>
                </a:lnTo>
                <a:lnTo>
                  <a:pt x="20" y="24"/>
                </a:lnTo>
                <a:lnTo>
                  <a:pt x="20" y="24"/>
                </a:lnTo>
                <a:lnTo>
                  <a:pt x="20" y="23"/>
                </a:lnTo>
                <a:lnTo>
                  <a:pt x="20" y="23"/>
                </a:lnTo>
                <a:lnTo>
                  <a:pt x="21" y="23"/>
                </a:lnTo>
                <a:lnTo>
                  <a:pt x="21" y="23"/>
                </a:lnTo>
                <a:lnTo>
                  <a:pt x="20" y="24"/>
                </a:lnTo>
                <a:lnTo>
                  <a:pt x="20" y="24"/>
                </a:lnTo>
                <a:lnTo>
                  <a:pt x="20" y="24"/>
                </a:lnTo>
                <a:lnTo>
                  <a:pt x="20" y="24"/>
                </a:lnTo>
                <a:lnTo>
                  <a:pt x="20" y="25"/>
                </a:lnTo>
                <a:lnTo>
                  <a:pt x="19" y="25"/>
                </a:lnTo>
                <a:lnTo>
                  <a:pt x="19" y="25"/>
                </a:lnTo>
                <a:lnTo>
                  <a:pt x="19" y="25"/>
                </a:lnTo>
                <a:lnTo>
                  <a:pt x="19" y="26"/>
                </a:lnTo>
                <a:lnTo>
                  <a:pt x="19" y="26"/>
                </a:lnTo>
                <a:lnTo>
                  <a:pt x="18" y="26"/>
                </a:lnTo>
                <a:lnTo>
                  <a:pt x="18" y="27"/>
                </a:lnTo>
                <a:lnTo>
                  <a:pt x="18" y="27"/>
                </a:lnTo>
                <a:lnTo>
                  <a:pt x="18" y="27"/>
                </a:lnTo>
                <a:lnTo>
                  <a:pt x="18" y="28"/>
                </a:lnTo>
                <a:lnTo>
                  <a:pt x="17" y="28"/>
                </a:lnTo>
                <a:lnTo>
                  <a:pt x="17" y="28"/>
                </a:lnTo>
                <a:lnTo>
                  <a:pt x="17" y="28"/>
                </a:lnTo>
                <a:lnTo>
                  <a:pt x="18" y="29"/>
                </a:lnTo>
                <a:lnTo>
                  <a:pt x="18" y="29"/>
                </a:lnTo>
                <a:lnTo>
                  <a:pt x="18" y="29"/>
                </a:lnTo>
                <a:lnTo>
                  <a:pt x="18" y="29"/>
                </a:lnTo>
                <a:lnTo>
                  <a:pt x="18" y="29"/>
                </a:lnTo>
                <a:lnTo>
                  <a:pt x="18" y="29"/>
                </a:lnTo>
                <a:lnTo>
                  <a:pt x="18" y="29"/>
                </a:lnTo>
                <a:lnTo>
                  <a:pt x="19" y="29"/>
                </a:lnTo>
                <a:lnTo>
                  <a:pt x="19" y="29"/>
                </a:lnTo>
                <a:lnTo>
                  <a:pt x="19" y="28"/>
                </a:lnTo>
                <a:lnTo>
                  <a:pt x="20" y="28"/>
                </a:lnTo>
                <a:lnTo>
                  <a:pt x="20" y="28"/>
                </a:lnTo>
                <a:lnTo>
                  <a:pt x="20" y="27"/>
                </a:lnTo>
                <a:lnTo>
                  <a:pt x="20" y="27"/>
                </a:lnTo>
                <a:lnTo>
                  <a:pt x="21" y="27"/>
                </a:lnTo>
                <a:lnTo>
                  <a:pt x="21" y="26"/>
                </a:lnTo>
                <a:lnTo>
                  <a:pt x="21" y="26"/>
                </a:lnTo>
                <a:lnTo>
                  <a:pt x="21" y="26"/>
                </a:lnTo>
                <a:lnTo>
                  <a:pt x="22" y="25"/>
                </a:lnTo>
                <a:lnTo>
                  <a:pt x="22" y="25"/>
                </a:lnTo>
                <a:lnTo>
                  <a:pt x="22" y="25"/>
                </a:lnTo>
                <a:lnTo>
                  <a:pt x="22" y="25"/>
                </a:lnTo>
                <a:lnTo>
                  <a:pt x="22" y="25"/>
                </a:lnTo>
                <a:lnTo>
                  <a:pt x="22" y="25"/>
                </a:lnTo>
                <a:lnTo>
                  <a:pt x="22" y="26"/>
                </a:lnTo>
                <a:lnTo>
                  <a:pt x="21" y="26"/>
                </a:lnTo>
                <a:lnTo>
                  <a:pt x="21" y="26"/>
                </a:lnTo>
                <a:lnTo>
                  <a:pt x="21" y="27"/>
                </a:lnTo>
                <a:lnTo>
                  <a:pt x="21" y="27"/>
                </a:lnTo>
                <a:lnTo>
                  <a:pt x="21" y="27"/>
                </a:lnTo>
                <a:lnTo>
                  <a:pt x="20" y="27"/>
                </a:lnTo>
                <a:lnTo>
                  <a:pt x="20" y="28"/>
                </a:lnTo>
                <a:lnTo>
                  <a:pt x="20" y="28"/>
                </a:lnTo>
                <a:lnTo>
                  <a:pt x="19" y="28"/>
                </a:lnTo>
                <a:lnTo>
                  <a:pt x="19" y="29"/>
                </a:lnTo>
                <a:lnTo>
                  <a:pt x="19" y="29"/>
                </a:lnTo>
                <a:lnTo>
                  <a:pt x="19" y="29"/>
                </a:lnTo>
                <a:lnTo>
                  <a:pt x="19" y="30"/>
                </a:lnTo>
                <a:lnTo>
                  <a:pt x="18" y="30"/>
                </a:lnTo>
                <a:lnTo>
                  <a:pt x="19" y="30"/>
                </a:lnTo>
                <a:lnTo>
                  <a:pt x="19" y="30"/>
                </a:lnTo>
                <a:lnTo>
                  <a:pt x="19" y="30"/>
                </a:lnTo>
                <a:lnTo>
                  <a:pt x="19" y="30"/>
                </a:lnTo>
                <a:lnTo>
                  <a:pt x="19" y="29"/>
                </a:lnTo>
                <a:lnTo>
                  <a:pt x="19" y="29"/>
                </a:lnTo>
                <a:lnTo>
                  <a:pt x="20" y="29"/>
                </a:lnTo>
                <a:lnTo>
                  <a:pt x="20" y="28"/>
                </a:lnTo>
                <a:lnTo>
                  <a:pt x="20" y="28"/>
                </a:lnTo>
                <a:lnTo>
                  <a:pt x="20" y="28"/>
                </a:lnTo>
                <a:lnTo>
                  <a:pt x="20" y="28"/>
                </a:lnTo>
                <a:lnTo>
                  <a:pt x="21" y="27"/>
                </a:lnTo>
                <a:lnTo>
                  <a:pt x="21" y="27"/>
                </a:lnTo>
                <a:lnTo>
                  <a:pt x="21" y="27"/>
                </a:lnTo>
                <a:lnTo>
                  <a:pt x="21" y="27"/>
                </a:lnTo>
                <a:lnTo>
                  <a:pt x="22" y="26"/>
                </a:lnTo>
                <a:lnTo>
                  <a:pt x="22" y="26"/>
                </a:lnTo>
                <a:lnTo>
                  <a:pt x="22" y="26"/>
                </a:lnTo>
                <a:lnTo>
                  <a:pt x="22" y="26"/>
                </a:lnTo>
                <a:lnTo>
                  <a:pt x="22" y="26"/>
                </a:lnTo>
                <a:lnTo>
                  <a:pt x="23" y="25"/>
                </a:lnTo>
                <a:lnTo>
                  <a:pt x="23" y="25"/>
                </a:lnTo>
                <a:lnTo>
                  <a:pt x="23" y="25"/>
                </a:lnTo>
                <a:lnTo>
                  <a:pt x="23" y="25"/>
                </a:lnTo>
                <a:lnTo>
                  <a:pt x="24" y="24"/>
                </a:lnTo>
                <a:lnTo>
                  <a:pt x="24" y="24"/>
                </a:lnTo>
                <a:lnTo>
                  <a:pt x="24" y="24"/>
                </a:lnTo>
                <a:lnTo>
                  <a:pt x="24" y="24"/>
                </a:lnTo>
                <a:lnTo>
                  <a:pt x="25" y="23"/>
                </a:lnTo>
                <a:lnTo>
                  <a:pt x="25" y="23"/>
                </a:lnTo>
                <a:lnTo>
                  <a:pt x="25" y="23"/>
                </a:lnTo>
                <a:lnTo>
                  <a:pt x="25" y="22"/>
                </a:lnTo>
                <a:lnTo>
                  <a:pt x="25" y="22"/>
                </a:lnTo>
                <a:lnTo>
                  <a:pt x="26" y="22"/>
                </a:lnTo>
                <a:lnTo>
                  <a:pt x="26" y="22"/>
                </a:lnTo>
                <a:lnTo>
                  <a:pt x="26" y="21"/>
                </a:lnTo>
                <a:lnTo>
                  <a:pt x="26" y="21"/>
                </a:lnTo>
                <a:lnTo>
                  <a:pt x="26" y="21"/>
                </a:lnTo>
                <a:lnTo>
                  <a:pt x="26" y="21"/>
                </a:lnTo>
                <a:lnTo>
                  <a:pt x="25" y="20"/>
                </a:lnTo>
                <a:lnTo>
                  <a:pt x="23" y="18"/>
                </a:lnTo>
                <a:lnTo>
                  <a:pt x="22" y="16"/>
                </a:lnTo>
                <a:lnTo>
                  <a:pt x="21" y="15"/>
                </a:lnTo>
                <a:lnTo>
                  <a:pt x="21" y="14"/>
                </a:lnTo>
                <a:lnTo>
                  <a:pt x="19" y="12"/>
                </a:lnTo>
                <a:lnTo>
                  <a:pt x="18" y="10"/>
                </a:lnTo>
                <a:lnTo>
                  <a:pt x="17" y="9"/>
                </a:lnTo>
                <a:lnTo>
                  <a:pt x="15" y="7"/>
                </a:lnTo>
                <a:lnTo>
                  <a:pt x="14" y="5"/>
                </a:lnTo>
                <a:lnTo>
                  <a:pt x="13" y="3"/>
                </a:lnTo>
                <a:lnTo>
                  <a:pt x="11" y="1"/>
                </a:lnTo>
                <a:lnTo>
                  <a:pt x="11" y="1"/>
                </a:lnTo>
                <a:lnTo>
                  <a:pt x="11" y="1"/>
                </a:lnTo>
                <a:lnTo>
                  <a:pt x="11" y="1"/>
                </a:lnTo>
                <a:lnTo>
                  <a:pt x="11" y="1"/>
                </a:lnTo>
                <a:lnTo>
                  <a:pt x="11" y="0"/>
                </a:lnTo>
                <a:lnTo>
                  <a:pt x="11" y="0"/>
                </a:lnTo>
                <a:lnTo>
                  <a:pt x="11" y="0"/>
                </a:lnTo>
                <a:lnTo>
                  <a:pt x="11" y="0"/>
                </a:lnTo>
                <a:lnTo>
                  <a:pt x="11" y="0"/>
                </a:lnTo>
                <a:lnTo>
                  <a:pt x="10" y="0"/>
                </a:lnTo>
                <a:lnTo>
                  <a:pt x="10" y="0"/>
                </a:lnTo>
                <a:lnTo>
                  <a:pt x="9" y="1"/>
                </a:lnTo>
                <a:lnTo>
                  <a:pt x="9" y="1"/>
                </a:lnTo>
                <a:lnTo>
                  <a:pt x="9" y="1"/>
                </a:lnTo>
                <a:lnTo>
                  <a:pt x="8" y="1"/>
                </a:lnTo>
                <a:lnTo>
                  <a:pt x="8" y="1"/>
                </a:lnTo>
                <a:lnTo>
                  <a:pt x="8" y="2"/>
                </a:lnTo>
                <a:lnTo>
                  <a:pt x="7" y="2"/>
                </a:lnTo>
                <a:lnTo>
                  <a:pt x="7" y="2"/>
                </a:lnTo>
                <a:lnTo>
                  <a:pt x="7" y="3"/>
                </a:lnTo>
                <a:lnTo>
                  <a:pt x="7" y="3"/>
                </a:lnTo>
                <a:lnTo>
                  <a:pt x="6" y="3"/>
                </a:lnTo>
                <a:lnTo>
                  <a:pt x="6" y="3"/>
                </a:lnTo>
                <a:lnTo>
                  <a:pt x="6" y="3"/>
                </a:lnTo>
                <a:lnTo>
                  <a:pt x="6" y="4"/>
                </a:lnTo>
                <a:lnTo>
                  <a:pt x="6" y="4"/>
                </a:lnTo>
                <a:lnTo>
                  <a:pt x="5" y="4"/>
                </a:lnTo>
                <a:lnTo>
                  <a:pt x="5" y="4"/>
                </a:lnTo>
                <a:lnTo>
                  <a:pt x="5" y="4"/>
                </a:lnTo>
                <a:lnTo>
                  <a:pt x="4" y="4"/>
                </a:lnTo>
                <a:lnTo>
                  <a:pt x="4" y="4"/>
                </a:lnTo>
                <a:lnTo>
                  <a:pt x="4" y="5"/>
                </a:lnTo>
                <a:lnTo>
                  <a:pt x="4" y="5"/>
                </a:lnTo>
                <a:lnTo>
                  <a:pt x="4" y="5"/>
                </a:lnTo>
                <a:lnTo>
                  <a:pt x="4" y="5"/>
                </a:lnTo>
                <a:lnTo>
                  <a:pt x="4" y="5"/>
                </a:lnTo>
                <a:lnTo>
                  <a:pt x="4" y="5"/>
                </a:lnTo>
                <a:lnTo>
                  <a:pt x="3" y="5"/>
                </a:lnTo>
                <a:lnTo>
                  <a:pt x="3" y="5"/>
                </a:lnTo>
                <a:lnTo>
                  <a:pt x="3" y="5"/>
                </a:lnTo>
                <a:lnTo>
                  <a:pt x="3" y="6"/>
                </a:lnTo>
                <a:lnTo>
                  <a:pt x="2" y="6"/>
                </a:lnTo>
                <a:lnTo>
                  <a:pt x="2" y="6"/>
                </a:lnTo>
                <a:lnTo>
                  <a:pt x="2" y="6"/>
                </a:lnTo>
                <a:lnTo>
                  <a:pt x="2" y="6"/>
                </a:lnTo>
                <a:lnTo>
                  <a:pt x="2" y="6"/>
                </a:lnTo>
                <a:lnTo>
                  <a:pt x="2" y="6"/>
                </a:lnTo>
                <a:lnTo>
                  <a:pt x="1" y="6"/>
                </a:lnTo>
                <a:lnTo>
                  <a:pt x="1" y="7"/>
                </a:lnTo>
                <a:lnTo>
                  <a:pt x="1" y="7"/>
                </a:lnTo>
                <a:lnTo>
                  <a:pt x="1" y="7"/>
                </a:lnTo>
                <a:lnTo>
                  <a:pt x="1" y="7"/>
                </a:lnTo>
                <a:lnTo>
                  <a:pt x="1" y="7"/>
                </a:lnTo>
                <a:lnTo>
                  <a:pt x="0" y="7"/>
                </a:lnTo>
                <a:lnTo>
                  <a:pt x="0" y="8"/>
                </a:lnTo>
                <a:lnTo>
                  <a:pt x="0" y="8"/>
                </a:lnTo>
                <a:lnTo>
                  <a:pt x="0" y="8"/>
                </a:lnTo>
                <a:lnTo>
                  <a:pt x="0" y="8"/>
                </a:lnTo>
                <a:lnTo>
                  <a:pt x="1" y="8"/>
                </a:lnTo>
                <a:lnTo>
                  <a:pt x="0" y="9"/>
                </a:lnTo>
                <a:lnTo>
                  <a:pt x="1" y="9"/>
                </a:lnTo>
                <a:lnTo>
                  <a:pt x="1" y="9"/>
                </a:lnTo>
                <a:lnTo>
                  <a:pt x="1" y="9"/>
                </a:lnTo>
                <a:lnTo>
                  <a:pt x="1" y="9"/>
                </a:lnTo>
                <a:lnTo>
                  <a:pt x="1" y="9"/>
                </a:lnTo>
                <a:lnTo>
                  <a:pt x="2" y="10"/>
                </a:lnTo>
                <a:lnTo>
                  <a:pt x="2" y="10"/>
                </a:lnTo>
                <a:lnTo>
                  <a:pt x="2" y="10"/>
                </a:lnTo>
                <a:lnTo>
                  <a:pt x="2" y="11"/>
                </a:lnTo>
                <a:lnTo>
                  <a:pt x="4" y="13"/>
                </a:lnTo>
                <a:lnTo>
                  <a:pt x="5" y="15"/>
                </a:lnTo>
                <a:lnTo>
                  <a:pt x="6" y="16"/>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25" name="Freeform 108"/>
          <p:cNvSpPr>
            <a:spLocks/>
          </p:cNvSpPr>
          <p:nvPr/>
        </p:nvSpPr>
        <p:spPr bwMode="gray">
          <a:xfrm>
            <a:off x="8739189" y="2243142"/>
            <a:ext cx="3175" cy="3175"/>
          </a:xfrm>
          <a:custGeom>
            <a:avLst/>
            <a:gdLst>
              <a:gd name="T0" fmla="*/ 1 w 2"/>
              <a:gd name="T1" fmla="*/ 0 h 2"/>
              <a:gd name="T2" fmla="*/ 1 w 2"/>
              <a:gd name="T3" fmla="*/ 0 h 2"/>
              <a:gd name="T4" fmla="*/ 1 w 2"/>
              <a:gd name="T5" fmla="*/ 0 h 2"/>
              <a:gd name="T6" fmla="*/ 0 w 2"/>
              <a:gd name="T7" fmla="*/ 0 h 2"/>
              <a:gd name="T8" fmla="*/ 0 w 2"/>
              <a:gd name="T9" fmla="*/ 0 h 2"/>
              <a:gd name="T10" fmla="*/ 0 w 2"/>
              <a:gd name="T11" fmla="*/ 1 h 2"/>
              <a:gd name="T12" fmla="*/ 0 w 2"/>
              <a:gd name="T13" fmla="*/ 1 h 2"/>
              <a:gd name="T14" fmla="*/ 0 w 2"/>
              <a:gd name="T15" fmla="*/ 1 h 2"/>
              <a:gd name="T16" fmla="*/ 0 w 2"/>
              <a:gd name="T17" fmla="*/ 1 h 2"/>
              <a:gd name="T18" fmla="*/ 0 w 2"/>
              <a:gd name="T19" fmla="*/ 1 h 2"/>
              <a:gd name="T20" fmla="*/ 0 w 2"/>
              <a:gd name="T21" fmla="*/ 1 h 2"/>
              <a:gd name="T22" fmla="*/ 0 w 2"/>
              <a:gd name="T23" fmla="*/ 1 h 2"/>
              <a:gd name="T24" fmla="*/ 0 w 2"/>
              <a:gd name="T25" fmla="*/ 1 h 2"/>
              <a:gd name="T26" fmla="*/ 0 w 2"/>
              <a:gd name="T27" fmla="*/ 1 h 2"/>
              <a:gd name="T28" fmla="*/ 0 w 2"/>
              <a:gd name="T29" fmla="*/ 1 h 2"/>
              <a:gd name="T30" fmla="*/ 1 w 2"/>
              <a:gd name="T31" fmla="*/ 1 h 2"/>
              <a:gd name="T32" fmla="*/ 1 w 2"/>
              <a:gd name="T33" fmla="*/ 1 h 2"/>
              <a:gd name="T34" fmla="*/ 1 w 2"/>
              <a:gd name="T35" fmla="*/ 0 h 2"/>
              <a:gd name="T36" fmla="*/ 1 w 2"/>
              <a:gd name="T37" fmla="*/ 0 h 2"/>
              <a:gd name="T38" fmla="*/ 1 w 2"/>
              <a:gd name="T39" fmla="*/ 0 h 2"/>
              <a:gd name="T40" fmla="*/ 1 w 2"/>
              <a:gd name="T41" fmla="*/ 0 h 2"/>
              <a:gd name="T42" fmla="*/ 1 w 2"/>
              <a:gd name="T43" fmla="*/ 0 h 2"/>
              <a:gd name="T44" fmla="*/ 1 w 2"/>
              <a:gd name="T45" fmla="*/ 0 h 2"/>
              <a:gd name="T46" fmla="*/ 1 w 2"/>
              <a:gd name="T47" fmla="*/ 0 h 2"/>
              <a:gd name="T48" fmla="*/ 1 w 2"/>
              <a:gd name="T49" fmla="*/ 0 h 2"/>
              <a:gd name="T50" fmla="*/ 1 w 2"/>
              <a:gd name="T51" fmla="*/ 0 h 2"/>
              <a:gd name="T52" fmla="*/ 1 w 2"/>
              <a:gd name="T53" fmla="*/ 0 h 2"/>
              <a:gd name="T54" fmla="*/ 1 w 2"/>
              <a:gd name="T55" fmla="*/ 0 h 2"/>
              <a:gd name="T56" fmla="*/ 1 w 2"/>
              <a:gd name="T5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 h="2">
                <a:moveTo>
                  <a:pt x="1" y="0"/>
                </a:moveTo>
                <a:lnTo>
                  <a:pt x="1" y="0"/>
                </a:lnTo>
                <a:lnTo>
                  <a:pt x="1" y="0"/>
                </a:lnTo>
                <a:lnTo>
                  <a:pt x="0" y="0"/>
                </a:lnTo>
                <a:lnTo>
                  <a:pt x="0" y="0"/>
                </a:lnTo>
                <a:lnTo>
                  <a:pt x="0" y="1"/>
                </a:lnTo>
                <a:lnTo>
                  <a:pt x="0" y="1"/>
                </a:lnTo>
                <a:lnTo>
                  <a:pt x="0" y="1"/>
                </a:lnTo>
                <a:lnTo>
                  <a:pt x="0" y="1"/>
                </a:lnTo>
                <a:lnTo>
                  <a:pt x="0" y="1"/>
                </a:lnTo>
                <a:lnTo>
                  <a:pt x="0" y="1"/>
                </a:lnTo>
                <a:lnTo>
                  <a:pt x="0" y="1"/>
                </a:lnTo>
                <a:lnTo>
                  <a:pt x="0" y="1"/>
                </a:lnTo>
                <a:lnTo>
                  <a:pt x="0" y="1"/>
                </a:lnTo>
                <a:lnTo>
                  <a:pt x="0" y="1"/>
                </a:lnTo>
                <a:lnTo>
                  <a:pt x="1" y="1"/>
                </a:lnTo>
                <a:lnTo>
                  <a:pt x="1" y="1"/>
                </a:lnTo>
                <a:lnTo>
                  <a:pt x="1" y="0"/>
                </a:lnTo>
                <a:lnTo>
                  <a:pt x="1" y="0"/>
                </a:lnTo>
                <a:lnTo>
                  <a:pt x="1" y="0"/>
                </a:lnTo>
                <a:lnTo>
                  <a:pt x="1" y="0"/>
                </a:lnTo>
                <a:lnTo>
                  <a:pt x="1" y="0"/>
                </a:lnTo>
                <a:lnTo>
                  <a:pt x="1" y="0"/>
                </a:lnTo>
                <a:lnTo>
                  <a:pt x="1" y="0"/>
                </a:lnTo>
                <a:lnTo>
                  <a:pt x="1" y="0"/>
                </a:lnTo>
                <a:lnTo>
                  <a:pt x="1" y="0"/>
                </a:lnTo>
                <a:lnTo>
                  <a:pt x="1" y="0"/>
                </a:lnTo>
                <a:lnTo>
                  <a:pt x="1" y="0"/>
                </a:lnTo>
                <a:lnTo>
                  <a:pt x="1" y="0"/>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26" name="Freeform 109"/>
          <p:cNvSpPr>
            <a:spLocks/>
          </p:cNvSpPr>
          <p:nvPr/>
        </p:nvSpPr>
        <p:spPr bwMode="gray">
          <a:xfrm>
            <a:off x="8724901" y="2252667"/>
            <a:ext cx="3175" cy="3175"/>
          </a:xfrm>
          <a:custGeom>
            <a:avLst/>
            <a:gdLst>
              <a:gd name="T0" fmla="*/ 0 w 2"/>
              <a:gd name="T1" fmla="*/ 0 h 2"/>
              <a:gd name="T2" fmla="*/ 0 w 2"/>
              <a:gd name="T3" fmla="*/ 1 h 2"/>
              <a:gd name="T4" fmla="*/ 0 w 2"/>
              <a:gd name="T5" fmla="*/ 1 h 2"/>
              <a:gd name="T6" fmla="*/ 0 w 2"/>
              <a:gd name="T7" fmla="*/ 1 h 2"/>
              <a:gd name="T8" fmla="*/ 0 w 2"/>
              <a:gd name="T9" fmla="*/ 1 h 2"/>
              <a:gd name="T10" fmla="*/ 0 w 2"/>
              <a:gd name="T11" fmla="*/ 1 h 2"/>
              <a:gd name="T12" fmla="*/ 0 w 2"/>
              <a:gd name="T13" fmla="*/ 1 h 2"/>
              <a:gd name="T14" fmla="*/ 0 w 2"/>
              <a:gd name="T15" fmla="*/ 1 h 2"/>
              <a:gd name="T16" fmla="*/ 0 w 2"/>
              <a:gd name="T17" fmla="*/ 1 h 2"/>
              <a:gd name="T18" fmla="*/ 0 w 2"/>
              <a:gd name="T19" fmla="*/ 1 h 2"/>
              <a:gd name="T20" fmla="*/ 0 w 2"/>
              <a:gd name="T21" fmla="*/ 1 h 2"/>
              <a:gd name="T22" fmla="*/ 0 w 2"/>
              <a:gd name="T23" fmla="*/ 1 h 2"/>
              <a:gd name="T24" fmla="*/ 0 w 2"/>
              <a:gd name="T25" fmla="*/ 1 h 2"/>
              <a:gd name="T26" fmla="*/ 0 w 2"/>
              <a:gd name="T27" fmla="*/ 1 h 2"/>
              <a:gd name="T28" fmla="*/ 0 w 2"/>
              <a:gd name="T29" fmla="*/ 1 h 2"/>
              <a:gd name="T30" fmla="*/ 0 w 2"/>
              <a:gd name="T31" fmla="*/ 1 h 2"/>
              <a:gd name="T32" fmla="*/ 1 w 2"/>
              <a:gd name="T33" fmla="*/ 1 h 2"/>
              <a:gd name="T34" fmla="*/ 1 w 2"/>
              <a:gd name="T35" fmla="*/ 1 h 2"/>
              <a:gd name="T36" fmla="*/ 1 w 2"/>
              <a:gd name="T37" fmla="*/ 1 h 2"/>
              <a:gd name="T38" fmla="*/ 1 w 2"/>
              <a:gd name="T39" fmla="*/ 1 h 2"/>
              <a:gd name="T40" fmla="*/ 1 w 2"/>
              <a:gd name="T41" fmla="*/ 1 h 2"/>
              <a:gd name="T42" fmla="*/ 1 w 2"/>
              <a:gd name="T43" fmla="*/ 0 h 2"/>
              <a:gd name="T44" fmla="*/ 1 w 2"/>
              <a:gd name="T45" fmla="*/ 0 h 2"/>
              <a:gd name="T46" fmla="*/ 1 w 2"/>
              <a:gd name="T47" fmla="*/ 0 h 2"/>
              <a:gd name="T48" fmla="*/ 1 w 2"/>
              <a:gd name="T49" fmla="*/ 0 h 2"/>
              <a:gd name="T50" fmla="*/ 1 w 2"/>
              <a:gd name="T51" fmla="*/ 0 h 2"/>
              <a:gd name="T52" fmla="*/ 1 w 2"/>
              <a:gd name="T53" fmla="*/ 0 h 2"/>
              <a:gd name="T54" fmla="*/ 1 w 2"/>
              <a:gd name="T55" fmla="*/ 0 h 2"/>
              <a:gd name="T56" fmla="*/ 1 w 2"/>
              <a:gd name="T57" fmla="*/ 0 h 2"/>
              <a:gd name="T58" fmla="*/ 1 w 2"/>
              <a:gd name="T59" fmla="*/ 0 h 2"/>
              <a:gd name="T60" fmla="*/ 1 w 2"/>
              <a:gd name="T61" fmla="*/ 0 h 2"/>
              <a:gd name="T62" fmla="*/ 0 w 2"/>
              <a:gd name="T63" fmla="*/ 0 h 2"/>
              <a:gd name="T64" fmla="*/ 0 w 2"/>
              <a:gd name="T6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 h="2">
                <a:moveTo>
                  <a:pt x="0" y="0"/>
                </a:move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1"/>
                </a:lnTo>
                <a:lnTo>
                  <a:pt x="1" y="1"/>
                </a:lnTo>
                <a:lnTo>
                  <a:pt x="1" y="1"/>
                </a:lnTo>
                <a:lnTo>
                  <a:pt x="1" y="1"/>
                </a:lnTo>
                <a:lnTo>
                  <a:pt x="1" y="1"/>
                </a:lnTo>
                <a:lnTo>
                  <a:pt x="1" y="1"/>
                </a:lnTo>
                <a:lnTo>
                  <a:pt x="1" y="0"/>
                </a:lnTo>
                <a:lnTo>
                  <a:pt x="1" y="0"/>
                </a:lnTo>
                <a:lnTo>
                  <a:pt x="1" y="0"/>
                </a:lnTo>
                <a:lnTo>
                  <a:pt x="1" y="0"/>
                </a:lnTo>
                <a:lnTo>
                  <a:pt x="1" y="0"/>
                </a:lnTo>
                <a:lnTo>
                  <a:pt x="1" y="0"/>
                </a:lnTo>
                <a:lnTo>
                  <a:pt x="1" y="0"/>
                </a:lnTo>
                <a:lnTo>
                  <a:pt x="1" y="0"/>
                </a:lnTo>
                <a:lnTo>
                  <a:pt x="1" y="0"/>
                </a:lnTo>
                <a:lnTo>
                  <a:pt x="1" y="0"/>
                </a:lnTo>
                <a:lnTo>
                  <a:pt x="0" y="0"/>
                </a:lnTo>
                <a:lnTo>
                  <a:pt x="0" y="0"/>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27" name="Freeform 110"/>
          <p:cNvSpPr>
            <a:spLocks/>
          </p:cNvSpPr>
          <p:nvPr/>
        </p:nvSpPr>
        <p:spPr bwMode="gray">
          <a:xfrm>
            <a:off x="8766176" y="2295530"/>
            <a:ext cx="11113" cy="15875"/>
          </a:xfrm>
          <a:custGeom>
            <a:avLst/>
            <a:gdLst>
              <a:gd name="T0" fmla="*/ 5 w 7"/>
              <a:gd name="T1" fmla="*/ 1 h 10"/>
              <a:gd name="T2" fmla="*/ 5 w 7"/>
              <a:gd name="T3" fmla="*/ 1 h 10"/>
              <a:gd name="T4" fmla="*/ 6 w 7"/>
              <a:gd name="T5" fmla="*/ 1 h 10"/>
              <a:gd name="T6" fmla="*/ 6 w 7"/>
              <a:gd name="T7" fmla="*/ 0 h 10"/>
              <a:gd name="T8" fmla="*/ 6 w 7"/>
              <a:gd name="T9" fmla="*/ 0 h 10"/>
              <a:gd name="T10" fmla="*/ 6 w 7"/>
              <a:gd name="T11" fmla="*/ 0 h 10"/>
              <a:gd name="T12" fmla="*/ 5 w 7"/>
              <a:gd name="T13" fmla="*/ 0 h 10"/>
              <a:gd name="T14" fmla="*/ 5 w 7"/>
              <a:gd name="T15" fmla="*/ 0 h 10"/>
              <a:gd name="T16" fmla="*/ 5 w 7"/>
              <a:gd name="T17" fmla="*/ 0 h 10"/>
              <a:gd name="T18" fmla="*/ 5 w 7"/>
              <a:gd name="T19" fmla="*/ 1 h 10"/>
              <a:gd name="T20" fmla="*/ 4 w 7"/>
              <a:gd name="T21" fmla="*/ 2 h 10"/>
              <a:gd name="T22" fmla="*/ 4 w 7"/>
              <a:gd name="T23" fmla="*/ 2 h 10"/>
              <a:gd name="T24" fmla="*/ 4 w 7"/>
              <a:gd name="T25" fmla="*/ 3 h 10"/>
              <a:gd name="T26" fmla="*/ 3 w 7"/>
              <a:gd name="T27" fmla="*/ 3 h 10"/>
              <a:gd name="T28" fmla="*/ 3 w 7"/>
              <a:gd name="T29" fmla="*/ 4 h 10"/>
              <a:gd name="T30" fmla="*/ 3 w 7"/>
              <a:gd name="T31" fmla="*/ 4 h 10"/>
              <a:gd name="T32" fmla="*/ 2 w 7"/>
              <a:gd name="T33" fmla="*/ 5 h 10"/>
              <a:gd name="T34" fmla="*/ 2 w 7"/>
              <a:gd name="T35" fmla="*/ 5 h 10"/>
              <a:gd name="T36" fmla="*/ 2 w 7"/>
              <a:gd name="T37" fmla="*/ 6 h 10"/>
              <a:gd name="T38" fmla="*/ 1 w 7"/>
              <a:gd name="T39" fmla="*/ 7 h 10"/>
              <a:gd name="T40" fmla="*/ 1 w 7"/>
              <a:gd name="T41" fmla="*/ 7 h 10"/>
              <a:gd name="T42" fmla="*/ 1 w 7"/>
              <a:gd name="T43" fmla="*/ 8 h 10"/>
              <a:gd name="T44" fmla="*/ 0 w 7"/>
              <a:gd name="T45" fmla="*/ 8 h 10"/>
              <a:gd name="T46" fmla="*/ 0 w 7"/>
              <a:gd name="T47" fmla="*/ 9 h 10"/>
              <a:gd name="T48" fmla="*/ 0 w 7"/>
              <a:gd name="T49" fmla="*/ 9 h 10"/>
              <a:gd name="T50" fmla="*/ 1 w 7"/>
              <a:gd name="T51" fmla="*/ 8 h 10"/>
              <a:gd name="T52" fmla="*/ 1 w 7"/>
              <a:gd name="T53" fmla="*/ 8 h 10"/>
              <a:gd name="T54" fmla="*/ 1 w 7"/>
              <a:gd name="T55" fmla="*/ 8 h 10"/>
              <a:gd name="T56" fmla="*/ 1 w 7"/>
              <a:gd name="T57" fmla="*/ 7 h 10"/>
              <a:gd name="T58" fmla="*/ 2 w 7"/>
              <a:gd name="T59" fmla="*/ 7 h 10"/>
              <a:gd name="T60" fmla="*/ 2 w 7"/>
              <a:gd name="T61" fmla="*/ 6 h 10"/>
              <a:gd name="T62" fmla="*/ 2 w 7"/>
              <a:gd name="T63" fmla="*/ 6 h 10"/>
              <a:gd name="T64" fmla="*/ 3 w 7"/>
              <a:gd name="T65" fmla="*/ 5 h 10"/>
              <a:gd name="T66" fmla="*/ 3 w 7"/>
              <a:gd name="T67" fmla="*/ 5 h 10"/>
              <a:gd name="T68" fmla="*/ 3 w 7"/>
              <a:gd name="T69" fmla="*/ 5 h 10"/>
              <a:gd name="T70" fmla="*/ 4 w 7"/>
              <a:gd name="T71" fmla="*/ 4 h 10"/>
              <a:gd name="T72" fmla="*/ 4 w 7"/>
              <a:gd name="T73" fmla="*/ 3 h 10"/>
              <a:gd name="T74" fmla="*/ 4 w 7"/>
              <a:gd name="T75" fmla="*/ 3 h 10"/>
              <a:gd name="T76" fmla="*/ 5 w 7"/>
              <a:gd name="T77" fmla="*/ 2 h 10"/>
              <a:gd name="T78" fmla="*/ 5 w 7"/>
              <a:gd name="T7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 h="10">
                <a:moveTo>
                  <a:pt x="5" y="2"/>
                </a:moveTo>
                <a:lnTo>
                  <a:pt x="5" y="1"/>
                </a:lnTo>
                <a:lnTo>
                  <a:pt x="5" y="1"/>
                </a:lnTo>
                <a:lnTo>
                  <a:pt x="5" y="1"/>
                </a:lnTo>
                <a:lnTo>
                  <a:pt x="6" y="1"/>
                </a:lnTo>
                <a:lnTo>
                  <a:pt x="6" y="1"/>
                </a:lnTo>
                <a:lnTo>
                  <a:pt x="6" y="0"/>
                </a:lnTo>
                <a:lnTo>
                  <a:pt x="6" y="0"/>
                </a:lnTo>
                <a:lnTo>
                  <a:pt x="6" y="0"/>
                </a:lnTo>
                <a:lnTo>
                  <a:pt x="6" y="0"/>
                </a:lnTo>
                <a:lnTo>
                  <a:pt x="6" y="0"/>
                </a:lnTo>
                <a:lnTo>
                  <a:pt x="6" y="0"/>
                </a:lnTo>
                <a:lnTo>
                  <a:pt x="5" y="0"/>
                </a:lnTo>
                <a:lnTo>
                  <a:pt x="5" y="0"/>
                </a:lnTo>
                <a:lnTo>
                  <a:pt x="5" y="0"/>
                </a:lnTo>
                <a:lnTo>
                  <a:pt x="5" y="0"/>
                </a:lnTo>
                <a:lnTo>
                  <a:pt x="5" y="0"/>
                </a:lnTo>
                <a:lnTo>
                  <a:pt x="5" y="0"/>
                </a:lnTo>
                <a:lnTo>
                  <a:pt x="5" y="1"/>
                </a:lnTo>
                <a:lnTo>
                  <a:pt x="5" y="1"/>
                </a:lnTo>
                <a:lnTo>
                  <a:pt x="5" y="2"/>
                </a:lnTo>
                <a:lnTo>
                  <a:pt x="4" y="2"/>
                </a:lnTo>
                <a:lnTo>
                  <a:pt x="4" y="2"/>
                </a:lnTo>
                <a:lnTo>
                  <a:pt x="4" y="2"/>
                </a:lnTo>
                <a:lnTo>
                  <a:pt x="4" y="2"/>
                </a:lnTo>
                <a:lnTo>
                  <a:pt x="4" y="3"/>
                </a:lnTo>
                <a:lnTo>
                  <a:pt x="3" y="3"/>
                </a:lnTo>
                <a:lnTo>
                  <a:pt x="3" y="3"/>
                </a:lnTo>
                <a:lnTo>
                  <a:pt x="3" y="3"/>
                </a:lnTo>
                <a:lnTo>
                  <a:pt x="3" y="4"/>
                </a:lnTo>
                <a:lnTo>
                  <a:pt x="3" y="4"/>
                </a:lnTo>
                <a:lnTo>
                  <a:pt x="3" y="4"/>
                </a:lnTo>
                <a:lnTo>
                  <a:pt x="3" y="5"/>
                </a:lnTo>
                <a:lnTo>
                  <a:pt x="2" y="5"/>
                </a:lnTo>
                <a:lnTo>
                  <a:pt x="2" y="5"/>
                </a:lnTo>
                <a:lnTo>
                  <a:pt x="2" y="5"/>
                </a:lnTo>
                <a:lnTo>
                  <a:pt x="2" y="5"/>
                </a:lnTo>
                <a:lnTo>
                  <a:pt x="2" y="6"/>
                </a:lnTo>
                <a:lnTo>
                  <a:pt x="1" y="6"/>
                </a:lnTo>
                <a:lnTo>
                  <a:pt x="1" y="7"/>
                </a:lnTo>
                <a:lnTo>
                  <a:pt x="1" y="7"/>
                </a:lnTo>
                <a:lnTo>
                  <a:pt x="1" y="7"/>
                </a:lnTo>
                <a:lnTo>
                  <a:pt x="1" y="7"/>
                </a:lnTo>
                <a:lnTo>
                  <a:pt x="1" y="8"/>
                </a:lnTo>
                <a:lnTo>
                  <a:pt x="1" y="8"/>
                </a:lnTo>
                <a:lnTo>
                  <a:pt x="0" y="8"/>
                </a:lnTo>
                <a:lnTo>
                  <a:pt x="0" y="9"/>
                </a:lnTo>
                <a:lnTo>
                  <a:pt x="0" y="9"/>
                </a:lnTo>
                <a:lnTo>
                  <a:pt x="0" y="9"/>
                </a:lnTo>
                <a:lnTo>
                  <a:pt x="0" y="9"/>
                </a:lnTo>
                <a:lnTo>
                  <a:pt x="0" y="9"/>
                </a:lnTo>
                <a:lnTo>
                  <a:pt x="1" y="8"/>
                </a:lnTo>
                <a:lnTo>
                  <a:pt x="1" y="8"/>
                </a:lnTo>
                <a:lnTo>
                  <a:pt x="1" y="8"/>
                </a:lnTo>
                <a:lnTo>
                  <a:pt x="1" y="8"/>
                </a:lnTo>
                <a:lnTo>
                  <a:pt x="1" y="8"/>
                </a:lnTo>
                <a:lnTo>
                  <a:pt x="1" y="7"/>
                </a:lnTo>
                <a:lnTo>
                  <a:pt x="1" y="7"/>
                </a:lnTo>
                <a:lnTo>
                  <a:pt x="2" y="7"/>
                </a:lnTo>
                <a:lnTo>
                  <a:pt x="2" y="7"/>
                </a:lnTo>
                <a:lnTo>
                  <a:pt x="2" y="6"/>
                </a:lnTo>
                <a:lnTo>
                  <a:pt x="2" y="6"/>
                </a:lnTo>
                <a:lnTo>
                  <a:pt x="2" y="6"/>
                </a:lnTo>
                <a:lnTo>
                  <a:pt x="2" y="6"/>
                </a:lnTo>
                <a:lnTo>
                  <a:pt x="3" y="5"/>
                </a:lnTo>
                <a:lnTo>
                  <a:pt x="3" y="5"/>
                </a:lnTo>
                <a:lnTo>
                  <a:pt x="3" y="5"/>
                </a:lnTo>
                <a:lnTo>
                  <a:pt x="3" y="5"/>
                </a:lnTo>
                <a:lnTo>
                  <a:pt x="3" y="4"/>
                </a:lnTo>
                <a:lnTo>
                  <a:pt x="3" y="5"/>
                </a:lnTo>
                <a:lnTo>
                  <a:pt x="3" y="4"/>
                </a:lnTo>
                <a:lnTo>
                  <a:pt x="4" y="4"/>
                </a:lnTo>
                <a:lnTo>
                  <a:pt x="4" y="3"/>
                </a:lnTo>
                <a:lnTo>
                  <a:pt x="4" y="3"/>
                </a:lnTo>
                <a:lnTo>
                  <a:pt x="4" y="3"/>
                </a:lnTo>
                <a:lnTo>
                  <a:pt x="4" y="3"/>
                </a:lnTo>
                <a:lnTo>
                  <a:pt x="4" y="3"/>
                </a:lnTo>
                <a:lnTo>
                  <a:pt x="5" y="2"/>
                </a:lnTo>
                <a:lnTo>
                  <a:pt x="5" y="2"/>
                </a:lnTo>
                <a:lnTo>
                  <a:pt x="5" y="2"/>
                </a:lnTo>
                <a:lnTo>
                  <a:pt x="5" y="2"/>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28" name="Freeform 111"/>
          <p:cNvSpPr>
            <a:spLocks/>
          </p:cNvSpPr>
          <p:nvPr/>
        </p:nvSpPr>
        <p:spPr bwMode="gray">
          <a:xfrm>
            <a:off x="8764588" y="2295530"/>
            <a:ext cx="11112" cy="15875"/>
          </a:xfrm>
          <a:custGeom>
            <a:avLst/>
            <a:gdLst>
              <a:gd name="T0" fmla="*/ 4 w 7"/>
              <a:gd name="T1" fmla="*/ 4 h 10"/>
              <a:gd name="T2" fmla="*/ 4 w 7"/>
              <a:gd name="T3" fmla="*/ 3 h 10"/>
              <a:gd name="T4" fmla="*/ 4 w 7"/>
              <a:gd name="T5" fmla="*/ 3 h 10"/>
              <a:gd name="T6" fmla="*/ 5 w 7"/>
              <a:gd name="T7" fmla="*/ 3 h 10"/>
              <a:gd name="T8" fmla="*/ 5 w 7"/>
              <a:gd name="T9" fmla="*/ 2 h 10"/>
              <a:gd name="T10" fmla="*/ 5 w 7"/>
              <a:gd name="T11" fmla="*/ 2 h 10"/>
              <a:gd name="T12" fmla="*/ 6 w 7"/>
              <a:gd name="T13" fmla="*/ 1 h 10"/>
              <a:gd name="T14" fmla="*/ 6 w 7"/>
              <a:gd name="T15" fmla="*/ 1 h 10"/>
              <a:gd name="T16" fmla="*/ 6 w 7"/>
              <a:gd name="T17" fmla="*/ 1 h 10"/>
              <a:gd name="T18" fmla="*/ 5 w 7"/>
              <a:gd name="T19" fmla="*/ 0 h 10"/>
              <a:gd name="T20" fmla="*/ 5 w 7"/>
              <a:gd name="T21" fmla="*/ 0 h 10"/>
              <a:gd name="T22" fmla="*/ 5 w 7"/>
              <a:gd name="T23" fmla="*/ 0 h 10"/>
              <a:gd name="T24" fmla="*/ 5 w 7"/>
              <a:gd name="T25" fmla="*/ 1 h 10"/>
              <a:gd name="T26" fmla="*/ 4 w 7"/>
              <a:gd name="T27" fmla="*/ 1 h 10"/>
              <a:gd name="T28" fmla="*/ 4 w 7"/>
              <a:gd name="T29" fmla="*/ 2 h 10"/>
              <a:gd name="T30" fmla="*/ 4 w 7"/>
              <a:gd name="T31" fmla="*/ 2 h 10"/>
              <a:gd name="T32" fmla="*/ 4 w 7"/>
              <a:gd name="T33" fmla="*/ 3 h 10"/>
              <a:gd name="T34" fmla="*/ 3 w 7"/>
              <a:gd name="T35" fmla="*/ 3 h 10"/>
              <a:gd name="T36" fmla="*/ 3 w 7"/>
              <a:gd name="T37" fmla="*/ 4 h 10"/>
              <a:gd name="T38" fmla="*/ 3 w 7"/>
              <a:gd name="T39" fmla="*/ 4 h 10"/>
              <a:gd name="T40" fmla="*/ 2 w 7"/>
              <a:gd name="T41" fmla="*/ 5 h 10"/>
              <a:gd name="T42" fmla="*/ 2 w 7"/>
              <a:gd name="T43" fmla="*/ 5 h 10"/>
              <a:gd name="T44" fmla="*/ 2 w 7"/>
              <a:gd name="T45" fmla="*/ 6 h 10"/>
              <a:gd name="T46" fmla="*/ 1 w 7"/>
              <a:gd name="T47" fmla="*/ 6 h 10"/>
              <a:gd name="T48" fmla="*/ 1 w 7"/>
              <a:gd name="T49" fmla="*/ 7 h 10"/>
              <a:gd name="T50" fmla="*/ 1 w 7"/>
              <a:gd name="T51" fmla="*/ 7 h 10"/>
              <a:gd name="T52" fmla="*/ 1 w 7"/>
              <a:gd name="T53" fmla="*/ 8 h 10"/>
              <a:gd name="T54" fmla="*/ 0 w 7"/>
              <a:gd name="T55" fmla="*/ 8 h 10"/>
              <a:gd name="T56" fmla="*/ 0 w 7"/>
              <a:gd name="T57" fmla="*/ 8 h 10"/>
              <a:gd name="T58" fmla="*/ 0 w 7"/>
              <a:gd name="T59" fmla="*/ 9 h 10"/>
              <a:gd name="T60" fmla="*/ 0 w 7"/>
              <a:gd name="T61" fmla="*/ 9 h 10"/>
              <a:gd name="T62" fmla="*/ 1 w 7"/>
              <a:gd name="T63" fmla="*/ 9 h 10"/>
              <a:gd name="T64" fmla="*/ 1 w 7"/>
              <a:gd name="T65" fmla="*/ 8 h 10"/>
              <a:gd name="T66" fmla="*/ 1 w 7"/>
              <a:gd name="T67" fmla="*/ 8 h 10"/>
              <a:gd name="T68" fmla="*/ 2 w 7"/>
              <a:gd name="T69" fmla="*/ 7 h 10"/>
              <a:gd name="T70" fmla="*/ 2 w 7"/>
              <a:gd name="T71" fmla="*/ 6 h 10"/>
              <a:gd name="T72" fmla="*/ 2 w 7"/>
              <a:gd name="T73" fmla="*/ 6 h 10"/>
              <a:gd name="T74" fmla="*/ 3 w 7"/>
              <a:gd name="T75" fmla="*/ 5 h 10"/>
              <a:gd name="T76" fmla="*/ 3 w 7"/>
              <a:gd name="T77" fmla="*/ 5 h 10"/>
              <a:gd name="T78" fmla="*/ 4 w 7"/>
              <a:gd name="T79"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 h="10">
                <a:moveTo>
                  <a:pt x="4" y="4"/>
                </a:moveTo>
                <a:lnTo>
                  <a:pt x="4" y="4"/>
                </a:lnTo>
                <a:lnTo>
                  <a:pt x="4" y="4"/>
                </a:lnTo>
                <a:lnTo>
                  <a:pt x="4" y="3"/>
                </a:lnTo>
                <a:lnTo>
                  <a:pt x="4" y="3"/>
                </a:lnTo>
                <a:lnTo>
                  <a:pt x="4" y="3"/>
                </a:lnTo>
                <a:lnTo>
                  <a:pt x="5" y="3"/>
                </a:lnTo>
                <a:lnTo>
                  <a:pt x="5" y="3"/>
                </a:lnTo>
                <a:lnTo>
                  <a:pt x="5" y="2"/>
                </a:lnTo>
                <a:lnTo>
                  <a:pt x="5" y="2"/>
                </a:lnTo>
                <a:lnTo>
                  <a:pt x="5" y="2"/>
                </a:lnTo>
                <a:lnTo>
                  <a:pt x="5" y="2"/>
                </a:lnTo>
                <a:lnTo>
                  <a:pt x="5" y="2"/>
                </a:lnTo>
                <a:lnTo>
                  <a:pt x="6" y="1"/>
                </a:lnTo>
                <a:lnTo>
                  <a:pt x="6" y="1"/>
                </a:lnTo>
                <a:lnTo>
                  <a:pt x="6" y="1"/>
                </a:lnTo>
                <a:lnTo>
                  <a:pt x="6" y="1"/>
                </a:lnTo>
                <a:lnTo>
                  <a:pt x="6" y="1"/>
                </a:lnTo>
                <a:lnTo>
                  <a:pt x="6" y="0"/>
                </a:lnTo>
                <a:lnTo>
                  <a:pt x="5" y="0"/>
                </a:lnTo>
                <a:lnTo>
                  <a:pt x="5" y="0"/>
                </a:lnTo>
                <a:lnTo>
                  <a:pt x="5" y="0"/>
                </a:lnTo>
                <a:lnTo>
                  <a:pt x="5" y="0"/>
                </a:lnTo>
                <a:lnTo>
                  <a:pt x="5" y="0"/>
                </a:lnTo>
                <a:lnTo>
                  <a:pt x="5" y="0"/>
                </a:lnTo>
                <a:lnTo>
                  <a:pt x="5" y="1"/>
                </a:lnTo>
                <a:lnTo>
                  <a:pt x="5" y="1"/>
                </a:lnTo>
                <a:lnTo>
                  <a:pt x="4" y="1"/>
                </a:lnTo>
                <a:lnTo>
                  <a:pt x="4" y="2"/>
                </a:lnTo>
                <a:lnTo>
                  <a:pt x="4" y="2"/>
                </a:lnTo>
                <a:lnTo>
                  <a:pt x="4" y="2"/>
                </a:lnTo>
                <a:lnTo>
                  <a:pt x="4" y="2"/>
                </a:lnTo>
                <a:lnTo>
                  <a:pt x="4" y="3"/>
                </a:lnTo>
                <a:lnTo>
                  <a:pt x="4" y="3"/>
                </a:lnTo>
                <a:lnTo>
                  <a:pt x="3" y="3"/>
                </a:lnTo>
                <a:lnTo>
                  <a:pt x="3" y="3"/>
                </a:lnTo>
                <a:lnTo>
                  <a:pt x="3" y="4"/>
                </a:lnTo>
                <a:lnTo>
                  <a:pt x="3" y="4"/>
                </a:lnTo>
                <a:lnTo>
                  <a:pt x="3" y="4"/>
                </a:lnTo>
                <a:lnTo>
                  <a:pt x="3" y="4"/>
                </a:lnTo>
                <a:lnTo>
                  <a:pt x="2" y="5"/>
                </a:lnTo>
                <a:lnTo>
                  <a:pt x="2" y="5"/>
                </a:lnTo>
                <a:lnTo>
                  <a:pt x="2" y="5"/>
                </a:lnTo>
                <a:lnTo>
                  <a:pt x="2" y="5"/>
                </a:lnTo>
                <a:lnTo>
                  <a:pt x="2" y="5"/>
                </a:lnTo>
                <a:lnTo>
                  <a:pt x="2" y="6"/>
                </a:lnTo>
                <a:lnTo>
                  <a:pt x="2" y="6"/>
                </a:lnTo>
                <a:lnTo>
                  <a:pt x="1" y="6"/>
                </a:lnTo>
                <a:lnTo>
                  <a:pt x="1" y="6"/>
                </a:lnTo>
                <a:lnTo>
                  <a:pt x="1" y="7"/>
                </a:lnTo>
                <a:lnTo>
                  <a:pt x="1" y="7"/>
                </a:lnTo>
                <a:lnTo>
                  <a:pt x="1" y="7"/>
                </a:lnTo>
                <a:lnTo>
                  <a:pt x="1" y="7"/>
                </a:lnTo>
                <a:lnTo>
                  <a:pt x="1" y="8"/>
                </a:lnTo>
                <a:lnTo>
                  <a:pt x="0" y="8"/>
                </a:lnTo>
                <a:lnTo>
                  <a:pt x="0" y="8"/>
                </a:lnTo>
                <a:lnTo>
                  <a:pt x="0" y="8"/>
                </a:lnTo>
                <a:lnTo>
                  <a:pt x="0" y="8"/>
                </a:lnTo>
                <a:lnTo>
                  <a:pt x="0" y="9"/>
                </a:lnTo>
                <a:lnTo>
                  <a:pt x="0" y="9"/>
                </a:lnTo>
                <a:lnTo>
                  <a:pt x="0" y="9"/>
                </a:lnTo>
                <a:lnTo>
                  <a:pt x="0" y="9"/>
                </a:lnTo>
                <a:lnTo>
                  <a:pt x="1" y="9"/>
                </a:lnTo>
                <a:lnTo>
                  <a:pt x="1" y="9"/>
                </a:lnTo>
                <a:lnTo>
                  <a:pt x="1" y="9"/>
                </a:lnTo>
                <a:lnTo>
                  <a:pt x="1" y="8"/>
                </a:lnTo>
                <a:lnTo>
                  <a:pt x="1" y="8"/>
                </a:lnTo>
                <a:lnTo>
                  <a:pt x="1" y="8"/>
                </a:lnTo>
                <a:lnTo>
                  <a:pt x="2" y="7"/>
                </a:lnTo>
                <a:lnTo>
                  <a:pt x="2" y="7"/>
                </a:lnTo>
                <a:lnTo>
                  <a:pt x="2" y="7"/>
                </a:lnTo>
                <a:lnTo>
                  <a:pt x="2" y="6"/>
                </a:lnTo>
                <a:lnTo>
                  <a:pt x="3" y="6"/>
                </a:lnTo>
                <a:lnTo>
                  <a:pt x="2" y="6"/>
                </a:lnTo>
                <a:lnTo>
                  <a:pt x="3" y="6"/>
                </a:lnTo>
                <a:lnTo>
                  <a:pt x="3" y="5"/>
                </a:lnTo>
                <a:lnTo>
                  <a:pt x="3" y="5"/>
                </a:lnTo>
                <a:lnTo>
                  <a:pt x="3" y="5"/>
                </a:lnTo>
                <a:lnTo>
                  <a:pt x="3" y="4"/>
                </a:lnTo>
                <a:lnTo>
                  <a:pt x="4" y="4"/>
                </a:lnTo>
                <a:lnTo>
                  <a:pt x="4" y="4"/>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29" name="Freeform 112"/>
          <p:cNvSpPr>
            <a:spLocks/>
          </p:cNvSpPr>
          <p:nvPr/>
        </p:nvSpPr>
        <p:spPr bwMode="gray">
          <a:xfrm>
            <a:off x="8763001" y="2295529"/>
            <a:ext cx="11113" cy="12700"/>
          </a:xfrm>
          <a:custGeom>
            <a:avLst/>
            <a:gdLst>
              <a:gd name="T0" fmla="*/ 2 w 7"/>
              <a:gd name="T1" fmla="*/ 4 h 8"/>
              <a:gd name="T2" fmla="*/ 2 w 7"/>
              <a:gd name="T3" fmla="*/ 4 h 8"/>
              <a:gd name="T4" fmla="*/ 2 w 7"/>
              <a:gd name="T5" fmla="*/ 5 h 8"/>
              <a:gd name="T6" fmla="*/ 1 w 7"/>
              <a:gd name="T7" fmla="*/ 5 h 8"/>
              <a:gd name="T8" fmla="*/ 1 w 7"/>
              <a:gd name="T9" fmla="*/ 5 h 8"/>
              <a:gd name="T10" fmla="*/ 1 w 7"/>
              <a:gd name="T11" fmla="*/ 6 h 8"/>
              <a:gd name="T12" fmla="*/ 1 w 7"/>
              <a:gd name="T13" fmla="*/ 6 h 8"/>
              <a:gd name="T14" fmla="*/ 0 w 7"/>
              <a:gd name="T15" fmla="*/ 7 h 8"/>
              <a:gd name="T16" fmla="*/ 0 w 7"/>
              <a:gd name="T17" fmla="*/ 7 h 8"/>
              <a:gd name="T18" fmla="*/ 0 w 7"/>
              <a:gd name="T19" fmla="*/ 7 h 8"/>
              <a:gd name="T20" fmla="*/ 1 w 7"/>
              <a:gd name="T21" fmla="*/ 7 h 8"/>
              <a:gd name="T22" fmla="*/ 1 w 7"/>
              <a:gd name="T23" fmla="*/ 7 h 8"/>
              <a:gd name="T24" fmla="*/ 1 w 7"/>
              <a:gd name="T25" fmla="*/ 7 h 8"/>
              <a:gd name="T26" fmla="*/ 1 w 7"/>
              <a:gd name="T27" fmla="*/ 6 h 8"/>
              <a:gd name="T28" fmla="*/ 2 w 7"/>
              <a:gd name="T29" fmla="*/ 6 h 8"/>
              <a:gd name="T30" fmla="*/ 2 w 7"/>
              <a:gd name="T31" fmla="*/ 5 h 8"/>
              <a:gd name="T32" fmla="*/ 2 w 7"/>
              <a:gd name="T33" fmla="*/ 5 h 8"/>
              <a:gd name="T34" fmla="*/ 3 w 7"/>
              <a:gd name="T35" fmla="*/ 4 h 8"/>
              <a:gd name="T36" fmla="*/ 3 w 7"/>
              <a:gd name="T37" fmla="*/ 4 h 8"/>
              <a:gd name="T38" fmla="*/ 3 w 7"/>
              <a:gd name="T39" fmla="*/ 3 h 8"/>
              <a:gd name="T40" fmla="*/ 4 w 7"/>
              <a:gd name="T41" fmla="*/ 3 h 8"/>
              <a:gd name="T42" fmla="*/ 4 w 7"/>
              <a:gd name="T43" fmla="*/ 3 h 8"/>
              <a:gd name="T44" fmla="*/ 5 w 7"/>
              <a:gd name="T45" fmla="*/ 2 h 8"/>
              <a:gd name="T46" fmla="*/ 5 w 7"/>
              <a:gd name="T47" fmla="*/ 2 h 8"/>
              <a:gd name="T48" fmla="*/ 5 w 7"/>
              <a:gd name="T49" fmla="*/ 1 h 8"/>
              <a:gd name="T50" fmla="*/ 5 w 7"/>
              <a:gd name="T51" fmla="*/ 1 h 8"/>
              <a:gd name="T52" fmla="*/ 6 w 7"/>
              <a:gd name="T53" fmla="*/ 0 h 8"/>
              <a:gd name="T54" fmla="*/ 6 w 7"/>
              <a:gd name="T55" fmla="*/ 0 h 8"/>
              <a:gd name="T56" fmla="*/ 6 w 7"/>
              <a:gd name="T57" fmla="*/ 0 h 8"/>
              <a:gd name="T58" fmla="*/ 5 w 7"/>
              <a:gd name="T59" fmla="*/ 1 h 8"/>
              <a:gd name="T60" fmla="*/ 5 w 7"/>
              <a:gd name="T61" fmla="*/ 1 h 8"/>
              <a:gd name="T62" fmla="*/ 5 w 7"/>
              <a:gd name="T63" fmla="*/ 1 h 8"/>
              <a:gd name="T64" fmla="*/ 4 w 7"/>
              <a:gd name="T65" fmla="*/ 2 h 8"/>
              <a:gd name="T66" fmla="*/ 3 w 7"/>
              <a:gd name="T67" fmla="*/ 3 h 8"/>
              <a:gd name="T68" fmla="*/ 3 w 7"/>
              <a:gd name="T69" fmla="*/ 3 h 8"/>
              <a:gd name="T70" fmla="*/ 3 w 7"/>
              <a:gd name="T7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 h="8">
                <a:moveTo>
                  <a:pt x="3" y="4"/>
                </a:moveTo>
                <a:lnTo>
                  <a:pt x="2" y="4"/>
                </a:lnTo>
                <a:lnTo>
                  <a:pt x="2" y="4"/>
                </a:lnTo>
                <a:lnTo>
                  <a:pt x="2" y="4"/>
                </a:lnTo>
                <a:lnTo>
                  <a:pt x="2" y="4"/>
                </a:lnTo>
                <a:lnTo>
                  <a:pt x="2" y="5"/>
                </a:lnTo>
                <a:lnTo>
                  <a:pt x="2" y="5"/>
                </a:lnTo>
                <a:lnTo>
                  <a:pt x="1" y="5"/>
                </a:lnTo>
                <a:lnTo>
                  <a:pt x="1" y="5"/>
                </a:lnTo>
                <a:lnTo>
                  <a:pt x="1" y="5"/>
                </a:lnTo>
                <a:lnTo>
                  <a:pt x="1" y="5"/>
                </a:lnTo>
                <a:lnTo>
                  <a:pt x="1" y="6"/>
                </a:lnTo>
                <a:lnTo>
                  <a:pt x="1" y="6"/>
                </a:lnTo>
                <a:lnTo>
                  <a:pt x="1" y="6"/>
                </a:lnTo>
                <a:lnTo>
                  <a:pt x="0" y="6"/>
                </a:lnTo>
                <a:lnTo>
                  <a:pt x="0" y="7"/>
                </a:lnTo>
                <a:lnTo>
                  <a:pt x="0" y="7"/>
                </a:lnTo>
                <a:lnTo>
                  <a:pt x="0" y="7"/>
                </a:lnTo>
                <a:lnTo>
                  <a:pt x="0" y="7"/>
                </a:lnTo>
                <a:lnTo>
                  <a:pt x="0" y="7"/>
                </a:lnTo>
                <a:lnTo>
                  <a:pt x="0" y="7"/>
                </a:lnTo>
                <a:lnTo>
                  <a:pt x="1" y="7"/>
                </a:lnTo>
                <a:lnTo>
                  <a:pt x="1" y="7"/>
                </a:lnTo>
                <a:lnTo>
                  <a:pt x="1" y="7"/>
                </a:lnTo>
                <a:lnTo>
                  <a:pt x="1" y="7"/>
                </a:lnTo>
                <a:lnTo>
                  <a:pt x="1" y="7"/>
                </a:lnTo>
                <a:lnTo>
                  <a:pt x="1" y="6"/>
                </a:lnTo>
                <a:lnTo>
                  <a:pt x="1" y="6"/>
                </a:lnTo>
                <a:lnTo>
                  <a:pt x="1" y="6"/>
                </a:lnTo>
                <a:lnTo>
                  <a:pt x="2" y="6"/>
                </a:lnTo>
                <a:lnTo>
                  <a:pt x="2" y="6"/>
                </a:lnTo>
                <a:lnTo>
                  <a:pt x="2" y="5"/>
                </a:lnTo>
                <a:lnTo>
                  <a:pt x="2" y="5"/>
                </a:lnTo>
                <a:lnTo>
                  <a:pt x="2" y="5"/>
                </a:lnTo>
                <a:lnTo>
                  <a:pt x="3" y="4"/>
                </a:lnTo>
                <a:lnTo>
                  <a:pt x="3" y="4"/>
                </a:lnTo>
                <a:lnTo>
                  <a:pt x="3" y="4"/>
                </a:lnTo>
                <a:lnTo>
                  <a:pt x="3" y="4"/>
                </a:lnTo>
                <a:lnTo>
                  <a:pt x="3" y="4"/>
                </a:lnTo>
                <a:lnTo>
                  <a:pt x="3" y="3"/>
                </a:lnTo>
                <a:lnTo>
                  <a:pt x="4" y="3"/>
                </a:lnTo>
                <a:lnTo>
                  <a:pt x="4" y="3"/>
                </a:lnTo>
                <a:lnTo>
                  <a:pt x="4" y="3"/>
                </a:lnTo>
                <a:lnTo>
                  <a:pt x="4" y="3"/>
                </a:lnTo>
                <a:lnTo>
                  <a:pt x="4" y="2"/>
                </a:lnTo>
                <a:lnTo>
                  <a:pt x="5" y="2"/>
                </a:lnTo>
                <a:lnTo>
                  <a:pt x="5" y="2"/>
                </a:lnTo>
                <a:lnTo>
                  <a:pt x="5" y="2"/>
                </a:lnTo>
                <a:lnTo>
                  <a:pt x="5" y="2"/>
                </a:lnTo>
                <a:lnTo>
                  <a:pt x="5" y="1"/>
                </a:lnTo>
                <a:lnTo>
                  <a:pt x="5" y="1"/>
                </a:lnTo>
                <a:lnTo>
                  <a:pt x="5" y="1"/>
                </a:lnTo>
                <a:lnTo>
                  <a:pt x="5" y="1"/>
                </a:lnTo>
                <a:lnTo>
                  <a:pt x="6" y="0"/>
                </a:lnTo>
                <a:lnTo>
                  <a:pt x="6" y="0"/>
                </a:lnTo>
                <a:lnTo>
                  <a:pt x="6" y="0"/>
                </a:lnTo>
                <a:lnTo>
                  <a:pt x="6" y="0"/>
                </a:lnTo>
                <a:lnTo>
                  <a:pt x="6" y="0"/>
                </a:lnTo>
                <a:lnTo>
                  <a:pt x="5" y="0"/>
                </a:lnTo>
                <a:lnTo>
                  <a:pt x="5" y="1"/>
                </a:lnTo>
                <a:lnTo>
                  <a:pt x="5" y="1"/>
                </a:lnTo>
                <a:lnTo>
                  <a:pt x="5" y="1"/>
                </a:lnTo>
                <a:lnTo>
                  <a:pt x="5" y="1"/>
                </a:lnTo>
                <a:lnTo>
                  <a:pt x="5" y="1"/>
                </a:lnTo>
                <a:lnTo>
                  <a:pt x="4" y="2"/>
                </a:lnTo>
                <a:lnTo>
                  <a:pt x="4" y="2"/>
                </a:lnTo>
                <a:lnTo>
                  <a:pt x="4" y="2"/>
                </a:lnTo>
                <a:lnTo>
                  <a:pt x="3" y="3"/>
                </a:lnTo>
                <a:lnTo>
                  <a:pt x="3" y="3"/>
                </a:lnTo>
                <a:lnTo>
                  <a:pt x="3" y="3"/>
                </a:lnTo>
                <a:lnTo>
                  <a:pt x="3" y="3"/>
                </a:lnTo>
                <a:lnTo>
                  <a:pt x="3" y="4"/>
                </a:lnTo>
                <a:lnTo>
                  <a:pt x="3" y="4"/>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30" name="Freeform 113"/>
          <p:cNvSpPr>
            <a:spLocks/>
          </p:cNvSpPr>
          <p:nvPr/>
        </p:nvSpPr>
        <p:spPr bwMode="gray">
          <a:xfrm>
            <a:off x="8767764" y="2301879"/>
            <a:ext cx="15875" cy="12700"/>
          </a:xfrm>
          <a:custGeom>
            <a:avLst/>
            <a:gdLst>
              <a:gd name="T0" fmla="*/ 8 w 10"/>
              <a:gd name="T1" fmla="*/ 1 h 8"/>
              <a:gd name="T2" fmla="*/ 8 w 10"/>
              <a:gd name="T3" fmla="*/ 1 h 8"/>
              <a:gd name="T4" fmla="*/ 9 w 10"/>
              <a:gd name="T5" fmla="*/ 1 h 8"/>
              <a:gd name="T6" fmla="*/ 9 w 10"/>
              <a:gd name="T7" fmla="*/ 0 h 8"/>
              <a:gd name="T8" fmla="*/ 9 w 10"/>
              <a:gd name="T9" fmla="*/ 0 h 8"/>
              <a:gd name="T10" fmla="*/ 8 w 10"/>
              <a:gd name="T11" fmla="*/ 0 h 8"/>
              <a:gd name="T12" fmla="*/ 8 w 10"/>
              <a:gd name="T13" fmla="*/ 0 h 8"/>
              <a:gd name="T14" fmla="*/ 8 w 10"/>
              <a:gd name="T15" fmla="*/ 0 h 8"/>
              <a:gd name="T16" fmla="*/ 8 w 10"/>
              <a:gd name="T17" fmla="*/ 0 h 8"/>
              <a:gd name="T18" fmla="*/ 7 w 10"/>
              <a:gd name="T19" fmla="*/ 1 h 8"/>
              <a:gd name="T20" fmla="*/ 6 w 10"/>
              <a:gd name="T21" fmla="*/ 1 h 8"/>
              <a:gd name="T22" fmla="*/ 6 w 10"/>
              <a:gd name="T23" fmla="*/ 2 h 8"/>
              <a:gd name="T24" fmla="*/ 6 w 10"/>
              <a:gd name="T25" fmla="*/ 2 h 8"/>
              <a:gd name="T26" fmla="*/ 5 w 10"/>
              <a:gd name="T27" fmla="*/ 2 h 8"/>
              <a:gd name="T28" fmla="*/ 5 w 10"/>
              <a:gd name="T29" fmla="*/ 3 h 8"/>
              <a:gd name="T30" fmla="*/ 4 w 10"/>
              <a:gd name="T31" fmla="*/ 3 h 8"/>
              <a:gd name="T32" fmla="*/ 4 w 10"/>
              <a:gd name="T33" fmla="*/ 4 h 8"/>
              <a:gd name="T34" fmla="*/ 3 w 10"/>
              <a:gd name="T35" fmla="*/ 4 h 8"/>
              <a:gd name="T36" fmla="*/ 3 w 10"/>
              <a:gd name="T37" fmla="*/ 4 h 8"/>
              <a:gd name="T38" fmla="*/ 2 w 10"/>
              <a:gd name="T39" fmla="*/ 5 h 8"/>
              <a:gd name="T40" fmla="*/ 2 w 10"/>
              <a:gd name="T41" fmla="*/ 5 h 8"/>
              <a:gd name="T42" fmla="*/ 1 w 10"/>
              <a:gd name="T43" fmla="*/ 6 h 8"/>
              <a:gd name="T44" fmla="*/ 1 w 10"/>
              <a:gd name="T45" fmla="*/ 6 h 8"/>
              <a:gd name="T46" fmla="*/ 0 w 10"/>
              <a:gd name="T47" fmla="*/ 7 h 8"/>
              <a:gd name="T48" fmla="*/ 1 w 10"/>
              <a:gd name="T49" fmla="*/ 7 h 8"/>
              <a:gd name="T50" fmla="*/ 1 w 10"/>
              <a:gd name="T51" fmla="*/ 6 h 8"/>
              <a:gd name="T52" fmla="*/ 1 w 10"/>
              <a:gd name="T53" fmla="*/ 6 h 8"/>
              <a:gd name="T54" fmla="*/ 2 w 10"/>
              <a:gd name="T55" fmla="*/ 6 h 8"/>
              <a:gd name="T56" fmla="*/ 2 w 10"/>
              <a:gd name="T57" fmla="*/ 6 h 8"/>
              <a:gd name="T58" fmla="*/ 3 w 10"/>
              <a:gd name="T59" fmla="*/ 5 h 8"/>
              <a:gd name="T60" fmla="*/ 3 w 10"/>
              <a:gd name="T61" fmla="*/ 5 h 8"/>
              <a:gd name="T62" fmla="*/ 4 w 10"/>
              <a:gd name="T63" fmla="*/ 4 h 8"/>
              <a:gd name="T64" fmla="*/ 4 w 10"/>
              <a:gd name="T65" fmla="*/ 4 h 8"/>
              <a:gd name="T66" fmla="*/ 5 w 10"/>
              <a:gd name="T67" fmla="*/ 4 h 8"/>
              <a:gd name="T68" fmla="*/ 5 w 10"/>
              <a:gd name="T69" fmla="*/ 3 h 8"/>
              <a:gd name="T70" fmla="*/ 6 w 10"/>
              <a:gd name="T71" fmla="*/ 3 h 8"/>
              <a:gd name="T72" fmla="*/ 6 w 10"/>
              <a:gd name="T73" fmla="*/ 2 h 8"/>
              <a:gd name="T74" fmla="*/ 6 w 10"/>
              <a:gd name="T75" fmla="*/ 2 h 8"/>
              <a:gd name="T76" fmla="*/ 7 w 10"/>
              <a:gd name="T77" fmla="*/ 2 h 8"/>
              <a:gd name="T78" fmla="*/ 8 w 10"/>
              <a:gd name="T79"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 h="8">
                <a:moveTo>
                  <a:pt x="8" y="1"/>
                </a:moveTo>
                <a:lnTo>
                  <a:pt x="8" y="1"/>
                </a:lnTo>
                <a:lnTo>
                  <a:pt x="8" y="1"/>
                </a:lnTo>
                <a:lnTo>
                  <a:pt x="8" y="1"/>
                </a:lnTo>
                <a:lnTo>
                  <a:pt x="8" y="0"/>
                </a:lnTo>
                <a:lnTo>
                  <a:pt x="9" y="1"/>
                </a:lnTo>
                <a:lnTo>
                  <a:pt x="9" y="0"/>
                </a:lnTo>
                <a:lnTo>
                  <a:pt x="9" y="0"/>
                </a:lnTo>
                <a:lnTo>
                  <a:pt x="9" y="0"/>
                </a:lnTo>
                <a:lnTo>
                  <a:pt x="9" y="0"/>
                </a:lnTo>
                <a:lnTo>
                  <a:pt x="9" y="0"/>
                </a:lnTo>
                <a:lnTo>
                  <a:pt x="8" y="0"/>
                </a:lnTo>
                <a:lnTo>
                  <a:pt x="8" y="0"/>
                </a:lnTo>
                <a:lnTo>
                  <a:pt x="8" y="0"/>
                </a:lnTo>
                <a:lnTo>
                  <a:pt x="8" y="0"/>
                </a:lnTo>
                <a:lnTo>
                  <a:pt x="8" y="0"/>
                </a:lnTo>
                <a:lnTo>
                  <a:pt x="8" y="0"/>
                </a:lnTo>
                <a:lnTo>
                  <a:pt x="8" y="0"/>
                </a:lnTo>
                <a:lnTo>
                  <a:pt x="8" y="1"/>
                </a:lnTo>
                <a:lnTo>
                  <a:pt x="7" y="1"/>
                </a:lnTo>
                <a:lnTo>
                  <a:pt x="7" y="1"/>
                </a:lnTo>
                <a:lnTo>
                  <a:pt x="6" y="1"/>
                </a:lnTo>
                <a:lnTo>
                  <a:pt x="6" y="2"/>
                </a:lnTo>
                <a:lnTo>
                  <a:pt x="6" y="2"/>
                </a:lnTo>
                <a:lnTo>
                  <a:pt x="5" y="2"/>
                </a:lnTo>
                <a:lnTo>
                  <a:pt x="6" y="2"/>
                </a:lnTo>
                <a:lnTo>
                  <a:pt x="5" y="2"/>
                </a:lnTo>
                <a:lnTo>
                  <a:pt x="5" y="2"/>
                </a:lnTo>
                <a:lnTo>
                  <a:pt x="5" y="3"/>
                </a:lnTo>
                <a:lnTo>
                  <a:pt x="5" y="3"/>
                </a:lnTo>
                <a:lnTo>
                  <a:pt x="4" y="3"/>
                </a:lnTo>
                <a:lnTo>
                  <a:pt x="4" y="3"/>
                </a:lnTo>
                <a:lnTo>
                  <a:pt x="4" y="4"/>
                </a:lnTo>
                <a:lnTo>
                  <a:pt x="4" y="4"/>
                </a:lnTo>
                <a:lnTo>
                  <a:pt x="3" y="4"/>
                </a:lnTo>
                <a:lnTo>
                  <a:pt x="3" y="4"/>
                </a:lnTo>
                <a:lnTo>
                  <a:pt x="3" y="4"/>
                </a:lnTo>
                <a:lnTo>
                  <a:pt x="3" y="4"/>
                </a:lnTo>
                <a:lnTo>
                  <a:pt x="2" y="5"/>
                </a:lnTo>
                <a:lnTo>
                  <a:pt x="2" y="5"/>
                </a:lnTo>
                <a:lnTo>
                  <a:pt x="2" y="5"/>
                </a:lnTo>
                <a:lnTo>
                  <a:pt x="2" y="5"/>
                </a:lnTo>
                <a:lnTo>
                  <a:pt x="2" y="6"/>
                </a:lnTo>
                <a:lnTo>
                  <a:pt x="1" y="6"/>
                </a:lnTo>
                <a:lnTo>
                  <a:pt x="1" y="6"/>
                </a:lnTo>
                <a:lnTo>
                  <a:pt x="1" y="6"/>
                </a:lnTo>
                <a:lnTo>
                  <a:pt x="1" y="7"/>
                </a:lnTo>
                <a:lnTo>
                  <a:pt x="0" y="7"/>
                </a:lnTo>
                <a:lnTo>
                  <a:pt x="0" y="7"/>
                </a:lnTo>
                <a:lnTo>
                  <a:pt x="1" y="7"/>
                </a:lnTo>
                <a:lnTo>
                  <a:pt x="1" y="7"/>
                </a:lnTo>
                <a:lnTo>
                  <a:pt x="1" y="6"/>
                </a:lnTo>
                <a:lnTo>
                  <a:pt x="1" y="6"/>
                </a:lnTo>
                <a:lnTo>
                  <a:pt x="1" y="6"/>
                </a:lnTo>
                <a:lnTo>
                  <a:pt x="2" y="6"/>
                </a:lnTo>
                <a:lnTo>
                  <a:pt x="2" y="6"/>
                </a:lnTo>
                <a:lnTo>
                  <a:pt x="2" y="6"/>
                </a:lnTo>
                <a:lnTo>
                  <a:pt x="2" y="6"/>
                </a:lnTo>
                <a:lnTo>
                  <a:pt x="3" y="5"/>
                </a:lnTo>
                <a:lnTo>
                  <a:pt x="3" y="5"/>
                </a:lnTo>
                <a:lnTo>
                  <a:pt x="3" y="5"/>
                </a:lnTo>
                <a:lnTo>
                  <a:pt x="3" y="5"/>
                </a:lnTo>
                <a:lnTo>
                  <a:pt x="4" y="5"/>
                </a:lnTo>
                <a:lnTo>
                  <a:pt x="4" y="4"/>
                </a:lnTo>
                <a:lnTo>
                  <a:pt x="4" y="4"/>
                </a:lnTo>
                <a:lnTo>
                  <a:pt x="4" y="4"/>
                </a:lnTo>
                <a:lnTo>
                  <a:pt x="5" y="4"/>
                </a:lnTo>
                <a:lnTo>
                  <a:pt x="5" y="4"/>
                </a:lnTo>
                <a:lnTo>
                  <a:pt x="5" y="3"/>
                </a:lnTo>
                <a:lnTo>
                  <a:pt x="5" y="3"/>
                </a:lnTo>
                <a:lnTo>
                  <a:pt x="6" y="3"/>
                </a:lnTo>
                <a:lnTo>
                  <a:pt x="6" y="3"/>
                </a:lnTo>
                <a:lnTo>
                  <a:pt x="6" y="3"/>
                </a:lnTo>
                <a:lnTo>
                  <a:pt x="6" y="2"/>
                </a:lnTo>
                <a:lnTo>
                  <a:pt x="6" y="2"/>
                </a:lnTo>
                <a:lnTo>
                  <a:pt x="6" y="2"/>
                </a:lnTo>
                <a:lnTo>
                  <a:pt x="7" y="2"/>
                </a:lnTo>
                <a:lnTo>
                  <a:pt x="7" y="2"/>
                </a:lnTo>
                <a:lnTo>
                  <a:pt x="8" y="2"/>
                </a:lnTo>
                <a:lnTo>
                  <a:pt x="8" y="1"/>
                </a:lnTo>
                <a:lnTo>
                  <a:pt x="8" y="1"/>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31" name="Freeform 114"/>
          <p:cNvSpPr>
            <a:spLocks/>
          </p:cNvSpPr>
          <p:nvPr/>
        </p:nvSpPr>
        <p:spPr bwMode="gray">
          <a:xfrm>
            <a:off x="8766175" y="2298705"/>
            <a:ext cx="14288" cy="15875"/>
          </a:xfrm>
          <a:custGeom>
            <a:avLst/>
            <a:gdLst>
              <a:gd name="T0" fmla="*/ 5 w 9"/>
              <a:gd name="T1" fmla="*/ 3 h 10"/>
              <a:gd name="T2" fmla="*/ 6 w 9"/>
              <a:gd name="T3" fmla="*/ 3 h 10"/>
              <a:gd name="T4" fmla="*/ 6 w 9"/>
              <a:gd name="T5" fmla="*/ 3 h 10"/>
              <a:gd name="T6" fmla="*/ 7 w 9"/>
              <a:gd name="T7" fmla="*/ 2 h 10"/>
              <a:gd name="T8" fmla="*/ 7 w 9"/>
              <a:gd name="T9" fmla="*/ 2 h 10"/>
              <a:gd name="T10" fmla="*/ 7 w 9"/>
              <a:gd name="T11" fmla="*/ 1 h 10"/>
              <a:gd name="T12" fmla="*/ 8 w 9"/>
              <a:gd name="T13" fmla="*/ 1 h 10"/>
              <a:gd name="T14" fmla="*/ 8 w 9"/>
              <a:gd name="T15" fmla="*/ 1 h 10"/>
              <a:gd name="T16" fmla="*/ 8 w 9"/>
              <a:gd name="T17" fmla="*/ 0 h 10"/>
              <a:gd name="T18" fmla="*/ 8 w 9"/>
              <a:gd name="T19" fmla="*/ 0 h 10"/>
              <a:gd name="T20" fmla="*/ 7 w 9"/>
              <a:gd name="T21" fmla="*/ 0 h 10"/>
              <a:gd name="T22" fmla="*/ 7 w 9"/>
              <a:gd name="T23" fmla="*/ 0 h 10"/>
              <a:gd name="T24" fmla="*/ 7 w 9"/>
              <a:gd name="T25" fmla="*/ 1 h 10"/>
              <a:gd name="T26" fmla="*/ 6 w 9"/>
              <a:gd name="T27" fmla="*/ 1 h 10"/>
              <a:gd name="T28" fmla="*/ 6 w 9"/>
              <a:gd name="T29" fmla="*/ 2 h 10"/>
              <a:gd name="T30" fmla="*/ 5 w 9"/>
              <a:gd name="T31" fmla="*/ 3 h 10"/>
              <a:gd name="T32" fmla="*/ 5 w 9"/>
              <a:gd name="T33" fmla="*/ 3 h 10"/>
              <a:gd name="T34" fmla="*/ 4 w 9"/>
              <a:gd name="T35" fmla="*/ 3 h 10"/>
              <a:gd name="T36" fmla="*/ 4 w 9"/>
              <a:gd name="T37" fmla="*/ 4 h 10"/>
              <a:gd name="T38" fmla="*/ 3 w 9"/>
              <a:gd name="T39" fmla="*/ 4 h 10"/>
              <a:gd name="T40" fmla="*/ 3 w 9"/>
              <a:gd name="T41" fmla="*/ 5 h 10"/>
              <a:gd name="T42" fmla="*/ 2 w 9"/>
              <a:gd name="T43" fmla="*/ 5 h 10"/>
              <a:gd name="T44" fmla="*/ 2 w 9"/>
              <a:gd name="T45" fmla="*/ 6 h 10"/>
              <a:gd name="T46" fmla="*/ 2 w 9"/>
              <a:gd name="T47" fmla="*/ 6 h 10"/>
              <a:gd name="T48" fmla="*/ 1 w 9"/>
              <a:gd name="T49" fmla="*/ 7 h 10"/>
              <a:gd name="T50" fmla="*/ 1 w 9"/>
              <a:gd name="T51" fmla="*/ 7 h 10"/>
              <a:gd name="T52" fmla="*/ 1 w 9"/>
              <a:gd name="T53" fmla="*/ 8 h 10"/>
              <a:gd name="T54" fmla="*/ 0 w 9"/>
              <a:gd name="T55" fmla="*/ 8 h 10"/>
              <a:gd name="T56" fmla="*/ 0 w 9"/>
              <a:gd name="T57" fmla="*/ 9 h 10"/>
              <a:gd name="T58" fmla="*/ 0 w 9"/>
              <a:gd name="T59" fmla="*/ 9 h 10"/>
              <a:gd name="T60" fmla="*/ 0 w 9"/>
              <a:gd name="T61" fmla="*/ 9 h 10"/>
              <a:gd name="T62" fmla="*/ 1 w 9"/>
              <a:gd name="T63" fmla="*/ 9 h 10"/>
              <a:gd name="T64" fmla="*/ 1 w 9"/>
              <a:gd name="T65" fmla="*/ 8 h 10"/>
              <a:gd name="T66" fmla="*/ 2 w 9"/>
              <a:gd name="T67" fmla="*/ 8 h 10"/>
              <a:gd name="T68" fmla="*/ 2 w 9"/>
              <a:gd name="T69" fmla="*/ 7 h 10"/>
              <a:gd name="T70" fmla="*/ 3 w 9"/>
              <a:gd name="T71" fmla="*/ 7 h 10"/>
              <a:gd name="T72" fmla="*/ 3 w 9"/>
              <a:gd name="T73" fmla="*/ 6 h 10"/>
              <a:gd name="T74" fmla="*/ 4 w 9"/>
              <a:gd name="T75" fmla="*/ 5 h 10"/>
              <a:gd name="T76" fmla="*/ 4 w 9"/>
              <a:gd name="T77" fmla="*/ 5 h 10"/>
              <a:gd name="T78" fmla="*/ 5 w 9"/>
              <a:gd name="T79"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 h="10">
                <a:moveTo>
                  <a:pt x="5" y="4"/>
                </a:moveTo>
                <a:lnTo>
                  <a:pt x="5" y="3"/>
                </a:lnTo>
                <a:lnTo>
                  <a:pt x="5" y="3"/>
                </a:lnTo>
                <a:lnTo>
                  <a:pt x="6" y="3"/>
                </a:lnTo>
                <a:lnTo>
                  <a:pt x="6" y="3"/>
                </a:lnTo>
                <a:lnTo>
                  <a:pt x="6" y="3"/>
                </a:lnTo>
                <a:lnTo>
                  <a:pt x="6" y="3"/>
                </a:lnTo>
                <a:lnTo>
                  <a:pt x="7" y="2"/>
                </a:lnTo>
                <a:lnTo>
                  <a:pt x="7" y="2"/>
                </a:lnTo>
                <a:lnTo>
                  <a:pt x="7" y="2"/>
                </a:lnTo>
                <a:lnTo>
                  <a:pt x="7" y="2"/>
                </a:lnTo>
                <a:lnTo>
                  <a:pt x="7" y="1"/>
                </a:lnTo>
                <a:lnTo>
                  <a:pt x="7" y="1"/>
                </a:lnTo>
                <a:lnTo>
                  <a:pt x="8" y="1"/>
                </a:lnTo>
                <a:lnTo>
                  <a:pt x="8" y="1"/>
                </a:lnTo>
                <a:lnTo>
                  <a:pt x="8" y="1"/>
                </a:lnTo>
                <a:lnTo>
                  <a:pt x="8" y="0"/>
                </a:lnTo>
                <a:lnTo>
                  <a:pt x="8" y="0"/>
                </a:lnTo>
                <a:lnTo>
                  <a:pt x="8" y="1"/>
                </a:lnTo>
                <a:lnTo>
                  <a:pt x="8" y="0"/>
                </a:lnTo>
                <a:lnTo>
                  <a:pt x="8" y="0"/>
                </a:lnTo>
                <a:lnTo>
                  <a:pt x="7" y="0"/>
                </a:lnTo>
                <a:lnTo>
                  <a:pt x="7" y="0"/>
                </a:lnTo>
                <a:lnTo>
                  <a:pt x="7" y="0"/>
                </a:lnTo>
                <a:lnTo>
                  <a:pt x="7" y="0"/>
                </a:lnTo>
                <a:lnTo>
                  <a:pt x="7" y="1"/>
                </a:lnTo>
                <a:lnTo>
                  <a:pt x="7" y="1"/>
                </a:lnTo>
                <a:lnTo>
                  <a:pt x="6" y="1"/>
                </a:lnTo>
                <a:lnTo>
                  <a:pt x="6" y="1"/>
                </a:lnTo>
                <a:lnTo>
                  <a:pt x="6" y="2"/>
                </a:lnTo>
                <a:lnTo>
                  <a:pt x="6" y="2"/>
                </a:lnTo>
                <a:lnTo>
                  <a:pt x="5" y="3"/>
                </a:lnTo>
                <a:lnTo>
                  <a:pt x="5" y="3"/>
                </a:lnTo>
                <a:lnTo>
                  <a:pt x="5" y="3"/>
                </a:lnTo>
                <a:lnTo>
                  <a:pt x="5" y="3"/>
                </a:lnTo>
                <a:lnTo>
                  <a:pt x="4" y="3"/>
                </a:lnTo>
                <a:lnTo>
                  <a:pt x="4" y="3"/>
                </a:lnTo>
                <a:lnTo>
                  <a:pt x="4" y="4"/>
                </a:lnTo>
                <a:lnTo>
                  <a:pt x="4" y="4"/>
                </a:lnTo>
                <a:lnTo>
                  <a:pt x="3" y="4"/>
                </a:lnTo>
                <a:lnTo>
                  <a:pt x="3" y="5"/>
                </a:lnTo>
                <a:lnTo>
                  <a:pt x="3" y="5"/>
                </a:lnTo>
                <a:lnTo>
                  <a:pt x="3" y="5"/>
                </a:lnTo>
                <a:lnTo>
                  <a:pt x="2" y="5"/>
                </a:lnTo>
                <a:lnTo>
                  <a:pt x="2" y="5"/>
                </a:lnTo>
                <a:lnTo>
                  <a:pt x="2" y="6"/>
                </a:lnTo>
                <a:lnTo>
                  <a:pt x="2" y="6"/>
                </a:lnTo>
                <a:lnTo>
                  <a:pt x="2" y="6"/>
                </a:lnTo>
                <a:lnTo>
                  <a:pt x="2" y="6"/>
                </a:lnTo>
                <a:lnTo>
                  <a:pt x="1" y="7"/>
                </a:lnTo>
                <a:lnTo>
                  <a:pt x="1" y="7"/>
                </a:lnTo>
                <a:lnTo>
                  <a:pt x="1" y="7"/>
                </a:lnTo>
                <a:lnTo>
                  <a:pt x="1" y="8"/>
                </a:lnTo>
                <a:lnTo>
                  <a:pt x="1" y="8"/>
                </a:lnTo>
                <a:lnTo>
                  <a:pt x="1" y="8"/>
                </a:lnTo>
                <a:lnTo>
                  <a:pt x="0" y="8"/>
                </a:lnTo>
                <a:lnTo>
                  <a:pt x="0" y="8"/>
                </a:lnTo>
                <a:lnTo>
                  <a:pt x="0" y="9"/>
                </a:lnTo>
                <a:lnTo>
                  <a:pt x="0" y="9"/>
                </a:lnTo>
                <a:lnTo>
                  <a:pt x="0" y="9"/>
                </a:lnTo>
                <a:lnTo>
                  <a:pt x="0" y="9"/>
                </a:lnTo>
                <a:lnTo>
                  <a:pt x="0" y="9"/>
                </a:lnTo>
                <a:lnTo>
                  <a:pt x="0" y="9"/>
                </a:lnTo>
                <a:lnTo>
                  <a:pt x="1" y="9"/>
                </a:lnTo>
                <a:lnTo>
                  <a:pt x="1" y="9"/>
                </a:lnTo>
                <a:lnTo>
                  <a:pt x="1" y="8"/>
                </a:lnTo>
                <a:lnTo>
                  <a:pt x="1" y="8"/>
                </a:lnTo>
                <a:lnTo>
                  <a:pt x="2" y="8"/>
                </a:lnTo>
                <a:lnTo>
                  <a:pt x="2" y="8"/>
                </a:lnTo>
                <a:lnTo>
                  <a:pt x="2" y="7"/>
                </a:lnTo>
                <a:lnTo>
                  <a:pt x="2" y="7"/>
                </a:lnTo>
                <a:lnTo>
                  <a:pt x="3" y="7"/>
                </a:lnTo>
                <a:lnTo>
                  <a:pt x="3" y="6"/>
                </a:lnTo>
                <a:lnTo>
                  <a:pt x="3" y="6"/>
                </a:lnTo>
                <a:lnTo>
                  <a:pt x="3" y="5"/>
                </a:lnTo>
                <a:lnTo>
                  <a:pt x="4" y="5"/>
                </a:lnTo>
                <a:lnTo>
                  <a:pt x="4" y="5"/>
                </a:lnTo>
                <a:lnTo>
                  <a:pt x="4" y="5"/>
                </a:lnTo>
                <a:lnTo>
                  <a:pt x="5" y="4"/>
                </a:lnTo>
                <a:lnTo>
                  <a:pt x="5" y="4"/>
                </a:lnTo>
                <a:lnTo>
                  <a:pt x="5" y="4"/>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32" name="Freeform 115"/>
          <p:cNvSpPr>
            <a:spLocks/>
          </p:cNvSpPr>
          <p:nvPr/>
        </p:nvSpPr>
        <p:spPr bwMode="gray">
          <a:xfrm>
            <a:off x="8766176" y="2298705"/>
            <a:ext cx="11113" cy="14287"/>
          </a:xfrm>
          <a:custGeom>
            <a:avLst/>
            <a:gdLst>
              <a:gd name="T0" fmla="*/ 2 w 7"/>
              <a:gd name="T1" fmla="*/ 5 h 9"/>
              <a:gd name="T2" fmla="*/ 2 w 7"/>
              <a:gd name="T3" fmla="*/ 5 h 9"/>
              <a:gd name="T4" fmla="*/ 2 w 7"/>
              <a:gd name="T5" fmla="*/ 5 h 9"/>
              <a:gd name="T6" fmla="*/ 1 w 7"/>
              <a:gd name="T7" fmla="*/ 6 h 9"/>
              <a:gd name="T8" fmla="*/ 1 w 7"/>
              <a:gd name="T9" fmla="*/ 7 h 9"/>
              <a:gd name="T10" fmla="*/ 1 w 7"/>
              <a:gd name="T11" fmla="*/ 7 h 9"/>
              <a:gd name="T12" fmla="*/ 0 w 7"/>
              <a:gd name="T13" fmla="*/ 7 h 9"/>
              <a:gd name="T14" fmla="*/ 0 w 7"/>
              <a:gd name="T15" fmla="*/ 8 h 9"/>
              <a:gd name="T16" fmla="*/ 0 w 7"/>
              <a:gd name="T17" fmla="*/ 8 h 9"/>
              <a:gd name="T18" fmla="*/ 0 w 7"/>
              <a:gd name="T19" fmla="*/ 8 h 9"/>
              <a:gd name="T20" fmla="*/ 1 w 7"/>
              <a:gd name="T21" fmla="*/ 8 h 9"/>
              <a:gd name="T22" fmla="*/ 1 w 7"/>
              <a:gd name="T23" fmla="*/ 8 h 9"/>
              <a:gd name="T24" fmla="*/ 1 w 7"/>
              <a:gd name="T25" fmla="*/ 8 h 9"/>
              <a:gd name="T26" fmla="*/ 1 w 7"/>
              <a:gd name="T27" fmla="*/ 7 h 9"/>
              <a:gd name="T28" fmla="*/ 2 w 7"/>
              <a:gd name="T29" fmla="*/ 7 h 9"/>
              <a:gd name="T30" fmla="*/ 2 w 7"/>
              <a:gd name="T31" fmla="*/ 6 h 9"/>
              <a:gd name="T32" fmla="*/ 2 w 7"/>
              <a:gd name="T33" fmla="*/ 6 h 9"/>
              <a:gd name="T34" fmla="*/ 3 w 7"/>
              <a:gd name="T35" fmla="*/ 5 h 9"/>
              <a:gd name="T36" fmla="*/ 3 w 7"/>
              <a:gd name="T37" fmla="*/ 5 h 9"/>
              <a:gd name="T38" fmla="*/ 4 w 7"/>
              <a:gd name="T39" fmla="*/ 4 h 9"/>
              <a:gd name="T40" fmla="*/ 4 w 7"/>
              <a:gd name="T41" fmla="*/ 3 h 9"/>
              <a:gd name="T42" fmla="*/ 4 w 7"/>
              <a:gd name="T43" fmla="*/ 3 h 9"/>
              <a:gd name="T44" fmla="*/ 5 w 7"/>
              <a:gd name="T45" fmla="*/ 3 h 9"/>
              <a:gd name="T46" fmla="*/ 5 w 7"/>
              <a:gd name="T47" fmla="*/ 2 h 9"/>
              <a:gd name="T48" fmla="*/ 5 w 7"/>
              <a:gd name="T49" fmla="*/ 2 h 9"/>
              <a:gd name="T50" fmla="*/ 5 w 7"/>
              <a:gd name="T51" fmla="*/ 1 h 9"/>
              <a:gd name="T52" fmla="*/ 6 w 7"/>
              <a:gd name="T53" fmla="*/ 1 h 9"/>
              <a:gd name="T54" fmla="*/ 6 w 7"/>
              <a:gd name="T55" fmla="*/ 1 h 9"/>
              <a:gd name="T56" fmla="*/ 6 w 7"/>
              <a:gd name="T57" fmla="*/ 0 h 9"/>
              <a:gd name="T58" fmla="*/ 5 w 7"/>
              <a:gd name="T59" fmla="*/ 1 h 9"/>
              <a:gd name="T60" fmla="*/ 5 w 7"/>
              <a:gd name="T61" fmla="*/ 1 h 9"/>
              <a:gd name="T62" fmla="*/ 5 w 7"/>
              <a:gd name="T63" fmla="*/ 2 h 9"/>
              <a:gd name="T64" fmla="*/ 4 w 7"/>
              <a:gd name="T65" fmla="*/ 3 h 9"/>
              <a:gd name="T66" fmla="*/ 4 w 7"/>
              <a:gd name="T67" fmla="*/ 3 h 9"/>
              <a:gd name="T68" fmla="*/ 3 w 7"/>
              <a:gd name="T69" fmla="*/ 4 h 9"/>
              <a:gd name="T70" fmla="*/ 3 w 7"/>
              <a:gd name="T7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 h="9">
                <a:moveTo>
                  <a:pt x="3" y="5"/>
                </a:moveTo>
                <a:lnTo>
                  <a:pt x="2" y="5"/>
                </a:lnTo>
                <a:lnTo>
                  <a:pt x="2" y="5"/>
                </a:lnTo>
                <a:lnTo>
                  <a:pt x="2" y="5"/>
                </a:lnTo>
                <a:lnTo>
                  <a:pt x="2" y="5"/>
                </a:lnTo>
                <a:lnTo>
                  <a:pt x="2" y="5"/>
                </a:lnTo>
                <a:lnTo>
                  <a:pt x="2" y="6"/>
                </a:lnTo>
                <a:lnTo>
                  <a:pt x="1" y="6"/>
                </a:lnTo>
                <a:lnTo>
                  <a:pt x="1" y="6"/>
                </a:lnTo>
                <a:lnTo>
                  <a:pt x="1" y="7"/>
                </a:lnTo>
                <a:lnTo>
                  <a:pt x="1" y="7"/>
                </a:lnTo>
                <a:lnTo>
                  <a:pt x="1" y="7"/>
                </a:lnTo>
                <a:lnTo>
                  <a:pt x="1" y="7"/>
                </a:lnTo>
                <a:lnTo>
                  <a:pt x="0" y="7"/>
                </a:lnTo>
                <a:lnTo>
                  <a:pt x="0" y="8"/>
                </a:lnTo>
                <a:lnTo>
                  <a:pt x="0" y="8"/>
                </a:lnTo>
                <a:lnTo>
                  <a:pt x="0" y="8"/>
                </a:lnTo>
                <a:lnTo>
                  <a:pt x="0" y="8"/>
                </a:lnTo>
                <a:lnTo>
                  <a:pt x="0" y="8"/>
                </a:lnTo>
                <a:lnTo>
                  <a:pt x="0" y="8"/>
                </a:lnTo>
                <a:lnTo>
                  <a:pt x="0" y="8"/>
                </a:lnTo>
                <a:lnTo>
                  <a:pt x="1" y="8"/>
                </a:lnTo>
                <a:lnTo>
                  <a:pt x="1" y="8"/>
                </a:lnTo>
                <a:lnTo>
                  <a:pt x="1" y="8"/>
                </a:lnTo>
                <a:lnTo>
                  <a:pt x="1" y="8"/>
                </a:lnTo>
                <a:lnTo>
                  <a:pt x="1" y="8"/>
                </a:lnTo>
                <a:lnTo>
                  <a:pt x="1" y="7"/>
                </a:lnTo>
                <a:lnTo>
                  <a:pt x="1" y="7"/>
                </a:lnTo>
                <a:lnTo>
                  <a:pt x="1" y="7"/>
                </a:lnTo>
                <a:lnTo>
                  <a:pt x="2" y="7"/>
                </a:lnTo>
                <a:lnTo>
                  <a:pt x="2" y="7"/>
                </a:lnTo>
                <a:lnTo>
                  <a:pt x="2" y="6"/>
                </a:lnTo>
                <a:lnTo>
                  <a:pt x="2" y="6"/>
                </a:lnTo>
                <a:lnTo>
                  <a:pt x="2" y="6"/>
                </a:lnTo>
                <a:lnTo>
                  <a:pt x="3" y="5"/>
                </a:lnTo>
                <a:lnTo>
                  <a:pt x="3" y="5"/>
                </a:lnTo>
                <a:lnTo>
                  <a:pt x="3" y="5"/>
                </a:lnTo>
                <a:lnTo>
                  <a:pt x="3" y="5"/>
                </a:lnTo>
                <a:lnTo>
                  <a:pt x="3" y="5"/>
                </a:lnTo>
                <a:lnTo>
                  <a:pt x="4" y="4"/>
                </a:lnTo>
                <a:lnTo>
                  <a:pt x="4" y="4"/>
                </a:lnTo>
                <a:lnTo>
                  <a:pt x="4" y="3"/>
                </a:lnTo>
                <a:lnTo>
                  <a:pt x="4" y="3"/>
                </a:lnTo>
                <a:lnTo>
                  <a:pt x="4" y="3"/>
                </a:lnTo>
                <a:lnTo>
                  <a:pt x="4" y="3"/>
                </a:lnTo>
                <a:lnTo>
                  <a:pt x="5" y="3"/>
                </a:lnTo>
                <a:lnTo>
                  <a:pt x="5" y="2"/>
                </a:lnTo>
                <a:lnTo>
                  <a:pt x="5" y="2"/>
                </a:lnTo>
                <a:lnTo>
                  <a:pt x="5" y="2"/>
                </a:lnTo>
                <a:lnTo>
                  <a:pt x="5" y="2"/>
                </a:lnTo>
                <a:lnTo>
                  <a:pt x="5" y="2"/>
                </a:lnTo>
                <a:lnTo>
                  <a:pt x="5" y="1"/>
                </a:lnTo>
                <a:lnTo>
                  <a:pt x="6" y="1"/>
                </a:lnTo>
                <a:lnTo>
                  <a:pt x="6" y="1"/>
                </a:lnTo>
                <a:lnTo>
                  <a:pt x="6" y="1"/>
                </a:lnTo>
                <a:lnTo>
                  <a:pt x="6" y="1"/>
                </a:lnTo>
                <a:lnTo>
                  <a:pt x="6" y="0"/>
                </a:lnTo>
                <a:lnTo>
                  <a:pt x="6" y="0"/>
                </a:lnTo>
                <a:lnTo>
                  <a:pt x="6" y="1"/>
                </a:lnTo>
                <a:lnTo>
                  <a:pt x="5" y="1"/>
                </a:lnTo>
                <a:lnTo>
                  <a:pt x="5" y="1"/>
                </a:lnTo>
                <a:lnTo>
                  <a:pt x="5" y="1"/>
                </a:lnTo>
                <a:lnTo>
                  <a:pt x="5" y="2"/>
                </a:lnTo>
                <a:lnTo>
                  <a:pt x="5" y="2"/>
                </a:lnTo>
                <a:lnTo>
                  <a:pt x="4" y="2"/>
                </a:lnTo>
                <a:lnTo>
                  <a:pt x="4" y="3"/>
                </a:lnTo>
                <a:lnTo>
                  <a:pt x="4" y="3"/>
                </a:lnTo>
                <a:lnTo>
                  <a:pt x="4" y="3"/>
                </a:lnTo>
                <a:lnTo>
                  <a:pt x="3" y="3"/>
                </a:lnTo>
                <a:lnTo>
                  <a:pt x="3" y="4"/>
                </a:lnTo>
                <a:lnTo>
                  <a:pt x="3" y="4"/>
                </a:lnTo>
                <a:lnTo>
                  <a:pt x="3" y="4"/>
                </a:lnTo>
                <a:lnTo>
                  <a:pt x="3" y="5"/>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33" name="Freeform 116"/>
          <p:cNvSpPr>
            <a:spLocks/>
          </p:cNvSpPr>
          <p:nvPr/>
        </p:nvSpPr>
        <p:spPr bwMode="gray">
          <a:xfrm>
            <a:off x="8775700" y="2311404"/>
            <a:ext cx="14288" cy="12700"/>
          </a:xfrm>
          <a:custGeom>
            <a:avLst/>
            <a:gdLst>
              <a:gd name="T0" fmla="*/ 7 w 9"/>
              <a:gd name="T1" fmla="*/ 1 h 8"/>
              <a:gd name="T2" fmla="*/ 7 w 9"/>
              <a:gd name="T3" fmla="*/ 1 h 8"/>
              <a:gd name="T4" fmla="*/ 8 w 9"/>
              <a:gd name="T5" fmla="*/ 1 h 8"/>
              <a:gd name="T6" fmla="*/ 8 w 9"/>
              <a:gd name="T7" fmla="*/ 0 h 8"/>
              <a:gd name="T8" fmla="*/ 8 w 9"/>
              <a:gd name="T9" fmla="*/ 0 h 8"/>
              <a:gd name="T10" fmla="*/ 8 w 9"/>
              <a:gd name="T11" fmla="*/ 0 h 8"/>
              <a:gd name="T12" fmla="*/ 7 w 9"/>
              <a:gd name="T13" fmla="*/ 0 h 8"/>
              <a:gd name="T14" fmla="*/ 7 w 9"/>
              <a:gd name="T15" fmla="*/ 0 h 8"/>
              <a:gd name="T16" fmla="*/ 7 w 9"/>
              <a:gd name="T17" fmla="*/ 1 h 8"/>
              <a:gd name="T18" fmla="*/ 6 w 9"/>
              <a:gd name="T19" fmla="*/ 1 h 8"/>
              <a:gd name="T20" fmla="*/ 6 w 9"/>
              <a:gd name="T21" fmla="*/ 1 h 8"/>
              <a:gd name="T22" fmla="*/ 5 w 9"/>
              <a:gd name="T23" fmla="*/ 2 h 8"/>
              <a:gd name="T24" fmla="*/ 5 w 9"/>
              <a:gd name="T25" fmla="*/ 2 h 8"/>
              <a:gd name="T26" fmla="*/ 4 w 9"/>
              <a:gd name="T27" fmla="*/ 2 h 8"/>
              <a:gd name="T28" fmla="*/ 4 w 9"/>
              <a:gd name="T29" fmla="*/ 3 h 8"/>
              <a:gd name="T30" fmla="*/ 3 w 9"/>
              <a:gd name="T31" fmla="*/ 3 h 8"/>
              <a:gd name="T32" fmla="*/ 3 w 9"/>
              <a:gd name="T33" fmla="*/ 4 h 8"/>
              <a:gd name="T34" fmla="*/ 2 w 9"/>
              <a:gd name="T35" fmla="*/ 4 h 8"/>
              <a:gd name="T36" fmla="*/ 2 w 9"/>
              <a:gd name="T37" fmla="*/ 4 h 8"/>
              <a:gd name="T38" fmla="*/ 2 w 9"/>
              <a:gd name="T39" fmla="*/ 5 h 8"/>
              <a:gd name="T40" fmla="*/ 1 w 9"/>
              <a:gd name="T41" fmla="*/ 5 h 8"/>
              <a:gd name="T42" fmla="*/ 1 w 9"/>
              <a:gd name="T43" fmla="*/ 6 h 8"/>
              <a:gd name="T44" fmla="*/ 1 w 9"/>
              <a:gd name="T45" fmla="*/ 6 h 8"/>
              <a:gd name="T46" fmla="*/ 0 w 9"/>
              <a:gd name="T47" fmla="*/ 7 h 8"/>
              <a:gd name="T48" fmla="*/ 0 w 9"/>
              <a:gd name="T49" fmla="*/ 7 h 8"/>
              <a:gd name="T50" fmla="*/ 1 w 9"/>
              <a:gd name="T51" fmla="*/ 6 h 8"/>
              <a:gd name="T52" fmla="*/ 1 w 9"/>
              <a:gd name="T53" fmla="*/ 6 h 8"/>
              <a:gd name="T54" fmla="*/ 1 w 9"/>
              <a:gd name="T55" fmla="*/ 6 h 8"/>
              <a:gd name="T56" fmla="*/ 2 w 9"/>
              <a:gd name="T57" fmla="*/ 5 h 8"/>
              <a:gd name="T58" fmla="*/ 2 w 9"/>
              <a:gd name="T59" fmla="*/ 5 h 8"/>
              <a:gd name="T60" fmla="*/ 3 w 9"/>
              <a:gd name="T61" fmla="*/ 5 h 8"/>
              <a:gd name="T62" fmla="*/ 3 w 9"/>
              <a:gd name="T63" fmla="*/ 4 h 8"/>
              <a:gd name="T64" fmla="*/ 4 w 9"/>
              <a:gd name="T65" fmla="*/ 4 h 8"/>
              <a:gd name="T66" fmla="*/ 4 w 9"/>
              <a:gd name="T67" fmla="*/ 4 h 8"/>
              <a:gd name="T68" fmla="*/ 5 w 9"/>
              <a:gd name="T69" fmla="*/ 3 h 8"/>
              <a:gd name="T70" fmla="*/ 5 w 9"/>
              <a:gd name="T71" fmla="*/ 3 h 8"/>
              <a:gd name="T72" fmla="*/ 5 w 9"/>
              <a:gd name="T73" fmla="*/ 3 h 8"/>
              <a:gd name="T74" fmla="*/ 6 w 9"/>
              <a:gd name="T75" fmla="*/ 2 h 8"/>
              <a:gd name="T76" fmla="*/ 6 w 9"/>
              <a:gd name="T77" fmla="*/ 1 h 8"/>
              <a:gd name="T78" fmla="*/ 7 w 9"/>
              <a:gd name="T79"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 h="8">
                <a:moveTo>
                  <a:pt x="7" y="1"/>
                </a:moveTo>
                <a:lnTo>
                  <a:pt x="7" y="1"/>
                </a:lnTo>
                <a:lnTo>
                  <a:pt x="7" y="1"/>
                </a:lnTo>
                <a:lnTo>
                  <a:pt x="7" y="1"/>
                </a:lnTo>
                <a:lnTo>
                  <a:pt x="8" y="1"/>
                </a:lnTo>
                <a:lnTo>
                  <a:pt x="8" y="1"/>
                </a:lnTo>
                <a:lnTo>
                  <a:pt x="8" y="0"/>
                </a:lnTo>
                <a:lnTo>
                  <a:pt x="8" y="0"/>
                </a:lnTo>
                <a:lnTo>
                  <a:pt x="8" y="0"/>
                </a:lnTo>
                <a:lnTo>
                  <a:pt x="8" y="0"/>
                </a:lnTo>
                <a:lnTo>
                  <a:pt x="8" y="0"/>
                </a:lnTo>
                <a:lnTo>
                  <a:pt x="8" y="0"/>
                </a:lnTo>
                <a:lnTo>
                  <a:pt x="7" y="0"/>
                </a:lnTo>
                <a:lnTo>
                  <a:pt x="7" y="0"/>
                </a:lnTo>
                <a:lnTo>
                  <a:pt x="7" y="0"/>
                </a:lnTo>
                <a:lnTo>
                  <a:pt x="7" y="0"/>
                </a:lnTo>
                <a:lnTo>
                  <a:pt x="7" y="0"/>
                </a:lnTo>
                <a:lnTo>
                  <a:pt x="7" y="1"/>
                </a:lnTo>
                <a:lnTo>
                  <a:pt x="7" y="1"/>
                </a:lnTo>
                <a:lnTo>
                  <a:pt x="6" y="1"/>
                </a:lnTo>
                <a:lnTo>
                  <a:pt x="6" y="1"/>
                </a:lnTo>
                <a:lnTo>
                  <a:pt x="6" y="1"/>
                </a:lnTo>
                <a:lnTo>
                  <a:pt x="6" y="1"/>
                </a:lnTo>
                <a:lnTo>
                  <a:pt x="5" y="2"/>
                </a:lnTo>
                <a:lnTo>
                  <a:pt x="5" y="2"/>
                </a:lnTo>
                <a:lnTo>
                  <a:pt x="5" y="2"/>
                </a:lnTo>
                <a:lnTo>
                  <a:pt x="5" y="2"/>
                </a:lnTo>
                <a:lnTo>
                  <a:pt x="4" y="2"/>
                </a:lnTo>
                <a:lnTo>
                  <a:pt x="4" y="3"/>
                </a:lnTo>
                <a:lnTo>
                  <a:pt x="4" y="3"/>
                </a:lnTo>
                <a:lnTo>
                  <a:pt x="4" y="3"/>
                </a:lnTo>
                <a:lnTo>
                  <a:pt x="3" y="3"/>
                </a:lnTo>
                <a:lnTo>
                  <a:pt x="3" y="4"/>
                </a:lnTo>
                <a:lnTo>
                  <a:pt x="3" y="4"/>
                </a:lnTo>
                <a:lnTo>
                  <a:pt x="2" y="4"/>
                </a:lnTo>
                <a:lnTo>
                  <a:pt x="2" y="4"/>
                </a:lnTo>
                <a:lnTo>
                  <a:pt x="2" y="4"/>
                </a:lnTo>
                <a:lnTo>
                  <a:pt x="2" y="4"/>
                </a:lnTo>
                <a:lnTo>
                  <a:pt x="2" y="5"/>
                </a:lnTo>
                <a:lnTo>
                  <a:pt x="2" y="5"/>
                </a:lnTo>
                <a:lnTo>
                  <a:pt x="1" y="5"/>
                </a:lnTo>
                <a:lnTo>
                  <a:pt x="1" y="5"/>
                </a:lnTo>
                <a:lnTo>
                  <a:pt x="1" y="6"/>
                </a:lnTo>
                <a:lnTo>
                  <a:pt x="1" y="6"/>
                </a:lnTo>
                <a:lnTo>
                  <a:pt x="1" y="6"/>
                </a:lnTo>
                <a:lnTo>
                  <a:pt x="1" y="6"/>
                </a:lnTo>
                <a:lnTo>
                  <a:pt x="0" y="7"/>
                </a:lnTo>
                <a:lnTo>
                  <a:pt x="0" y="7"/>
                </a:lnTo>
                <a:lnTo>
                  <a:pt x="0" y="7"/>
                </a:lnTo>
                <a:lnTo>
                  <a:pt x="0" y="7"/>
                </a:lnTo>
                <a:lnTo>
                  <a:pt x="0" y="7"/>
                </a:lnTo>
                <a:lnTo>
                  <a:pt x="1" y="6"/>
                </a:lnTo>
                <a:lnTo>
                  <a:pt x="1" y="6"/>
                </a:lnTo>
                <a:lnTo>
                  <a:pt x="1" y="6"/>
                </a:lnTo>
                <a:lnTo>
                  <a:pt x="1" y="6"/>
                </a:lnTo>
                <a:lnTo>
                  <a:pt x="1" y="6"/>
                </a:lnTo>
                <a:lnTo>
                  <a:pt x="2" y="6"/>
                </a:lnTo>
                <a:lnTo>
                  <a:pt x="2" y="5"/>
                </a:lnTo>
                <a:lnTo>
                  <a:pt x="2" y="5"/>
                </a:lnTo>
                <a:lnTo>
                  <a:pt x="2" y="5"/>
                </a:lnTo>
                <a:lnTo>
                  <a:pt x="2" y="5"/>
                </a:lnTo>
                <a:lnTo>
                  <a:pt x="3" y="5"/>
                </a:lnTo>
                <a:lnTo>
                  <a:pt x="3" y="4"/>
                </a:lnTo>
                <a:lnTo>
                  <a:pt x="3" y="4"/>
                </a:lnTo>
                <a:lnTo>
                  <a:pt x="3" y="4"/>
                </a:lnTo>
                <a:lnTo>
                  <a:pt x="4" y="4"/>
                </a:lnTo>
                <a:lnTo>
                  <a:pt x="4" y="4"/>
                </a:lnTo>
                <a:lnTo>
                  <a:pt x="4" y="4"/>
                </a:lnTo>
                <a:lnTo>
                  <a:pt x="4" y="3"/>
                </a:lnTo>
                <a:lnTo>
                  <a:pt x="5" y="3"/>
                </a:lnTo>
                <a:lnTo>
                  <a:pt x="5" y="3"/>
                </a:lnTo>
                <a:lnTo>
                  <a:pt x="5" y="3"/>
                </a:lnTo>
                <a:lnTo>
                  <a:pt x="5" y="3"/>
                </a:lnTo>
                <a:lnTo>
                  <a:pt x="5" y="3"/>
                </a:lnTo>
                <a:lnTo>
                  <a:pt x="5" y="2"/>
                </a:lnTo>
                <a:lnTo>
                  <a:pt x="6" y="2"/>
                </a:lnTo>
                <a:lnTo>
                  <a:pt x="6" y="2"/>
                </a:lnTo>
                <a:lnTo>
                  <a:pt x="6" y="1"/>
                </a:lnTo>
                <a:lnTo>
                  <a:pt x="7" y="1"/>
                </a:lnTo>
                <a:lnTo>
                  <a:pt x="7" y="1"/>
                </a:lnTo>
                <a:lnTo>
                  <a:pt x="7" y="1"/>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34" name="Freeform 117"/>
          <p:cNvSpPr>
            <a:spLocks/>
          </p:cNvSpPr>
          <p:nvPr/>
        </p:nvSpPr>
        <p:spPr bwMode="gray">
          <a:xfrm>
            <a:off x="8774113" y="2309816"/>
            <a:ext cx="12700" cy="14288"/>
          </a:xfrm>
          <a:custGeom>
            <a:avLst/>
            <a:gdLst>
              <a:gd name="T0" fmla="*/ 5 w 8"/>
              <a:gd name="T1" fmla="*/ 3 h 9"/>
              <a:gd name="T2" fmla="*/ 5 w 8"/>
              <a:gd name="T3" fmla="*/ 3 h 9"/>
              <a:gd name="T4" fmla="*/ 5 w 8"/>
              <a:gd name="T5" fmla="*/ 3 h 9"/>
              <a:gd name="T6" fmla="*/ 6 w 8"/>
              <a:gd name="T7" fmla="*/ 2 h 9"/>
              <a:gd name="T8" fmla="*/ 6 w 8"/>
              <a:gd name="T9" fmla="*/ 2 h 9"/>
              <a:gd name="T10" fmla="*/ 6 w 8"/>
              <a:gd name="T11" fmla="*/ 2 h 9"/>
              <a:gd name="T12" fmla="*/ 7 w 8"/>
              <a:gd name="T13" fmla="*/ 1 h 9"/>
              <a:gd name="T14" fmla="*/ 7 w 8"/>
              <a:gd name="T15" fmla="*/ 1 h 9"/>
              <a:gd name="T16" fmla="*/ 7 w 8"/>
              <a:gd name="T17" fmla="*/ 1 h 9"/>
              <a:gd name="T18" fmla="*/ 7 w 8"/>
              <a:gd name="T19" fmla="*/ 0 h 9"/>
              <a:gd name="T20" fmla="*/ 6 w 8"/>
              <a:gd name="T21" fmla="*/ 0 h 9"/>
              <a:gd name="T22" fmla="*/ 6 w 8"/>
              <a:gd name="T23" fmla="*/ 0 h 9"/>
              <a:gd name="T24" fmla="*/ 6 w 8"/>
              <a:gd name="T25" fmla="*/ 1 h 9"/>
              <a:gd name="T26" fmla="*/ 5 w 8"/>
              <a:gd name="T27" fmla="*/ 1 h 9"/>
              <a:gd name="T28" fmla="*/ 5 w 8"/>
              <a:gd name="T29" fmla="*/ 2 h 9"/>
              <a:gd name="T30" fmla="*/ 4 w 8"/>
              <a:gd name="T31" fmla="*/ 2 h 9"/>
              <a:gd name="T32" fmla="*/ 4 w 8"/>
              <a:gd name="T33" fmla="*/ 3 h 9"/>
              <a:gd name="T34" fmla="*/ 4 w 8"/>
              <a:gd name="T35" fmla="*/ 3 h 9"/>
              <a:gd name="T36" fmla="*/ 3 w 8"/>
              <a:gd name="T37" fmla="*/ 4 h 9"/>
              <a:gd name="T38" fmla="*/ 3 w 8"/>
              <a:gd name="T39" fmla="*/ 4 h 9"/>
              <a:gd name="T40" fmla="*/ 3 w 8"/>
              <a:gd name="T41" fmla="*/ 5 h 9"/>
              <a:gd name="T42" fmla="*/ 2 w 8"/>
              <a:gd name="T43" fmla="*/ 5 h 9"/>
              <a:gd name="T44" fmla="*/ 2 w 8"/>
              <a:gd name="T45" fmla="*/ 6 h 9"/>
              <a:gd name="T46" fmla="*/ 2 w 8"/>
              <a:gd name="T47" fmla="*/ 6 h 9"/>
              <a:gd name="T48" fmla="*/ 1 w 8"/>
              <a:gd name="T49" fmla="*/ 6 h 9"/>
              <a:gd name="T50" fmla="*/ 1 w 8"/>
              <a:gd name="T51" fmla="*/ 6 h 9"/>
              <a:gd name="T52" fmla="*/ 0 w 8"/>
              <a:gd name="T53" fmla="*/ 7 h 9"/>
              <a:gd name="T54" fmla="*/ 0 w 8"/>
              <a:gd name="T55" fmla="*/ 7 h 9"/>
              <a:gd name="T56" fmla="*/ 0 w 8"/>
              <a:gd name="T57" fmla="*/ 8 h 9"/>
              <a:gd name="T58" fmla="*/ 0 w 8"/>
              <a:gd name="T59" fmla="*/ 8 h 9"/>
              <a:gd name="T60" fmla="*/ 0 w 8"/>
              <a:gd name="T61" fmla="*/ 8 h 9"/>
              <a:gd name="T62" fmla="*/ 1 w 8"/>
              <a:gd name="T63" fmla="*/ 8 h 9"/>
              <a:gd name="T64" fmla="*/ 1 w 8"/>
              <a:gd name="T65" fmla="*/ 7 h 9"/>
              <a:gd name="T66" fmla="*/ 1 w 8"/>
              <a:gd name="T67" fmla="*/ 7 h 9"/>
              <a:gd name="T68" fmla="*/ 2 w 8"/>
              <a:gd name="T69" fmla="*/ 6 h 9"/>
              <a:gd name="T70" fmla="*/ 2 w 8"/>
              <a:gd name="T71" fmla="*/ 6 h 9"/>
              <a:gd name="T72" fmla="*/ 3 w 8"/>
              <a:gd name="T73" fmla="*/ 5 h 9"/>
              <a:gd name="T74" fmla="*/ 3 w 8"/>
              <a:gd name="T75" fmla="*/ 5 h 9"/>
              <a:gd name="T76" fmla="*/ 4 w 8"/>
              <a:gd name="T77" fmla="*/ 4 h 9"/>
              <a:gd name="T78" fmla="*/ 4 w 8"/>
              <a:gd name="T79"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 h="9">
                <a:moveTo>
                  <a:pt x="5" y="4"/>
                </a:moveTo>
                <a:lnTo>
                  <a:pt x="5" y="3"/>
                </a:lnTo>
                <a:lnTo>
                  <a:pt x="5" y="3"/>
                </a:lnTo>
                <a:lnTo>
                  <a:pt x="5" y="3"/>
                </a:lnTo>
                <a:lnTo>
                  <a:pt x="5" y="3"/>
                </a:lnTo>
                <a:lnTo>
                  <a:pt x="5" y="3"/>
                </a:lnTo>
                <a:lnTo>
                  <a:pt x="6" y="2"/>
                </a:lnTo>
                <a:lnTo>
                  <a:pt x="6" y="2"/>
                </a:lnTo>
                <a:lnTo>
                  <a:pt x="6" y="2"/>
                </a:lnTo>
                <a:lnTo>
                  <a:pt x="6" y="2"/>
                </a:lnTo>
                <a:lnTo>
                  <a:pt x="6" y="2"/>
                </a:lnTo>
                <a:lnTo>
                  <a:pt x="6" y="2"/>
                </a:lnTo>
                <a:lnTo>
                  <a:pt x="7" y="2"/>
                </a:lnTo>
                <a:lnTo>
                  <a:pt x="7" y="1"/>
                </a:lnTo>
                <a:lnTo>
                  <a:pt x="7" y="1"/>
                </a:lnTo>
                <a:lnTo>
                  <a:pt x="7" y="1"/>
                </a:lnTo>
                <a:lnTo>
                  <a:pt x="7" y="1"/>
                </a:lnTo>
                <a:lnTo>
                  <a:pt x="7" y="1"/>
                </a:lnTo>
                <a:lnTo>
                  <a:pt x="7" y="0"/>
                </a:lnTo>
                <a:lnTo>
                  <a:pt x="7" y="0"/>
                </a:lnTo>
                <a:lnTo>
                  <a:pt x="7" y="0"/>
                </a:lnTo>
                <a:lnTo>
                  <a:pt x="6" y="0"/>
                </a:lnTo>
                <a:lnTo>
                  <a:pt x="6" y="0"/>
                </a:lnTo>
                <a:lnTo>
                  <a:pt x="6" y="0"/>
                </a:lnTo>
                <a:lnTo>
                  <a:pt x="6" y="0"/>
                </a:lnTo>
                <a:lnTo>
                  <a:pt x="6" y="1"/>
                </a:lnTo>
                <a:lnTo>
                  <a:pt x="6" y="1"/>
                </a:lnTo>
                <a:lnTo>
                  <a:pt x="5" y="1"/>
                </a:lnTo>
                <a:lnTo>
                  <a:pt x="5" y="1"/>
                </a:lnTo>
                <a:lnTo>
                  <a:pt x="5" y="2"/>
                </a:lnTo>
                <a:lnTo>
                  <a:pt x="5" y="2"/>
                </a:lnTo>
                <a:lnTo>
                  <a:pt x="4" y="2"/>
                </a:lnTo>
                <a:lnTo>
                  <a:pt x="4" y="2"/>
                </a:lnTo>
                <a:lnTo>
                  <a:pt x="4" y="3"/>
                </a:lnTo>
                <a:lnTo>
                  <a:pt x="4" y="3"/>
                </a:lnTo>
                <a:lnTo>
                  <a:pt x="4" y="3"/>
                </a:lnTo>
                <a:lnTo>
                  <a:pt x="4" y="3"/>
                </a:lnTo>
                <a:lnTo>
                  <a:pt x="3" y="4"/>
                </a:lnTo>
                <a:lnTo>
                  <a:pt x="3" y="4"/>
                </a:lnTo>
                <a:lnTo>
                  <a:pt x="3" y="4"/>
                </a:lnTo>
                <a:lnTo>
                  <a:pt x="3" y="4"/>
                </a:lnTo>
                <a:lnTo>
                  <a:pt x="3" y="5"/>
                </a:lnTo>
                <a:lnTo>
                  <a:pt x="2" y="5"/>
                </a:lnTo>
                <a:lnTo>
                  <a:pt x="2" y="5"/>
                </a:lnTo>
                <a:lnTo>
                  <a:pt x="2" y="5"/>
                </a:lnTo>
                <a:lnTo>
                  <a:pt x="2" y="6"/>
                </a:lnTo>
                <a:lnTo>
                  <a:pt x="2" y="5"/>
                </a:lnTo>
                <a:lnTo>
                  <a:pt x="2" y="6"/>
                </a:lnTo>
                <a:lnTo>
                  <a:pt x="1" y="6"/>
                </a:lnTo>
                <a:lnTo>
                  <a:pt x="1" y="6"/>
                </a:lnTo>
                <a:lnTo>
                  <a:pt x="1" y="6"/>
                </a:lnTo>
                <a:lnTo>
                  <a:pt x="1" y="6"/>
                </a:lnTo>
                <a:lnTo>
                  <a:pt x="1" y="7"/>
                </a:lnTo>
                <a:lnTo>
                  <a:pt x="0" y="7"/>
                </a:lnTo>
                <a:lnTo>
                  <a:pt x="0" y="7"/>
                </a:lnTo>
                <a:lnTo>
                  <a:pt x="0" y="7"/>
                </a:lnTo>
                <a:lnTo>
                  <a:pt x="0" y="8"/>
                </a:lnTo>
                <a:lnTo>
                  <a:pt x="0" y="8"/>
                </a:lnTo>
                <a:lnTo>
                  <a:pt x="0" y="8"/>
                </a:lnTo>
                <a:lnTo>
                  <a:pt x="0" y="8"/>
                </a:lnTo>
                <a:lnTo>
                  <a:pt x="0" y="8"/>
                </a:lnTo>
                <a:lnTo>
                  <a:pt x="0" y="8"/>
                </a:lnTo>
                <a:lnTo>
                  <a:pt x="0" y="8"/>
                </a:lnTo>
                <a:lnTo>
                  <a:pt x="1" y="8"/>
                </a:lnTo>
                <a:lnTo>
                  <a:pt x="1" y="8"/>
                </a:lnTo>
                <a:lnTo>
                  <a:pt x="1" y="7"/>
                </a:lnTo>
                <a:lnTo>
                  <a:pt x="1" y="7"/>
                </a:lnTo>
                <a:lnTo>
                  <a:pt x="1" y="7"/>
                </a:lnTo>
                <a:lnTo>
                  <a:pt x="2" y="7"/>
                </a:lnTo>
                <a:lnTo>
                  <a:pt x="2" y="6"/>
                </a:lnTo>
                <a:lnTo>
                  <a:pt x="2" y="6"/>
                </a:lnTo>
                <a:lnTo>
                  <a:pt x="2" y="6"/>
                </a:lnTo>
                <a:lnTo>
                  <a:pt x="3" y="6"/>
                </a:lnTo>
                <a:lnTo>
                  <a:pt x="3" y="5"/>
                </a:lnTo>
                <a:lnTo>
                  <a:pt x="3" y="5"/>
                </a:lnTo>
                <a:lnTo>
                  <a:pt x="3" y="5"/>
                </a:lnTo>
                <a:lnTo>
                  <a:pt x="3" y="5"/>
                </a:lnTo>
                <a:lnTo>
                  <a:pt x="4" y="4"/>
                </a:lnTo>
                <a:lnTo>
                  <a:pt x="4" y="4"/>
                </a:lnTo>
                <a:lnTo>
                  <a:pt x="4" y="4"/>
                </a:lnTo>
                <a:lnTo>
                  <a:pt x="5" y="4"/>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35" name="Freeform 118"/>
          <p:cNvSpPr>
            <a:spLocks/>
          </p:cNvSpPr>
          <p:nvPr/>
        </p:nvSpPr>
        <p:spPr bwMode="gray">
          <a:xfrm>
            <a:off x="8772525" y="2309816"/>
            <a:ext cx="14288" cy="14288"/>
          </a:xfrm>
          <a:custGeom>
            <a:avLst/>
            <a:gdLst>
              <a:gd name="T0" fmla="*/ 3 w 9"/>
              <a:gd name="T1" fmla="*/ 5 h 9"/>
              <a:gd name="T2" fmla="*/ 3 w 9"/>
              <a:gd name="T3" fmla="*/ 5 h 9"/>
              <a:gd name="T4" fmla="*/ 2 w 9"/>
              <a:gd name="T5" fmla="*/ 5 h 9"/>
              <a:gd name="T6" fmla="*/ 2 w 9"/>
              <a:gd name="T7" fmla="*/ 6 h 9"/>
              <a:gd name="T8" fmla="*/ 1 w 9"/>
              <a:gd name="T9" fmla="*/ 6 h 9"/>
              <a:gd name="T10" fmla="*/ 1 w 9"/>
              <a:gd name="T11" fmla="*/ 7 h 9"/>
              <a:gd name="T12" fmla="*/ 1 w 9"/>
              <a:gd name="T13" fmla="*/ 7 h 9"/>
              <a:gd name="T14" fmla="*/ 0 w 9"/>
              <a:gd name="T15" fmla="*/ 7 h 9"/>
              <a:gd name="T16" fmla="*/ 0 w 9"/>
              <a:gd name="T17" fmla="*/ 8 h 9"/>
              <a:gd name="T18" fmla="*/ 1 w 9"/>
              <a:gd name="T19" fmla="*/ 8 h 9"/>
              <a:gd name="T20" fmla="*/ 1 w 9"/>
              <a:gd name="T21" fmla="*/ 8 h 9"/>
              <a:gd name="T22" fmla="*/ 1 w 9"/>
              <a:gd name="T23" fmla="*/ 8 h 9"/>
              <a:gd name="T24" fmla="*/ 1 w 9"/>
              <a:gd name="T25" fmla="*/ 7 h 9"/>
              <a:gd name="T26" fmla="*/ 1 w 9"/>
              <a:gd name="T27" fmla="*/ 7 h 9"/>
              <a:gd name="T28" fmla="*/ 2 w 9"/>
              <a:gd name="T29" fmla="*/ 7 h 9"/>
              <a:gd name="T30" fmla="*/ 2 w 9"/>
              <a:gd name="T31" fmla="*/ 6 h 9"/>
              <a:gd name="T32" fmla="*/ 3 w 9"/>
              <a:gd name="T33" fmla="*/ 5 h 9"/>
              <a:gd name="T34" fmla="*/ 4 w 9"/>
              <a:gd name="T35" fmla="*/ 5 h 9"/>
              <a:gd name="T36" fmla="*/ 4 w 9"/>
              <a:gd name="T37" fmla="*/ 5 h 9"/>
              <a:gd name="T38" fmla="*/ 4 w 9"/>
              <a:gd name="T39" fmla="*/ 4 h 9"/>
              <a:gd name="T40" fmla="*/ 5 w 9"/>
              <a:gd name="T41" fmla="*/ 3 h 9"/>
              <a:gd name="T42" fmla="*/ 5 w 9"/>
              <a:gd name="T43" fmla="*/ 3 h 9"/>
              <a:gd name="T44" fmla="*/ 6 w 9"/>
              <a:gd name="T45" fmla="*/ 3 h 9"/>
              <a:gd name="T46" fmla="*/ 6 w 9"/>
              <a:gd name="T47" fmla="*/ 2 h 9"/>
              <a:gd name="T48" fmla="*/ 7 w 9"/>
              <a:gd name="T49" fmla="*/ 2 h 9"/>
              <a:gd name="T50" fmla="*/ 7 w 9"/>
              <a:gd name="T51" fmla="*/ 1 h 9"/>
              <a:gd name="T52" fmla="*/ 8 w 9"/>
              <a:gd name="T53" fmla="*/ 1 h 9"/>
              <a:gd name="T54" fmla="*/ 8 w 9"/>
              <a:gd name="T55" fmla="*/ 1 h 9"/>
              <a:gd name="T56" fmla="*/ 8 w 9"/>
              <a:gd name="T57" fmla="*/ 0 h 9"/>
              <a:gd name="T58" fmla="*/ 7 w 9"/>
              <a:gd name="T59" fmla="*/ 1 h 9"/>
              <a:gd name="T60" fmla="*/ 7 w 9"/>
              <a:gd name="T61" fmla="*/ 1 h 9"/>
              <a:gd name="T62" fmla="*/ 6 w 9"/>
              <a:gd name="T63" fmla="*/ 2 h 9"/>
              <a:gd name="T64" fmla="*/ 5 w 9"/>
              <a:gd name="T65" fmla="*/ 2 h 9"/>
              <a:gd name="T66" fmla="*/ 5 w 9"/>
              <a:gd name="T67" fmla="*/ 3 h 9"/>
              <a:gd name="T68" fmla="*/ 4 w 9"/>
              <a:gd name="T69" fmla="*/ 4 h 9"/>
              <a:gd name="T70" fmla="*/ 4 w 9"/>
              <a:gd name="T7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9">
                <a:moveTo>
                  <a:pt x="4" y="4"/>
                </a:moveTo>
                <a:lnTo>
                  <a:pt x="3" y="5"/>
                </a:lnTo>
                <a:lnTo>
                  <a:pt x="3" y="5"/>
                </a:lnTo>
                <a:lnTo>
                  <a:pt x="3" y="5"/>
                </a:lnTo>
                <a:lnTo>
                  <a:pt x="3" y="5"/>
                </a:lnTo>
                <a:lnTo>
                  <a:pt x="2" y="5"/>
                </a:lnTo>
                <a:lnTo>
                  <a:pt x="2" y="6"/>
                </a:lnTo>
                <a:lnTo>
                  <a:pt x="2" y="6"/>
                </a:lnTo>
                <a:lnTo>
                  <a:pt x="1" y="6"/>
                </a:lnTo>
                <a:lnTo>
                  <a:pt x="1" y="6"/>
                </a:lnTo>
                <a:lnTo>
                  <a:pt x="1" y="7"/>
                </a:lnTo>
                <a:lnTo>
                  <a:pt x="1" y="7"/>
                </a:lnTo>
                <a:lnTo>
                  <a:pt x="1" y="7"/>
                </a:lnTo>
                <a:lnTo>
                  <a:pt x="1" y="7"/>
                </a:lnTo>
                <a:lnTo>
                  <a:pt x="0" y="7"/>
                </a:lnTo>
                <a:lnTo>
                  <a:pt x="0" y="7"/>
                </a:lnTo>
                <a:lnTo>
                  <a:pt x="0" y="8"/>
                </a:lnTo>
                <a:lnTo>
                  <a:pt x="0" y="8"/>
                </a:lnTo>
                <a:lnTo>
                  <a:pt x="1" y="8"/>
                </a:lnTo>
                <a:lnTo>
                  <a:pt x="1" y="8"/>
                </a:lnTo>
                <a:lnTo>
                  <a:pt x="1" y="8"/>
                </a:lnTo>
                <a:lnTo>
                  <a:pt x="1" y="8"/>
                </a:lnTo>
                <a:lnTo>
                  <a:pt x="1" y="8"/>
                </a:lnTo>
                <a:lnTo>
                  <a:pt x="1" y="8"/>
                </a:lnTo>
                <a:lnTo>
                  <a:pt x="1" y="8"/>
                </a:lnTo>
                <a:lnTo>
                  <a:pt x="1" y="7"/>
                </a:lnTo>
                <a:lnTo>
                  <a:pt x="1" y="7"/>
                </a:lnTo>
                <a:lnTo>
                  <a:pt x="1" y="7"/>
                </a:lnTo>
                <a:lnTo>
                  <a:pt x="2" y="7"/>
                </a:lnTo>
                <a:lnTo>
                  <a:pt x="2" y="7"/>
                </a:lnTo>
                <a:lnTo>
                  <a:pt x="2" y="6"/>
                </a:lnTo>
                <a:lnTo>
                  <a:pt x="2" y="6"/>
                </a:lnTo>
                <a:lnTo>
                  <a:pt x="3" y="6"/>
                </a:lnTo>
                <a:lnTo>
                  <a:pt x="3" y="5"/>
                </a:lnTo>
                <a:lnTo>
                  <a:pt x="3" y="6"/>
                </a:lnTo>
                <a:lnTo>
                  <a:pt x="4" y="5"/>
                </a:lnTo>
                <a:lnTo>
                  <a:pt x="4" y="5"/>
                </a:lnTo>
                <a:lnTo>
                  <a:pt x="4" y="5"/>
                </a:lnTo>
                <a:lnTo>
                  <a:pt x="4" y="4"/>
                </a:lnTo>
                <a:lnTo>
                  <a:pt x="4" y="4"/>
                </a:lnTo>
                <a:lnTo>
                  <a:pt x="5" y="4"/>
                </a:lnTo>
                <a:lnTo>
                  <a:pt x="5" y="3"/>
                </a:lnTo>
                <a:lnTo>
                  <a:pt x="5" y="3"/>
                </a:lnTo>
                <a:lnTo>
                  <a:pt x="5" y="3"/>
                </a:lnTo>
                <a:lnTo>
                  <a:pt x="6" y="3"/>
                </a:lnTo>
                <a:lnTo>
                  <a:pt x="6" y="3"/>
                </a:lnTo>
                <a:lnTo>
                  <a:pt x="6" y="2"/>
                </a:lnTo>
                <a:lnTo>
                  <a:pt x="6" y="2"/>
                </a:lnTo>
                <a:lnTo>
                  <a:pt x="6" y="2"/>
                </a:lnTo>
                <a:lnTo>
                  <a:pt x="7" y="2"/>
                </a:lnTo>
                <a:lnTo>
                  <a:pt x="7" y="1"/>
                </a:lnTo>
                <a:lnTo>
                  <a:pt x="7" y="1"/>
                </a:lnTo>
                <a:lnTo>
                  <a:pt x="7" y="1"/>
                </a:lnTo>
                <a:lnTo>
                  <a:pt x="8" y="1"/>
                </a:lnTo>
                <a:lnTo>
                  <a:pt x="8" y="1"/>
                </a:lnTo>
                <a:lnTo>
                  <a:pt x="8" y="1"/>
                </a:lnTo>
                <a:lnTo>
                  <a:pt x="8" y="0"/>
                </a:lnTo>
                <a:lnTo>
                  <a:pt x="8" y="0"/>
                </a:lnTo>
                <a:lnTo>
                  <a:pt x="7" y="1"/>
                </a:lnTo>
                <a:lnTo>
                  <a:pt x="7" y="1"/>
                </a:lnTo>
                <a:lnTo>
                  <a:pt x="7" y="1"/>
                </a:lnTo>
                <a:lnTo>
                  <a:pt x="7" y="1"/>
                </a:lnTo>
                <a:lnTo>
                  <a:pt x="6" y="2"/>
                </a:lnTo>
                <a:lnTo>
                  <a:pt x="6" y="2"/>
                </a:lnTo>
                <a:lnTo>
                  <a:pt x="6" y="2"/>
                </a:lnTo>
                <a:lnTo>
                  <a:pt x="5" y="2"/>
                </a:lnTo>
                <a:lnTo>
                  <a:pt x="5" y="3"/>
                </a:lnTo>
                <a:lnTo>
                  <a:pt x="5" y="3"/>
                </a:lnTo>
                <a:lnTo>
                  <a:pt x="4" y="3"/>
                </a:lnTo>
                <a:lnTo>
                  <a:pt x="4" y="4"/>
                </a:lnTo>
                <a:lnTo>
                  <a:pt x="4" y="4"/>
                </a:lnTo>
                <a:lnTo>
                  <a:pt x="4" y="4"/>
                </a:lnTo>
                <a:lnTo>
                  <a:pt x="4" y="4"/>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36" name="Freeform 119"/>
          <p:cNvSpPr>
            <a:spLocks/>
          </p:cNvSpPr>
          <p:nvPr/>
        </p:nvSpPr>
        <p:spPr bwMode="gray">
          <a:xfrm>
            <a:off x="8772525" y="2306641"/>
            <a:ext cx="14288" cy="12700"/>
          </a:xfrm>
          <a:custGeom>
            <a:avLst/>
            <a:gdLst>
              <a:gd name="T0" fmla="*/ 7 w 9"/>
              <a:gd name="T1" fmla="*/ 1 h 8"/>
              <a:gd name="T2" fmla="*/ 7 w 9"/>
              <a:gd name="T3" fmla="*/ 0 h 8"/>
              <a:gd name="T4" fmla="*/ 8 w 9"/>
              <a:gd name="T5" fmla="*/ 0 h 8"/>
              <a:gd name="T6" fmla="*/ 8 w 9"/>
              <a:gd name="T7" fmla="*/ 0 h 8"/>
              <a:gd name="T8" fmla="*/ 8 w 9"/>
              <a:gd name="T9" fmla="*/ 0 h 8"/>
              <a:gd name="T10" fmla="*/ 8 w 9"/>
              <a:gd name="T11" fmla="*/ 0 h 8"/>
              <a:gd name="T12" fmla="*/ 7 w 9"/>
              <a:gd name="T13" fmla="*/ 0 h 8"/>
              <a:gd name="T14" fmla="*/ 7 w 9"/>
              <a:gd name="T15" fmla="*/ 0 h 8"/>
              <a:gd name="T16" fmla="*/ 7 w 9"/>
              <a:gd name="T17" fmla="*/ 0 h 8"/>
              <a:gd name="T18" fmla="*/ 7 w 9"/>
              <a:gd name="T19" fmla="*/ 1 h 8"/>
              <a:gd name="T20" fmla="*/ 6 w 9"/>
              <a:gd name="T21" fmla="*/ 1 h 8"/>
              <a:gd name="T22" fmla="*/ 6 w 9"/>
              <a:gd name="T23" fmla="*/ 2 h 8"/>
              <a:gd name="T24" fmla="*/ 5 w 9"/>
              <a:gd name="T25" fmla="*/ 2 h 8"/>
              <a:gd name="T26" fmla="*/ 5 w 9"/>
              <a:gd name="T27" fmla="*/ 2 h 8"/>
              <a:gd name="T28" fmla="*/ 4 w 9"/>
              <a:gd name="T29" fmla="*/ 3 h 8"/>
              <a:gd name="T30" fmla="*/ 4 w 9"/>
              <a:gd name="T31" fmla="*/ 3 h 8"/>
              <a:gd name="T32" fmla="*/ 3 w 9"/>
              <a:gd name="T33" fmla="*/ 4 h 8"/>
              <a:gd name="T34" fmla="*/ 3 w 9"/>
              <a:gd name="T35" fmla="*/ 4 h 8"/>
              <a:gd name="T36" fmla="*/ 2 w 9"/>
              <a:gd name="T37" fmla="*/ 4 h 8"/>
              <a:gd name="T38" fmla="*/ 2 w 9"/>
              <a:gd name="T39" fmla="*/ 5 h 8"/>
              <a:gd name="T40" fmla="*/ 1 w 9"/>
              <a:gd name="T41" fmla="*/ 6 h 8"/>
              <a:gd name="T42" fmla="*/ 1 w 9"/>
              <a:gd name="T43" fmla="*/ 6 h 8"/>
              <a:gd name="T44" fmla="*/ 1 w 9"/>
              <a:gd name="T45" fmla="*/ 6 h 8"/>
              <a:gd name="T46" fmla="*/ 0 w 9"/>
              <a:gd name="T47" fmla="*/ 7 h 8"/>
              <a:gd name="T48" fmla="*/ 1 w 9"/>
              <a:gd name="T49" fmla="*/ 7 h 8"/>
              <a:gd name="T50" fmla="*/ 1 w 9"/>
              <a:gd name="T51" fmla="*/ 6 h 8"/>
              <a:gd name="T52" fmla="*/ 1 w 9"/>
              <a:gd name="T53" fmla="*/ 6 h 8"/>
              <a:gd name="T54" fmla="*/ 2 w 9"/>
              <a:gd name="T55" fmla="*/ 6 h 8"/>
              <a:gd name="T56" fmla="*/ 2 w 9"/>
              <a:gd name="T57" fmla="*/ 5 h 8"/>
              <a:gd name="T58" fmla="*/ 2 w 9"/>
              <a:gd name="T59" fmla="*/ 5 h 8"/>
              <a:gd name="T60" fmla="*/ 3 w 9"/>
              <a:gd name="T61" fmla="*/ 5 h 8"/>
              <a:gd name="T62" fmla="*/ 3 w 9"/>
              <a:gd name="T63" fmla="*/ 4 h 8"/>
              <a:gd name="T64" fmla="*/ 4 w 9"/>
              <a:gd name="T65" fmla="*/ 4 h 8"/>
              <a:gd name="T66" fmla="*/ 4 w 9"/>
              <a:gd name="T67" fmla="*/ 4 h 8"/>
              <a:gd name="T68" fmla="*/ 5 w 9"/>
              <a:gd name="T69" fmla="*/ 3 h 8"/>
              <a:gd name="T70" fmla="*/ 5 w 9"/>
              <a:gd name="T71" fmla="*/ 3 h 8"/>
              <a:gd name="T72" fmla="*/ 6 w 9"/>
              <a:gd name="T73" fmla="*/ 2 h 8"/>
              <a:gd name="T74" fmla="*/ 6 w 9"/>
              <a:gd name="T75" fmla="*/ 2 h 8"/>
              <a:gd name="T76" fmla="*/ 7 w 9"/>
              <a:gd name="T77" fmla="*/ 2 h 8"/>
              <a:gd name="T78" fmla="*/ 7 w 9"/>
              <a:gd name="T79"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 h="8">
                <a:moveTo>
                  <a:pt x="7" y="1"/>
                </a:moveTo>
                <a:lnTo>
                  <a:pt x="7" y="1"/>
                </a:lnTo>
                <a:lnTo>
                  <a:pt x="7" y="1"/>
                </a:lnTo>
                <a:lnTo>
                  <a:pt x="7" y="0"/>
                </a:lnTo>
                <a:lnTo>
                  <a:pt x="8" y="0"/>
                </a:lnTo>
                <a:lnTo>
                  <a:pt x="8" y="0"/>
                </a:lnTo>
                <a:lnTo>
                  <a:pt x="8" y="0"/>
                </a:lnTo>
                <a:lnTo>
                  <a:pt x="8" y="0"/>
                </a:lnTo>
                <a:lnTo>
                  <a:pt x="8" y="0"/>
                </a:lnTo>
                <a:lnTo>
                  <a:pt x="8" y="0"/>
                </a:lnTo>
                <a:lnTo>
                  <a:pt x="8" y="0"/>
                </a:lnTo>
                <a:lnTo>
                  <a:pt x="8" y="0"/>
                </a:lnTo>
                <a:lnTo>
                  <a:pt x="8" y="0"/>
                </a:lnTo>
                <a:lnTo>
                  <a:pt x="7" y="0"/>
                </a:lnTo>
                <a:lnTo>
                  <a:pt x="7" y="0"/>
                </a:lnTo>
                <a:lnTo>
                  <a:pt x="7" y="0"/>
                </a:lnTo>
                <a:lnTo>
                  <a:pt x="7" y="0"/>
                </a:lnTo>
                <a:lnTo>
                  <a:pt x="7" y="0"/>
                </a:lnTo>
                <a:lnTo>
                  <a:pt x="7" y="0"/>
                </a:lnTo>
                <a:lnTo>
                  <a:pt x="7" y="1"/>
                </a:lnTo>
                <a:lnTo>
                  <a:pt x="6" y="1"/>
                </a:lnTo>
                <a:lnTo>
                  <a:pt x="6" y="1"/>
                </a:lnTo>
                <a:lnTo>
                  <a:pt x="6" y="1"/>
                </a:lnTo>
                <a:lnTo>
                  <a:pt x="6" y="2"/>
                </a:lnTo>
                <a:lnTo>
                  <a:pt x="5" y="2"/>
                </a:lnTo>
                <a:lnTo>
                  <a:pt x="5" y="2"/>
                </a:lnTo>
                <a:lnTo>
                  <a:pt x="5" y="2"/>
                </a:lnTo>
                <a:lnTo>
                  <a:pt x="5" y="2"/>
                </a:lnTo>
                <a:lnTo>
                  <a:pt x="4" y="3"/>
                </a:lnTo>
                <a:lnTo>
                  <a:pt x="4" y="3"/>
                </a:lnTo>
                <a:lnTo>
                  <a:pt x="4" y="3"/>
                </a:lnTo>
                <a:lnTo>
                  <a:pt x="4" y="3"/>
                </a:lnTo>
                <a:lnTo>
                  <a:pt x="4" y="3"/>
                </a:lnTo>
                <a:lnTo>
                  <a:pt x="3" y="4"/>
                </a:lnTo>
                <a:lnTo>
                  <a:pt x="3" y="4"/>
                </a:lnTo>
                <a:lnTo>
                  <a:pt x="3" y="4"/>
                </a:lnTo>
                <a:lnTo>
                  <a:pt x="3" y="4"/>
                </a:lnTo>
                <a:lnTo>
                  <a:pt x="2" y="4"/>
                </a:lnTo>
                <a:lnTo>
                  <a:pt x="2" y="5"/>
                </a:lnTo>
                <a:lnTo>
                  <a:pt x="2" y="5"/>
                </a:lnTo>
                <a:lnTo>
                  <a:pt x="2" y="5"/>
                </a:lnTo>
                <a:lnTo>
                  <a:pt x="1" y="6"/>
                </a:lnTo>
                <a:lnTo>
                  <a:pt x="1" y="6"/>
                </a:lnTo>
                <a:lnTo>
                  <a:pt x="1" y="6"/>
                </a:lnTo>
                <a:lnTo>
                  <a:pt x="1" y="6"/>
                </a:lnTo>
                <a:lnTo>
                  <a:pt x="1" y="6"/>
                </a:lnTo>
                <a:lnTo>
                  <a:pt x="0" y="7"/>
                </a:lnTo>
                <a:lnTo>
                  <a:pt x="0" y="7"/>
                </a:lnTo>
                <a:lnTo>
                  <a:pt x="0" y="7"/>
                </a:lnTo>
                <a:lnTo>
                  <a:pt x="1" y="7"/>
                </a:lnTo>
                <a:lnTo>
                  <a:pt x="1" y="7"/>
                </a:lnTo>
                <a:lnTo>
                  <a:pt x="1" y="6"/>
                </a:lnTo>
                <a:lnTo>
                  <a:pt x="1" y="6"/>
                </a:lnTo>
                <a:lnTo>
                  <a:pt x="1" y="6"/>
                </a:lnTo>
                <a:lnTo>
                  <a:pt x="2" y="6"/>
                </a:lnTo>
                <a:lnTo>
                  <a:pt x="2" y="6"/>
                </a:lnTo>
                <a:lnTo>
                  <a:pt x="2" y="5"/>
                </a:lnTo>
                <a:lnTo>
                  <a:pt x="2" y="5"/>
                </a:lnTo>
                <a:lnTo>
                  <a:pt x="2" y="5"/>
                </a:lnTo>
                <a:lnTo>
                  <a:pt x="2" y="5"/>
                </a:lnTo>
                <a:lnTo>
                  <a:pt x="3" y="5"/>
                </a:lnTo>
                <a:lnTo>
                  <a:pt x="3" y="5"/>
                </a:lnTo>
                <a:lnTo>
                  <a:pt x="3" y="5"/>
                </a:lnTo>
                <a:lnTo>
                  <a:pt x="3" y="4"/>
                </a:lnTo>
                <a:lnTo>
                  <a:pt x="3" y="4"/>
                </a:lnTo>
                <a:lnTo>
                  <a:pt x="4" y="4"/>
                </a:lnTo>
                <a:lnTo>
                  <a:pt x="4" y="4"/>
                </a:lnTo>
                <a:lnTo>
                  <a:pt x="4" y="4"/>
                </a:lnTo>
                <a:lnTo>
                  <a:pt x="4" y="3"/>
                </a:lnTo>
                <a:lnTo>
                  <a:pt x="5" y="3"/>
                </a:lnTo>
                <a:lnTo>
                  <a:pt x="5" y="3"/>
                </a:lnTo>
                <a:lnTo>
                  <a:pt x="5" y="3"/>
                </a:lnTo>
                <a:lnTo>
                  <a:pt x="5" y="2"/>
                </a:lnTo>
                <a:lnTo>
                  <a:pt x="6" y="2"/>
                </a:lnTo>
                <a:lnTo>
                  <a:pt x="6" y="2"/>
                </a:lnTo>
                <a:lnTo>
                  <a:pt x="6" y="2"/>
                </a:lnTo>
                <a:lnTo>
                  <a:pt x="6" y="2"/>
                </a:lnTo>
                <a:lnTo>
                  <a:pt x="7" y="2"/>
                </a:lnTo>
                <a:lnTo>
                  <a:pt x="7" y="2"/>
                </a:lnTo>
                <a:lnTo>
                  <a:pt x="7" y="1"/>
                </a:lnTo>
                <a:lnTo>
                  <a:pt x="7" y="1"/>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37" name="Freeform 120"/>
          <p:cNvSpPr>
            <a:spLocks/>
          </p:cNvSpPr>
          <p:nvPr/>
        </p:nvSpPr>
        <p:spPr bwMode="gray">
          <a:xfrm>
            <a:off x="8769350" y="2301879"/>
            <a:ext cx="14288" cy="17462"/>
          </a:xfrm>
          <a:custGeom>
            <a:avLst/>
            <a:gdLst>
              <a:gd name="T0" fmla="*/ 6 w 9"/>
              <a:gd name="T1" fmla="*/ 4 h 11"/>
              <a:gd name="T2" fmla="*/ 6 w 9"/>
              <a:gd name="T3" fmla="*/ 4 h 11"/>
              <a:gd name="T4" fmla="*/ 6 w 9"/>
              <a:gd name="T5" fmla="*/ 3 h 11"/>
              <a:gd name="T6" fmla="*/ 7 w 9"/>
              <a:gd name="T7" fmla="*/ 3 h 11"/>
              <a:gd name="T8" fmla="*/ 7 w 9"/>
              <a:gd name="T9" fmla="*/ 2 h 11"/>
              <a:gd name="T10" fmla="*/ 7 w 9"/>
              <a:gd name="T11" fmla="*/ 2 h 11"/>
              <a:gd name="T12" fmla="*/ 8 w 9"/>
              <a:gd name="T13" fmla="*/ 1 h 11"/>
              <a:gd name="T14" fmla="*/ 8 w 9"/>
              <a:gd name="T15" fmla="*/ 1 h 11"/>
              <a:gd name="T16" fmla="*/ 8 w 9"/>
              <a:gd name="T17" fmla="*/ 1 h 11"/>
              <a:gd name="T18" fmla="*/ 7 w 9"/>
              <a:gd name="T19" fmla="*/ 1 h 11"/>
              <a:gd name="T20" fmla="*/ 7 w 9"/>
              <a:gd name="T21" fmla="*/ 0 h 11"/>
              <a:gd name="T22" fmla="*/ 7 w 9"/>
              <a:gd name="T23" fmla="*/ 0 h 11"/>
              <a:gd name="T24" fmla="*/ 7 w 9"/>
              <a:gd name="T25" fmla="*/ 0 h 11"/>
              <a:gd name="T26" fmla="*/ 6 w 9"/>
              <a:gd name="T27" fmla="*/ 1 h 11"/>
              <a:gd name="T28" fmla="*/ 6 w 9"/>
              <a:gd name="T29" fmla="*/ 2 h 11"/>
              <a:gd name="T30" fmla="*/ 5 w 9"/>
              <a:gd name="T31" fmla="*/ 3 h 11"/>
              <a:gd name="T32" fmla="*/ 5 w 9"/>
              <a:gd name="T33" fmla="*/ 3 h 11"/>
              <a:gd name="T34" fmla="*/ 4 w 9"/>
              <a:gd name="T35" fmla="*/ 4 h 11"/>
              <a:gd name="T36" fmla="*/ 4 w 9"/>
              <a:gd name="T37" fmla="*/ 4 h 11"/>
              <a:gd name="T38" fmla="*/ 3 w 9"/>
              <a:gd name="T39" fmla="*/ 5 h 11"/>
              <a:gd name="T40" fmla="*/ 3 w 9"/>
              <a:gd name="T41" fmla="*/ 6 h 11"/>
              <a:gd name="T42" fmla="*/ 3 w 9"/>
              <a:gd name="T43" fmla="*/ 6 h 11"/>
              <a:gd name="T44" fmla="*/ 2 w 9"/>
              <a:gd name="T45" fmla="*/ 6 h 11"/>
              <a:gd name="T46" fmla="*/ 2 w 9"/>
              <a:gd name="T47" fmla="*/ 7 h 11"/>
              <a:gd name="T48" fmla="*/ 1 w 9"/>
              <a:gd name="T49" fmla="*/ 8 h 11"/>
              <a:gd name="T50" fmla="*/ 1 w 9"/>
              <a:gd name="T51" fmla="*/ 8 h 11"/>
              <a:gd name="T52" fmla="*/ 1 w 9"/>
              <a:gd name="T53" fmla="*/ 9 h 11"/>
              <a:gd name="T54" fmla="*/ 0 w 9"/>
              <a:gd name="T55" fmla="*/ 9 h 11"/>
              <a:gd name="T56" fmla="*/ 0 w 9"/>
              <a:gd name="T57" fmla="*/ 10 h 11"/>
              <a:gd name="T58" fmla="*/ 0 w 9"/>
              <a:gd name="T59" fmla="*/ 10 h 11"/>
              <a:gd name="T60" fmla="*/ 0 w 9"/>
              <a:gd name="T61" fmla="*/ 10 h 11"/>
              <a:gd name="T62" fmla="*/ 0 w 9"/>
              <a:gd name="T63" fmla="*/ 10 h 11"/>
              <a:gd name="T64" fmla="*/ 1 w 9"/>
              <a:gd name="T65" fmla="*/ 9 h 11"/>
              <a:gd name="T66" fmla="*/ 2 w 9"/>
              <a:gd name="T67" fmla="*/ 9 h 11"/>
              <a:gd name="T68" fmla="*/ 2 w 9"/>
              <a:gd name="T69" fmla="*/ 8 h 11"/>
              <a:gd name="T70" fmla="*/ 3 w 9"/>
              <a:gd name="T71" fmla="*/ 7 h 11"/>
              <a:gd name="T72" fmla="*/ 4 w 9"/>
              <a:gd name="T73" fmla="*/ 7 h 11"/>
              <a:gd name="T74" fmla="*/ 4 w 9"/>
              <a:gd name="T75" fmla="*/ 6 h 11"/>
              <a:gd name="T76" fmla="*/ 4 w 9"/>
              <a:gd name="T77" fmla="*/ 5 h 11"/>
              <a:gd name="T78" fmla="*/ 5 w 9"/>
              <a:gd name="T79"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 h="11">
                <a:moveTo>
                  <a:pt x="5" y="4"/>
                </a:moveTo>
                <a:lnTo>
                  <a:pt x="6" y="4"/>
                </a:lnTo>
                <a:lnTo>
                  <a:pt x="5" y="4"/>
                </a:lnTo>
                <a:lnTo>
                  <a:pt x="6" y="4"/>
                </a:lnTo>
                <a:lnTo>
                  <a:pt x="6" y="4"/>
                </a:lnTo>
                <a:lnTo>
                  <a:pt x="6" y="3"/>
                </a:lnTo>
                <a:lnTo>
                  <a:pt x="6" y="3"/>
                </a:lnTo>
                <a:lnTo>
                  <a:pt x="7" y="3"/>
                </a:lnTo>
                <a:lnTo>
                  <a:pt x="7" y="3"/>
                </a:lnTo>
                <a:lnTo>
                  <a:pt x="7" y="2"/>
                </a:lnTo>
                <a:lnTo>
                  <a:pt x="7" y="2"/>
                </a:lnTo>
                <a:lnTo>
                  <a:pt x="7" y="2"/>
                </a:lnTo>
                <a:lnTo>
                  <a:pt x="7" y="2"/>
                </a:lnTo>
                <a:lnTo>
                  <a:pt x="8" y="1"/>
                </a:lnTo>
                <a:lnTo>
                  <a:pt x="8" y="1"/>
                </a:lnTo>
                <a:lnTo>
                  <a:pt x="8" y="1"/>
                </a:lnTo>
                <a:lnTo>
                  <a:pt x="8" y="1"/>
                </a:lnTo>
                <a:lnTo>
                  <a:pt x="8" y="1"/>
                </a:lnTo>
                <a:lnTo>
                  <a:pt x="8" y="1"/>
                </a:lnTo>
                <a:lnTo>
                  <a:pt x="7" y="1"/>
                </a:lnTo>
                <a:lnTo>
                  <a:pt x="7" y="1"/>
                </a:lnTo>
                <a:lnTo>
                  <a:pt x="7" y="0"/>
                </a:lnTo>
                <a:lnTo>
                  <a:pt x="7" y="0"/>
                </a:lnTo>
                <a:lnTo>
                  <a:pt x="7" y="0"/>
                </a:lnTo>
                <a:lnTo>
                  <a:pt x="7" y="0"/>
                </a:lnTo>
                <a:lnTo>
                  <a:pt x="7" y="0"/>
                </a:lnTo>
                <a:lnTo>
                  <a:pt x="7" y="1"/>
                </a:lnTo>
                <a:lnTo>
                  <a:pt x="6" y="1"/>
                </a:lnTo>
                <a:lnTo>
                  <a:pt x="6" y="2"/>
                </a:lnTo>
                <a:lnTo>
                  <a:pt x="6" y="2"/>
                </a:lnTo>
                <a:lnTo>
                  <a:pt x="6" y="2"/>
                </a:lnTo>
                <a:lnTo>
                  <a:pt x="5" y="3"/>
                </a:lnTo>
                <a:lnTo>
                  <a:pt x="5" y="3"/>
                </a:lnTo>
                <a:lnTo>
                  <a:pt x="5" y="3"/>
                </a:lnTo>
                <a:lnTo>
                  <a:pt x="4" y="3"/>
                </a:lnTo>
                <a:lnTo>
                  <a:pt x="4" y="4"/>
                </a:lnTo>
                <a:lnTo>
                  <a:pt x="4" y="4"/>
                </a:lnTo>
                <a:lnTo>
                  <a:pt x="4" y="4"/>
                </a:lnTo>
                <a:lnTo>
                  <a:pt x="4" y="5"/>
                </a:lnTo>
                <a:lnTo>
                  <a:pt x="3" y="5"/>
                </a:lnTo>
                <a:lnTo>
                  <a:pt x="3" y="5"/>
                </a:lnTo>
                <a:lnTo>
                  <a:pt x="3" y="6"/>
                </a:lnTo>
                <a:lnTo>
                  <a:pt x="3" y="6"/>
                </a:lnTo>
                <a:lnTo>
                  <a:pt x="3" y="6"/>
                </a:lnTo>
                <a:lnTo>
                  <a:pt x="2" y="6"/>
                </a:lnTo>
                <a:lnTo>
                  <a:pt x="2" y="6"/>
                </a:lnTo>
                <a:lnTo>
                  <a:pt x="2" y="7"/>
                </a:lnTo>
                <a:lnTo>
                  <a:pt x="2" y="7"/>
                </a:lnTo>
                <a:lnTo>
                  <a:pt x="1" y="7"/>
                </a:lnTo>
                <a:lnTo>
                  <a:pt x="1" y="8"/>
                </a:lnTo>
                <a:lnTo>
                  <a:pt x="1" y="8"/>
                </a:lnTo>
                <a:lnTo>
                  <a:pt x="1" y="8"/>
                </a:lnTo>
                <a:lnTo>
                  <a:pt x="1" y="8"/>
                </a:lnTo>
                <a:lnTo>
                  <a:pt x="1" y="9"/>
                </a:lnTo>
                <a:lnTo>
                  <a:pt x="0" y="9"/>
                </a:lnTo>
                <a:lnTo>
                  <a:pt x="0" y="9"/>
                </a:lnTo>
                <a:lnTo>
                  <a:pt x="0" y="10"/>
                </a:lnTo>
                <a:lnTo>
                  <a:pt x="0" y="10"/>
                </a:lnTo>
                <a:lnTo>
                  <a:pt x="0" y="10"/>
                </a:lnTo>
                <a:lnTo>
                  <a:pt x="0" y="10"/>
                </a:lnTo>
                <a:lnTo>
                  <a:pt x="0" y="10"/>
                </a:lnTo>
                <a:lnTo>
                  <a:pt x="0" y="10"/>
                </a:lnTo>
                <a:lnTo>
                  <a:pt x="0" y="10"/>
                </a:lnTo>
                <a:lnTo>
                  <a:pt x="0" y="10"/>
                </a:lnTo>
                <a:lnTo>
                  <a:pt x="1" y="10"/>
                </a:lnTo>
                <a:lnTo>
                  <a:pt x="1" y="9"/>
                </a:lnTo>
                <a:lnTo>
                  <a:pt x="1" y="9"/>
                </a:lnTo>
                <a:lnTo>
                  <a:pt x="2" y="9"/>
                </a:lnTo>
                <a:lnTo>
                  <a:pt x="2" y="9"/>
                </a:lnTo>
                <a:lnTo>
                  <a:pt x="2" y="8"/>
                </a:lnTo>
                <a:lnTo>
                  <a:pt x="2" y="8"/>
                </a:lnTo>
                <a:lnTo>
                  <a:pt x="3" y="7"/>
                </a:lnTo>
                <a:lnTo>
                  <a:pt x="3" y="7"/>
                </a:lnTo>
                <a:lnTo>
                  <a:pt x="4" y="7"/>
                </a:lnTo>
                <a:lnTo>
                  <a:pt x="4" y="7"/>
                </a:lnTo>
                <a:lnTo>
                  <a:pt x="4" y="6"/>
                </a:lnTo>
                <a:lnTo>
                  <a:pt x="4" y="6"/>
                </a:lnTo>
                <a:lnTo>
                  <a:pt x="4" y="5"/>
                </a:lnTo>
                <a:lnTo>
                  <a:pt x="5" y="5"/>
                </a:lnTo>
                <a:lnTo>
                  <a:pt x="5" y="5"/>
                </a:lnTo>
                <a:lnTo>
                  <a:pt x="5" y="4"/>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38" name="Freeform 121"/>
          <p:cNvSpPr>
            <a:spLocks/>
          </p:cNvSpPr>
          <p:nvPr/>
        </p:nvSpPr>
        <p:spPr bwMode="gray">
          <a:xfrm>
            <a:off x="8767764" y="2301880"/>
            <a:ext cx="14287" cy="15875"/>
          </a:xfrm>
          <a:custGeom>
            <a:avLst/>
            <a:gdLst>
              <a:gd name="T0" fmla="*/ 3 w 9"/>
              <a:gd name="T1" fmla="*/ 5 h 10"/>
              <a:gd name="T2" fmla="*/ 3 w 9"/>
              <a:gd name="T3" fmla="*/ 6 h 10"/>
              <a:gd name="T4" fmla="*/ 2 w 9"/>
              <a:gd name="T5" fmla="*/ 6 h 10"/>
              <a:gd name="T6" fmla="*/ 2 w 9"/>
              <a:gd name="T7" fmla="*/ 7 h 10"/>
              <a:gd name="T8" fmla="*/ 1 w 9"/>
              <a:gd name="T9" fmla="*/ 7 h 10"/>
              <a:gd name="T10" fmla="*/ 1 w 9"/>
              <a:gd name="T11" fmla="*/ 8 h 10"/>
              <a:gd name="T12" fmla="*/ 1 w 9"/>
              <a:gd name="T13" fmla="*/ 8 h 10"/>
              <a:gd name="T14" fmla="*/ 0 w 9"/>
              <a:gd name="T15" fmla="*/ 9 h 10"/>
              <a:gd name="T16" fmla="*/ 0 w 9"/>
              <a:gd name="T17" fmla="*/ 9 h 10"/>
              <a:gd name="T18" fmla="*/ 0 w 9"/>
              <a:gd name="T19" fmla="*/ 9 h 10"/>
              <a:gd name="T20" fmla="*/ 1 w 9"/>
              <a:gd name="T21" fmla="*/ 9 h 10"/>
              <a:gd name="T22" fmla="*/ 1 w 9"/>
              <a:gd name="T23" fmla="*/ 9 h 10"/>
              <a:gd name="T24" fmla="*/ 1 w 9"/>
              <a:gd name="T25" fmla="*/ 9 h 10"/>
              <a:gd name="T26" fmla="*/ 1 w 9"/>
              <a:gd name="T27" fmla="*/ 8 h 10"/>
              <a:gd name="T28" fmla="*/ 2 w 9"/>
              <a:gd name="T29" fmla="*/ 8 h 10"/>
              <a:gd name="T30" fmla="*/ 3 w 9"/>
              <a:gd name="T31" fmla="*/ 7 h 10"/>
              <a:gd name="T32" fmla="*/ 3 w 9"/>
              <a:gd name="T33" fmla="*/ 6 h 10"/>
              <a:gd name="T34" fmla="*/ 4 w 9"/>
              <a:gd name="T35" fmla="*/ 6 h 10"/>
              <a:gd name="T36" fmla="*/ 4 w 9"/>
              <a:gd name="T37" fmla="*/ 5 h 10"/>
              <a:gd name="T38" fmla="*/ 4 w 9"/>
              <a:gd name="T39" fmla="*/ 5 h 10"/>
              <a:gd name="T40" fmla="*/ 5 w 9"/>
              <a:gd name="T41" fmla="*/ 4 h 10"/>
              <a:gd name="T42" fmla="*/ 5 w 9"/>
              <a:gd name="T43" fmla="*/ 4 h 10"/>
              <a:gd name="T44" fmla="*/ 6 w 9"/>
              <a:gd name="T45" fmla="*/ 3 h 10"/>
              <a:gd name="T46" fmla="*/ 6 w 9"/>
              <a:gd name="T47" fmla="*/ 2 h 10"/>
              <a:gd name="T48" fmla="*/ 7 w 9"/>
              <a:gd name="T49" fmla="*/ 2 h 10"/>
              <a:gd name="T50" fmla="*/ 7 w 9"/>
              <a:gd name="T51" fmla="*/ 2 h 10"/>
              <a:gd name="T52" fmla="*/ 8 w 9"/>
              <a:gd name="T53" fmla="*/ 1 h 10"/>
              <a:gd name="T54" fmla="*/ 8 w 9"/>
              <a:gd name="T55" fmla="*/ 0 h 10"/>
              <a:gd name="T56" fmla="*/ 8 w 9"/>
              <a:gd name="T57" fmla="*/ 0 h 10"/>
              <a:gd name="T58" fmla="*/ 7 w 9"/>
              <a:gd name="T59" fmla="*/ 1 h 10"/>
              <a:gd name="T60" fmla="*/ 6 w 9"/>
              <a:gd name="T61" fmla="*/ 1 h 10"/>
              <a:gd name="T62" fmla="*/ 6 w 9"/>
              <a:gd name="T63" fmla="*/ 2 h 10"/>
              <a:gd name="T64" fmla="*/ 5 w 9"/>
              <a:gd name="T65" fmla="*/ 3 h 10"/>
              <a:gd name="T66" fmla="*/ 4 w 9"/>
              <a:gd name="T67" fmla="*/ 3 h 10"/>
              <a:gd name="T68" fmla="*/ 4 w 9"/>
              <a:gd name="T69" fmla="*/ 4 h 10"/>
              <a:gd name="T70" fmla="*/ 4 w 9"/>
              <a:gd name="T7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10">
                <a:moveTo>
                  <a:pt x="4" y="5"/>
                </a:moveTo>
                <a:lnTo>
                  <a:pt x="3" y="5"/>
                </a:lnTo>
                <a:lnTo>
                  <a:pt x="3" y="6"/>
                </a:lnTo>
                <a:lnTo>
                  <a:pt x="3" y="6"/>
                </a:lnTo>
                <a:lnTo>
                  <a:pt x="3" y="6"/>
                </a:lnTo>
                <a:lnTo>
                  <a:pt x="2" y="6"/>
                </a:lnTo>
                <a:lnTo>
                  <a:pt x="2" y="6"/>
                </a:lnTo>
                <a:lnTo>
                  <a:pt x="2" y="7"/>
                </a:lnTo>
                <a:lnTo>
                  <a:pt x="2" y="7"/>
                </a:lnTo>
                <a:lnTo>
                  <a:pt x="1" y="7"/>
                </a:lnTo>
                <a:lnTo>
                  <a:pt x="1" y="7"/>
                </a:lnTo>
                <a:lnTo>
                  <a:pt x="1" y="8"/>
                </a:lnTo>
                <a:lnTo>
                  <a:pt x="1" y="8"/>
                </a:lnTo>
                <a:lnTo>
                  <a:pt x="1" y="8"/>
                </a:lnTo>
                <a:lnTo>
                  <a:pt x="0" y="8"/>
                </a:lnTo>
                <a:lnTo>
                  <a:pt x="0" y="9"/>
                </a:lnTo>
                <a:lnTo>
                  <a:pt x="0" y="9"/>
                </a:lnTo>
                <a:lnTo>
                  <a:pt x="0" y="9"/>
                </a:lnTo>
                <a:lnTo>
                  <a:pt x="0" y="9"/>
                </a:lnTo>
                <a:lnTo>
                  <a:pt x="0" y="9"/>
                </a:lnTo>
                <a:lnTo>
                  <a:pt x="1" y="9"/>
                </a:lnTo>
                <a:lnTo>
                  <a:pt x="1" y="9"/>
                </a:lnTo>
                <a:lnTo>
                  <a:pt x="1" y="9"/>
                </a:lnTo>
                <a:lnTo>
                  <a:pt x="1" y="9"/>
                </a:lnTo>
                <a:lnTo>
                  <a:pt x="1" y="9"/>
                </a:lnTo>
                <a:lnTo>
                  <a:pt x="1" y="9"/>
                </a:lnTo>
                <a:lnTo>
                  <a:pt x="1" y="8"/>
                </a:lnTo>
                <a:lnTo>
                  <a:pt x="1" y="8"/>
                </a:lnTo>
                <a:lnTo>
                  <a:pt x="2" y="8"/>
                </a:lnTo>
                <a:lnTo>
                  <a:pt x="2" y="8"/>
                </a:lnTo>
                <a:lnTo>
                  <a:pt x="2" y="7"/>
                </a:lnTo>
                <a:lnTo>
                  <a:pt x="3" y="7"/>
                </a:lnTo>
                <a:lnTo>
                  <a:pt x="3" y="7"/>
                </a:lnTo>
                <a:lnTo>
                  <a:pt x="3" y="6"/>
                </a:lnTo>
                <a:lnTo>
                  <a:pt x="3" y="6"/>
                </a:lnTo>
                <a:lnTo>
                  <a:pt x="4" y="6"/>
                </a:lnTo>
                <a:lnTo>
                  <a:pt x="4" y="5"/>
                </a:lnTo>
                <a:lnTo>
                  <a:pt x="4" y="5"/>
                </a:lnTo>
                <a:lnTo>
                  <a:pt x="4" y="5"/>
                </a:lnTo>
                <a:lnTo>
                  <a:pt x="4" y="5"/>
                </a:lnTo>
                <a:lnTo>
                  <a:pt x="5" y="4"/>
                </a:lnTo>
                <a:lnTo>
                  <a:pt x="5" y="4"/>
                </a:lnTo>
                <a:lnTo>
                  <a:pt x="5" y="4"/>
                </a:lnTo>
                <a:lnTo>
                  <a:pt x="5" y="4"/>
                </a:lnTo>
                <a:lnTo>
                  <a:pt x="6" y="3"/>
                </a:lnTo>
                <a:lnTo>
                  <a:pt x="6" y="3"/>
                </a:lnTo>
                <a:lnTo>
                  <a:pt x="6" y="2"/>
                </a:lnTo>
                <a:lnTo>
                  <a:pt x="6" y="2"/>
                </a:lnTo>
                <a:lnTo>
                  <a:pt x="6" y="2"/>
                </a:lnTo>
                <a:lnTo>
                  <a:pt x="7" y="2"/>
                </a:lnTo>
                <a:lnTo>
                  <a:pt x="7" y="2"/>
                </a:lnTo>
                <a:lnTo>
                  <a:pt x="7" y="2"/>
                </a:lnTo>
                <a:lnTo>
                  <a:pt x="7" y="1"/>
                </a:lnTo>
                <a:lnTo>
                  <a:pt x="8" y="1"/>
                </a:lnTo>
                <a:lnTo>
                  <a:pt x="8" y="1"/>
                </a:lnTo>
                <a:lnTo>
                  <a:pt x="8" y="0"/>
                </a:lnTo>
                <a:lnTo>
                  <a:pt x="8" y="0"/>
                </a:lnTo>
                <a:lnTo>
                  <a:pt x="8" y="0"/>
                </a:lnTo>
                <a:lnTo>
                  <a:pt x="7" y="1"/>
                </a:lnTo>
                <a:lnTo>
                  <a:pt x="7" y="1"/>
                </a:lnTo>
                <a:lnTo>
                  <a:pt x="7" y="1"/>
                </a:lnTo>
                <a:lnTo>
                  <a:pt x="6" y="1"/>
                </a:lnTo>
                <a:lnTo>
                  <a:pt x="6" y="2"/>
                </a:lnTo>
                <a:lnTo>
                  <a:pt x="6" y="2"/>
                </a:lnTo>
                <a:lnTo>
                  <a:pt x="6" y="2"/>
                </a:lnTo>
                <a:lnTo>
                  <a:pt x="5" y="3"/>
                </a:lnTo>
                <a:lnTo>
                  <a:pt x="5" y="3"/>
                </a:lnTo>
                <a:lnTo>
                  <a:pt x="4" y="3"/>
                </a:lnTo>
                <a:lnTo>
                  <a:pt x="4" y="4"/>
                </a:lnTo>
                <a:lnTo>
                  <a:pt x="4" y="4"/>
                </a:lnTo>
                <a:lnTo>
                  <a:pt x="4" y="4"/>
                </a:lnTo>
                <a:lnTo>
                  <a:pt x="4" y="5"/>
                </a:lnTo>
                <a:lnTo>
                  <a:pt x="4" y="5"/>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39" name="Freeform 122"/>
          <p:cNvSpPr>
            <a:spLocks/>
          </p:cNvSpPr>
          <p:nvPr/>
        </p:nvSpPr>
        <p:spPr bwMode="gray">
          <a:xfrm>
            <a:off x="8780463" y="2316167"/>
            <a:ext cx="12700" cy="15875"/>
          </a:xfrm>
          <a:custGeom>
            <a:avLst/>
            <a:gdLst>
              <a:gd name="T0" fmla="*/ 6 w 8"/>
              <a:gd name="T1" fmla="*/ 1 h 10"/>
              <a:gd name="T2" fmla="*/ 6 w 8"/>
              <a:gd name="T3" fmla="*/ 1 h 10"/>
              <a:gd name="T4" fmla="*/ 7 w 8"/>
              <a:gd name="T5" fmla="*/ 1 h 10"/>
              <a:gd name="T6" fmla="*/ 7 w 8"/>
              <a:gd name="T7" fmla="*/ 1 h 10"/>
              <a:gd name="T8" fmla="*/ 7 w 8"/>
              <a:gd name="T9" fmla="*/ 0 h 10"/>
              <a:gd name="T10" fmla="*/ 7 w 8"/>
              <a:gd name="T11" fmla="*/ 0 h 10"/>
              <a:gd name="T12" fmla="*/ 6 w 8"/>
              <a:gd name="T13" fmla="*/ 0 h 10"/>
              <a:gd name="T14" fmla="*/ 6 w 8"/>
              <a:gd name="T15" fmla="*/ 0 h 10"/>
              <a:gd name="T16" fmla="*/ 6 w 8"/>
              <a:gd name="T17" fmla="*/ 1 h 10"/>
              <a:gd name="T18" fmla="*/ 5 w 8"/>
              <a:gd name="T19" fmla="*/ 1 h 10"/>
              <a:gd name="T20" fmla="*/ 5 w 8"/>
              <a:gd name="T21" fmla="*/ 2 h 10"/>
              <a:gd name="T22" fmla="*/ 5 w 8"/>
              <a:gd name="T23" fmla="*/ 2 h 10"/>
              <a:gd name="T24" fmla="*/ 4 w 8"/>
              <a:gd name="T25" fmla="*/ 3 h 10"/>
              <a:gd name="T26" fmla="*/ 4 w 8"/>
              <a:gd name="T27" fmla="*/ 3 h 10"/>
              <a:gd name="T28" fmla="*/ 4 w 8"/>
              <a:gd name="T29" fmla="*/ 4 h 10"/>
              <a:gd name="T30" fmla="*/ 3 w 8"/>
              <a:gd name="T31" fmla="*/ 4 h 10"/>
              <a:gd name="T32" fmla="*/ 3 w 8"/>
              <a:gd name="T33" fmla="*/ 5 h 10"/>
              <a:gd name="T34" fmla="*/ 2 w 8"/>
              <a:gd name="T35" fmla="*/ 5 h 10"/>
              <a:gd name="T36" fmla="*/ 2 w 8"/>
              <a:gd name="T37" fmla="*/ 6 h 10"/>
              <a:gd name="T38" fmla="*/ 2 w 8"/>
              <a:gd name="T39" fmla="*/ 6 h 10"/>
              <a:gd name="T40" fmla="*/ 1 w 8"/>
              <a:gd name="T41" fmla="*/ 7 h 10"/>
              <a:gd name="T42" fmla="*/ 1 w 8"/>
              <a:gd name="T43" fmla="*/ 8 h 10"/>
              <a:gd name="T44" fmla="*/ 1 w 8"/>
              <a:gd name="T45" fmla="*/ 8 h 10"/>
              <a:gd name="T46" fmla="*/ 0 w 8"/>
              <a:gd name="T47" fmla="*/ 9 h 10"/>
              <a:gd name="T48" fmla="*/ 0 w 8"/>
              <a:gd name="T49" fmla="*/ 9 h 10"/>
              <a:gd name="T50" fmla="*/ 1 w 8"/>
              <a:gd name="T51" fmla="*/ 8 h 10"/>
              <a:gd name="T52" fmla="*/ 1 w 8"/>
              <a:gd name="T53" fmla="*/ 8 h 10"/>
              <a:gd name="T54" fmla="*/ 1 w 8"/>
              <a:gd name="T55" fmla="*/ 8 h 10"/>
              <a:gd name="T56" fmla="*/ 2 w 8"/>
              <a:gd name="T57" fmla="*/ 7 h 10"/>
              <a:gd name="T58" fmla="*/ 2 w 8"/>
              <a:gd name="T59" fmla="*/ 6 h 10"/>
              <a:gd name="T60" fmla="*/ 3 w 8"/>
              <a:gd name="T61" fmla="*/ 6 h 10"/>
              <a:gd name="T62" fmla="*/ 3 w 8"/>
              <a:gd name="T63" fmla="*/ 6 h 10"/>
              <a:gd name="T64" fmla="*/ 3 w 8"/>
              <a:gd name="T65" fmla="*/ 5 h 10"/>
              <a:gd name="T66" fmla="*/ 3 w 8"/>
              <a:gd name="T67" fmla="*/ 5 h 10"/>
              <a:gd name="T68" fmla="*/ 4 w 8"/>
              <a:gd name="T69" fmla="*/ 4 h 10"/>
              <a:gd name="T70" fmla="*/ 4 w 8"/>
              <a:gd name="T71" fmla="*/ 4 h 10"/>
              <a:gd name="T72" fmla="*/ 5 w 8"/>
              <a:gd name="T73" fmla="*/ 3 h 10"/>
              <a:gd name="T74" fmla="*/ 5 w 8"/>
              <a:gd name="T75" fmla="*/ 3 h 10"/>
              <a:gd name="T76" fmla="*/ 5 w 8"/>
              <a:gd name="T77" fmla="*/ 2 h 10"/>
              <a:gd name="T78" fmla="*/ 6 w 8"/>
              <a:gd name="T7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 h="10">
                <a:moveTo>
                  <a:pt x="6" y="2"/>
                </a:moveTo>
                <a:lnTo>
                  <a:pt x="6" y="1"/>
                </a:lnTo>
                <a:lnTo>
                  <a:pt x="6" y="1"/>
                </a:lnTo>
                <a:lnTo>
                  <a:pt x="6" y="1"/>
                </a:lnTo>
                <a:lnTo>
                  <a:pt x="7" y="1"/>
                </a:lnTo>
                <a:lnTo>
                  <a:pt x="7" y="1"/>
                </a:lnTo>
                <a:lnTo>
                  <a:pt x="7" y="1"/>
                </a:lnTo>
                <a:lnTo>
                  <a:pt x="7" y="1"/>
                </a:lnTo>
                <a:lnTo>
                  <a:pt x="7" y="0"/>
                </a:lnTo>
                <a:lnTo>
                  <a:pt x="7" y="0"/>
                </a:lnTo>
                <a:lnTo>
                  <a:pt x="7" y="0"/>
                </a:lnTo>
                <a:lnTo>
                  <a:pt x="7" y="0"/>
                </a:lnTo>
                <a:lnTo>
                  <a:pt x="7" y="0"/>
                </a:lnTo>
                <a:lnTo>
                  <a:pt x="6" y="0"/>
                </a:lnTo>
                <a:lnTo>
                  <a:pt x="6" y="0"/>
                </a:lnTo>
                <a:lnTo>
                  <a:pt x="6" y="0"/>
                </a:lnTo>
                <a:lnTo>
                  <a:pt x="6" y="0"/>
                </a:lnTo>
                <a:lnTo>
                  <a:pt x="6" y="1"/>
                </a:lnTo>
                <a:lnTo>
                  <a:pt x="6" y="1"/>
                </a:lnTo>
                <a:lnTo>
                  <a:pt x="5" y="1"/>
                </a:lnTo>
                <a:lnTo>
                  <a:pt x="5" y="1"/>
                </a:lnTo>
                <a:lnTo>
                  <a:pt x="5" y="2"/>
                </a:lnTo>
                <a:lnTo>
                  <a:pt x="5" y="2"/>
                </a:lnTo>
                <a:lnTo>
                  <a:pt x="5" y="2"/>
                </a:lnTo>
                <a:lnTo>
                  <a:pt x="4" y="2"/>
                </a:lnTo>
                <a:lnTo>
                  <a:pt x="4" y="3"/>
                </a:lnTo>
                <a:lnTo>
                  <a:pt x="4" y="3"/>
                </a:lnTo>
                <a:lnTo>
                  <a:pt x="4" y="3"/>
                </a:lnTo>
                <a:lnTo>
                  <a:pt x="4" y="4"/>
                </a:lnTo>
                <a:lnTo>
                  <a:pt x="4" y="4"/>
                </a:lnTo>
                <a:lnTo>
                  <a:pt x="3" y="4"/>
                </a:lnTo>
                <a:lnTo>
                  <a:pt x="3" y="4"/>
                </a:lnTo>
                <a:lnTo>
                  <a:pt x="3" y="5"/>
                </a:lnTo>
                <a:lnTo>
                  <a:pt x="3" y="5"/>
                </a:lnTo>
                <a:lnTo>
                  <a:pt x="3" y="5"/>
                </a:lnTo>
                <a:lnTo>
                  <a:pt x="2" y="5"/>
                </a:lnTo>
                <a:lnTo>
                  <a:pt x="2" y="6"/>
                </a:lnTo>
                <a:lnTo>
                  <a:pt x="2" y="6"/>
                </a:lnTo>
                <a:lnTo>
                  <a:pt x="2" y="6"/>
                </a:lnTo>
                <a:lnTo>
                  <a:pt x="2" y="6"/>
                </a:lnTo>
                <a:lnTo>
                  <a:pt x="2" y="7"/>
                </a:lnTo>
                <a:lnTo>
                  <a:pt x="1" y="7"/>
                </a:lnTo>
                <a:lnTo>
                  <a:pt x="1" y="8"/>
                </a:lnTo>
                <a:lnTo>
                  <a:pt x="1" y="8"/>
                </a:lnTo>
                <a:lnTo>
                  <a:pt x="1" y="8"/>
                </a:lnTo>
                <a:lnTo>
                  <a:pt x="1" y="8"/>
                </a:lnTo>
                <a:lnTo>
                  <a:pt x="0" y="9"/>
                </a:lnTo>
                <a:lnTo>
                  <a:pt x="0" y="9"/>
                </a:lnTo>
                <a:lnTo>
                  <a:pt x="0" y="9"/>
                </a:lnTo>
                <a:lnTo>
                  <a:pt x="0" y="9"/>
                </a:lnTo>
                <a:lnTo>
                  <a:pt x="0" y="9"/>
                </a:lnTo>
                <a:lnTo>
                  <a:pt x="1" y="8"/>
                </a:lnTo>
                <a:lnTo>
                  <a:pt x="1" y="8"/>
                </a:lnTo>
                <a:lnTo>
                  <a:pt x="1" y="8"/>
                </a:lnTo>
                <a:lnTo>
                  <a:pt x="1" y="8"/>
                </a:lnTo>
                <a:lnTo>
                  <a:pt x="1" y="8"/>
                </a:lnTo>
                <a:lnTo>
                  <a:pt x="2" y="7"/>
                </a:lnTo>
                <a:lnTo>
                  <a:pt x="2" y="7"/>
                </a:lnTo>
                <a:lnTo>
                  <a:pt x="2" y="7"/>
                </a:lnTo>
                <a:lnTo>
                  <a:pt x="2" y="6"/>
                </a:lnTo>
                <a:lnTo>
                  <a:pt x="2" y="6"/>
                </a:lnTo>
                <a:lnTo>
                  <a:pt x="3" y="6"/>
                </a:lnTo>
                <a:lnTo>
                  <a:pt x="3" y="6"/>
                </a:lnTo>
                <a:lnTo>
                  <a:pt x="3" y="6"/>
                </a:lnTo>
                <a:lnTo>
                  <a:pt x="3" y="5"/>
                </a:lnTo>
                <a:lnTo>
                  <a:pt x="3" y="5"/>
                </a:lnTo>
                <a:lnTo>
                  <a:pt x="3" y="5"/>
                </a:lnTo>
                <a:lnTo>
                  <a:pt x="3" y="5"/>
                </a:lnTo>
                <a:lnTo>
                  <a:pt x="4" y="5"/>
                </a:lnTo>
                <a:lnTo>
                  <a:pt x="4" y="4"/>
                </a:lnTo>
                <a:lnTo>
                  <a:pt x="4" y="4"/>
                </a:lnTo>
                <a:lnTo>
                  <a:pt x="4" y="4"/>
                </a:lnTo>
                <a:lnTo>
                  <a:pt x="4" y="4"/>
                </a:lnTo>
                <a:lnTo>
                  <a:pt x="5" y="3"/>
                </a:lnTo>
                <a:lnTo>
                  <a:pt x="5" y="3"/>
                </a:lnTo>
                <a:lnTo>
                  <a:pt x="5" y="3"/>
                </a:lnTo>
                <a:lnTo>
                  <a:pt x="5" y="3"/>
                </a:lnTo>
                <a:lnTo>
                  <a:pt x="5" y="2"/>
                </a:lnTo>
                <a:lnTo>
                  <a:pt x="6" y="2"/>
                </a:lnTo>
                <a:lnTo>
                  <a:pt x="6" y="2"/>
                </a:lnTo>
                <a:lnTo>
                  <a:pt x="6" y="2"/>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40" name="Freeform 123"/>
          <p:cNvSpPr>
            <a:spLocks/>
          </p:cNvSpPr>
          <p:nvPr/>
        </p:nvSpPr>
        <p:spPr bwMode="gray">
          <a:xfrm>
            <a:off x="8780463" y="2312991"/>
            <a:ext cx="11112" cy="19050"/>
          </a:xfrm>
          <a:custGeom>
            <a:avLst/>
            <a:gdLst>
              <a:gd name="T0" fmla="*/ 4 w 7"/>
              <a:gd name="T1" fmla="*/ 4 h 12"/>
              <a:gd name="T2" fmla="*/ 5 w 7"/>
              <a:gd name="T3" fmla="*/ 4 h 12"/>
              <a:gd name="T4" fmla="*/ 5 w 7"/>
              <a:gd name="T5" fmla="*/ 4 h 12"/>
              <a:gd name="T6" fmla="*/ 5 w 7"/>
              <a:gd name="T7" fmla="*/ 3 h 12"/>
              <a:gd name="T8" fmla="*/ 5 w 7"/>
              <a:gd name="T9" fmla="*/ 3 h 12"/>
              <a:gd name="T10" fmla="*/ 5 w 7"/>
              <a:gd name="T11" fmla="*/ 2 h 12"/>
              <a:gd name="T12" fmla="*/ 6 w 7"/>
              <a:gd name="T13" fmla="*/ 1 h 12"/>
              <a:gd name="T14" fmla="*/ 6 w 7"/>
              <a:gd name="T15" fmla="*/ 1 h 12"/>
              <a:gd name="T16" fmla="*/ 6 w 7"/>
              <a:gd name="T17" fmla="*/ 1 h 12"/>
              <a:gd name="T18" fmla="*/ 6 w 7"/>
              <a:gd name="T19" fmla="*/ 0 h 12"/>
              <a:gd name="T20" fmla="*/ 5 w 7"/>
              <a:gd name="T21" fmla="*/ 0 h 12"/>
              <a:gd name="T22" fmla="*/ 5 w 7"/>
              <a:gd name="T23" fmla="*/ 0 h 12"/>
              <a:gd name="T24" fmla="*/ 5 w 7"/>
              <a:gd name="T25" fmla="*/ 1 h 12"/>
              <a:gd name="T26" fmla="*/ 5 w 7"/>
              <a:gd name="T27" fmla="*/ 1 h 12"/>
              <a:gd name="T28" fmla="*/ 4 w 7"/>
              <a:gd name="T29" fmla="*/ 2 h 12"/>
              <a:gd name="T30" fmla="*/ 4 w 7"/>
              <a:gd name="T31" fmla="*/ 3 h 12"/>
              <a:gd name="T32" fmla="*/ 4 w 7"/>
              <a:gd name="T33" fmla="*/ 4 h 12"/>
              <a:gd name="T34" fmla="*/ 3 w 7"/>
              <a:gd name="T35" fmla="*/ 4 h 12"/>
              <a:gd name="T36" fmla="*/ 3 w 7"/>
              <a:gd name="T37" fmla="*/ 5 h 12"/>
              <a:gd name="T38" fmla="*/ 2 w 7"/>
              <a:gd name="T39" fmla="*/ 6 h 12"/>
              <a:gd name="T40" fmla="*/ 2 w 7"/>
              <a:gd name="T41" fmla="*/ 6 h 12"/>
              <a:gd name="T42" fmla="*/ 2 w 7"/>
              <a:gd name="T43" fmla="*/ 6 h 12"/>
              <a:gd name="T44" fmla="*/ 2 w 7"/>
              <a:gd name="T45" fmla="*/ 7 h 12"/>
              <a:gd name="T46" fmla="*/ 1 w 7"/>
              <a:gd name="T47" fmla="*/ 8 h 12"/>
              <a:gd name="T48" fmla="*/ 1 w 7"/>
              <a:gd name="T49" fmla="*/ 8 h 12"/>
              <a:gd name="T50" fmla="*/ 1 w 7"/>
              <a:gd name="T51" fmla="*/ 9 h 12"/>
              <a:gd name="T52" fmla="*/ 1 w 7"/>
              <a:gd name="T53" fmla="*/ 10 h 12"/>
              <a:gd name="T54" fmla="*/ 0 w 7"/>
              <a:gd name="T55" fmla="*/ 10 h 12"/>
              <a:gd name="T56" fmla="*/ 0 w 7"/>
              <a:gd name="T57" fmla="*/ 11 h 12"/>
              <a:gd name="T58" fmla="*/ 0 w 7"/>
              <a:gd name="T59" fmla="*/ 11 h 12"/>
              <a:gd name="T60" fmla="*/ 0 w 7"/>
              <a:gd name="T61" fmla="*/ 11 h 12"/>
              <a:gd name="T62" fmla="*/ 1 w 7"/>
              <a:gd name="T63" fmla="*/ 11 h 12"/>
              <a:gd name="T64" fmla="*/ 1 w 7"/>
              <a:gd name="T65" fmla="*/ 10 h 12"/>
              <a:gd name="T66" fmla="*/ 1 w 7"/>
              <a:gd name="T67" fmla="*/ 10 h 12"/>
              <a:gd name="T68" fmla="*/ 2 w 7"/>
              <a:gd name="T69" fmla="*/ 9 h 12"/>
              <a:gd name="T70" fmla="*/ 2 w 7"/>
              <a:gd name="T71" fmla="*/ 8 h 12"/>
              <a:gd name="T72" fmla="*/ 3 w 7"/>
              <a:gd name="T73" fmla="*/ 7 h 12"/>
              <a:gd name="T74" fmla="*/ 3 w 7"/>
              <a:gd name="T75" fmla="*/ 7 h 12"/>
              <a:gd name="T76" fmla="*/ 3 w 7"/>
              <a:gd name="T77" fmla="*/ 6 h 12"/>
              <a:gd name="T78" fmla="*/ 4 w 7"/>
              <a:gd name="T7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 h="12">
                <a:moveTo>
                  <a:pt x="4" y="5"/>
                </a:moveTo>
                <a:lnTo>
                  <a:pt x="4" y="4"/>
                </a:lnTo>
                <a:lnTo>
                  <a:pt x="4" y="4"/>
                </a:lnTo>
                <a:lnTo>
                  <a:pt x="5" y="4"/>
                </a:lnTo>
                <a:lnTo>
                  <a:pt x="5" y="4"/>
                </a:lnTo>
                <a:lnTo>
                  <a:pt x="5" y="4"/>
                </a:lnTo>
                <a:lnTo>
                  <a:pt x="5" y="3"/>
                </a:lnTo>
                <a:lnTo>
                  <a:pt x="5" y="3"/>
                </a:lnTo>
                <a:lnTo>
                  <a:pt x="5" y="3"/>
                </a:lnTo>
                <a:lnTo>
                  <a:pt x="5" y="3"/>
                </a:lnTo>
                <a:lnTo>
                  <a:pt x="5" y="3"/>
                </a:lnTo>
                <a:lnTo>
                  <a:pt x="5" y="2"/>
                </a:lnTo>
                <a:lnTo>
                  <a:pt x="6" y="2"/>
                </a:lnTo>
                <a:lnTo>
                  <a:pt x="6" y="1"/>
                </a:lnTo>
                <a:lnTo>
                  <a:pt x="6" y="1"/>
                </a:lnTo>
                <a:lnTo>
                  <a:pt x="6" y="1"/>
                </a:lnTo>
                <a:lnTo>
                  <a:pt x="6" y="1"/>
                </a:lnTo>
                <a:lnTo>
                  <a:pt x="6" y="1"/>
                </a:lnTo>
                <a:lnTo>
                  <a:pt x="6" y="0"/>
                </a:lnTo>
                <a:lnTo>
                  <a:pt x="6" y="0"/>
                </a:lnTo>
                <a:lnTo>
                  <a:pt x="6" y="0"/>
                </a:lnTo>
                <a:lnTo>
                  <a:pt x="5" y="0"/>
                </a:lnTo>
                <a:lnTo>
                  <a:pt x="5" y="0"/>
                </a:lnTo>
                <a:lnTo>
                  <a:pt x="5" y="0"/>
                </a:lnTo>
                <a:lnTo>
                  <a:pt x="5" y="0"/>
                </a:lnTo>
                <a:lnTo>
                  <a:pt x="5" y="1"/>
                </a:lnTo>
                <a:lnTo>
                  <a:pt x="5" y="1"/>
                </a:lnTo>
                <a:lnTo>
                  <a:pt x="5" y="1"/>
                </a:lnTo>
                <a:lnTo>
                  <a:pt x="5" y="2"/>
                </a:lnTo>
                <a:lnTo>
                  <a:pt x="4" y="2"/>
                </a:lnTo>
                <a:lnTo>
                  <a:pt x="4" y="3"/>
                </a:lnTo>
                <a:lnTo>
                  <a:pt x="4" y="3"/>
                </a:lnTo>
                <a:lnTo>
                  <a:pt x="4" y="3"/>
                </a:lnTo>
                <a:lnTo>
                  <a:pt x="4" y="4"/>
                </a:lnTo>
                <a:lnTo>
                  <a:pt x="3" y="4"/>
                </a:lnTo>
                <a:lnTo>
                  <a:pt x="3" y="4"/>
                </a:lnTo>
                <a:lnTo>
                  <a:pt x="3" y="5"/>
                </a:lnTo>
                <a:lnTo>
                  <a:pt x="3" y="5"/>
                </a:lnTo>
                <a:lnTo>
                  <a:pt x="3" y="5"/>
                </a:lnTo>
                <a:lnTo>
                  <a:pt x="2" y="6"/>
                </a:lnTo>
                <a:lnTo>
                  <a:pt x="2" y="6"/>
                </a:lnTo>
                <a:lnTo>
                  <a:pt x="2" y="6"/>
                </a:lnTo>
                <a:lnTo>
                  <a:pt x="2" y="6"/>
                </a:lnTo>
                <a:lnTo>
                  <a:pt x="2" y="6"/>
                </a:lnTo>
                <a:lnTo>
                  <a:pt x="2" y="7"/>
                </a:lnTo>
                <a:lnTo>
                  <a:pt x="2" y="7"/>
                </a:lnTo>
                <a:lnTo>
                  <a:pt x="1" y="8"/>
                </a:lnTo>
                <a:lnTo>
                  <a:pt x="1" y="8"/>
                </a:lnTo>
                <a:lnTo>
                  <a:pt x="1" y="8"/>
                </a:lnTo>
                <a:lnTo>
                  <a:pt x="1" y="8"/>
                </a:lnTo>
                <a:lnTo>
                  <a:pt x="1" y="8"/>
                </a:lnTo>
                <a:lnTo>
                  <a:pt x="1" y="9"/>
                </a:lnTo>
                <a:lnTo>
                  <a:pt x="1" y="9"/>
                </a:lnTo>
                <a:lnTo>
                  <a:pt x="1" y="10"/>
                </a:lnTo>
                <a:lnTo>
                  <a:pt x="0" y="10"/>
                </a:lnTo>
                <a:lnTo>
                  <a:pt x="0" y="10"/>
                </a:lnTo>
                <a:lnTo>
                  <a:pt x="0" y="10"/>
                </a:lnTo>
                <a:lnTo>
                  <a:pt x="0" y="11"/>
                </a:lnTo>
                <a:lnTo>
                  <a:pt x="0" y="11"/>
                </a:lnTo>
                <a:lnTo>
                  <a:pt x="0" y="11"/>
                </a:lnTo>
                <a:lnTo>
                  <a:pt x="0" y="11"/>
                </a:lnTo>
                <a:lnTo>
                  <a:pt x="0" y="11"/>
                </a:lnTo>
                <a:lnTo>
                  <a:pt x="1" y="11"/>
                </a:lnTo>
                <a:lnTo>
                  <a:pt x="1" y="11"/>
                </a:lnTo>
                <a:lnTo>
                  <a:pt x="1" y="11"/>
                </a:lnTo>
                <a:lnTo>
                  <a:pt x="1" y="10"/>
                </a:lnTo>
                <a:lnTo>
                  <a:pt x="1" y="10"/>
                </a:lnTo>
                <a:lnTo>
                  <a:pt x="1" y="10"/>
                </a:lnTo>
                <a:lnTo>
                  <a:pt x="2" y="9"/>
                </a:lnTo>
                <a:lnTo>
                  <a:pt x="2" y="9"/>
                </a:lnTo>
                <a:lnTo>
                  <a:pt x="2" y="8"/>
                </a:lnTo>
                <a:lnTo>
                  <a:pt x="2" y="8"/>
                </a:lnTo>
                <a:lnTo>
                  <a:pt x="2" y="8"/>
                </a:lnTo>
                <a:lnTo>
                  <a:pt x="3" y="7"/>
                </a:lnTo>
                <a:lnTo>
                  <a:pt x="3" y="7"/>
                </a:lnTo>
                <a:lnTo>
                  <a:pt x="3" y="7"/>
                </a:lnTo>
                <a:lnTo>
                  <a:pt x="3" y="6"/>
                </a:lnTo>
                <a:lnTo>
                  <a:pt x="3" y="6"/>
                </a:lnTo>
                <a:lnTo>
                  <a:pt x="4" y="6"/>
                </a:lnTo>
                <a:lnTo>
                  <a:pt x="4" y="5"/>
                </a:lnTo>
                <a:lnTo>
                  <a:pt x="4" y="5"/>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41" name="Freeform 124"/>
          <p:cNvSpPr>
            <a:spLocks/>
          </p:cNvSpPr>
          <p:nvPr/>
        </p:nvSpPr>
        <p:spPr bwMode="gray">
          <a:xfrm>
            <a:off x="8775700" y="2312992"/>
            <a:ext cx="14288" cy="15875"/>
          </a:xfrm>
          <a:custGeom>
            <a:avLst/>
            <a:gdLst>
              <a:gd name="T0" fmla="*/ 3 w 9"/>
              <a:gd name="T1" fmla="*/ 5 h 10"/>
              <a:gd name="T2" fmla="*/ 3 w 9"/>
              <a:gd name="T3" fmla="*/ 6 h 10"/>
              <a:gd name="T4" fmla="*/ 2 w 9"/>
              <a:gd name="T5" fmla="*/ 6 h 10"/>
              <a:gd name="T6" fmla="*/ 2 w 9"/>
              <a:gd name="T7" fmla="*/ 7 h 10"/>
              <a:gd name="T8" fmla="*/ 1 w 9"/>
              <a:gd name="T9" fmla="*/ 7 h 10"/>
              <a:gd name="T10" fmla="*/ 1 w 9"/>
              <a:gd name="T11" fmla="*/ 8 h 10"/>
              <a:gd name="T12" fmla="*/ 1 w 9"/>
              <a:gd name="T13" fmla="*/ 8 h 10"/>
              <a:gd name="T14" fmla="*/ 0 w 9"/>
              <a:gd name="T15" fmla="*/ 8 h 10"/>
              <a:gd name="T16" fmla="*/ 0 w 9"/>
              <a:gd name="T17" fmla="*/ 9 h 10"/>
              <a:gd name="T18" fmla="*/ 0 w 9"/>
              <a:gd name="T19" fmla="*/ 9 h 10"/>
              <a:gd name="T20" fmla="*/ 1 w 9"/>
              <a:gd name="T21" fmla="*/ 9 h 10"/>
              <a:gd name="T22" fmla="*/ 1 w 9"/>
              <a:gd name="T23" fmla="*/ 9 h 10"/>
              <a:gd name="T24" fmla="*/ 1 w 9"/>
              <a:gd name="T25" fmla="*/ 9 h 10"/>
              <a:gd name="T26" fmla="*/ 1 w 9"/>
              <a:gd name="T27" fmla="*/ 8 h 10"/>
              <a:gd name="T28" fmla="*/ 2 w 9"/>
              <a:gd name="T29" fmla="*/ 7 h 10"/>
              <a:gd name="T30" fmla="*/ 2 w 9"/>
              <a:gd name="T31" fmla="*/ 7 h 10"/>
              <a:gd name="T32" fmla="*/ 3 w 9"/>
              <a:gd name="T33" fmla="*/ 6 h 10"/>
              <a:gd name="T34" fmla="*/ 3 w 9"/>
              <a:gd name="T35" fmla="*/ 6 h 10"/>
              <a:gd name="T36" fmla="*/ 4 w 9"/>
              <a:gd name="T37" fmla="*/ 5 h 10"/>
              <a:gd name="T38" fmla="*/ 4 w 9"/>
              <a:gd name="T39" fmla="*/ 5 h 10"/>
              <a:gd name="T40" fmla="*/ 5 w 9"/>
              <a:gd name="T41" fmla="*/ 4 h 10"/>
              <a:gd name="T42" fmla="*/ 5 w 9"/>
              <a:gd name="T43" fmla="*/ 4 h 10"/>
              <a:gd name="T44" fmla="*/ 6 w 9"/>
              <a:gd name="T45" fmla="*/ 3 h 10"/>
              <a:gd name="T46" fmla="*/ 6 w 9"/>
              <a:gd name="T47" fmla="*/ 2 h 10"/>
              <a:gd name="T48" fmla="*/ 7 w 9"/>
              <a:gd name="T49" fmla="*/ 2 h 10"/>
              <a:gd name="T50" fmla="*/ 7 w 9"/>
              <a:gd name="T51" fmla="*/ 2 h 10"/>
              <a:gd name="T52" fmla="*/ 8 w 9"/>
              <a:gd name="T53" fmla="*/ 1 h 10"/>
              <a:gd name="T54" fmla="*/ 8 w 9"/>
              <a:gd name="T55" fmla="*/ 0 h 10"/>
              <a:gd name="T56" fmla="*/ 8 w 9"/>
              <a:gd name="T57" fmla="*/ 0 h 10"/>
              <a:gd name="T58" fmla="*/ 7 w 9"/>
              <a:gd name="T59" fmla="*/ 1 h 10"/>
              <a:gd name="T60" fmla="*/ 6 w 9"/>
              <a:gd name="T61" fmla="*/ 2 h 10"/>
              <a:gd name="T62" fmla="*/ 6 w 9"/>
              <a:gd name="T63" fmla="*/ 2 h 10"/>
              <a:gd name="T64" fmla="*/ 5 w 9"/>
              <a:gd name="T65" fmla="*/ 3 h 10"/>
              <a:gd name="T66" fmla="*/ 5 w 9"/>
              <a:gd name="T67" fmla="*/ 3 h 10"/>
              <a:gd name="T68" fmla="*/ 4 w 9"/>
              <a:gd name="T69" fmla="*/ 4 h 10"/>
              <a:gd name="T70" fmla="*/ 4 w 9"/>
              <a:gd name="T7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10">
                <a:moveTo>
                  <a:pt x="3" y="5"/>
                </a:moveTo>
                <a:lnTo>
                  <a:pt x="3" y="5"/>
                </a:lnTo>
                <a:lnTo>
                  <a:pt x="3" y="5"/>
                </a:lnTo>
                <a:lnTo>
                  <a:pt x="3" y="6"/>
                </a:lnTo>
                <a:lnTo>
                  <a:pt x="2" y="6"/>
                </a:lnTo>
                <a:lnTo>
                  <a:pt x="2" y="6"/>
                </a:lnTo>
                <a:lnTo>
                  <a:pt x="2" y="6"/>
                </a:lnTo>
                <a:lnTo>
                  <a:pt x="2" y="7"/>
                </a:lnTo>
                <a:lnTo>
                  <a:pt x="2" y="7"/>
                </a:lnTo>
                <a:lnTo>
                  <a:pt x="1" y="7"/>
                </a:lnTo>
                <a:lnTo>
                  <a:pt x="1" y="7"/>
                </a:lnTo>
                <a:lnTo>
                  <a:pt x="1" y="8"/>
                </a:lnTo>
                <a:lnTo>
                  <a:pt x="1" y="8"/>
                </a:lnTo>
                <a:lnTo>
                  <a:pt x="1" y="8"/>
                </a:lnTo>
                <a:lnTo>
                  <a:pt x="0" y="8"/>
                </a:lnTo>
                <a:lnTo>
                  <a:pt x="0" y="8"/>
                </a:lnTo>
                <a:lnTo>
                  <a:pt x="0" y="9"/>
                </a:lnTo>
                <a:lnTo>
                  <a:pt x="0" y="9"/>
                </a:lnTo>
                <a:lnTo>
                  <a:pt x="0" y="9"/>
                </a:lnTo>
                <a:lnTo>
                  <a:pt x="0" y="9"/>
                </a:lnTo>
                <a:lnTo>
                  <a:pt x="0" y="9"/>
                </a:lnTo>
                <a:lnTo>
                  <a:pt x="1" y="9"/>
                </a:lnTo>
                <a:lnTo>
                  <a:pt x="1" y="9"/>
                </a:lnTo>
                <a:lnTo>
                  <a:pt x="1" y="9"/>
                </a:lnTo>
                <a:lnTo>
                  <a:pt x="1" y="9"/>
                </a:lnTo>
                <a:lnTo>
                  <a:pt x="1" y="9"/>
                </a:lnTo>
                <a:lnTo>
                  <a:pt x="1" y="8"/>
                </a:lnTo>
                <a:lnTo>
                  <a:pt x="1" y="8"/>
                </a:lnTo>
                <a:lnTo>
                  <a:pt x="2" y="8"/>
                </a:lnTo>
                <a:lnTo>
                  <a:pt x="2" y="7"/>
                </a:lnTo>
                <a:lnTo>
                  <a:pt x="2" y="7"/>
                </a:lnTo>
                <a:lnTo>
                  <a:pt x="2" y="7"/>
                </a:lnTo>
                <a:lnTo>
                  <a:pt x="3" y="7"/>
                </a:lnTo>
                <a:lnTo>
                  <a:pt x="3" y="6"/>
                </a:lnTo>
                <a:lnTo>
                  <a:pt x="3" y="6"/>
                </a:lnTo>
                <a:lnTo>
                  <a:pt x="3" y="6"/>
                </a:lnTo>
                <a:lnTo>
                  <a:pt x="4" y="5"/>
                </a:lnTo>
                <a:lnTo>
                  <a:pt x="4" y="5"/>
                </a:lnTo>
                <a:lnTo>
                  <a:pt x="4" y="5"/>
                </a:lnTo>
                <a:lnTo>
                  <a:pt x="4" y="5"/>
                </a:lnTo>
                <a:lnTo>
                  <a:pt x="5" y="4"/>
                </a:lnTo>
                <a:lnTo>
                  <a:pt x="5" y="4"/>
                </a:lnTo>
                <a:lnTo>
                  <a:pt x="5" y="4"/>
                </a:lnTo>
                <a:lnTo>
                  <a:pt x="5" y="4"/>
                </a:lnTo>
                <a:lnTo>
                  <a:pt x="6" y="3"/>
                </a:lnTo>
                <a:lnTo>
                  <a:pt x="6" y="3"/>
                </a:lnTo>
                <a:lnTo>
                  <a:pt x="6" y="2"/>
                </a:lnTo>
                <a:lnTo>
                  <a:pt x="6" y="2"/>
                </a:lnTo>
                <a:lnTo>
                  <a:pt x="6" y="2"/>
                </a:lnTo>
                <a:lnTo>
                  <a:pt x="7" y="2"/>
                </a:lnTo>
                <a:lnTo>
                  <a:pt x="7" y="2"/>
                </a:lnTo>
                <a:lnTo>
                  <a:pt x="7" y="2"/>
                </a:lnTo>
                <a:lnTo>
                  <a:pt x="7" y="1"/>
                </a:lnTo>
                <a:lnTo>
                  <a:pt x="8" y="1"/>
                </a:lnTo>
                <a:lnTo>
                  <a:pt x="8" y="1"/>
                </a:lnTo>
                <a:lnTo>
                  <a:pt x="8" y="0"/>
                </a:lnTo>
                <a:lnTo>
                  <a:pt x="8" y="0"/>
                </a:lnTo>
                <a:lnTo>
                  <a:pt x="8" y="0"/>
                </a:lnTo>
                <a:lnTo>
                  <a:pt x="7" y="1"/>
                </a:lnTo>
                <a:lnTo>
                  <a:pt x="7" y="1"/>
                </a:lnTo>
                <a:lnTo>
                  <a:pt x="7" y="1"/>
                </a:lnTo>
                <a:lnTo>
                  <a:pt x="6" y="2"/>
                </a:lnTo>
                <a:lnTo>
                  <a:pt x="6" y="2"/>
                </a:lnTo>
                <a:lnTo>
                  <a:pt x="6" y="2"/>
                </a:lnTo>
                <a:lnTo>
                  <a:pt x="6" y="2"/>
                </a:lnTo>
                <a:lnTo>
                  <a:pt x="5" y="3"/>
                </a:lnTo>
                <a:lnTo>
                  <a:pt x="5" y="3"/>
                </a:lnTo>
                <a:lnTo>
                  <a:pt x="5" y="3"/>
                </a:lnTo>
                <a:lnTo>
                  <a:pt x="4" y="4"/>
                </a:lnTo>
                <a:lnTo>
                  <a:pt x="4" y="4"/>
                </a:lnTo>
                <a:lnTo>
                  <a:pt x="4" y="4"/>
                </a:lnTo>
                <a:lnTo>
                  <a:pt x="4" y="5"/>
                </a:lnTo>
                <a:lnTo>
                  <a:pt x="3" y="5"/>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42" name="Freeform 125"/>
          <p:cNvSpPr>
            <a:spLocks/>
          </p:cNvSpPr>
          <p:nvPr/>
        </p:nvSpPr>
        <p:spPr bwMode="gray">
          <a:xfrm>
            <a:off x="8785226" y="2322516"/>
            <a:ext cx="11113" cy="12700"/>
          </a:xfrm>
          <a:custGeom>
            <a:avLst/>
            <a:gdLst>
              <a:gd name="T0" fmla="*/ 5 w 7"/>
              <a:gd name="T1" fmla="*/ 1 h 8"/>
              <a:gd name="T2" fmla="*/ 6 w 7"/>
              <a:gd name="T3" fmla="*/ 1 h 8"/>
              <a:gd name="T4" fmla="*/ 6 w 7"/>
              <a:gd name="T5" fmla="*/ 1 h 8"/>
              <a:gd name="T6" fmla="*/ 6 w 7"/>
              <a:gd name="T7" fmla="*/ 0 h 8"/>
              <a:gd name="T8" fmla="*/ 6 w 7"/>
              <a:gd name="T9" fmla="*/ 0 h 8"/>
              <a:gd name="T10" fmla="*/ 6 w 7"/>
              <a:gd name="T11" fmla="*/ 0 h 8"/>
              <a:gd name="T12" fmla="*/ 5 w 7"/>
              <a:gd name="T13" fmla="*/ 0 h 8"/>
              <a:gd name="T14" fmla="*/ 5 w 7"/>
              <a:gd name="T15" fmla="*/ 0 h 8"/>
              <a:gd name="T16" fmla="*/ 5 w 7"/>
              <a:gd name="T17" fmla="*/ 0 h 8"/>
              <a:gd name="T18" fmla="*/ 5 w 7"/>
              <a:gd name="T19" fmla="*/ 1 h 8"/>
              <a:gd name="T20" fmla="*/ 4 w 7"/>
              <a:gd name="T21" fmla="*/ 1 h 8"/>
              <a:gd name="T22" fmla="*/ 4 w 7"/>
              <a:gd name="T23" fmla="*/ 2 h 8"/>
              <a:gd name="T24" fmla="*/ 4 w 7"/>
              <a:gd name="T25" fmla="*/ 2 h 8"/>
              <a:gd name="T26" fmla="*/ 3 w 7"/>
              <a:gd name="T27" fmla="*/ 3 h 8"/>
              <a:gd name="T28" fmla="*/ 3 w 7"/>
              <a:gd name="T29" fmla="*/ 3 h 8"/>
              <a:gd name="T30" fmla="*/ 3 w 7"/>
              <a:gd name="T31" fmla="*/ 3 h 8"/>
              <a:gd name="T32" fmla="*/ 2 w 7"/>
              <a:gd name="T33" fmla="*/ 4 h 8"/>
              <a:gd name="T34" fmla="*/ 2 w 7"/>
              <a:gd name="T35" fmla="*/ 4 h 8"/>
              <a:gd name="T36" fmla="*/ 2 w 7"/>
              <a:gd name="T37" fmla="*/ 5 h 8"/>
              <a:gd name="T38" fmla="*/ 1 w 7"/>
              <a:gd name="T39" fmla="*/ 5 h 8"/>
              <a:gd name="T40" fmla="*/ 1 w 7"/>
              <a:gd name="T41" fmla="*/ 6 h 8"/>
              <a:gd name="T42" fmla="*/ 1 w 7"/>
              <a:gd name="T43" fmla="*/ 6 h 8"/>
              <a:gd name="T44" fmla="*/ 0 w 7"/>
              <a:gd name="T45" fmla="*/ 6 h 8"/>
              <a:gd name="T46" fmla="*/ 0 w 7"/>
              <a:gd name="T47" fmla="*/ 7 h 8"/>
              <a:gd name="T48" fmla="*/ 0 w 7"/>
              <a:gd name="T49" fmla="*/ 7 h 8"/>
              <a:gd name="T50" fmla="*/ 1 w 7"/>
              <a:gd name="T51" fmla="*/ 6 h 8"/>
              <a:gd name="T52" fmla="*/ 1 w 7"/>
              <a:gd name="T53" fmla="*/ 6 h 8"/>
              <a:gd name="T54" fmla="*/ 1 w 7"/>
              <a:gd name="T55" fmla="*/ 6 h 8"/>
              <a:gd name="T56" fmla="*/ 1 w 7"/>
              <a:gd name="T57" fmla="*/ 5 h 8"/>
              <a:gd name="T58" fmla="*/ 2 w 7"/>
              <a:gd name="T59" fmla="*/ 5 h 8"/>
              <a:gd name="T60" fmla="*/ 2 w 7"/>
              <a:gd name="T61" fmla="*/ 5 h 8"/>
              <a:gd name="T62" fmla="*/ 2 w 7"/>
              <a:gd name="T63" fmla="*/ 4 h 8"/>
              <a:gd name="T64" fmla="*/ 3 w 7"/>
              <a:gd name="T65" fmla="*/ 4 h 8"/>
              <a:gd name="T66" fmla="*/ 3 w 7"/>
              <a:gd name="T67" fmla="*/ 4 h 8"/>
              <a:gd name="T68" fmla="*/ 3 w 7"/>
              <a:gd name="T69" fmla="*/ 3 h 8"/>
              <a:gd name="T70" fmla="*/ 4 w 7"/>
              <a:gd name="T71" fmla="*/ 3 h 8"/>
              <a:gd name="T72" fmla="*/ 4 w 7"/>
              <a:gd name="T73" fmla="*/ 3 h 8"/>
              <a:gd name="T74" fmla="*/ 4 w 7"/>
              <a:gd name="T75" fmla="*/ 2 h 8"/>
              <a:gd name="T76" fmla="*/ 5 w 7"/>
              <a:gd name="T77" fmla="*/ 2 h 8"/>
              <a:gd name="T78" fmla="*/ 5 w 7"/>
              <a:gd name="T7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 h="8">
                <a:moveTo>
                  <a:pt x="5" y="1"/>
                </a:moveTo>
                <a:lnTo>
                  <a:pt x="5" y="1"/>
                </a:lnTo>
                <a:lnTo>
                  <a:pt x="5" y="1"/>
                </a:lnTo>
                <a:lnTo>
                  <a:pt x="6" y="1"/>
                </a:lnTo>
                <a:lnTo>
                  <a:pt x="6" y="1"/>
                </a:lnTo>
                <a:lnTo>
                  <a:pt x="6" y="1"/>
                </a:lnTo>
                <a:lnTo>
                  <a:pt x="6" y="0"/>
                </a:lnTo>
                <a:lnTo>
                  <a:pt x="6" y="0"/>
                </a:lnTo>
                <a:lnTo>
                  <a:pt x="6" y="0"/>
                </a:lnTo>
                <a:lnTo>
                  <a:pt x="6" y="0"/>
                </a:lnTo>
                <a:lnTo>
                  <a:pt x="6" y="0"/>
                </a:lnTo>
                <a:lnTo>
                  <a:pt x="6" y="0"/>
                </a:lnTo>
                <a:lnTo>
                  <a:pt x="6" y="0"/>
                </a:lnTo>
                <a:lnTo>
                  <a:pt x="5" y="0"/>
                </a:lnTo>
                <a:lnTo>
                  <a:pt x="5" y="0"/>
                </a:lnTo>
                <a:lnTo>
                  <a:pt x="5" y="0"/>
                </a:lnTo>
                <a:lnTo>
                  <a:pt x="5" y="0"/>
                </a:lnTo>
                <a:lnTo>
                  <a:pt x="5" y="0"/>
                </a:lnTo>
                <a:lnTo>
                  <a:pt x="5" y="1"/>
                </a:lnTo>
                <a:lnTo>
                  <a:pt x="5" y="1"/>
                </a:lnTo>
                <a:lnTo>
                  <a:pt x="5" y="1"/>
                </a:lnTo>
                <a:lnTo>
                  <a:pt x="4" y="1"/>
                </a:lnTo>
                <a:lnTo>
                  <a:pt x="4" y="2"/>
                </a:lnTo>
                <a:lnTo>
                  <a:pt x="4" y="2"/>
                </a:lnTo>
                <a:lnTo>
                  <a:pt x="4" y="2"/>
                </a:lnTo>
                <a:lnTo>
                  <a:pt x="4" y="2"/>
                </a:lnTo>
                <a:lnTo>
                  <a:pt x="3" y="2"/>
                </a:lnTo>
                <a:lnTo>
                  <a:pt x="3" y="3"/>
                </a:lnTo>
                <a:lnTo>
                  <a:pt x="3" y="3"/>
                </a:lnTo>
                <a:lnTo>
                  <a:pt x="3" y="3"/>
                </a:lnTo>
                <a:lnTo>
                  <a:pt x="3" y="3"/>
                </a:lnTo>
                <a:lnTo>
                  <a:pt x="3" y="3"/>
                </a:lnTo>
                <a:lnTo>
                  <a:pt x="3" y="4"/>
                </a:lnTo>
                <a:lnTo>
                  <a:pt x="2" y="4"/>
                </a:lnTo>
                <a:lnTo>
                  <a:pt x="2" y="4"/>
                </a:lnTo>
                <a:lnTo>
                  <a:pt x="2" y="4"/>
                </a:lnTo>
                <a:lnTo>
                  <a:pt x="2" y="4"/>
                </a:lnTo>
                <a:lnTo>
                  <a:pt x="2" y="5"/>
                </a:lnTo>
                <a:lnTo>
                  <a:pt x="1" y="5"/>
                </a:lnTo>
                <a:lnTo>
                  <a:pt x="1" y="5"/>
                </a:lnTo>
                <a:lnTo>
                  <a:pt x="1" y="5"/>
                </a:lnTo>
                <a:lnTo>
                  <a:pt x="1" y="6"/>
                </a:lnTo>
                <a:lnTo>
                  <a:pt x="1" y="6"/>
                </a:lnTo>
                <a:lnTo>
                  <a:pt x="1" y="6"/>
                </a:lnTo>
                <a:lnTo>
                  <a:pt x="1" y="6"/>
                </a:lnTo>
                <a:lnTo>
                  <a:pt x="0" y="6"/>
                </a:lnTo>
                <a:lnTo>
                  <a:pt x="0" y="7"/>
                </a:lnTo>
                <a:lnTo>
                  <a:pt x="0" y="7"/>
                </a:lnTo>
                <a:lnTo>
                  <a:pt x="0" y="7"/>
                </a:lnTo>
                <a:lnTo>
                  <a:pt x="0" y="7"/>
                </a:lnTo>
                <a:lnTo>
                  <a:pt x="0" y="7"/>
                </a:lnTo>
                <a:lnTo>
                  <a:pt x="1" y="6"/>
                </a:lnTo>
                <a:lnTo>
                  <a:pt x="1" y="6"/>
                </a:lnTo>
                <a:lnTo>
                  <a:pt x="1" y="6"/>
                </a:lnTo>
                <a:lnTo>
                  <a:pt x="1" y="6"/>
                </a:lnTo>
                <a:lnTo>
                  <a:pt x="1" y="6"/>
                </a:lnTo>
                <a:lnTo>
                  <a:pt x="1" y="6"/>
                </a:lnTo>
                <a:lnTo>
                  <a:pt x="1" y="5"/>
                </a:lnTo>
                <a:lnTo>
                  <a:pt x="2" y="5"/>
                </a:lnTo>
                <a:lnTo>
                  <a:pt x="2" y="5"/>
                </a:lnTo>
                <a:lnTo>
                  <a:pt x="2" y="5"/>
                </a:lnTo>
                <a:lnTo>
                  <a:pt x="2" y="5"/>
                </a:lnTo>
                <a:lnTo>
                  <a:pt x="2" y="5"/>
                </a:lnTo>
                <a:lnTo>
                  <a:pt x="2" y="4"/>
                </a:lnTo>
                <a:lnTo>
                  <a:pt x="3" y="4"/>
                </a:lnTo>
                <a:lnTo>
                  <a:pt x="3" y="4"/>
                </a:lnTo>
                <a:lnTo>
                  <a:pt x="3" y="4"/>
                </a:lnTo>
                <a:lnTo>
                  <a:pt x="3" y="4"/>
                </a:lnTo>
                <a:lnTo>
                  <a:pt x="3" y="3"/>
                </a:lnTo>
                <a:lnTo>
                  <a:pt x="3" y="3"/>
                </a:lnTo>
                <a:lnTo>
                  <a:pt x="3" y="3"/>
                </a:lnTo>
                <a:lnTo>
                  <a:pt x="4" y="3"/>
                </a:lnTo>
                <a:lnTo>
                  <a:pt x="4" y="3"/>
                </a:lnTo>
                <a:lnTo>
                  <a:pt x="4" y="3"/>
                </a:lnTo>
                <a:lnTo>
                  <a:pt x="4" y="2"/>
                </a:lnTo>
                <a:lnTo>
                  <a:pt x="4" y="2"/>
                </a:lnTo>
                <a:lnTo>
                  <a:pt x="4" y="2"/>
                </a:lnTo>
                <a:lnTo>
                  <a:pt x="5" y="2"/>
                </a:lnTo>
                <a:lnTo>
                  <a:pt x="5" y="2"/>
                </a:lnTo>
                <a:lnTo>
                  <a:pt x="5" y="2"/>
                </a:lnTo>
                <a:lnTo>
                  <a:pt x="5" y="1"/>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43" name="Freeform 126"/>
          <p:cNvSpPr>
            <a:spLocks/>
          </p:cNvSpPr>
          <p:nvPr/>
        </p:nvSpPr>
        <p:spPr bwMode="gray">
          <a:xfrm>
            <a:off x="8785226" y="2320929"/>
            <a:ext cx="9525" cy="12700"/>
          </a:xfrm>
          <a:custGeom>
            <a:avLst/>
            <a:gdLst>
              <a:gd name="T0" fmla="*/ 3 w 6"/>
              <a:gd name="T1" fmla="*/ 3 h 8"/>
              <a:gd name="T2" fmla="*/ 4 w 6"/>
              <a:gd name="T3" fmla="*/ 3 h 8"/>
              <a:gd name="T4" fmla="*/ 4 w 6"/>
              <a:gd name="T5" fmla="*/ 2 h 8"/>
              <a:gd name="T6" fmla="*/ 4 w 6"/>
              <a:gd name="T7" fmla="*/ 2 h 8"/>
              <a:gd name="T8" fmla="*/ 4 w 6"/>
              <a:gd name="T9" fmla="*/ 2 h 8"/>
              <a:gd name="T10" fmla="*/ 5 w 6"/>
              <a:gd name="T11" fmla="*/ 1 h 8"/>
              <a:gd name="T12" fmla="*/ 5 w 6"/>
              <a:gd name="T13" fmla="*/ 1 h 8"/>
              <a:gd name="T14" fmla="*/ 5 w 6"/>
              <a:gd name="T15" fmla="*/ 1 h 8"/>
              <a:gd name="T16" fmla="*/ 5 w 6"/>
              <a:gd name="T17" fmla="*/ 1 h 8"/>
              <a:gd name="T18" fmla="*/ 5 w 6"/>
              <a:gd name="T19" fmla="*/ 0 h 8"/>
              <a:gd name="T20" fmla="*/ 5 w 6"/>
              <a:gd name="T21" fmla="*/ 0 h 8"/>
              <a:gd name="T22" fmla="*/ 4 w 6"/>
              <a:gd name="T23" fmla="*/ 0 h 8"/>
              <a:gd name="T24" fmla="*/ 4 w 6"/>
              <a:gd name="T25" fmla="*/ 0 h 8"/>
              <a:gd name="T26" fmla="*/ 4 w 6"/>
              <a:gd name="T27" fmla="*/ 1 h 8"/>
              <a:gd name="T28" fmla="*/ 4 w 6"/>
              <a:gd name="T29" fmla="*/ 1 h 8"/>
              <a:gd name="T30" fmla="*/ 3 w 6"/>
              <a:gd name="T31" fmla="*/ 2 h 8"/>
              <a:gd name="T32" fmla="*/ 3 w 6"/>
              <a:gd name="T33" fmla="*/ 2 h 8"/>
              <a:gd name="T34" fmla="*/ 3 w 6"/>
              <a:gd name="T35" fmla="*/ 3 h 8"/>
              <a:gd name="T36" fmla="*/ 2 w 6"/>
              <a:gd name="T37" fmla="*/ 3 h 8"/>
              <a:gd name="T38" fmla="*/ 2 w 6"/>
              <a:gd name="T39" fmla="*/ 3 h 8"/>
              <a:gd name="T40" fmla="*/ 2 w 6"/>
              <a:gd name="T41" fmla="*/ 4 h 8"/>
              <a:gd name="T42" fmla="*/ 2 w 6"/>
              <a:gd name="T43" fmla="*/ 4 h 8"/>
              <a:gd name="T44" fmla="*/ 1 w 6"/>
              <a:gd name="T45" fmla="*/ 5 h 8"/>
              <a:gd name="T46" fmla="*/ 1 w 6"/>
              <a:gd name="T47" fmla="*/ 5 h 8"/>
              <a:gd name="T48" fmla="*/ 1 w 6"/>
              <a:gd name="T49" fmla="*/ 5 h 8"/>
              <a:gd name="T50" fmla="*/ 1 w 6"/>
              <a:gd name="T51" fmla="*/ 6 h 8"/>
              <a:gd name="T52" fmla="*/ 0 w 6"/>
              <a:gd name="T53" fmla="*/ 6 h 8"/>
              <a:gd name="T54" fmla="*/ 0 w 6"/>
              <a:gd name="T55" fmla="*/ 7 h 8"/>
              <a:gd name="T56" fmla="*/ 0 w 6"/>
              <a:gd name="T57" fmla="*/ 7 h 8"/>
              <a:gd name="T58" fmla="*/ 0 w 6"/>
              <a:gd name="T59" fmla="*/ 7 h 8"/>
              <a:gd name="T60" fmla="*/ 0 w 6"/>
              <a:gd name="T61" fmla="*/ 7 h 8"/>
              <a:gd name="T62" fmla="*/ 0 w 6"/>
              <a:gd name="T63" fmla="*/ 7 h 8"/>
              <a:gd name="T64" fmla="*/ 1 w 6"/>
              <a:gd name="T65" fmla="*/ 7 h 8"/>
              <a:gd name="T66" fmla="*/ 1 w 6"/>
              <a:gd name="T67" fmla="*/ 6 h 8"/>
              <a:gd name="T68" fmla="*/ 1 w 6"/>
              <a:gd name="T69" fmla="*/ 6 h 8"/>
              <a:gd name="T70" fmla="*/ 2 w 6"/>
              <a:gd name="T71" fmla="*/ 5 h 8"/>
              <a:gd name="T72" fmla="*/ 2 w 6"/>
              <a:gd name="T73" fmla="*/ 5 h 8"/>
              <a:gd name="T74" fmla="*/ 2 w 6"/>
              <a:gd name="T75" fmla="*/ 4 h 8"/>
              <a:gd name="T76" fmla="*/ 3 w 6"/>
              <a:gd name="T77" fmla="*/ 4 h 8"/>
              <a:gd name="T78" fmla="*/ 3 w 6"/>
              <a:gd name="T7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 h="8">
                <a:moveTo>
                  <a:pt x="3" y="3"/>
                </a:moveTo>
                <a:lnTo>
                  <a:pt x="3" y="3"/>
                </a:lnTo>
                <a:lnTo>
                  <a:pt x="4" y="3"/>
                </a:lnTo>
                <a:lnTo>
                  <a:pt x="4" y="3"/>
                </a:lnTo>
                <a:lnTo>
                  <a:pt x="4" y="2"/>
                </a:lnTo>
                <a:lnTo>
                  <a:pt x="4" y="2"/>
                </a:lnTo>
                <a:lnTo>
                  <a:pt x="4" y="2"/>
                </a:lnTo>
                <a:lnTo>
                  <a:pt x="4" y="2"/>
                </a:lnTo>
                <a:lnTo>
                  <a:pt x="4" y="2"/>
                </a:lnTo>
                <a:lnTo>
                  <a:pt x="4" y="2"/>
                </a:lnTo>
                <a:lnTo>
                  <a:pt x="4" y="2"/>
                </a:lnTo>
                <a:lnTo>
                  <a:pt x="5" y="1"/>
                </a:lnTo>
                <a:lnTo>
                  <a:pt x="5" y="1"/>
                </a:lnTo>
                <a:lnTo>
                  <a:pt x="5" y="1"/>
                </a:lnTo>
                <a:lnTo>
                  <a:pt x="5" y="1"/>
                </a:lnTo>
                <a:lnTo>
                  <a:pt x="5" y="1"/>
                </a:lnTo>
                <a:lnTo>
                  <a:pt x="5" y="0"/>
                </a:lnTo>
                <a:lnTo>
                  <a:pt x="5" y="1"/>
                </a:lnTo>
                <a:lnTo>
                  <a:pt x="5" y="0"/>
                </a:lnTo>
                <a:lnTo>
                  <a:pt x="5" y="0"/>
                </a:lnTo>
                <a:lnTo>
                  <a:pt x="5" y="0"/>
                </a:lnTo>
                <a:lnTo>
                  <a:pt x="5" y="0"/>
                </a:lnTo>
                <a:lnTo>
                  <a:pt x="4" y="0"/>
                </a:lnTo>
                <a:lnTo>
                  <a:pt x="4" y="0"/>
                </a:lnTo>
                <a:lnTo>
                  <a:pt x="4" y="0"/>
                </a:lnTo>
                <a:lnTo>
                  <a:pt x="4" y="0"/>
                </a:lnTo>
                <a:lnTo>
                  <a:pt x="4" y="1"/>
                </a:lnTo>
                <a:lnTo>
                  <a:pt x="4" y="1"/>
                </a:lnTo>
                <a:lnTo>
                  <a:pt x="4" y="1"/>
                </a:lnTo>
                <a:lnTo>
                  <a:pt x="4" y="1"/>
                </a:lnTo>
                <a:lnTo>
                  <a:pt x="3" y="2"/>
                </a:lnTo>
                <a:lnTo>
                  <a:pt x="3" y="2"/>
                </a:lnTo>
                <a:lnTo>
                  <a:pt x="3" y="2"/>
                </a:lnTo>
                <a:lnTo>
                  <a:pt x="3" y="2"/>
                </a:lnTo>
                <a:lnTo>
                  <a:pt x="3" y="2"/>
                </a:lnTo>
                <a:lnTo>
                  <a:pt x="3" y="3"/>
                </a:lnTo>
                <a:lnTo>
                  <a:pt x="3" y="3"/>
                </a:lnTo>
                <a:lnTo>
                  <a:pt x="2" y="3"/>
                </a:lnTo>
                <a:lnTo>
                  <a:pt x="2" y="3"/>
                </a:lnTo>
                <a:lnTo>
                  <a:pt x="2" y="3"/>
                </a:lnTo>
                <a:lnTo>
                  <a:pt x="2" y="4"/>
                </a:lnTo>
                <a:lnTo>
                  <a:pt x="2" y="4"/>
                </a:lnTo>
                <a:lnTo>
                  <a:pt x="2" y="4"/>
                </a:lnTo>
                <a:lnTo>
                  <a:pt x="2" y="4"/>
                </a:lnTo>
                <a:lnTo>
                  <a:pt x="1" y="4"/>
                </a:lnTo>
                <a:lnTo>
                  <a:pt x="1" y="5"/>
                </a:lnTo>
                <a:lnTo>
                  <a:pt x="1" y="5"/>
                </a:lnTo>
                <a:lnTo>
                  <a:pt x="1" y="5"/>
                </a:lnTo>
                <a:lnTo>
                  <a:pt x="1" y="5"/>
                </a:lnTo>
                <a:lnTo>
                  <a:pt x="1" y="5"/>
                </a:lnTo>
                <a:lnTo>
                  <a:pt x="1" y="6"/>
                </a:lnTo>
                <a:lnTo>
                  <a:pt x="1" y="6"/>
                </a:lnTo>
                <a:lnTo>
                  <a:pt x="1" y="6"/>
                </a:lnTo>
                <a:lnTo>
                  <a:pt x="0" y="6"/>
                </a:lnTo>
                <a:lnTo>
                  <a:pt x="0" y="6"/>
                </a:lnTo>
                <a:lnTo>
                  <a:pt x="0" y="7"/>
                </a:lnTo>
                <a:lnTo>
                  <a:pt x="0" y="7"/>
                </a:lnTo>
                <a:lnTo>
                  <a:pt x="0" y="7"/>
                </a:lnTo>
                <a:lnTo>
                  <a:pt x="0" y="7"/>
                </a:lnTo>
                <a:lnTo>
                  <a:pt x="0" y="7"/>
                </a:lnTo>
                <a:lnTo>
                  <a:pt x="0" y="7"/>
                </a:lnTo>
                <a:lnTo>
                  <a:pt x="0" y="7"/>
                </a:lnTo>
                <a:lnTo>
                  <a:pt x="0" y="7"/>
                </a:lnTo>
                <a:lnTo>
                  <a:pt x="0" y="7"/>
                </a:lnTo>
                <a:lnTo>
                  <a:pt x="1" y="7"/>
                </a:lnTo>
                <a:lnTo>
                  <a:pt x="1" y="7"/>
                </a:lnTo>
                <a:lnTo>
                  <a:pt x="1" y="6"/>
                </a:lnTo>
                <a:lnTo>
                  <a:pt x="1" y="6"/>
                </a:lnTo>
                <a:lnTo>
                  <a:pt x="1" y="6"/>
                </a:lnTo>
                <a:lnTo>
                  <a:pt x="1" y="6"/>
                </a:lnTo>
                <a:lnTo>
                  <a:pt x="2" y="5"/>
                </a:lnTo>
                <a:lnTo>
                  <a:pt x="2" y="5"/>
                </a:lnTo>
                <a:lnTo>
                  <a:pt x="2" y="5"/>
                </a:lnTo>
                <a:lnTo>
                  <a:pt x="2" y="5"/>
                </a:lnTo>
                <a:lnTo>
                  <a:pt x="2" y="5"/>
                </a:lnTo>
                <a:lnTo>
                  <a:pt x="2" y="4"/>
                </a:lnTo>
                <a:lnTo>
                  <a:pt x="3" y="4"/>
                </a:lnTo>
                <a:lnTo>
                  <a:pt x="3" y="4"/>
                </a:lnTo>
                <a:lnTo>
                  <a:pt x="3" y="4"/>
                </a:lnTo>
                <a:lnTo>
                  <a:pt x="3" y="4"/>
                </a:lnTo>
                <a:lnTo>
                  <a:pt x="3" y="3"/>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44" name="Freeform 127"/>
          <p:cNvSpPr>
            <a:spLocks/>
          </p:cNvSpPr>
          <p:nvPr/>
        </p:nvSpPr>
        <p:spPr bwMode="gray">
          <a:xfrm>
            <a:off x="8780463" y="2320929"/>
            <a:ext cx="12700" cy="12700"/>
          </a:xfrm>
          <a:custGeom>
            <a:avLst/>
            <a:gdLst>
              <a:gd name="T0" fmla="*/ 3 w 8"/>
              <a:gd name="T1" fmla="*/ 4 h 8"/>
              <a:gd name="T2" fmla="*/ 2 w 8"/>
              <a:gd name="T3" fmla="*/ 4 h 8"/>
              <a:gd name="T4" fmla="*/ 2 w 8"/>
              <a:gd name="T5" fmla="*/ 5 h 8"/>
              <a:gd name="T6" fmla="*/ 2 w 8"/>
              <a:gd name="T7" fmla="*/ 5 h 8"/>
              <a:gd name="T8" fmla="*/ 1 w 8"/>
              <a:gd name="T9" fmla="*/ 6 h 8"/>
              <a:gd name="T10" fmla="*/ 1 w 8"/>
              <a:gd name="T11" fmla="*/ 6 h 8"/>
              <a:gd name="T12" fmla="*/ 1 w 8"/>
              <a:gd name="T13" fmla="*/ 6 h 8"/>
              <a:gd name="T14" fmla="*/ 0 w 8"/>
              <a:gd name="T15" fmla="*/ 7 h 8"/>
              <a:gd name="T16" fmla="*/ 0 w 8"/>
              <a:gd name="T17" fmla="*/ 7 h 8"/>
              <a:gd name="T18" fmla="*/ 0 w 8"/>
              <a:gd name="T19" fmla="*/ 7 h 8"/>
              <a:gd name="T20" fmla="*/ 1 w 8"/>
              <a:gd name="T21" fmla="*/ 7 h 8"/>
              <a:gd name="T22" fmla="*/ 1 w 8"/>
              <a:gd name="T23" fmla="*/ 7 h 8"/>
              <a:gd name="T24" fmla="*/ 1 w 8"/>
              <a:gd name="T25" fmla="*/ 7 h 8"/>
              <a:gd name="T26" fmla="*/ 1 w 8"/>
              <a:gd name="T27" fmla="*/ 6 h 8"/>
              <a:gd name="T28" fmla="*/ 2 w 8"/>
              <a:gd name="T29" fmla="*/ 6 h 8"/>
              <a:gd name="T30" fmla="*/ 2 w 8"/>
              <a:gd name="T31" fmla="*/ 5 h 8"/>
              <a:gd name="T32" fmla="*/ 3 w 8"/>
              <a:gd name="T33" fmla="*/ 5 h 8"/>
              <a:gd name="T34" fmla="*/ 3 w 8"/>
              <a:gd name="T35" fmla="*/ 4 h 8"/>
              <a:gd name="T36" fmla="*/ 4 w 8"/>
              <a:gd name="T37" fmla="*/ 4 h 8"/>
              <a:gd name="T38" fmla="*/ 4 w 8"/>
              <a:gd name="T39" fmla="*/ 4 h 8"/>
              <a:gd name="T40" fmla="*/ 4 w 8"/>
              <a:gd name="T41" fmla="*/ 3 h 8"/>
              <a:gd name="T42" fmla="*/ 5 w 8"/>
              <a:gd name="T43" fmla="*/ 3 h 8"/>
              <a:gd name="T44" fmla="*/ 5 w 8"/>
              <a:gd name="T45" fmla="*/ 2 h 8"/>
              <a:gd name="T46" fmla="*/ 6 w 8"/>
              <a:gd name="T47" fmla="*/ 2 h 8"/>
              <a:gd name="T48" fmla="*/ 6 w 8"/>
              <a:gd name="T49" fmla="*/ 2 h 8"/>
              <a:gd name="T50" fmla="*/ 6 w 8"/>
              <a:gd name="T51" fmla="*/ 1 h 8"/>
              <a:gd name="T52" fmla="*/ 7 w 8"/>
              <a:gd name="T53" fmla="*/ 1 h 8"/>
              <a:gd name="T54" fmla="*/ 7 w 8"/>
              <a:gd name="T55" fmla="*/ 0 h 8"/>
              <a:gd name="T56" fmla="*/ 7 w 8"/>
              <a:gd name="T57" fmla="*/ 0 h 8"/>
              <a:gd name="T58" fmla="*/ 6 w 8"/>
              <a:gd name="T59" fmla="*/ 1 h 8"/>
              <a:gd name="T60" fmla="*/ 6 w 8"/>
              <a:gd name="T61" fmla="*/ 1 h 8"/>
              <a:gd name="T62" fmla="*/ 5 w 8"/>
              <a:gd name="T63" fmla="*/ 2 h 8"/>
              <a:gd name="T64" fmla="*/ 5 w 8"/>
              <a:gd name="T65" fmla="*/ 2 h 8"/>
              <a:gd name="T66" fmla="*/ 4 w 8"/>
              <a:gd name="T67" fmla="*/ 3 h 8"/>
              <a:gd name="T68" fmla="*/ 4 w 8"/>
              <a:gd name="T69" fmla="*/ 3 h 8"/>
              <a:gd name="T70" fmla="*/ 4 w 8"/>
              <a:gd name="T7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 h="8">
                <a:moveTo>
                  <a:pt x="3" y="4"/>
                </a:moveTo>
                <a:lnTo>
                  <a:pt x="3" y="4"/>
                </a:lnTo>
                <a:lnTo>
                  <a:pt x="3" y="4"/>
                </a:lnTo>
                <a:lnTo>
                  <a:pt x="2" y="4"/>
                </a:lnTo>
                <a:lnTo>
                  <a:pt x="2" y="5"/>
                </a:lnTo>
                <a:lnTo>
                  <a:pt x="2" y="5"/>
                </a:lnTo>
                <a:lnTo>
                  <a:pt x="2" y="5"/>
                </a:lnTo>
                <a:lnTo>
                  <a:pt x="2" y="5"/>
                </a:lnTo>
                <a:lnTo>
                  <a:pt x="2" y="5"/>
                </a:lnTo>
                <a:lnTo>
                  <a:pt x="1" y="6"/>
                </a:lnTo>
                <a:lnTo>
                  <a:pt x="1" y="6"/>
                </a:lnTo>
                <a:lnTo>
                  <a:pt x="1" y="6"/>
                </a:lnTo>
                <a:lnTo>
                  <a:pt x="1" y="6"/>
                </a:lnTo>
                <a:lnTo>
                  <a:pt x="1" y="6"/>
                </a:lnTo>
                <a:lnTo>
                  <a:pt x="0" y="7"/>
                </a:lnTo>
                <a:lnTo>
                  <a:pt x="0" y="7"/>
                </a:lnTo>
                <a:lnTo>
                  <a:pt x="0" y="7"/>
                </a:lnTo>
                <a:lnTo>
                  <a:pt x="0" y="7"/>
                </a:lnTo>
                <a:lnTo>
                  <a:pt x="0" y="7"/>
                </a:lnTo>
                <a:lnTo>
                  <a:pt x="0" y="7"/>
                </a:lnTo>
                <a:lnTo>
                  <a:pt x="1" y="7"/>
                </a:lnTo>
                <a:lnTo>
                  <a:pt x="1" y="7"/>
                </a:lnTo>
                <a:lnTo>
                  <a:pt x="1" y="7"/>
                </a:lnTo>
                <a:lnTo>
                  <a:pt x="1" y="7"/>
                </a:lnTo>
                <a:lnTo>
                  <a:pt x="1" y="7"/>
                </a:lnTo>
                <a:lnTo>
                  <a:pt x="1" y="7"/>
                </a:lnTo>
                <a:lnTo>
                  <a:pt x="1" y="6"/>
                </a:lnTo>
                <a:lnTo>
                  <a:pt x="1" y="6"/>
                </a:lnTo>
                <a:lnTo>
                  <a:pt x="2" y="6"/>
                </a:lnTo>
                <a:lnTo>
                  <a:pt x="2" y="6"/>
                </a:lnTo>
                <a:lnTo>
                  <a:pt x="2" y="6"/>
                </a:lnTo>
                <a:lnTo>
                  <a:pt x="2" y="5"/>
                </a:lnTo>
                <a:lnTo>
                  <a:pt x="2" y="5"/>
                </a:lnTo>
                <a:lnTo>
                  <a:pt x="3" y="5"/>
                </a:lnTo>
                <a:lnTo>
                  <a:pt x="3" y="5"/>
                </a:lnTo>
                <a:lnTo>
                  <a:pt x="3" y="4"/>
                </a:lnTo>
                <a:lnTo>
                  <a:pt x="3" y="4"/>
                </a:lnTo>
                <a:lnTo>
                  <a:pt x="4" y="4"/>
                </a:lnTo>
                <a:lnTo>
                  <a:pt x="4" y="4"/>
                </a:lnTo>
                <a:lnTo>
                  <a:pt x="4" y="4"/>
                </a:lnTo>
                <a:lnTo>
                  <a:pt x="4" y="4"/>
                </a:lnTo>
                <a:lnTo>
                  <a:pt x="4" y="3"/>
                </a:lnTo>
                <a:lnTo>
                  <a:pt x="5" y="3"/>
                </a:lnTo>
                <a:lnTo>
                  <a:pt x="5" y="3"/>
                </a:lnTo>
                <a:lnTo>
                  <a:pt x="5" y="3"/>
                </a:lnTo>
                <a:lnTo>
                  <a:pt x="5" y="2"/>
                </a:lnTo>
                <a:lnTo>
                  <a:pt x="5" y="2"/>
                </a:lnTo>
                <a:lnTo>
                  <a:pt x="6" y="2"/>
                </a:lnTo>
                <a:lnTo>
                  <a:pt x="6" y="2"/>
                </a:lnTo>
                <a:lnTo>
                  <a:pt x="6" y="2"/>
                </a:lnTo>
                <a:lnTo>
                  <a:pt x="6" y="1"/>
                </a:lnTo>
                <a:lnTo>
                  <a:pt x="6" y="1"/>
                </a:lnTo>
                <a:lnTo>
                  <a:pt x="6" y="1"/>
                </a:lnTo>
                <a:lnTo>
                  <a:pt x="7" y="1"/>
                </a:lnTo>
                <a:lnTo>
                  <a:pt x="7" y="0"/>
                </a:lnTo>
                <a:lnTo>
                  <a:pt x="7" y="0"/>
                </a:lnTo>
                <a:lnTo>
                  <a:pt x="7" y="0"/>
                </a:lnTo>
                <a:lnTo>
                  <a:pt x="7" y="0"/>
                </a:lnTo>
                <a:lnTo>
                  <a:pt x="7" y="0"/>
                </a:lnTo>
                <a:lnTo>
                  <a:pt x="6" y="1"/>
                </a:lnTo>
                <a:lnTo>
                  <a:pt x="6" y="1"/>
                </a:lnTo>
                <a:lnTo>
                  <a:pt x="6" y="1"/>
                </a:lnTo>
                <a:lnTo>
                  <a:pt x="5" y="2"/>
                </a:lnTo>
                <a:lnTo>
                  <a:pt x="5" y="2"/>
                </a:lnTo>
                <a:lnTo>
                  <a:pt x="5" y="2"/>
                </a:lnTo>
                <a:lnTo>
                  <a:pt x="5" y="2"/>
                </a:lnTo>
                <a:lnTo>
                  <a:pt x="4" y="2"/>
                </a:lnTo>
                <a:lnTo>
                  <a:pt x="4" y="3"/>
                </a:lnTo>
                <a:lnTo>
                  <a:pt x="4" y="3"/>
                </a:lnTo>
                <a:lnTo>
                  <a:pt x="4" y="3"/>
                </a:lnTo>
                <a:lnTo>
                  <a:pt x="3" y="3"/>
                </a:lnTo>
                <a:lnTo>
                  <a:pt x="4" y="4"/>
                </a:lnTo>
                <a:lnTo>
                  <a:pt x="3" y="4"/>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45" name="Freeform 128"/>
          <p:cNvSpPr>
            <a:spLocks/>
          </p:cNvSpPr>
          <p:nvPr/>
        </p:nvSpPr>
        <p:spPr bwMode="gray">
          <a:xfrm>
            <a:off x="8788400" y="2327279"/>
            <a:ext cx="12700" cy="12700"/>
          </a:xfrm>
          <a:custGeom>
            <a:avLst/>
            <a:gdLst>
              <a:gd name="T0" fmla="*/ 6 w 8"/>
              <a:gd name="T1" fmla="*/ 1 h 8"/>
              <a:gd name="T2" fmla="*/ 7 w 8"/>
              <a:gd name="T3" fmla="*/ 1 h 8"/>
              <a:gd name="T4" fmla="*/ 7 w 8"/>
              <a:gd name="T5" fmla="*/ 1 h 8"/>
              <a:gd name="T6" fmla="*/ 7 w 8"/>
              <a:gd name="T7" fmla="*/ 0 h 8"/>
              <a:gd name="T8" fmla="*/ 7 w 8"/>
              <a:gd name="T9" fmla="*/ 0 h 8"/>
              <a:gd name="T10" fmla="*/ 7 w 8"/>
              <a:gd name="T11" fmla="*/ 0 h 8"/>
              <a:gd name="T12" fmla="*/ 6 w 8"/>
              <a:gd name="T13" fmla="*/ 0 h 8"/>
              <a:gd name="T14" fmla="*/ 6 w 8"/>
              <a:gd name="T15" fmla="*/ 0 h 8"/>
              <a:gd name="T16" fmla="*/ 6 w 8"/>
              <a:gd name="T17" fmla="*/ 0 h 8"/>
              <a:gd name="T18" fmla="*/ 5 w 8"/>
              <a:gd name="T19" fmla="*/ 1 h 8"/>
              <a:gd name="T20" fmla="*/ 5 w 8"/>
              <a:gd name="T21" fmla="*/ 1 h 8"/>
              <a:gd name="T22" fmla="*/ 4 w 8"/>
              <a:gd name="T23" fmla="*/ 2 h 8"/>
              <a:gd name="T24" fmla="*/ 4 w 8"/>
              <a:gd name="T25" fmla="*/ 2 h 8"/>
              <a:gd name="T26" fmla="*/ 4 w 8"/>
              <a:gd name="T27" fmla="*/ 3 h 8"/>
              <a:gd name="T28" fmla="*/ 3 w 8"/>
              <a:gd name="T29" fmla="*/ 3 h 8"/>
              <a:gd name="T30" fmla="*/ 3 w 8"/>
              <a:gd name="T31" fmla="*/ 3 h 8"/>
              <a:gd name="T32" fmla="*/ 3 w 8"/>
              <a:gd name="T33" fmla="*/ 4 h 8"/>
              <a:gd name="T34" fmla="*/ 2 w 8"/>
              <a:gd name="T35" fmla="*/ 5 h 8"/>
              <a:gd name="T36" fmla="*/ 2 w 8"/>
              <a:gd name="T37" fmla="*/ 5 h 8"/>
              <a:gd name="T38" fmla="*/ 1 w 8"/>
              <a:gd name="T39" fmla="*/ 5 h 8"/>
              <a:gd name="T40" fmla="*/ 1 w 8"/>
              <a:gd name="T41" fmla="*/ 6 h 8"/>
              <a:gd name="T42" fmla="*/ 1 w 8"/>
              <a:gd name="T43" fmla="*/ 6 h 8"/>
              <a:gd name="T44" fmla="*/ 0 w 8"/>
              <a:gd name="T45" fmla="*/ 7 h 8"/>
              <a:gd name="T46" fmla="*/ 0 w 8"/>
              <a:gd name="T47" fmla="*/ 7 h 8"/>
              <a:gd name="T48" fmla="*/ 0 w 8"/>
              <a:gd name="T49" fmla="*/ 7 h 8"/>
              <a:gd name="T50" fmla="*/ 0 w 8"/>
              <a:gd name="T51" fmla="*/ 7 h 8"/>
              <a:gd name="T52" fmla="*/ 1 w 8"/>
              <a:gd name="T53" fmla="*/ 7 h 8"/>
              <a:gd name="T54" fmla="*/ 1 w 8"/>
              <a:gd name="T55" fmla="*/ 6 h 8"/>
              <a:gd name="T56" fmla="*/ 2 w 8"/>
              <a:gd name="T57" fmla="*/ 6 h 8"/>
              <a:gd name="T58" fmla="*/ 2 w 8"/>
              <a:gd name="T59" fmla="*/ 5 h 8"/>
              <a:gd name="T60" fmla="*/ 3 w 8"/>
              <a:gd name="T61" fmla="*/ 5 h 8"/>
              <a:gd name="T62" fmla="*/ 3 w 8"/>
              <a:gd name="T63" fmla="*/ 5 h 8"/>
              <a:gd name="T64" fmla="*/ 3 w 8"/>
              <a:gd name="T65" fmla="*/ 4 h 8"/>
              <a:gd name="T66" fmla="*/ 4 w 8"/>
              <a:gd name="T67" fmla="*/ 4 h 8"/>
              <a:gd name="T68" fmla="*/ 4 w 8"/>
              <a:gd name="T69" fmla="*/ 4 h 8"/>
              <a:gd name="T70" fmla="*/ 4 w 8"/>
              <a:gd name="T71" fmla="*/ 3 h 8"/>
              <a:gd name="T72" fmla="*/ 5 w 8"/>
              <a:gd name="T73" fmla="*/ 3 h 8"/>
              <a:gd name="T74" fmla="*/ 5 w 8"/>
              <a:gd name="T75" fmla="*/ 2 h 8"/>
              <a:gd name="T76" fmla="*/ 5 w 8"/>
              <a:gd name="T77" fmla="*/ 2 h 8"/>
              <a:gd name="T78" fmla="*/ 6 w 8"/>
              <a:gd name="T7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 h="8">
                <a:moveTo>
                  <a:pt x="6" y="1"/>
                </a:moveTo>
                <a:lnTo>
                  <a:pt x="6" y="1"/>
                </a:lnTo>
                <a:lnTo>
                  <a:pt x="6" y="1"/>
                </a:lnTo>
                <a:lnTo>
                  <a:pt x="7" y="1"/>
                </a:lnTo>
                <a:lnTo>
                  <a:pt x="7" y="1"/>
                </a:lnTo>
                <a:lnTo>
                  <a:pt x="7" y="1"/>
                </a:lnTo>
                <a:lnTo>
                  <a:pt x="7" y="0"/>
                </a:lnTo>
                <a:lnTo>
                  <a:pt x="7" y="0"/>
                </a:lnTo>
                <a:lnTo>
                  <a:pt x="7" y="0"/>
                </a:lnTo>
                <a:lnTo>
                  <a:pt x="7" y="0"/>
                </a:lnTo>
                <a:lnTo>
                  <a:pt x="7" y="0"/>
                </a:lnTo>
                <a:lnTo>
                  <a:pt x="7" y="0"/>
                </a:lnTo>
                <a:lnTo>
                  <a:pt x="6" y="0"/>
                </a:lnTo>
                <a:lnTo>
                  <a:pt x="6" y="0"/>
                </a:lnTo>
                <a:lnTo>
                  <a:pt x="6" y="0"/>
                </a:lnTo>
                <a:lnTo>
                  <a:pt x="6" y="0"/>
                </a:lnTo>
                <a:lnTo>
                  <a:pt x="6" y="0"/>
                </a:lnTo>
                <a:lnTo>
                  <a:pt x="6" y="0"/>
                </a:lnTo>
                <a:lnTo>
                  <a:pt x="6" y="1"/>
                </a:lnTo>
                <a:lnTo>
                  <a:pt x="5" y="1"/>
                </a:lnTo>
                <a:lnTo>
                  <a:pt x="5" y="1"/>
                </a:lnTo>
                <a:lnTo>
                  <a:pt x="5" y="1"/>
                </a:lnTo>
                <a:lnTo>
                  <a:pt x="5" y="2"/>
                </a:lnTo>
                <a:lnTo>
                  <a:pt x="4" y="2"/>
                </a:lnTo>
                <a:lnTo>
                  <a:pt x="4" y="2"/>
                </a:lnTo>
                <a:lnTo>
                  <a:pt x="4" y="2"/>
                </a:lnTo>
                <a:lnTo>
                  <a:pt x="4" y="2"/>
                </a:lnTo>
                <a:lnTo>
                  <a:pt x="4" y="3"/>
                </a:lnTo>
                <a:lnTo>
                  <a:pt x="4" y="3"/>
                </a:lnTo>
                <a:lnTo>
                  <a:pt x="3" y="3"/>
                </a:lnTo>
                <a:lnTo>
                  <a:pt x="3" y="3"/>
                </a:lnTo>
                <a:lnTo>
                  <a:pt x="3" y="3"/>
                </a:lnTo>
                <a:lnTo>
                  <a:pt x="3" y="4"/>
                </a:lnTo>
                <a:lnTo>
                  <a:pt x="3" y="4"/>
                </a:lnTo>
                <a:lnTo>
                  <a:pt x="2" y="4"/>
                </a:lnTo>
                <a:lnTo>
                  <a:pt x="2" y="5"/>
                </a:lnTo>
                <a:lnTo>
                  <a:pt x="2" y="4"/>
                </a:lnTo>
                <a:lnTo>
                  <a:pt x="2" y="5"/>
                </a:lnTo>
                <a:lnTo>
                  <a:pt x="2" y="5"/>
                </a:lnTo>
                <a:lnTo>
                  <a:pt x="1" y="5"/>
                </a:lnTo>
                <a:lnTo>
                  <a:pt x="1" y="5"/>
                </a:lnTo>
                <a:lnTo>
                  <a:pt x="1" y="6"/>
                </a:lnTo>
                <a:lnTo>
                  <a:pt x="1" y="6"/>
                </a:lnTo>
                <a:lnTo>
                  <a:pt x="1" y="6"/>
                </a:lnTo>
                <a:lnTo>
                  <a:pt x="1" y="7"/>
                </a:lnTo>
                <a:lnTo>
                  <a:pt x="0" y="7"/>
                </a:lnTo>
                <a:lnTo>
                  <a:pt x="0" y="7"/>
                </a:lnTo>
                <a:lnTo>
                  <a:pt x="0" y="7"/>
                </a:lnTo>
                <a:lnTo>
                  <a:pt x="0" y="7"/>
                </a:lnTo>
                <a:lnTo>
                  <a:pt x="0" y="7"/>
                </a:lnTo>
                <a:lnTo>
                  <a:pt x="0" y="7"/>
                </a:lnTo>
                <a:lnTo>
                  <a:pt x="0" y="7"/>
                </a:lnTo>
                <a:lnTo>
                  <a:pt x="1" y="7"/>
                </a:lnTo>
                <a:lnTo>
                  <a:pt x="1" y="7"/>
                </a:lnTo>
                <a:lnTo>
                  <a:pt x="1" y="6"/>
                </a:lnTo>
                <a:lnTo>
                  <a:pt x="1" y="6"/>
                </a:lnTo>
                <a:lnTo>
                  <a:pt x="2" y="6"/>
                </a:lnTo>
                <a:lnTo>
                  <a:pt x="2" y="6"/>
                </a:lnTo>
                <a:lnTo>
                  <a:pt x="2" y="5"/>
                </a:lnTo>
                <a:lnTo>
                  <a:pt x="2" y="5"/>
                </a:lnTo>
                <a:lnTo>
                  <a:pt x="3" y="5"/>
                </a:lnTo>
                <a:lnTo>
                  <a:pt x="3" y="5"/>
                </a:lnTo>
                <a:lnTo>
                  <a:pt x="3" y="5"/>
                </a:lnTo>
                <a:lnTo>
                  <a:pt x="3" y="5"/>
                </a:lnTo>
                <a:lnTo>
                  <a:pt x="3" y="4"/>
                </a:lnTo>
                <a:lnTo>
                  <a:pt x="3" y="4"/>
                </a:lnTo>
                <a:lnTo>
                  <a:pt x="4" y="4"/>
                </a:lnTo>
                <a:lnTo>
                  <a:pt x="4" y="4"/>
                </a:lnTo>
                <a:lnTo>
                  <a:pt x="4" y="4"/>
                </a:lnTo>
                <a:lnTo>
                  <a:pt x="4" y="4"/>
                </a:lnTo>
                <a:lnTo>
                  <a:pt x="4" y="3"/>
                </a:lnTo>
                <a:lnTo>
                  <a:pt x="4" y="3"/>
                </a:lnTo>
                <a:lnTo>
                  <a:pt x="4" y="3"/>
                </a:lnTo>
                <a:lnTo>
                  <a:pt x="5" y="3"/>
                </a:lnTo>
                <a:lnTo>
                  <a:pt x="5" y="3"/>
                </a:lnTo>
                <a:lnTo>
                  <a:pt x="5" y="2"/>
                </a:lnTo>
                <a:lnTo>
                  <a:pt x="5" y="2"/>
                </a:lnTo>
                <a:lnTo>
                  <a:pt x="5" y="2"/>
                </a:lnTo>
                <a:lnTo>
                  <a:pt x="6" y="2"/>
                </a:lnTo>
                <a:lnTo>
                  <a:pt x="6" y="2"/>
                </a:lnTo>
                <a:lnTo>
                  <a:pt x="6" y="1"/>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46" name="Freeform 129"/>
          <p:cNvSpPr>
            <a:spLocks/>
          </p:cNvSpPr>
          <p:nvPr/>
        </p:nvSpPr>
        <p:spPr bwMode="gray">
          <a:xfrm>
            <a:off x="8785225" y="2325691"/>
            <a:ext cx="14288" cy="14288"/>
          </a:xfrm>
          <a:custGeom>
            <a:avLst/>
            <a:gdLst>
              <a:gd name="T0" fmla="*/ 6 w 9"/>
              <a:gd name="T1" fmla="*/ 3 h 9"/>
              <a:gd name="T2" fmla="*/ 6 w 9"/>
              <a:gd name="T3" fmla="*/ 3 h 9"/>
              <a:gd name="T4" fmla="*/ 6 w 9"/>
              <a:gd name="T5" fmla="*/ 3 h 9"/>
              <a:gd name="T6" fmla="*/ 7 w 9"/>
              <a:gd name="T7" fmla="*/ 2 h 9"/>
              <a:gd name="T8" fmla="*/ 7 w 9"/>
              <a:gd name="T9" fmla="*/ 2 h 9"/>
              <a:gd name="T10" fmla="*/ 7 w 9"/>
              <a:gd name="T11" fmla="*/ 2 h 9"/>
              <a:gd name="T12" fmla="*/ 8 w 9"/>
              <a:gd name="T13" fmla="*/ 1 h 9"/>
              <a:gd name="T14" fmla="*/ 8 w 9"/>
              <a:gd name="T15" fmla="*/ 0 h 9"/>
              <a:gd name="T16" fmla="*/ 8 w 9"/>
              <a:gd name="T17" fmla="*/ 0 h 9"/>
              <a:gd name="T18" fmla="*/ 8 w 9"/>
              <a:gd name="T19" fmla="*/ 0 h 9"/>
              <a:gd name="T20" fmla="*/ 7 w 9"/>
              <a:gd name="T21" fmla="*/ 0 h 9"/>
              <a:gd name="T22" fmla="*/ 7 w 9"/>
              <a:gd name="T23" fmla="*/ 0 h 9"/>
              <a:gd name="T24" fmla="*/ 7 w 9"/>
              <a:gd name="T25" fmla="*/ 0 h 9"/>
              <a:gd name="T26" fmla="*/ 6 w 9"/>
              <a:gd name="T27" fmla="*/ 1 h 9"/>
              <a:gd name="T28" fmla="*/ 6 w 9"/>
              <a:gd name="T29" fmla="*/ 2 h 9"/>
              <a:gd name="T30" fmla="*/ 5 w 9"/>
              <a:gd name="T31" fmla="*/ 2 h 9"/>
              <a:gd name="T32" fmla="*/ 5 w 9"/>
              <a:gd name="T33" fmla="*/ 3 h 9"/>
              <a:gd name="T34" fmla="*/ 4 w 9"/>
              <a:gd name="T35" fmla="*/ 3 h 9"/>
              <a:gd name="T36" fmla="*/ 4 w 9"/>
              <a:gd name="T37" fmla="*/ 4 h 9"/>
              <a:gd name="T38" fmla="*/ 4 w 9"/>
              <a:gd name="T39" fmla="*/ 4 h 9"/>
              <a:gd name="T40" fmla="*/ 3 w 9"/>
              <a:gd name="T41" fmla="*/ 4 h 9"/>
              <a:gd name="T42" fmla="*/ 3 w 9"/>
              <a:gd name="T43" fmla="*/ 5 h 9"/>
              <a:gd name="T44" fmla="*/ 2 w 9"/>
              <a:gd name="T45" fmla="*/ 5 h 9"/>
              <a:gd name="T46" fmla="*/ 2 w 9"/>
              <a:gd name="T47" fmla="*/ 6 h 9"/>
              <a:gd name="T48" fmla="*/ 1 w 9"/>
              <a:gd name="T49" fmla="*/ 6 h 9"/>
              <a:gd name="T50" fmla="*/ 1 w 9"/>
              <a:gd name="T51" fmla="*/ 7 h 9"/>
              <a:gd name="T52" fmla="*/ 1 w 9"/>
              <a:gd name="T53" fmla="*/ 7 h 9"/>
              <a:gd name="T54" fmla="*/ 0 w 9"/>
              <a:gd name="T55" fmla="*/ 8 h 9"/>
              <a:gd name="T56" fmla="*/ 0 w 9"/>
              <a:gd name="T57" fmla="*/ 8 h 9"/>
              <a:gd name="T58" fmla="*/ 0 w 9"/>
              <a:gd name="T59" fmla="*/ 8 h 9"/>
              <a:gd name="T60" fmla="*/ 0 w 9"/>
              <a:gd name="T61" fmla="*/ 8 h 9"/>
              <a:gd name="T62" fmla="*/ 1 w 9"/>
              <a:gd name="T63" fmla="*/ 8 h 9"/>
              <a:gd name="T64" fmla="*/ 1 w 9"/>
              <a:gd name="T65" fmla="*/ 8 h 9"/>
              <a:gd name="T66" fmla="*/ 2 w 9"/>
              <a:gd name="T67" fmla="*/ 7 h 9"/>
              <a:gd name="T68" fmla="*/ 2 w 9"/>
              <a:gd name="T69" fmla="*/ 6 h 9"/>
              <a:gd name="T70" fmla="*/ 3 w 9"/>
              <a:gd name="T71" fmla="*/ 6 h 9"/>
              <a:gd name="T72" fmla="*/ 3 w 9"/>
              <a:gd name="T73" fmla="*/ 5 h 9"/>
              <a:gd name="T74" fmla="*/ 4 w 9"/>
              <a:gd name="T75" fmla="*/ 5 h 9"/>
              <a:gd name="T76" fmla="*/ 4 w 9"/>
              <a:gd name="T77" fmla="*/ 4 h 9"/>
              <a:gd name="T78" fmla="*/ 5 w 9"/>
              <a:gd name="T79"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 h="9">
                <a:moveTo>
                  <a:pt x="5" y="3"/>
                </a:moveTo>
                <a:lnTo>
                  <a:pt x="6" y="3"/>
                </a:lnTo>
                <a:lnTo>
                  <a:pt x="6" y="3"/>
                </a:lnTo>
                <a:lnTo>
                  <a:pt x="6" y="3"/>
                </a:lnTo>
                <a:lnTo>
                  <a:pt x="6" y="3"/>
                </a:lnTo>
                <a:lnTo>
                  <a:pt x="6" y="3"/>
                </a:lnTo>
                <a:lnTo>
                  <a:pt x="7" y="3"/>
                </a:lnTo>
                <a:lnTo>
                  <a:pt x="7" y="2"/>
                </a:lnTo>
                <a:lnTo>
                  <a:pt x="7" y="2"/>
                </a:lnTo>
                <a:lnTo>
                  <a:pt x="7" y="2"/>
                </a:lnTo>
                <a:lnTo>
                  <a:pt x="7" y="2"/>
                </a:lnTo>
                <a:lnTo>
                  <a:pt x="7" y="2"/>
                </a:lnTo>
                <a:lnTo>
                  <a:pt x="7" y="1"/>
                </a:lnTo>
                <a:lnTo>
                  <a:pt x="8" y="1"/>
                </a:lnTo>
                <a:lnTo>
                  <a:pt x="8" y="1"/>
                </a:lnTo>
                <a:lnTo>
                  <a:pt x="8" y="0"/>
                </a:lnTo>
                <a:lnTo>
                  <a:pt x="8" y="0"/>
                </a:lnTo>
                <a:lnTo>
                  <a:pt x="8" y="0"/>
                </a:lnTo>
                <a:lnTo>
                  <a:pt x="8" y="0"/>
                </a:lnTo>
                <a:lnTo>
                  <a:pt x="8" y="0"/>
                </a:lnTo>
                <a:lnTo>
                  <a:pt x="7" y="0"/>
                </a:lnTo>
                <a:lnTo>
                  <a:pt x="7" y="0"/>
                </a:lnTo>
                <a:lnTo>
                  <a:pt x="7" y="0"/>
                </a:lnTo>
                <a:lnTo>
                  <a:pt x="7" y="0"/>
                </a:lnTo>
                <a:lnTo>
                  <a:pt x="7" y="0"/>
                </a:lnTo>
                <a:lnTo>
                  <a:pt x="7" y="0"/>
                </a:lnTo>
                <a:lnTo>
                  <a:pt x="7" y="0"/>
                </a:lnTo>
                <a:lnTo>
                  <a:pt x="6" y="1"/>
                </a:lnTo>
                <a:lnTo>
                  <a:pt x="6" y="1"/>
                </a:lnTo>
                <a:lnTo>
                  <a:pt x="6" y="2"/>
                </a:lnTo>
                <a:lnTo>
                  <a:pt x="6" y="2"/>
                </a:lnTo>
                <a:lnTo>
                  <a:pt x="5" y="2"/>
                </a:lnTo>
                <a:lnTo>
                  <a:pt x="5" y="2"/>
                </a:lnTo>
                <a:lnTo>
                  <a:pt x="5" y="3"/>
                </a:lnTo>
                <a:lnTo>
                  <a:pt x="5" y="3"/>
                </a:lnTo>
                <a:lnTo>
                  <a:pt x="4" y="3"/>
                </a:lnTo>
                <a:lnTo>
                  <a:pt x="4" y="3"/>
                </a:lnTo>
                <a:lnTo>
                  <a:pt x="4" y="4"/>
                </a:lnTo>
                <a:lnTo>
                  <a:pt x="4" y="4"/>
                </a:lnTo>
                <a:lnTo>
                  <a:pt x="4" y="4"/>
                </a:lnTo>
                <a:lnTo>
                  <a:pt x="3" y="4"/>
                </a:lnTo>
                <a:lnTo>
                  <a:pt x="3" y="4"/>
                </a:lnTo>
                <a:lnTo>
                  <a:pt x="3" y="4"/>
                </a:lnTo>
                <a:lnTo>
                  <a:pt x="3" y="5"/>
                </a:lnTo>
                <a:lnTo>
                  <a:pt x="3" y="5"/>
                </a:lnTo>
                <a:lnTo>
                  <a:pt x="2" y="5"/>
                </a:lnTo>
                <a:lnTo>
                  <a:pt x="2" y="5"/>
                </a:lnTo>
                <a:lnTo>
                  <a:pt x="2" y="6"/>
                </a:lnTo>
                <a:lnTo>
                  <a:pt x="2" y="6"/>
                </a:lnTo>
                <a:lnTo>
                  <a:pt x="1" y="6"/>
                </a:lnTo>
                <a:lnTo>
                  <a:pt x="1" y="6"/>
                </a:lnTo>
                <a:lnTo>
                  <a:pt x="1" y="7"/>
                </a:lnTo>
                <a:lnTo>
                  <a:pt x="1" y="7"/>
                </a:lnTo>
                <a:lnTo>
                  <a:pt x="1" y="7"/>
                </a:lnTo>
                <a:lnTo>
                  <a:pt x="1" y="7"/>
                </a:lnTo>
                <a:lnTo>
                  <a:pt x="0" y="8"/>
                </a:lnTo>
                <a:lnTo>
                  <a:pt x="0" y="8"/>
                </a:lnTo>
                <a:lnTo>
                  <a:pt x="0" y="8"/>
                </a:lnTo>
                <a:lnTo>
                  <a:pt x="0" y="8"/>
                </a:lnTo>
                <a:lnTo>
                  <a:pt x="0" y="8"/>
                </a:lnTo>
                <a:lnTo>
                  <a:pt x="1" y="8"/>
                </a:lnTo>
                <a:lnTo>
                  <a:pt x="0" y="8"/>
                </a:lnTo>
                <a:lnTo>
                  <a:pt x="1" y="8"/>
                </a:lnTo>
                <a:lnTo>
                  <a:pt x="1" y="8"/>
                </a:lnTo>
                <a:lnTo>
                  <a:pt x="1" y="8"/>
                </a:lnTo>
                <a:lnTo>
                  <a:pt x="1" y="8"/>
                </a:lnTo>
                <a:lnTo>
                  <a:pt x="1" y="8"/>
                </a:lnTo>
                <a:lnTo>
                  <a:pt x="2" y="7"/>
                </a:lnTo>
                <a:lnTo>
                  <a:pt x="2" y="7"/>
                </a:lnTo>
                <a:lnTo>
                  <a:pt x="2" y="6"/>
                </a:lnTo>
                <a:lnTo>
                  <a:pt x="3" y="6"/>
                </a:lnTo>
                <a:lnTo>
                  <a:pt x="3" y="6"/>
                </a:lnTo>
                <a:lnTo>
                  <a:pt x="3" y="6"/>
                </a:lnTo>
                <a:lnTo>
                  <a:pt x="3" y="5"/>
                </a:lnTo>
                <a:lnTo>
                  <a:pt x="4" y="5"/>
                </a:lnTo>
                <a:lnTo>
                  <a:pt x="4" y="5"/>
                </a:lnTo>
                <a:lnTo>
                  <a:pt x="4" y="5"/>
                </a:lnTo>
                <a:lnTo>
                  <a:pt x="4" y="4"/>
                </a:lnTo>
                <a:lnTo>
                  <a:pt x="5" y="4"/>
                </a:lnTo>
                <a:lnTo>
                  <a:pt x="5" y="4"/>
                </a:lnTo>
                <a:lnTo>
                  <a:pt x="5" y="3"/>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47" name="Freeform 130"/>
          <p:cNvSpPr>
            <a:spLocks/>
          </p:cNvSpPr>
          <p:nvPr/>
        </p:nvSpPr>
        <p:spPr bwMode="gray">
          <a:xfrm>
            <a:off x="8785226" y="2325691"/>
            <a:ext cx="11113" cy="12700"/>
          </a:xfrm>
          <a:custGeom>
            <a:avLst/>
            <a:gdLst>
              <a:gd name="T0" fmla="*/ 2 w 7"/>
              <a:gd name="T1" fmla="*/ 4 h 8"/>
              <a:gd name="T2" fmla="*/ 2 w 7"/>
              <a:gd name="T3" fmla="*/ 4 h 8"/>
              <a:gd name="T4" fmla="*/ 2 w 7"/>
              <a:gd name="T5" fmla="*/ 5 h 8"/>
              <a:gd name="T6" fmla="*/ 1 w 7"/>
              <a:gd name="T7" fmla="*/ 5 h 8"/>
              <a:gd name="T8" fmla="*/ 1 w 7"/>
              <a:gd name="T9" fmla="*/ 5 h 8"/>
              <a:gd name="T10" fmla="*/ 1 w 7"/>
              <a:gd name="T11" fmla="*/ 6 h 8"/>
              <a:gd name="T12" fmla="*/ 0 w 7"/>
              <a:gd name="T13" fmla="*/ 6 h 8"/>
              <a:gd name="T14" fmla="*/ 0 w 7"/>
              <a:gd name="T15" fmla="*/ 7 h 8"/>
              <a:gd name="T16" fmla="*/ 0 w 7"/>
              <a:gd name="T17" fmla="*/ 7 h 8"/>
              <a:gd name="T18" fmla="*/ 0 w 7"/>
              <a:gd name="T19" fmla="*/ 7 h 8"/>
              <a:gd name="T20" fmla="*/ 0 w 7"/>
              <a:gd name="T21" fmla="*/ 7 h 8"/>
              <a:gd name="T22" fmla="*/ 0 w 7"/>
              <a:gd name="T23" fmla="*/ 7 h 8"/>
              <a:gd name="T24" fmla="*/ 1 w 7"/>
              <a:gd name="T25" fmla="*/ 7 h 8"/>
              <a:gd name="T26" fmla="*/ 1 w 7"/>
              <a:gd name="T27" fmla="*/ 6 h 8"/>
              <a:gd name="T28" fmla="*/ 2 w 7"/>
              <a:gd name="T29" fmla="*/ 6 h 8"/>
              <a:gd name="T30" fmla="*/ 2 w 7"/>
              <a:gd name="T31" fmla="*/ 5 h 8"/>
              <a:gd name="T32" fmla="*/ 2 w 7"/>
              <a:gd name="T33" fmla="*/ 5 h 8"/>
              <a:gd name="T34" fmla="*/ 3 w 7"/>
              <a:gd name="T35" fmla="*/ 4 h 8"/>
              <a:gd name="T36" fmla="*/ 3 w 7"/>
              <a:gd name="T37" fmla="*/ 4 h 8"/>
              <a:gd name="T38" fmla="*/ 3 w 7"/>
              <a:gd name="T39" fmla="*/ 4 h 8"/>
              <a:gd name="T40" fmla="*/ 4 w 7"/>
              <a:gd name="T41" fmla="*/ 3 h 8"/>
              <a:gd name="T42" fmla="*/ 4 w 7"/>
              <a:gd name="T43" fmla="*/ 3 h 8"/>
              <a:gd name="T44" fmla="*/ 4 w 7"/>
              <a:gd name="T45" fmla="*/ 2 h 8"/>
              <a:gd name="T46" fmla="*/ 5 w 7"/>
              <a:gd name="T47" fmla="*/ 2 h 8"/>
              <a:gd name="T48" fmla="*/ 5 w 7"/>
              <a:gd name="T49" fmla="*/ 2 h 8"/>
              <a:gd name="T50" fmla="*/ 5 w 7"/>
              <a:gd name="T51" fmla="*/ 1 h 8"/>
              <a:gd name="T52" fmla="*/ 6 w 7"/>
              <a:gd name="T53" fmla="*/ 1 h 8"/>
              <a:gd name="T54" fmla="*/ 6 w 7"/>
              <a:gd name="T55" fmla="*/ 0 h 8"/>
              <a:gd name="T56" fmla="*/ 6 w 7"/>
              <a:gd name="T57" fmla="*/ 0 h 8"/>
              <a:gd name="T58" fmla="*/ 5 w 7"/>
              <a:gd name="T59" fmla="*/ 1 h 8"/>
              <a:gd name="T60" fmla="*/ 5 w 7"/>
              <a:gd name="T61" fmla="*/ 1 h 8"/>
              <a:gd name="T62" fmla="*/ 4 w 7"/>
              <a:gd name="T63" fmla="*/ 2 h 8"/>
              <a:gd name="T64" fmla="*/ 4 w 7"/>
              <a:gd name="T65" fmla="*/ 2 h 8"/>
              <a:gd name="T66" fmla="*/ 3 w 7"/>
              <a:gd name="T67" fmla="*/ 3 h 8"/>
              <a:gd name="T68" fmla="*/ 3 w 7"/>
              <a:gd name="T69" fmla="*/ 3 h 8"/>
              <a:gd name="T70" fmla="*/ 3 w 7"/>
              <a:gd name="T71"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 h="8">
                <a:moveTo>
                  <a:pt x="3" y="4"/>
                </a:moveTo>
                <a:lnTo>
                  <a:pt x="2" y="4"/>
                </a:lnTo>
                <a:lnTo>
                  <a:pt x="2" y="4"/>
                </a:lnTo>
                <a:lnTo>
                  <a:pt x="2" y="4"/>
                </a:lnTo>
                <a:lnTo>
                  <a:pt x="2" y="5"/>
                </a:lnTo>
                <a:lnTo>
                  <a:pt x="2" y="5"/>
                </a:lnTo>
                <a:lnTo>
                  <a:pt x="2" y="5"/>
                </a:lnTo>
                <a:lnTo>
                  <a:pt x="1" y="5"/>
                </a:lnTo>
                <a:lnTo>
                  <a:pt x="1" y="5"/>
                </a:lnTo>
                <a:lnTo>
                  <a:pt x="1" y="5"/>
                </a:lnTo>
                <a:lnTo>
                  <a:pt x="1" y="6"/>
                </a:lnTo>
                <a:lnTo>
                  <a:pt x="1" y="6"/>
                </a:lnTo>
                <a:lnTo>
                  <a:pt x="1" y="6"/>
                </a:lnTo>
                <a:lnTo>
                  <a:pt x="0" y="6"/>
                </a:lnTo>
                <a:lnTo>
                  <a:pt x="0" y="6"/>
                </a:lnTo>
                <a:lnTo>
                  <a:pt x="0" y="7"/>
                </a:lnTo>
                <a:lnTo>
                  <a:pt x="0" y="7"/>
                </a:lnTo>
                <a:lnTo>
                  <a:pt x="0" y="7"/>
                </a:lnTo>
                <a:lnTo>
                  <a:pt x="0" y="7"/>
                </a:lnTo>
                <a:lnTo>
                  <a:pt x="0" y="7"/>
                </a:lnTo>
                <a:lnTo>
                  <a:pt x="0" y="7"/>
                </a:lnTo>
                <a:lnTo>
                  <a:pt x="0" y="7"/>
                </a:lnTo>
                <a:lnTo>
                  <a:pt x="0" y="7"/>
                </a:lnTo>
                <a:lnTo>
                  <a:pt x="0" y="7"/>
                </a:lnTo>
                <a:lnTo>
                  <a:pt x="0" y="7"/>
                </a:lnTo>
                <a:lnTo>
                  <a:pt x="1" y="7"/>
                </a:lnTo>
                <a:lnTo>
                  <a:pt x="1" y="6"/>
                </a:lnTo>
                <a:lnTo>
                  <a:pt x="1" y="6"/>
                </a:lnTo>
                <a:lnTo>
                  <a:pt x="1" y="6"/>
                </a:lnTo>
                <a:lnTo>
                  <a:pt x="2" y="6"/>
                </a:lnTo>
                <a:lnTo>
                  <a:pt x="2" y="5"/>
                </a:lnTo>
                <a:lnTo>
                  <a:pt x="2" y="5"/>
                </a:lnTo>
                <a:lnTo>
                  <a:pt x="2" y="5"/>
                </a:lnTo>
                <a:lnTo>
                  <a:pt x="2" y="5"/>
                </a:lnTo>
                <a:lnTo>
                  <a:pt x="3" y="5"/>
                </a:lnTo>
                <a:lnTo>
                  <a:pt x="3" y="4"/>
                </a:lnTo>
                <a:lnTo>
                  <a:pt x="3" y="4"/>
                </a:lnTo>
                <a:lnTo>
                  <a:pt x="3" y="4"/>
                </a:lnTo>
                <a:lnTo>
                  <a:pt x="3" y="4"/>
                </a:lnTo>
                <a:lnTo>
                  <a:pt x="3" y="4"/>
                </a:lnTo>
                <a:lnTo>
                  <a:pt x="4" y="3"/>
                </a:lnTo>
                <a:lnTo>
                  <a:pt x="4" y="3"/>
                </a:lnTo>
                <a:lnTo>
                  <a:pt x="4" y="3"/>
                </a:lnTo>
                <a:lnTo>
                  <a:pt x="4" y="3"/>
                </a:lnTo>
                <a:lnTo>
                  <a:pt x="4" y="2"/>
                </a:lnTo>
                <a:lnTo>
                  <a:pt x="4" y="2"/>
                </a:lnTo>
                <a:lnTo>
                  <a:pt x="4" y="2"/>
                </a:lnTo>
                <a:lnTo>
                  <a:pt x="5" y="2"/>
                </a:lnTo>
                <a:lnTo>
                  <a:pt x="5" y="2"/>
                </a:lnTo>
                <a:lnTo>
                  <a:pt x="5" y="2"/>
                </a:lnTo>
                <a:lnTo>
                  <a:pt x="5" y="1"/>
                </a:lnTo>
                <a:lnTo>
                  <a:pt x="5" y="1"/>
                </a:lnTo>
                <a:lnTo>
                  <a:pt x="6" y="1"/>
                </a:lnTo>
                <a:lnTo>
                  <a:pt x="6" y="1"/>
                </a:lnTo>
                <a:lnTo>
                  <a:pt x="6" y="0"/>
                </a:lnTo>
                <a:lnTo>
                  <a:pt x="6" y="0"/>
                </a:lnTo>
                <a:lnTo>
                  <a:pt x="6" y="0"/>
                </a:lnTo>
                <a:lnTo>
                  <a:pt x="6" y="0"/>
                </a:lnTo>
                <a:lnTo>
                  <a:pt x="5" y="0"/>
                </a:lnTo>
                <a:lnTo>
                  <a:pt x="5" y="1"/>
                </a:lnTo>
                <a:lnTo>
                  <a:pt x="5" y="1"/>
                </a:lnTo>
                <a:lnTo>
                  <a:pt x="5" y="1"/>
                </a:lnTo>
                <a:lnTo>
                  <a:pt x="4" y="2"/>
                </a:lnTo>
                <a:lnTo>
                  <a:pt x="4" y="2"/>
                </a:lnTo>
                <a:lnTo>
                  <a:pt x="4" y="2"/>
                </a:lnTo>
                <a:lnTo>
                  <a:pt x="4" y="2"/>
                </a:lnTo>
                <a:lnTo>
                  <a:pt x="4" y="2"/>
                </a:lnTo>
                <a:lnTo>
                  <a:pt x="3" y="3"/>
                </a:lnTo>
                <a:lnTo>
                  <a:pt x="3" y="3"/>
                </a:lnTo>
                <a:lnTo>
                  <a:pt x="3" y="3"/>
                </a:lnTo>
                <a:lnTo>
                  <a:pt x="3" y="3"/>
                </a:lnTo>
                <a:lnTo>
                  <a:pt x="3" y="3"/>
                </a:lnTo>
                <a:lnTo>
                  <a:pt x="3" y="4"/>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48" name="Freeform 131"/>
          <p:cNvSpPr>
            <a:spLocks/>
          </p:cNvSpPr>
          <p:nvPr/>
        </p:nvSpPr>
        <p:spPr bwMode="gray">
          <a:xfrm>
            <a:off x="8791575" y="2332042"/>
            <a:ext cx="12700" cy="17463"/>
          </a:xfrm>
          <a:custGeom>
            <a:avLst/>
            <a:gdLst>
              <a:gd name="T0" fmla="*/ 6 w 8"/>
              <a:gd name="T1" fmla="*/ 2 h 11"/>
              <a:gd name="T2" fmla="*/ 7 w 8"/>
              <a:gd name="T3" fmla="*/ 1 h 11"/>
              <a:gd name="T4" fmla="*/ 7 w 8"/>
              <a:gd name="T5" fmla="*/ 1 h 11"/>
              <a:gd name="T6" fmla="*/ 7 w 8"/>
              <a:gd name="T7" fmla="*/ 0 h 11"/>
              <a:gd name="T8" fmla="*/ 7 w 8"/>
              <a:gd name="T9" fmla="*/ 0 h 11"/>
              <a:gd name="T10" fmla="*/ 7 w 8"/>
              <a:gd name="T11" fmla="*/ 0 h 11"/>
              <a:gd name="T12" fmla="*/ 7 w 8"/>
              <a:gd name="T13" fmla="*/ 0 h 11"/>
              <a:gd name="T14" fmla="*/ 7 w 8"/>
              <a:gd name="T15" fmla="*/ 0 h 11"/>
              <a:gd name="T16" fmla="*/ 6 w 8"/>
              <a:gd name="T17" fmla="*/ 1 h 11"/>
              <a:gd name="T18" fmla="*/ 6 w 8"/>
              <a:gd name="T19" fmla="*/ 2 h 11"/>
              <a:gd name="T20" fmla="*/ 5 w 8"/>
              <a:gd name="T21" fmla="*/ 2 h 11"/>
              <a:gd name="T22" fmla="*/ 5 w 8"/>
              <a:gd name="T23" fmla="*/ 2 h 11"/>
              <a:gd name="T24" fmla="*/ 5 w 8"/>
              <a:gd name="T25" fmla="*/ 3 h 11"/>
              <a:gd name="T26" fmla="*/ 4 w 8"/>
              <a:gd name="T27" fmla="*/ 3 h 11"/>
              <a:gd name="T28" fmla="*/ 4 w 8"/>
              <a:gd name="T29" fmla="*/ 4 h 11"/>
              <a:gd name="T30" fmla="*/ 3 w 8"/>
              <a:gd name="T31" fmla="*/ 5 h 11"/>
              <a:gd name="T32" fmla="*/ 3 w 8"/>
              <a:gd name="T33" fmla="*/ 6 h 11"/>
              <a:gd name="T34" fmla="*/ 3 w 8"/>
              <a:gd name="T35" fmla="*/ 6 h 11"/>
              <a:gd name="T36" fmla="*/ 2 w 8"/>
              <a:gd name="T37" fmla="*/ 7 h 11"/>
              <a:gd name="T38" fmla="*/ 2 w 8"/>
              <a:gd name="T39" fmla="*/ 7 h 11"/>
              <a:gd name="T40" fmla="*/ 1 w 8"/>
              <a:gd name="T41" fmla="*/ 8 h 11"/>
              <a:gd name="T42" fmla="*/ 1 w 8"/>
              <a:gd name="T43" fmla="*/ 9 h 11"/>
              <a:gd name="T44" fmla="*/ 1 w 8"/>
              <a:gd name="T45" fmla="*/ 9 h 11"/>
              <a:gd name="T46" fmla="*/ 0 w 8"/>
              <a:gd name="T47" fmla="*/ 10 h 11"/>
              <a:gd name="T48" fmla="*/ 0 w 8"/>
              <a:gd name="T49" fmla="*/ 10 h 11"/>
              <a:gd name="T50" fmla="*/ 1 w 8"/>
              <a:gd name="T51" fmla="*/ 9 h 11"/>
              <a:gd name="T52" fmla="*/ 1 w 8"/>
              <a:gd name="T53" fmla="*/ 9 h 11"/>
              <a:gd name="T54" fmla="*/ 2 w 8"/>
              <a:gd name="T55" fmla="*/ 8 h 11"/>
              <a:gd name="T56" fmla="*/ 2 w 8"/>
              <a:gd name="T57" fmla="*/ 8 h 11"/>
              <a:gd name="T58" fmla="*/ 2 w 8"/>
              <a:gd name="T59" fmla="*/ 8 h 11"/>
              <a:gd name="T60" fmla="*/ 3 w 8"/>
              <a:gd name="T61" fmla="*/ 7 h 11"/>
              <a:gd name="T62" fmla="*/ 3 w 8"/>
              <a:gd name="T63" fmla="*/ 7 h 11"/>
              <a:gd name="T64" fmla="*/ 3 w 8"/>
              <a:gd name="T65" fmla="*/ 6 h 11"/>
              <a:gd name="T66" fmla="*/ 4 w 8"/>
              <a:gd name="T67" fmla="*/ 5 h 11"/>
              <a:gd name="T68" fmla="*/ 4 w 8"/>
              <a:gd name="T69" fmla="*/ 5 h 11"/>
              <a:gd name="T70" fmla="*/ 5 w 8"/>
              <a:gd name="T71" fmla="*/ 4 h 11"/>
              <a:gd name="T72" fmla="*/ 5 w 8"/>
              <a:gd name="T73" fmla="*/ 4 h 11"/>
              <a:gd name="T74" fmla="*/ 5 w 8"/>
              <a:gd name="T75" fmla="*/ 3 h 11"/>
              <a:gd name="T76" fmla="*/ 6 w 8"/>
              <a:gd name="T77" fmla="*/ 2 h 11"/>
              <a:gd name="T78" fmla="*/ 6 w 8"/>
              <a:gd name="T79"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 h="11">
                <a:moveTo>
                  <a:pt x="6" y="2"/>
                </a:moveTo>
                <a:lnTo>
                  <a:pt x="6" y="2"/>
                </a:lnTo>
                <a:lnTo>
                  <a:pt x="6" y="2"/>
                </a:lnTo>
                <a:lnTo>
                  <a:pt x="7" y="1"/>
                </a:lnTo>
                <a:lnTo>
                  <a:pt x="7" y="1"/>
                </a:lnTo>
                <a:lnTo>
                  <a:pt x="7" y="1"/>
                </a:lnTo>
                <a:lnTo>
                  <a:pt x="7" y="0"/>
                </a:lnTo>
                <a:lnTo>
                  <a:pt x="7" y="0"/>
                </a:lnTo>
                <a:lnTo>
                  <a:pt x="7" y="0"/>
                </a:lnTo>
                <a:lnTo>
                  <a:pt x="7" y="0"/>
                </a:lnTo>
                <a:lnTo>
                  <a:pt x="7" y="0"/>
                </a:lnTo>
                <a:lnTo>
                  <a:pt x="7" y="0"/>
                </a:lnTo>
                <a:lnTo>
                  <a:pt x="7" y="0"/>
                </a:lnTo>
                <a:lnTo>
                  <a:pt x="7" y="0"/>
                </a:lnTo>
                <a:lnTo>
                  <a:pt x="7" y="0"/>
                </a:lnTo>
                <a:lnTo>
                  <a:pt x="7" y="0"/>
                </a:lnTo>
                <a:lnTo>
                  <a:pt x="7" y="0"/>
                </a:lnTo>
                <a:lnTo>
                  <a:pt x="6" y="1"/>
                </a:lnTo>
                <a:lnTo>
                  <a:pt x="6" y="1"/>
                </a:lnTo>
                <a:lnTo>
                  <a:pt x="6" y="2"/>
                </a:lnTo>
                <a:lnTo>
                  <a:pt x="6" y="2"/>
                </a:lnTo>
                <a:lnTo>
                  <a:pt x="5" y="2"/>
                </a:lnTo>
                <a:lnTo>
                  <a:pt x="5" y="2"/>
                </a:lnTo>
                <a:lnTo>
                  <a:pt x="5" y="2"/>
                </a:lnTo>
                <a:lnTo>
                  <a:pt x="5" y="3"/>
                </a:lnTo>
                <a:lnTo>
                  <a:pt x="5" y="3"/>
                </a:lnTo>
                <a:lnTo>
                  <a:pt x="4" y="3"/>
                </a:lnTo>
                <a:lnTo>
                  <a:pt x="4" y="3"/>
                </a:lnTo>
                <a:lnTo>
                  <a:pt x="4" y="4"/>
                </a:lnTo>
                <a:lnTo>
                  <a:pt x="4" y="4"/>
                </a:lnTo>
                <a:lnTo>
                  <a:pt x="3" y="5"/>
                </a:lnTo>
                <a:lnTo>
                  <a:pt x="3" y="5"/>
                </a:lnTo>
                <a:lnTo>
                  <a:pt x="3" y="5"/>
                </a:lnTo>
                <a:lnTo>
                  <a:pt x="3" y="6"/>
                </a:lnTo>
                <a:lnTo>
                  <a:pt x="3" y="6"/>
                </a:lnTo>
                <a:lnTo>
                  <a:pt x="3" y="6"/>
                </a:lnTo>
                <a:lnTo>
                  <a:pt x="2" y="7"/>
                </a:lnTo>
                <a:lnTo>
                  <a:pt x="2" y="7"/>
                </a:lnTo>
                <a:lnTo>
                  <a:pt x="2" y="7"/>
                </a:lnTo>
                <a:lnTo>
                  <a:pt x="2" y="7"/>
                </a:lnTo>
                <a:lnTo>
                  <a:pt x="2" y="8"/>
                </a:lnTo>
                <a:lnTo>
                  <a:pt x="1" y="8"/>
                </a:lnTo>
                <a:lnTo>
                  <a:pt x="1" y="9"/>
                </a:lnTo>
                <a:lnTo>
                  <a:pt x="1" y="9"/>
                </a:lnTo>
                <a:lnTo>
                  <a:pt x="1" y="9"/>
                </a:lnTo>
                <a:lnTo>
                  <a:pt x="1" y="9"/>
                </a:lnTo>
                <a:lnTo>
                  <a:pt x="0" y="9"/>
                </a:lnTo>
                <a:lnTo>
                  <a:pt x="0" y="10"/>
                </a:lnTo>
                <a:lnTo>
                  <a:pt x="0" y="10"/>
                </a:lnTo>
                <a:lnTo>
                  <a:pt x="0" y="10"/>
                </a:lnTo>
                <a:lnTo>
                  <a:pt x="0" y="10"/>
                </a:lnTo>
                <a:lnTo>
                  <a:pt x="1" y="9"/>
                </a:lnTo>
                <a:lnTo>
                  <a:pt x="1" y="9"/>
                </a:lnTo>
                <a:lnTo>
                  <a:pt x="1" y="9"/>
                </a:lnTo>
                <a:lnTo>
                  <a:pt x="1" y="9"/>
                </a:lnTo>
                <a:lnTo>
                  <a:pt x="2" y="8"/>
                </a:lnTo>
                <a:lnTo>
                  <a:pt x="1" y="8"/>
                </a:lnTo>
                <a:lnTo>
                  <a:pt x="2" y="8"/>
                </a:lnTo>
                <a:lnTo>
                  <a:pt x="2" y="8"/>
                </a:lnTo>
                <a:lnTo>
                  <a:pt x="2" y="8"/>
                </a:lnTo>
                <a:lnTo>
                  <a:pt x="2" y="7"/>
                </a:lnTo>
                <a:lnTo>
                  <a:pt x="3" y="7"/>
                </a:lnTo>
                <a:lnTo>
                  <a:pt x="3" y="7"/>
                </a:lnTo>
                <a:lnTo>
                  <a:pt x="3" y="7"/>
                </a:lnTo>
                <a:lnTo>
                  <a:pt x="3" y="6"/>
                </a:lnTo>
                <a:lnTo>
                  <a:pt x="3" y="6"/>
                </a:lnTo>
                <a:lnTo>
                  <a:pt x="4" y="6"/>
                </a:lnTo>
                <a:lnTo>
                  <a:pt x="4" y="5"/>
                </a:lnTo>
                <a:lnTo>
                  <a:pt x="4" y="5"/>
                </a:lnTo>
                <a:lnTo>
                  <a:pt x="4" y="5"/>
                </a:lnTo>
                <a:lnTo>
                  <a:pt x="4" y="5"/>
                </a:lnTo>
                <a:lnTo>
                  <a:pt x="5" y="4"/>
                </a:lnTo>
                <a:lnTo>
                  <a:pt x="5" y="4"/>
                </a:lnTo>
                <a:lnTo>
                  <a:pt x="5" y="4"/>
                </a:lnTo>
                <a:lnTo>
                  <a:pt x="5" y="3"/>
                </a:lnTo>
                <a:lnTo>
                  <a:pt x="5" y="3"/>
                </a:lnTo>
                <a:lnTo>
                  <a:pt x="6" y="3"/>
                </a:lnTo>
                <a:lnTo>
                  <a:pt x="6" y="2"/>
                </a:lnTo>
                <a:lnTo>
                  <a:pt x="6" y="2"/>
                </a:lnTo>
                <a:lnTo>
                  <a:pt x="6" y="2"/>
                </a:lnTo>
                <a:lnTo>
                  <a:pt x="6" y="2"/>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49" name="Freeform 132"/>
          <p:cNvSpPr>
            <a:spLocks/>
          </p:cNvSpPr>
          <p:nvPr/>
        </p:nvSpPr>
        <p:spPr bwMode="gray">
          <a:xfrm>
            <a:off x="8789989" y="2332041"/>
            <a:ext cx="14287" cy="14288"/>
          </a:xfrm>
          <a:custGeom>
            <a:avLst/>
            <a:gdLst>
              <a:gd name="T0" fmla="*/ 6 w 9"/>
              <a:gd name="T1" fmla="*/ 3 h 9"/>
              <a:gd name="T2" fmla="*/ 6 w 9"/>
              <a:gd name="T3" fmla="*/ 3 h 9"/>
              <a:gd name="T4" fmla="*/ 6 w 9"/>
              <a:gd name="T5" fmla="*/ 2 h 9"/>
              <a:gd name="T6" fmla="*/ 7 w 9"/>
              <a:gd name="T7" fmla="*/ 2 h 9"/>
              <a:gd name="T8" fmla="*/ 7 w 9"/>
              <a:gd name="T9" fmla="*/ 2 h 9"/>
              <a:gd name="T10" fmla="*/ 8 w 9"/>
              <a:gd name="T11" fmla="*/ 1 h 9"/>
              <a:gd name="T12" fmla="*/ 8 w 9"/>
              <a:gd name="T13" fmla="*/ 1 h 9"/>
              <a:gd name="T14" fmla="*/ 8 w 9"/>
              <a:gd name="T15" fmla="*/ 0 h 9"/>
              <a:gd name="T16" fmla="*/ 8 w 9"/>
              <a:gd name="T17" fmla="*/ 0 h 9"/>
              <a:gd name="T18" fmla="*/ 8 w 9"/>
              <a:gd name="T19" fmla="*/ 0 h 9"/>
              <a:gd name="T20" fmla="*/ 8 w 9"/>
              <a:gd name="T21" fmla="*/ 0 h 9"/>
              <a:gd name="T22" fmla="*/ 7 w 9"/>
              <a:gd name="T23" fmla="*/ 0 h 9"/>
              <a:gd name="T24" fmla="*/ 7 w 9"/>
              <a:gd name="T25" fmla="*/ 0 h 9"/>
              <a:gd name="T26" fmla="*/ 6 w 9"/>
              <a:gd name="T27" fmla="*/ 1 h 9"/>
              <a:gd name="T28" fmla="*/ 6 w 9"/>
              <a:gd name="T29" fmla="*/ 1 h 9"/>
              <a:gd name="T30" fmla="*/ 6 w 9"/>
              <a:gd name="T31" fmla="*/ 2 h 9"/>
              <a:gd name="T32" fmla="*/ 5 w 9"/>
              <a:gd name="T33" fmla="*/ 2 h 9"/>
              <a:gd name="T34" fmla="*/ 4 w 9"/>
              <a:gd name="T35" fmla="*/ 3 h 9"/>
              <a:gd name="T36" fmla="*/ 4 w 9"/>
              <a:gd name="T37" fmla="*/ 3 h 9"/>
              <a:gd name="T38" fmla="*/ 3 w 9"/>
              <a:gd name="T39" fmla="*/ 4 h 9"/>
              <a:gd name="T40" fmla="*/ 3 w 9"/>
              <a:gd name="T41" fmla="*/ 4 h 9"/>
              <a:gd name="T42" fmla="*/ 3 w 9"/>
              <a:gd name="T43" fmla="*/ 5 h 9"/>
              <a:gd name="T44" fmla="*/ 2 w 9"/>
              <a:gd name="T45" fmla="*/ 5 h 9"/>
              <a:gd name="T46" fmla="*/ 2 w 9"/>
              <a:gd name="T47" fmla="*/ 6 h 9"/>
              <a:gd name="T48" fmla="*/ 1 w 9"/>
              <a:gd name="T49" fmla="*/ 6 h 9"/>
              <a:gd name="T50" fmla="*/ 1 w 9"/>
              <a:gd name="T51" fmla="*/ 7 h 9"/>
              <a:gd name="T52" fmla="*/ 1 w 9"/>
              <a:gd name="T53" fmla="*/ 7 h 9"/>
              <a:gd name="T54" fmla="*/ 0 w 9"/>
              <a:gd name="T55" fmla="*/ 8 h 9"/>
              <a:gd name="T56" fmla="*/ 0 w 9"/>
              <a:gd name="T57" fmla="*/ 8 h 9"/>
              <a:gd name="T58" fmla="*/ 0 w 9"/>
              <a:gd name="T59" fmla="*/ 8 h 9"/>
              <a:gd name="T60" fmla="*/ 0 w 9"/>
              <a:gd name="T61" fmla="*/ 8 h 9"/>
              <a:gd name="T62" fmla="*/ 1 w 9"/>
              <a:gd name="T63" fmla="*/ 8 h 9"/>
              <a:gd name="T64" fmla="*/ 1 w 9"/>
              <a:gd name="T65" fmla="*/ 8 h 9"/>
              <a:gd name="T66" fmla="*/ 2 w 9"/>
              <a:gd name="T67" fmla="*/ 7 h 9"/>
              <a:gd name="T68" fmla="*/ 2 w 9"/>
              <a:gd name="T69" fmla="*/ 6 h 9"/>
              <a:gd name="T70" fmla="*/ 3 w 9"/>
              <a:gd name="T71" fmla="*/ 6 h 9"/>
              <a:gd name="T72" fmla="*/ 4 w 9"/>
              <a:gd name="T73" fmla="*/ 5 h 9"/>
              <a:gd name="T74" fmla="*/ 4 w 9"/>
              <a:gd name="T75" fmla="*/ 5 h 9"/>
              <a:gd name="T76" fmla="*/ 5 w 9"/>
              <a:gd name="T77" fmla="*/ 4 h 9"/>
              <a:gd name="T78" fmla="*/ 5 w 9"/>
              <a:gd name="T7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 h="9">
                <a:moveTo>
                  <a:pt x="6" y="3"/>
                </a:moveTo>
                <a:lnTo>
                  <a:pt x="6" y="3"/>
                </a:lnTo>
                <a:lnTo>
                  <a:pt x="6" y="3"/>
                </a:lnTo>
                <a:lnTo>
                  <a:pt x="6" y="3"/>
                </a:lnTo>
                <a:lnTo>
                  <a:pt x="6" y="2"/>
                </a:lnTo>
                <a:lnTo>
                  <a:pt x="6" y="2"/>
                </a:lnTo>
                <a:lnTo>
                  <a:pt x="6" y="2"/>
                </a:lnTo>
                <a:lnTo>
                  <a:pt x="7" y="2"/>
                </a:lnTo>
                <a:lnTo>
                  <a:pt x="7" y="2"/>
                </a:lnTo>
                <a:lnTo>
                  <a:pt x="7" y="2"/>
                </a:lnTo>
                <a:lnTo>
                  <a:pt x="7" y="1"/>
                </a:lnTo>
                <a:lnTo>
                  <a:pt x="8" y="1"/>
                </a:lnTo>
                <a:lnTo>
                  <a:pt x="8" y="1"/>
                </a:lnTo>
                <a:lnTo>
                  <a:pt x="8" y="1"/>
                </a:lnTo>
                <a:lnTo>
                  <a:pt x="8" y="1"/>
                </a:lnTo>
                <a:lnTo>
                  <a:pt x="8" y="0"/>
                </a:lnTo>
                <a:lnTo>
                  <a:pt x="8" y="0"/>
                </a:lnTo>
                <a:lnTo>
                  <a:pt x="8" y="0"/>
                </a:lnTo>
                <a:lnTo>
                  <a:pt x="8" y="0"/>
                </a:lnTo>
                <a:lnTo>
                  <a:pt x="8" y="0"/>
                </a:lnTo>
                <a:lnTo>
                  <a:pt x="8" y="0"/>
                </a:lnTo>
                <a:lnTo>
                  <a:pt x="8" y="0"/>
                </a:lnTo>
                <a:lnTo>
                  <a:pt x="7" y="0"/>
                </a:lnTo>
                <a:lnTo>
                  <a:pt x="7" y="0"/>
                </a:lnTo>
                <a:lnTo>
                  <a:pt x="7" y="0"/>
                </a:lnTo>
                <a:lnTo>
                  <a:pt x="7" y="0"/>
                </a:lnTo>
                <a:lnTo>
                  <a:pt x="7" y="0"/>
                </a:lnTo>
                <a:lnTo>
                  <a:pt x="6" y="1"/>
                </a:lnTo>
                <a:lnTo>
                  <a:pt x="6" y="1"/>
                </a:lnTo>
                <a:lnTo>
                  <a:pt x="6" y="1"/>
                </a:lnTo>
                <a:lnTo>
                  <a:pt x="6" y="2"/>
                </a:lnTo>
                <a:lnTo>
                  <a:pt x="6" y="2"/>
                </a:lnTo>
                <a:lnTo>
                  <a:pt x="5" y="2"/>
                </a:lnTo>
                <a:lnTo>
                  <a:pt x="5" y="2"/>
                </a:lnTo>
                <a:lnTo>
                  <a:pt x="5" y="2"/>
                </a:lnTo>
                <a:lnTo>
                  <a:pt x="4" y="3"/>
                </a:lnTo>
                <a:lnTo>
                  <a:pt x="4" y="3"/>
                </a:lnTo>
                <a:lnTo>
                  <a:pt x="4" y="3"/>
                </a:lnTo>
                <a:lnTo>
                  <a:pt x="4" y="4"/>
                </a:lnTo>
                <a:lnTo>
                  <a:pt x="3" y="4"/>
                </a:lnTo>
                <a:lnTo>
                  <a:pt x="3" y="4"/>
                </a:lnTo>
                <a:lnTo>
                  <a:pt x="3" y="4"/>
                </a:lnTo>
                <a:lnTo>
                  <a:pt x="3" y="4"/>
                </a:lnTo>
                <a:lnTo>
                  <a:pt x="3" y="5"/>
                </a:lnTo>
                <a:lnTo>
                  <a:pt x="2" y="5"/>
                </a:lnTo>
                <a:lnTo>
                  <a:pt x="2" y="5"/>
                </a:lnTo>
                <a:lnTo>
                  <a:pt x="2" y="6"/>
                </a:lnTo>
                <a:lnTo>
                  <a:pt x="2" y="6"/>
                </a:lnTo>
                <a:lnTo>
                  <a:pt x="2" y="6"/>
                </a:lnTo>
                <a:lnTo>
                  <a:pt x="1" y="6"/>
                </a:lnTo>
                <a:lnTo>
                  <a:pt x="1" y="6"/>
                </a:lnTo>
                <a:lnTo>
                  <a:pt x="1" y="7"/>
                </a:lnTo>
                <a:lnTo>
                  <a:pt x="1" y="7"/>
                </a:lnTo>
                <a:lnTo>
                  <a:pt x="1" y="7"/>
                </a:lnTo>
                <a:lnTo>
                  <a:pt x="1" y="7"/>
                </a:lnTo>
                <a:lnTo>
                  <a:pt x="0" y="8"/>
                </a:lnTo>
                <a:lnTo>
                  <a:pt x="0" y="8"/>
                </a:lnTo>
                <a:lnTo>
                  <a:pt x="0" y="8"/>
                </a:lnTo>
                <a:lnTo>
                  <a:pt x="0" y="8"/>
                </a:lnTo>
                <a:lnTo>
                  <a:pt x="0" y="8"/>
                </a:lnTo>
                <a:lnTo>
                  <a:pt x="1" y="8"/>
                </a:lnTo>
                <a:lnTo>
                  <a:pt x="0" y="8"/>
                </a:lnTo>
                <a:lnTo>
                  <a:pt x="1" y="8"/>
                </a:lnTo>
                <a:lnTo>
                  <a:pt x="1" y="8"/>
                </a:lnTo>
                <a:lnTo>
                  <a:pt x="1" y="8"/>
                </a:lnTo>
                <a:lnTo>
                  <a:pt x="1" y="8"/>
                </a:lnTo>
                <a:lnTo>
                  <a:pt x="2" y="7"/>
                </a:lnTo>
                <a:lnTo>
                  <a:pt x="2" y="7"/>
                </a:lnTo>
                <a:lnTo>
                  <a:pt x="2" y="7"/>
                </a:lnTo>
                <a:lnTo>
                  <a:pt x="2" y="6"/>
                </a:lnTo>
                <a:lnTo>
                  <a:pt x="3" y="6"/>
                </a:lnTo>
                <a:lnTo>
                  <a:pt x="3" y="6"/>
                </a:lnTo>
                <a:lnTo>
                  <a:pt x="3" y="6"/>
                </a:lnTo>
                <a:lnTo>
                  <a:pt x="4" y="5"/>
                </a:lnTo>
                <a:lnTo>
                  <a:pt x="4" y="5"/>
                </a:lnTo>
                <a:lnTo>
                  <a:pt x="4" y="5"/>
                </a:lnTo>
                <a:lnTo>
                  <a:pt x="4" y="4"/>
                </a:lnTo>
                <a:lnTo>
                  <a:pt x="5" y="4"/>
                </a:lnTo>
                <a:lnTo>
                  <a:pt x="5" y="4"/>
                </a:lnTo>
                <a:lnTo>
                  <a:pt x="5" y="3"/>
                </a:lnTo>
                <a:lnTo>
                  <a:pt x="6" y="3"/>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50" name="Freeform 133"/>
          <p:cNvSpPr>
            <a:spLocks/>
          </p:cNvSpPr>
          <p:nvPr/>
        </p:nvSpPr>
        <p:spPr bwMode="gray">
          <a:xfrm>
            <a:off x="8788400" y="2332042"/>
            <a:ext cx="12700" cy="11113"/>
          </a:xfrm>
          <a:custGeom>
            <a:avLst/>
            <a:gdLst>
              <a:gd name="T0" fmla="*/ 3 w 8"/>
              <a:gd name="T1" fmla="*/ 3 h 7"/>
              <a:gd name="T2" fmla="*/ 2 w 8"/>
              <a:gd name="T3" fmla="*/ 4 h 7"/>
              <a:gd name="T4" fmla="*/ 2 w 8"/>
              <a:gd name="T5" fmla="*/ 4 h 7"/>
              <a:gd name="T6" fmla="*/ 2 w 8"/>
              <a:gd name="T7" fmla="*/ 5 h 7"/>
              <a:gd name="T8" fmla="*/ 1 w 8"/>
              <a:gd name="T9" fmla="*/ 5 h 7"/>
              <a:gd name="T10" fmla="*/ 1 w 8"/>
              <a:gd name="T11" fmla="*/ 5 h 7"/>
              <a:gd name="T12" fmla="*/ 1 w 8"/>
              <a:gd name="T13" fmla="*/ 5 h 7"/>
              <a:gd name="T14" fmla="*/ 0 w 8"/>
              <a:gd name="T15" fmla="*/ 6 h 7"/>
              <a:gd name="T16" fmla="*/ 0 w 8"/>
              <a:gd name="T17" fmla="*/ 6 h 7"/>
              <a:gd name="T18" fmla="*/ 0 w 8"/>
              <a:gd name="T19" fmla="*/ 6 h 7"/>
              <a:gd name="T20" fmla="*/ 0 w 8"/>
              <a:gd name="T21" fmla="*/ 6 h 7"/>
              <a:gd name="T22" fmla="*/ 1 w 8"/>
              <a:gd name="T23" fmla="*/ 6 h 7"/>
              <a:gd name="T24" fmla="*/ 1 w 8"/>
              <a:gd name="T25" fmla="*/ 6 h 7"/>
              <a:gd name="T26" fmla="*/ 1 w 8"/>
              <a:gd name="T27" fmla="*/ 5 h 7"/>
              <a:gd name="T28" fmla="*/ 2 w 8"/>
              <a:gd name="T29" fmla="*/ 5 h 7"/>
              <a:gd name="T30" fmla="*/ 2 w 8"/>
              <a:gd name="T31" fmla="*/ 5 h 7"/>
              <a:gd name="T32" fmla="*/ 2 w 8"/>
              <a:gd name="T33" fmla="*/ 4 h 7"/>
              <a:gd name="T34" fmla="*/ 3 w 8"/>
              <a:gd name="T35" fmla="*/ 4 h 7"/>
              <a:gd name="T36" fmla="*/ 4 w 8"/>
              <a:gd name="T37" fmla="*/ 3 h 7"/>
              <a:gd name="T38" fmla="*/ 4 w 8"/>
              <a:gd name="T39" fmla="*/ 3 h 7"/>
              <a:gd name="T40" fmla="*/ 4 w 8"/>
              <a:gd name="T41" fmla="*/ 3 h 7"/>
              <a:gd name="T42" fmla="*/ 5 w 8"/>
              <a:gd name="T43" fmla="*/ 2 h 7"/>
              <a:gd name="T44" fmla="*/ 5 w 8"/>
              <a:gd name="T45" fmla="*/ 2 h 7"/>
              <a:gd name="T46" fmla="*/ 6 w 8"/>
              <a:gd name="T47" fmla="*/ 2 h 7"/>
              <a:gd name="T48" fmla="*/ 6 w 8"/>
              <a:gd name="T49" fmla="*/ 1 h 7"/>
              <a:gd name="T50" fmla="*/ 6 w 8"/>
              <a:gd name="T51" fmla="*/ 1 h 7"/>
              <a:gd name="T52" fmla="*/ 7 w 8"/>
              <a:gd name="T53" fmla="*/ 1 h 7"/>
              <a:gd name="T54" fmla="*/ 7 w 8"/>
              <a:gd name="T55" fmla="*/ 0 h 7"/>
              <a:gd name="T56" fmla="*/ 7 w 8"/>
              <a:gd name="T57" fmla="*/ 0 h 7"/>
              <a:gd name="T58" fmla="*/ 6 w 8"/>
              <a:gd name="T59" fmla="*/ 1 h 7"/>
              <a:gd name="T60" fmla="*/ 6 w 8"/>
              <a:gd name="T61" fmla="*/ 1 h 7"/>
              <a:gd name="T62" fmla="*/ 5 w 8"/>
              <a:gd name="T63" fmla="*/ 1 h 7"/>
              <a:gd name="T64" fmla="*/ 5 w 8"/>
              <a:gd name="T65" fmla="*/ 2 h 7"/>
              <a:gd name="T66" fmla="*/ 4 w 8"/>
              <a:gd name="T67" fmla="*/ 2 h 7"/>
              <a:gd name="T68" fmla="*/ 4 w 8"/>
              <a:gd name="T69" fmla="*/ 3 h 7"/>
              <a:gd name="T70" fmla="*/ 3 w 8"/>
              <a:gd name="T7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 h="7">
                <a:moveTo>
                  <a:pt x="3" y="3"/>
                </a:moveTo>
                <a:lnTo>
                  <a:pt x="3" y="3"/>
                </a:lnTo>
                <a:lnTo>
                  <a:pt x="3" y="4"/>
                </a:lnTo>
                <a:lnTo>
                  <a:pt x="2" y="4"/>
                </a:lnTo>
                <a:lnTo>
                  <a:pt x="2" y="4"/>
                </a:lnTo>
                <a:lnTo>
                  <a:pt x="2" y="4"/>
                </a:lnTo>
                <a:lnTo>
                  <a:pt x="2" y="5"/>
                </a:lnTo>
                <a:lnTo>
                  <a:pt x="2" y="5"/>
                </a:lnTo>
                <a:lnTo>
                  <a:pt x="1" y="5"/>
                </a:lnTo>
                <a:lnTo>
                  <a:pt x="1" y="5"/>
                </a:lnTo>
                <a:lnTo>
                  <a:pt x="1" y="5"/>
                </a:lnTo>
                <a:lnTo>
                  <a:pt x="1" y="5"/>
                </a:lnTo>
                <a:lnTo>
                  <a:pt x="1" y="5"/>
                </a:lnTo>
                <a:lnTo>
                  <a:pt x="1" y="5"/>
                </a:lnTo>
                <a:lnTo>
                  <a:pt x="0" y="6"/>
                </a:lnTo>
                <a:lnTo>
                  <a:pt x="0" y="6"/>
                </a:lnTo>
                <a:lnTo>
                  <a:pt x="0" y="6"/>
                </a:lnTo>
                <a:lnTo>
                  <a:pt x="0" y="6"/>
                </a:lnTo>
                <a:lnTo>
                  <a:pt x="0" y="6"/>
                </a:lnTo>
                <a:lnTo>
                  <a:pt x="0" y="6"/>
                </a:lnTo>
                <a:lnTo>
                  <a:pt x="0" y="6"/>
                </a:lnTo>
                <a:lnTo>
                  <a:pt x="0" y="6"/>
                </a:lnTo>
                <a:lnTo>
                  <a:pt x="0" y="6"/>
                </a:lnTo>
                <a:lnTo>
                  <a:pt x="1" y="6"/>
                </a:lnTo>
                <a:lnTo>
                  <a:pt x="1" y="6"/>
                </a:lnTo>
                <a:lnTo>
                  <a:pt x="1" y="6"/>
                </a:lnTo>
                <a:lnTo>
                  <a:pt x="1" y="5"/>
                </a:lnTo>
                <a:lnTo>
                  <a:pt x="1" y="5"/>
                </a:lnTo>
                <a:lnTo>
                  <a:pt x="2" y="5"/>
                </a:lnTo>
                <a:lnTo>
                  <a:pt x="2" y="5"/>
                </a:lnTo>
                <a:lnTo>
                  <a:pt x="2" y="5"/>
                </a:lnTo>
                <a:lnTo>
                  <a:pt x="2" y="5"/>
                </a:lnTo>
                <a:lnTo>
                  <a:pt x="2" y="5"/>
                </a:lnTo>
                <a:lnTo>
                  <a:pt x="2" y="4"/>
                </a:lnTo>
                <a:lnTo>
                  <a:pt x="3" y="4"/>
                </a:lnTo>
                <a:lnTo>
                  <a:pt x="3" y="4"/>
                </a:lnTo>
                <a:lnTo>
                  <a:pt x="3" y="3"/>
                </a:lnTo>
                <a:lnTo>
                  <a:pt x="4" y="3"/>
                </a:lnTo>
                <a:lnTo>
                  <a:pt x="4" y="3"/>
                </a:lnTo>
                <a:lnTo>
                  <a:pt x="4" y="3"/>
                </a:lnTo>
                <a:lnTo>
                  <a:pt x="4" y="3"/>
                </a:lnTo>
                <a:lnTo>
                  <a:pt x="4" y="3"/>
                </a:lnTo>
                <a:lnTo>
                  <a:pt x="5" y="3"/>
                </a:lnTo>
                <a:lnTo>
                  <a:pt x="5" y="2"/>
                </a:lnTo>
                <a:lnTo>
                  <a:pt x="5" y="2"/>
                </a:lnTo>
                <a:lnTo>
                  <a:pt x="5" y="2"/>
                </a:lnTo>
                <a:lnTo>
                  <a:pt x="5" y="2"/>
                </a:lnTo>
                <a:lnTo>
                  <a:pt x="6" y="2"/>
                </a:lnTo>
                <a:lnTo>
                  <a:pt x="6" y="1"/>
                </a:lnTo>
                <a:lnTo>
                  <a:pt x="6" y="1"/>
                </a:lnTo>
                <a:lnTo>
                  <a:pt x="6" y="1"/>
                </a:lnTo>
                <a:lnTo>
                  <a:pt x="6" y="1"/>
                </a:lnTo>
                <a:lnTo>
                  <a:pt x="6" y="1"/>
                </a:lnTo>
                <a:lnTo>
                  <a:pt x="7" y="1"/>
                </a:lnTo>
                <a:lnTo>
                  <a:pt x="7" y="0"/>
                </a:lnTo>
                <a:lnTo>
                  <a:pt x="7" y="0"/>
                </a:lnTo>
                <a:lnTo>
                  <a:pt x="7" y="0"/>
                </a:lnTo>
                <a:lnTo>
                  <a:pt x="7" y="0"/>
                </a:lnTo>
                <a:lnTo>
                  <a:pt x="6" y="1"/>
                </a:lnTo>
                <a:lnTo>
                  <a:pt x="6" y="1"/>
                </a:lnTo>
                <a:lnTo>
                  <a:pt x="6" y="1"/>
                </a:lnTo>
                <a:lnTo>
                  <a:pt x="6" y="1"/>
                </a:lnTo>
                <a:lnTo>
                  <a:pt x="5" y="1"/>
                </a:lnTo>
                <a:lnTo>
                  <a:pt x="5" y="1"/>
                </a:lnTo>
                <a:lnTo>
                  <a:pt x="5" y="1"/>
                </a:lnTo>
                <a:lnTo>
                  <a:pt x="5" y="2"/>
                </a:lnTo>
                <a:lnTo>
                  <a:pt x="4" y="2"/>
                </a:lnTo>
                <a:lnTo>
                  <a:pt x="4" y="2"/>
                </a:lnTo>
                <a:lnTo>
                  <a:pt x="4" y="3"/>
                </a:lnTo>
                <a:lnTo>
                  <a:pt x="4" y="3"/>
                </a:lnTo>
                <a:lnTo>
                  <a:pt x="3" y="3"/>
                </a:lnTo>
                <a:lnTo>
                  <a:pt x="3" y="3"/>
                </a:lnTo>
                <a:lnTo>
                  <a:pt x="3" y="3"/>
                </a:lnTo>
              </a:path>
            </a:pathLst>
          </a:custGeom>
          <a:solidFill>
            <a:srgbClr val="4D9999"/>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51" name="Freeform 134"/>
          <p:cNvSpPr>
            <a:spLocks/>
          </p:cNvSpPr>
          <p:nvPr/>
        </p:nvSpPr>
        <p:spPr bwMode="gray">
          <a:xfrm>
            <a:off x="8748713" y="2254254"/>
            <a:ext cx="25400" cy="38100"/>
          </a:xfrm>
          <a:custGeom>
            <a:avLst/>
            <a:gdLst>
              <a:gd name="T0" fmla="*/ 1 w 16"/>
              <a:gd name="T1" fmla="*/ 0 h 24"/>
              <a:gd name="T2" fmla="*/ 1 w 16"/>
              <a:gd name="T3" fmla="*/ 0 h 24"/>
              <a:gd name="T4" fmla="*/ 0 w 16"/>
              <a:gd name="T5" fmla="*/ 0 h 24"/>
              <a:gd name="T6" fmla="*/ 0 w 16"/>
              <a:gd name="T7" fmla="*/ 0 h 24"/>
              <a:gd name="T8" fmla="*/ 0 w 16"/>
              <a:gd name="T9" fmla="*/ 0 h 24"/>
              <a:gd name="T10" fmla="*/ 0 w 16"/>
              <a:gd name="T11" fmla="*/ 0 h 24"/>
              <a:gd name="T12" fmla="*/ 0 w 16"/>
              <a:gd name="T13" fmla="*/ 0 h 24"/>
              <a:gd name="T14" fmla="*/ 0 w 16"/>
              <a:gd name="T15" fmla="*/ 1 h 24"/>
              <a:gd name="T16" fmla="*/ 0 w 16"/>
              <a:gd name="T17" fmla="*/ 1 h 24"/>
              <a:gd name="T18" fmla="*/ 2 w 16"/>
              <a:gd name="T19" fmla="*/ 4 h 24"/>
              <a:gd name="T20" fmla="*/ 7 w 16"/>
              <a:gd name="T21" fmla="*/ 12 h 24"/>
              <a:gd name="T22" fmla="*/ 12 w 16"/>
              <a:gd name="T23" fmla="*/ 20 h 24"/>
              <a:gd name="T24" fmla="*/ 15 w 16"/>
              <a:gd name="T25" fmla="*/ 23 h 24"/>
              <a:gd name="T26" fmla="*/ 15 w 16"/>
              <a:gd name="T27" fmla="*/ 23 h 24"/>
              <a:gd name="T28" fmla="*/ 15 w 16"/>
              <a:gd name="T29" fmla="*/ 23 h 24"/>
              <a:gd name="T30" fmla="*/ 15 w 16"/>
              <a:gd name="T31" fmla="*/ 23 h 24"/>
              <a:gd name="T32" fmla="*/ 15 w 16"/>
              <a:gd name="T33" fmla="*/ 23 h 24"/>
              <a:gd name="T34" fmla="*/ 15 w 16"/>
              <a:gd name="T35" fmla="*/ 23 h 24"/>
              <a:gd name="T36" fmla="*/ 15 w 16"/>
              <a:gd name="T37" fmla="*/ 23 h 24"/>
              <a:gd name="T38" fmla="*/ 15 w 16"/>
              <a:gd name="T39" fmla="*/ 23 h 24"/>
              <a:gd name="T40" fmla="*/ 15 w 16"/>
              <a:gd name="T41" fmla="*/ 23 h 24"/>
              <a:gd name="T42" fmla="*/ 13 w 16"/>
              <a:gd name="T43" fmla="*/ 19 h 24"/>
              <a:gd name="T44" fmla="*/ 8 w 16"/>
              <a:gd name="T45" fmla="*/ 11 h 24"/>
              <a:gd name="T46" fmla="*/ 3 w 16"/>
              <a:gd name="T47" fmla="*/ 4 h 24"/>
              <a:gd name="T48" fmla="*/ 1 w 16"/>
              <a:gd name="T4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4">
                <a:moveTo>
                  <a:pt x="1" y="0"/>
                </a:moveTo>
                <a:lnTo>
                  <a:pt x="1" y="0"/>
                </a:lnTo>
                <a:lnTo>
                  <a:pt x="0" y="0"/>
                </a:lnTo>
                <a:lnTo>
                  <a:pt x="0" y="0"/>
                </a:lnTo>
                <a:lnTo>
                  <a:pt x="0" y="0"/>
                </a:lnTo>
                <a:lnTo>
                  <a:pt x="0" y="0"/>
                </a:lnTo>
                <a:lnTo>
                  <a:pt x="0" y="0"/>
                </a:lnTo>
                <a:lnTo>
                  <a:pt x="0" y="1"/>
                </a:lnTo>
                <a:lnTo>
                  <a:pt x="0" y="1"/>
                </a:lnTo>
                <a:lnTo>
                  <a:pt x="2" y="4"/>
                </a:lnTo>
                <a:lnTo>
                  <a:pt x="7" y="12"/>
                </a:lnTo>
                <a:lnTo>
                  <a:pt x="12" y="20"/>
                </a:lnTo>
                <a:lnTo>
                  <a:pt x="15" y="23"/>
                </a:lnTo>
                <a:lnTo>
                  <a:pt x="15" y="23"/>
                </a:lnTo>
                <a:lnTo>
                  <a:pt x="15" y="23"/>
                </a:lnTo>
                <a:lnTo>
                  <a:pt x="15" y="23"/>
                </a:lnTo>
                <a:lnTo>
                  <a:pt x="15" y="23"/>
                </a:lnTo>
                <a:lnTo>
                  <a:pt x="15" y="23"/>
                </a:lnTo>
                <a:lnTo>
                  <a:pt x="15" y="23"/>
                </a:lnTo>
                <a:lnTo>
                  <a:pt x="15" y="23"/>
                </a:lnTo>
                <a:lnTo>
                  <a:pt x="15" y="23"/>
                </a:lnTo>
                <a:lnTo>
                  <a:pt x="13" y="19"/>
                </a:lnTo>
                <a:lnTo>
                  <a:pt x="8" y="11"/>
                </a:lnTo>
                <a:lnTo>
                  <a:pt x="3" y="4"/>
                </a:lnTo>
                <a:lnTo>
                  <a:pt x="1" y="0"/>
                </a:lnTo>
              </a:path>
            </a:pathLst>
          </a:custGeom>
          <a:solidFill>
            <a:srgbClr val="5AA6A6"/>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52" name="Freeform 135"/>
          <p:cNvSpPr>
            <a:spLocks/>
          </p:cNvSpPr>
          <p:nvPr/>
        </p:nvSpPr>
        <p:spPr bwMode="gray">
          <a:xfrm>
            <a:off x="8828089" y="2454280"/>
            <a:ext cx="28575" cy="71437"/>
          </a:xfrm>
          <a:custGeom>
            <a:avLst/>
            <a:gdLst>
              <a:gd name="T0" fmla="*/ 2 w 18"/>
              <a:gd name="T1" fmla="*/ 0 h 45"/>
              <a:gd name="T2" fmla="*/ 0 w 18"/>
              <a:gd name="T3" fmla="*/ 6 h 45"/>
              <a:gd name="T4" fmla="*/ 2 w 18"/>
              <a:gd name="T5" fmla="*/ 18 h 45"/>
              <a:gd name="T6" fmla="*/ 2 w 18"/>
              <a:gd name="T7" fmla="*/ 44 h 45"/>
              <a:gd name="T8" fmla="*/ 15 w 18"/>
              <a:gd name="T9" fmla="*/ 44 h 45"/>
              <a:gd name="T10" fmla="*/ 15 w 18"/>
              <a:gd name="T11" fmla="*/ 18 h 45"/>
              <a:gd name="T12" fmla="*/ 17 w 18"/>
              <a:gd name="T13" fmla="*/ 4 h 45"/>
              <a:gd name="T14" fmla="*/ 15 w 18"/>
              <a:gd name="T15" fmla="*/ 0 h 45"/>
              <a:gd name="T16" fmla="*/ 2 w 18"/>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45">
                <a:moveTo>
                  <a:pt x="2" y="0"/>
                </a:moveTo>
                <a:lnTo>
                  <a:pt x="0" y="6"/>
                </a:lnTo>
                <a:lnTo>
                  <a:pt x="2" y="18"/>
                </a:lnTo>
                <a:lnTo>
                  <a:pt x="2" y="44"/>
                </a:lnTo>
                <a:lnTo>
                  <a:pt x="15" y="44"/>
                </a:lnTo>
                <a:lnTo>
                  <a:pt x="15" y="18"/>
                </a:lnTo>
                <a:lnTo>
                  <a:pt x="17" y="4"/>
                </a:lnTo>
                <a:lnTo>
                  <a:pt x="15" y="0"/>
                </a:lnTo>
                <a:lnTo>
                  <a:pt x="2" y="0"/>
                </a:lnTo>
              </a:path>
            </a:pathLst>
          </a:custGeom>
          <a:solidFill>
            <a:srgbClr val="00B7A5"/>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53" name="Freeform 136"/>
          <p:cNvSpPr>
            <a:spLocks/>
          </p:cNvSpPr>
          <p:nvPr/>
        </p:nvSpPr>
        <p:spPr bwMode="gray">
          <a:xfrm>
            <a:off x="8823325" y="2462216"/>
            <a:ext cx="152400" cy="20638"/>
          </a:xfrm>
          <a:custGeom>
            <a:avLst/>
            <a:gdLst>
              <a:gd name="T0" fmla="*/ 0 w 96"/>
              <a:gd name="T1" fmla="*/ 0 h 13"/>
              <a:gd name="T2" fmla="*/ 0 w 96"/>
              <a:gd name="T3" fmla="*/ 12 h 13"/>
              <a:gd name="T4" fmla="*/ 95 w 96"/>
              <a:gd name="T5" fmla="*/ 12 h 13"/>
              <a:gd name="T6" fmla="*/ 93 w 96"/>
              <a:gd name="T7" fmla="*/ 0 h 13"/>
              <a:gd name="T8" fmla="*/ 0 w 96"/>
              <a:gd name="T9" fmla="*/ 0 h 13"/>
            </a:gdLst>
            <a:ahLst/>
            <a:cxnLst>
              <a:cxn ang="0">
                <a:pos x="T0" y="T1"/>
              </a:cxn>
              <a:cxn ang="0">
                <a:pos x="T2" y="T3"/>
              </a:cxn>
              <a:cxn ang="0">
                <a:pos x="T4" y="T5"/>
              </a:cxn>
              <a:cxn ang="0">
                <a:pos x="T6" y="T7"/>
              </a:cxn>
              <a:cxn ang="0">
                <a:pos x="T8" y="T9"/>
              </a:cxn>
            </a:cxnLst>
            <a:rect l="0" t="0" r="r" b="b"/>
            <a:pathLst>
              <a:path w="96" h="13">
                <a:moveTo>
                  <a:pt x="0" y="0"/>
                </a:moveTo>
                <a:lnTo>
                  <a:pt x="0" y="12"/>
                </a:lnTo>
                <a:lnTo>
                  <a:pt x="95" y="12"/>
                </a:lnTo>
                <a:lnTo>
                  <a:pt x="93" y="0"/>
                </a:lnTo>
                <a:lnTo>
                  <a:pt x="0" y="0"/>
                </a:lnTo>
              </a:path>
            </a:pathLst>
          </a:custGeom>
          <a:solidFill>
            <a:srgbClr val="009688"/>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54" name="Rectangle 137"/>
          <p:cNvSpPr>
            <a:spLocks noChangeArrowheads="1"/>
          </p:cNvSpPr>
          <p:nvPr/>
        </p:nvSpPr>
        <p:spPr bwMode="gray">
          <a:xfrm>
            <a:off x="8832851" y="2530480"/>
            <a:ext cx="15875" cy="28575"/>
          </a:xfrm>
          <a:prstGeom prst="rect">
            <a:avLst/>
          </a:prstGeom>
          <a:solidFill>
            <a:srgbClr val="009688"/>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155" name="Freeform 138"/>
          <p:cNvSpPr>
            <a:spLocks/>
          </p:cNvSpPr>
          <p:nvPr/>
        </p:nvSpPr>
        <p:spPr bwMode="gray">
          <a:xfrm>
            <a:off x="8823325" y="2557467"/>
            <a:ext cx="158750" cy="17463"/>
          </a:xfrm>
          <a:custGeom>
            <a:avLst/>
            <a:gdLst>
              <a:gd name="T0" fmla="*/ 0 w 100"/>
              <a:gd name="T1" fmla="*/ 5 h 11"/>
              <a:gd name="T2" fmla="*/ 0 w 100"/>
              <a:gd name="T3" fmla="*/ 10 h 11"/>
              <a:gd name="T4" fmla="*/ 99 w 100"/>
              <a:gd name="T5" fmla="*/ 10 h 11"/>
              <a:gd name="T6" fmla="*/ 99 w 100"/>
              <a:gd name="T7" fmla="*/ 4 h 11"/>
              <a:gd name="T8" fmla="*/ 39 w 100"/>
              <a:gd name="T9" fmla="*/ 4 h 11"/>
              <a:gd name="T10" fmla="*/ 39 w 100"/>
              <a:gd name="T11" fmla="*/ 0 h 11"/>
              <a:gd name="T12" fmla="*/ 34 w 100"/>
              <a:gd name="T13" fmla="*/ 0 h 11"/>
              <a:gd name="T14" fmla="*/ 34 w 100"/>
              <a:gd name="T15" fmla="*/ 5 h 11"/>
              <a:gd name="T16" fmla="*/ 0 w 100"/>
              <a:gd name="T1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1">
                <a:moveTo>
                  <a:pt x="0" y="5"/>
                </a:moveTo>
                <a:lnTo>
                  <a:pt x="0" y="10"/>
                </a:lnTo>
                <a:lnTo>
                  <a:pt x="99" y="10"/>
                </a:lnTo>
                <a:lnTo>
                  <a:pt x="99" y="4"/>
                </a:lnTo>
                <a:lnTo>
                  <a:pt x="39" y="4"/>
                </a:lnTo>
                <a:lnTo>
                  <a:pt x="39" y="0"/>
                </a:lnTo>
                <a:lnTo>
                  <a:pt x="34" y="0"/>
                </a:lnTo>
                <a:lnTo>
                  <a:pt x="34" y="5"/>
                </a:lnTo>
                <a:lnTo>
                  <a:pt x="0" y="5"/>
                </a:lnTo>
              </a:path>
            </a:pathLst>
          </a:custGeom>
          <a:solidFill>
            <a:srgbClr val="006B6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56" name="Freeform 139"/>
          <p:cNvSpPr>
            <a:spLocks/>
          </p:cNvSpPr>
          <p:nvPr/>
        </p:nvSpPr>
        <p:spPr bwMode="gray">
          <a:xfrm>
            <a:off x="8904289" y="2446342"/>
            <a:ext cx="1587" cy="9525"/>
          </a:xfrm>
          <a:custGeom>
            <a:avLst/>
            <a:gdLst>
              <a:gd name="T0" fmla="*/ 0 w 1"/>
              <a:gd name="T1" fmla="*/ 0 h 6"/>
              <a:gd name="T2" fmla="*/ 0 w 1"/>
              <a:gd name="T3" fmla="*/ 0 h 6"/>
              <a:gd name="T4" fmla="*/ 0 w 1"/>
              <a:gd name="T5" fmla="*/ 5 h 6"/>
              <a:gd name="T6" fmla="*/ 0 w 1"/>
              <a:gd name="T7" fmla="*/ 5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lnTo>
                  <a:pt x="0" y="0"/>
                </a:lnTo>
                <a:lnTo>
                  <a:pt x="0" y="5"/>
                </a:lnTo>
                <a:lnTo>
                  <a:pt x="0" y="5"/>
                </a:lnTo>
                <a:lnTo>
                  <a:pt x="0" y="0"/>
                </a:lnTo>
              </a:path>
            </a:pathLst>
          </a:custGeom>
          <a:solidFill>
            <a:srgbClr val="333333"/>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57" name="Freeform 140"/>
          <p:cNvSpPr>
            <a:spLocks/>
          </p:cNvSpPr>
          <p:nvPr/>
        </p:nvSpPr>
        <p:spPr bwMode="gray">
          <a:xfrm>
            <a:off x="8904289" y="2454280"/>
            <a:ext cx="39687" cy="9525"/>
          </a:xfrm>
          <a:custGeom>
            <a:avLst/>
            <a:gdLst>
              <a:gd name="T0" fmla="*/ 0 w 25"/>
              <a:gd name="T1" fmla="*/ 0 h 6"/>
              <a:gd name="T2" fmla="*/ 0 w 25"/>
              <a:gd name="T3" fmla="*/ 3 h 6"/>
              <a:gd name="T4" fmla="*/ 11 w 25"/>
              <a:gd name="T5" fmla="*/ 3 h 6"/>
              <a:gd name="T6" fmla="*/ 11 w 25"/>
              <a:gd name="T7" fmla="*/ 5 h 6"/>
              <a:gd name="T8" fmla="*/ 24 w 25"/>
              <a:gd name="T9" fmla="*/ 5 h 6"/>
              <a:gd name="T10" fmla="*/ 24 w 25"/>
              <a:gd name="T11" fmla="*/ 2 h 6"/>
              <a:gd name="T12" fmla="*/ 20 w 25"/>
              <a:gd name="T13" fmla="*/ 2 h 6"/>
              <a:gd name="T14" fmla="*/ 20 w 25"/>
              <a:gd name="T15" fmla="*/ 0 h 6"/>
              <a:gd name="T16" fmla="*/ 0 w 25"/>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6">
                <a:moveTo>
                  <a:pt x="0" y="0"/>
                </a:moveTo>
                <a:lnTo>
                  <a:pt x="0" y="3"/>
                </a:lnTo>
                <a:lnTo>
                  <a:pt x="11" y="3"/>
                </a:lnTo>
                <a:lnTo>
                  <a:pt x="11" y="5"/>
                </a:lnTo>
                <a:lnTo>
                  <a:pt x="24" y="5"/>
                </a:lnTo>
                <a:lnTo>
                  <a:pt x="24" y="2"/>
                </a:lnTo>
                <a:lnTo>
                  <a:pt x="20" y="2"/>
                </a:lnTo>
                <a:lnTo>
                  <a:pt x="20" y="0"/>
                </a:lnTo>
                <a:lnTo>
                  <a:pt x="0" y="0"/>
                </a:lnTo>
              </a:path>
            </a:pathLst>
          </a:custGeom>
          <a:solidFill>
            <a:srgbClr val="006B6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58" name="Freeform 141"/>
          <p:cNvSpPr>
            <a:spLocks/>
          </p:cNvSpPr>
          <p:nvPr/>
        </p:nvSpPr>
        <p:spPr bwMode="gray">
          <a:xfrm>
            <a:off x="8896350" y="2481266"/>
            <a:ext cx="33338" cy="7938"/>
          </a:xfrm>
          <a:custGeom>
            <a:avLst/>
            <a:gdLst>
              <a:gd name="T0" fmla="*/ 0 w 21"/>
              <a:gd name="T1" fmla="*/ 0 h 5"/>
              <a:gd name="T2" fmla="*/ 0 w 21"/>
              <a:gd name="T3" fmla="*/ 4 h 5"/>
              <a:gd name="T4" fmla="*/ 20 w 21"/>
              <a:gd name="T5" fmla="*/ 4 h 5"/>
              <a:gd name="T6" fmla="*/ 20 w 21"/>
              <a:gd name="T7" fmla="*/ 0 h 5"/>
              <a:gd name="T8" fmla="*/ 0 w 21"/>
              <a:gd name="T9" fmla="*/ 0 h 5"/>
            </a:gdLst>
            <a:ahLst/>
            <a:cxnLst>
              <a:cxn ang="0">
                <a:pos x="T0" y="T1"/>
              </a:cxn>
              <a:cxn ang="0">
                <a:pos x="T2" y="T3"/>
              </a:cxn>
              <a:cxn ang="0">
                <a:pos x="T4" y="T5"/>
              </a:cxn>
              <a:cxn ang="0">
                <a:pos x="T6" y="T7"/>
              </a:cxn>
              <a:cxn ang="0">
                <a:pos x="T8" y="T9"/>
              </a:cxn>
            </a:cxnLst>
            <a:rect l="0" t="0" r="r" b="b"/>
            <a:pathLst>
              <a:path w="21" h="5">
                <a:moveTo>
                  <a:pt x="0" y="0"/>
                </a:moveTo>
                <a:lnTo>
                  <a:pt x="0" y="4"/>
                </a:lnTo>
                <a:lnTo>
                  <a:pt x="20" y="4"/>
                </a:lnTo>
                <a:lnTo>
                  <a:pt x="20" y="0"/>
                </a:lnTo>
                <a:lnTo>
                  <a:pt x="0" y="0"/>
                </a:lnTo>
              </a:path>
            </a:pathLst>
          </a:custGeom>
          <a:solidFill>
            <a:srgbClr val="006B6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59" name="Freeform 142"/>
          <p:cNvSpPr>
            <a:spLocks/>
          </p:cNvSpPr>
          <p:nvPr/>
        </p:nvSpPr>
        <p:spPr bwMode="gray">
          <a:xfrm>
            <a:off x="8901113" y="2487617"/>
            <a:ext cx="50800" cy="34925"/>
          </a:xfrm>
          <a:custGeom>
            <a:avLst/>
            <a:gdLst>
              <a:gd name="T0" fmla="*/ 0 w 32"/>
              <a:gd name="T1" fmla="*/ 0 h 22"/>
              <a:gd name="T2" fmla="*/ 0 w 32"/>
              <a:gd name="T3" fmla="*/ 4 h 22"/>
              <a:gd name="T4" fmla="*/ 21 w 32"/>
              <a:gd name="T5" fmla="*/ 4 h 22"/>
              <a:gd name="T6" fmla="*/ 26 w 32"/>
              <a:gd name="T7" fmla="*/ 21 h 22"/>
              <a:gd name="T8" fmla="*/ 31 w 32"/>
              <a:gd name="T9" fmla="*/ 21 h 22"/>
              <a:gd name="T10" fmla="*/ 31 w 32"/>
              <a:gd name="T11" fmla="*/ 18 h 22"/>
              <a:gd name="T12" fmla="*/ 29 w 32"/>
              <a:gd name="T13" fmla="*/ 18 h 22"/>
              <a:gd name="T14" fmla="*/ 25 w 32"/>
              <a:gd name="T15" fmla="*/ 2 h 22"/>
              <a:gd name="T16" fmla="*/ 24 w 32"/>
              <a:gd name="T17" fmla="*/ 1 h 22"/>
              <a:gd name="T18" fmla="*/ 23 w 32"/>
              <a:gd name="T19" fmla="*/ 0 h 22"/>
              <a:gd name="T20" fmla="*/ 21 w 32"/>
              <a:gd name="T21" fmla="*/ 0 h 22"/>
              <a:gd name="T22" fmla="*/ 0 w 32"/>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22">
                <a:moveTo>
                  <a:pt x="0" y="0"/>
                </a:moveTo>
                <a:lnTo>
                  <a:pt x="0" y="4"/>
                </a:lnTo>
                <a:lnTo>
                  <a:pt x="21" y="4"/>
                </a:lnTo>
                <a:lnTo>
                  <a:pt x="26" y="21"/>
                </a:lnTo>
                <a:lnTo>
                  <a:pt x="31" y="21"/>
                </a:lnTo>
                <a:lnTo>
                  <a:pt x="31" y="18"/>
                </a:lnTo>
                <a:lnTo>
                  <a:pt x="29" y="18"/>
                </a:lnTo>
                <a:lnTo>
                  <a:pt x="25" y="2"/>
                </a:lnTo>
                <a:lnTo>
                  <a:pt x="24" y="1"/>
                </a:lnTo>
                <a:lnTo>
                  <a:pt x="23" y="0"/>
                </a:lnTo>
                <a:lnTo>
                  <a:pt x="21" y="0"/>
                </a:lnTo>
                <a:lnTo>
                  <a:pt x="0" y="0"/>
                </a:lnTo>
              </a:path>
            </a:pathLst>
          </a:custGeom>
          <a:solidFill>
            <a:srgbClr val="009688"/>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60" name="Freeform 143"/>
          <p:cNvSpPr>
            <a:spLocks/>
          </p:cNvSpPr>
          <p:nvPr/>
        </p:nvSpPr>
        <p:spPr bwMode="gray">
          <a:xfrm>
            <a:off x="8888413" y="2535242"/>
            <a:ext cx="49212" cy="23813"/>
          </a:xfrm>
          <a:custGeom>
            <a:avLst/>
            <a:gdLst>
              <a:gd name="T0" fmla="*/ 1 w 31"/>
              <a:gd name="T1" fmla="*/ 1 h 15"/>
              <a:gd name="T2" fmla="*/ 2 w 31"/>
              <a:gd name="T3" fmla="*/ 3 h 15"/>
              <a:gd name="T4" fmla="*/ 0 w 31"/>
              <a:gd name="T5" fmla="*/ 3 h 15"/>
              <a:gd name="T6" fmla="*/ 5 w 31"/>
              <a:gd name="T7" fmla="*/ 7 h 15"/>
              <a:gd name="T8" fmla="*/ 4 w 31"/>
              <a:gd name="T9" fmla="*/ 9 h 15"/>
              <a:gd name="T10" fmla="*/ 10 w 31"/>
              <a:gd name="T11" fmla="*/ 10 h 15"/>
              <a:gd name="T12" fmla="*/ 9 w 31"/>
              <a:gd name="T13" fmla="*/ 12 h 15"/>
              <a:gd name="T14" fmla="*/ 15 w 31"/>
              <a:gd name="T15" fmla="*/ 11 h 15"/>
              <a:gd name="T16" fmla="*/ 15 w 31"/>
              <a:gd name="T17" fmla="*/ 14 h 15"/>
              <a:gd name="T18" fmla="*/ 21 w 31"/>
              <a:gd name="T19" fmla="*/ 10 h 15"/>
              <a:gd name="T20" fmla="*/ 22 w 31"/>
              <a:gd name="T21" fmla="*/ 12 h 15"/>
              <a:gd name="T22" fmla="*/ 25 w 31"/>
              <a:gd name="T23" fmla="*/ 7 h 15"/>
              <a:gd name="T24" fmla="*/ 27 w 31"/>
              <a:gd name="T25" fmla="*/ 9 h 15"/>
              <a:gd name="T26" fmla="*/ 28 w 31"/>
              <a:gd name="T27" fmla="*/ 3 h 15"/>
              <a:gd name="T28" fmla="*/ 30 w 31"/>
              <a:gd name="T29" fmla="*/ 4 h 15"/>
              <a:gd name="T30" fmla="*/ 29 w 31"/>
              <a:gd name="T31" fmla="*/ 0 h 15"/>
              <a:gd name="T32" fmla="*/ 1 w 31"/>
              <a:gd name="T33"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15">
                <a:moveTo>
                  <a:pt x="1" y="1"/>
                </a:moveTo>
                <a:lnTo>
                  <a:pt x="2" y="3"/>
                </a:lnTo>
                <a:lnTo>
                  <a:pt x="0" y="3"/>
                </a:lnTo>
                <a:lnTo>
                  <a:pt x="5" y="7"/>
                </a:lnTo>
                <a:lnTo>
                  <a:pt x="4" y="9"/>
                </a:lnTo>
                <a:lnTo>
                  <a:pt x="10" y="10"/>
                </a:lnTo>
                <a:lnTo>
                  <a:pt x="9" y="12"/>
                </a:lnTo>
                <a:lnTo>
                  <a:pt x="15" y="11"/>
                </a:lnTo>
                <a:lnTo>
                  <a:pt x="15" y="14"/>
                </a:lnTo>
                <a:lnTo>
                  <a:pt x="21" y="10"/>
                </a:lnTo>
                <a:lnTo>
                  <a:pt x="22" y="12"/>
                </a:lnTo>
                <a:lnTo>
                  <a:pt x="25" y="7"/>
                </a:lnTo>
                <a:lnTo>
                  <a:pt x="27" y="9"/>
                </a:lnTo>
                <a:lnTo>
                  <a:pt x="28" y="3"/>
                </a:lnTo>
                <a:lnTo>
                  <a:pt x="30" y="4"/>
                </a:lnTo>
                <a:lnTo>
                  <a:pt x="29" y="0"/>
                </a:lnTo>
                <a:lnTo>
                  <a:pt x="1" y="1"/>
                </a:lnTo>
              </a:path>
            </a:pathLst>
          </a:custGeom>
          <a:solidFill>
            <a:srgbClr val="91919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61" name="Freeform 144"/>
          <p:cNvSpPr>
            <a:spLocks/>
          </p:cNvSpPr>
          <p:nvPr/>
        </p:nvSpPr>
        <p:spPr bwMode="gray">
          <a:xfrm>
            <a:off x="8942388" y="2509842"/>
            <a:ext cx="19050" cy="47625"/>
          </a:xfrm>
          <a:custGeom>
            <a:avLst/>
            <a:gdLst>
              <a:gd name="T0" fmla="*/ 10 w 12"/>
              <a:gd name="T1" fmla="*/ 0 h 30"/>
              <a:gd name="T2" fmla="*/ 0 w 12"/>
              <a:gd name="T3" fmla="*/ 25 h 30"/>
              <a:gd name="T4" fmla="*/ 1 w 12"/>
              <a:gd name="T5" fmla="*/ 26 h 30"/>
              <a:gd name="T6" fmla="*/ 1 w 12"/>
              <a:gd name="T7" fmla="*/ 28 h 30"/>
              <a:gd name="T8" fmla="*/ 1 w 12"/>
              <a:gd name="T9" fmla="*/ 29 h 30"/>
              <a:gd name="T10" fmla="*/ 2 w 12"/>
              <a:gd name="T11" fmla="*/ 28 h 30"/>
              <a:gd name="T12" fmla="*/ 3 w 12"/>
              <a:gd name="T13" fmla="*/ 26 h 30"/>
              <a:gd name="T14" fmla="*/ 2 w 12"/>
              <a:gd name="T15" fmla="*/ 25 h 30"/>
              <a:gd name="T16" fmla="*/ 2 w 12"/>
              <a:gd name="T17" fmla="*/ 24 h 30"/>
              <a:gd name="T18" fmla="*/ 11 w 12"/>
              <a:gd name="T19" fmla="*/ 0 h 30"/>
              <a:gd name="T20" fmla="*/ 10 w 12"/>
              <a:gd name="T2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0">
                <a:moveTo>
                  <a:pt x="10" y="0"/>
                </a:moveTo>
                <a:lnTo>
                  <a:pt x="0" y="25"/>
                </a:lnTo>
                <a:lnTo>
                  <a:pt x="1" y="26"/>
                </a:lnTo>
                <a:lnTo>
                  <a:pt x="1" y="28"/>
                </a:lnTo>
                <a:lnTo>
                  <a:pt x="1" y="29"/>
                </a:lnTo>
                <a:lnTo>
                  <a:pt x="2" y="28"/>
                </a:lnTo>
                <a:lnTo>
                  <a:pt x="3" y="26"/>
                </a:lnTo>
                <a:lnTo>
                  <a:pt x="2" y="25"/>
                </a:lnTo>
                <a:lnTo>
                  <a:pt x="2" y="24"/>
                </a:lnTo>
                <a:lnTo>
                  <a:pt x="11" y="0"/>
                </a:lnTo>
                <a:lnTo>
                  <a:pt x="10" y="0"/>
                </a:lnTo>
              </a:path>
            </a:pathLst>
          </a:custGeom>
          <a:solidFill>
            <a:srgbClr val="91919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62" name="Freeform 145"/>
          <p:cNvSpPr>
            <a:spLocks/>
          </p:cNvSpPr>
          <p:nvPr/>
        </p:nvSpPr>
        <p:spPr bwMode="gray">
          <a:xfrm>
            <a:off x="8883650" y="2493967"/>
            <a:ext cx="71438" cy="42863"/>
          </a:xfrm>
          <a:custGeom>
            <a:avLst/>
            <a:gdLst>
              <a:gd name="T0" fmla="*/ 4 w 45"/>
              <a:gd name="T1" fmla="*/ 0 h 27"/>
              <a:gd name="T2" fmla="*/ 0 w 45"/>
              <a:gd name="T3" fmla="*/ 18 h 27"/>
              <a:gd name="T4" fmla="*/ 0 w 45"/>
              <a:gd name="T5" fmla="*/ 26 h 27"/>
              <a:gd name="T6" fmla="*/ 43 w 45"/>
              <a:gd name="T7" fmla="*/ 26 h 27"/>
              <a:gd name="T8" fmla="*/ 44 w 45"/>
              <a:gd name="T9" fmla="*/ 25 h 27"/>
              <a:gd name="T10" fmla="*/ 44 w 45"/>
              <a:gd name="T11" fmla="*/ 24 h 27"/>
              <a:gd name="T12" fmla="*/ 43 w 45"/>
              <a:gd name="T13" fmla="*/ 22 h 27"/>
              <a:gd name="T14" fmla="*/ 37 w 45"/>
              <a:gd name="T15" fmla="*/ 20 h 27"/>
              <a:gd name="T16" fmla="*/ 32 w 45"/>
              <a:gd name="T17" fmla="*/ 0 h 27"/>
              <a:gd name="T18" fmla="*/ 4 w 45"/>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27">
                <a:moveTo>
                  <a:pt x="4" y="0"/>
                </a:moveTo>
                <a:lnTo>
                  <a:pt x="0" y="18"/>
                </a:lnTo>
                <a:lnTo>
                  <a:pt x="0" y="26"/>
                </a:lnTo>
                <a:lnTo>
                  <a:pt x="43" y="26"/>
                </a:lnTo>
                <a:lnTo>
                  <a:pt x="44" y="25"/>
                </a:lnTo>
                <a:lnTo>
                  <a:pt x="44" y="24"/>
                </a:lnTo>
                <a:lnTo>
                  <a:pt x="43" y="22"/>
                </a:lnTo>
                <a:lnTo>
                  <a:pt x="37" y="20"/>
                </a:lnTo>
                <a:lnTo>
                  <a:pt x="32" y="0"/>
                </a:lnTo>
                <a:lnTo>
                  <a:pt x="4" y="0"/>
                </a:lnTo>
              </a:path>
            </a:pathLst>
          </a:custGeom>
          <a:solidFill>
            <a:srgbClr val="00B7A5"/>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63" name="Freeform 146"/>
          <p:cNvSpPr>
            <a:spLocks/>
          </p:cNvSpPr>
          <p:nvPr/>
        </p:nvSpPr>
        <p:spPr bwMode="gray">
          <a:xfrm>
            <a:off x="8896350" y="2517780"/>
            <a:ext cx="33338" cy="22225"/>
          </a:xfrm>
          <a:custGeom>
            <a:avLst/>
            <a:gdLst>
              <a:gd name="T0" fmla="*/ 4 w 21"/>
              <a:gd name="T1" fmla="*/ 0 h 14"/>
              <a:gd name="T2" fmla="*/ 0 w 21"/>
              <a:gd name="T3" fmla="*/ 13 h 14"/>
              <a:gd name="T4" fmla="*/ 20 w 21"/>
              <a:gd name="T5" fmla="*/ 13 h 14"/>
              <a:gd name="T6" fmla="*/ 16 w 21"/>
              <a:gd name="T7" fmla="*/ 0 h 14"/>
              <a:gd name="T8" fmla="*/ 4 w 21"/>
              <a:gd name="T9" fmla="*/ 0 h 14"/>
            </a:gdLst>
            <a:ahLst/>
            <a:cxnLst>
              <a:cxn ang="0">
                <a:pos x="T0" y="T1"/>
              </a:cxn>
              <a:cxn ang="0">
                <a:pos x="T2" y="T3"/>
              </a:cxn>
              <a:cxn ang="0">
                <a:pos x="T4" y="T5"/>
              </a:cxn>
              <a:cxn ang="0">
                <a:pos x="T6" y="T7"/>
              </a:cxn>
              <a:cxn ang="0">
                <a:pos x="T8" y="T9"/>
              </a:cxn>
            </a:cxnLst>
            <a:rect l="0" t="0" r="r" b="b"/>
            <a:pathLst>
              <a:path w="21" h="14">
                <a:moveTo>
                  <a:pt x="4" y="0"/>
                </a:moveTo>
                <a:lnTo>
                  <a:pt x="0" y="13"/>
                </a:lnTo>
                <a:lnTo>
                  <a:pt x="20" y="13"/>
                </a:lnTo>
                <a:lnTo>
                  <a:pt x="16" y="0"/>
                </a:lnTo>
                <a:lnTo>
                  <a:pt x="4" y="0"/>
                </a:lnTo>
              </a:path>
            </a:pathLst>
          </a:custGeom>
          <a:solidFill>
            <a:srgbClr val="006B6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64" name="Freeform 147"/>
          <p:cNvSpPr>
            <a:spLocks/>
          </p:cNvSpPr>
          <p:nvPr/>
        </p:nvSpPr>
        <p:spPr bwMode="gray">
          <a:xfrm>
            <a:off x="8715375" y="2544767"/>
            <a:ext cx="71438" cy="79375"/>
          </a:xfrm>
          <a:custGeom>
            <a:avLst/>
            <a:gdLst>
              <a:gd name="T0" fmla="*/ 22 w 45"/>
              <a:gd name="T1" fmla="*/ 0 h 50"/>
              <a:gd name="T2" fmla="*/ 15 w 45"/>
              <a:gd name="T3" fmla="*/ 5 h 50"/>
              <a:gd name="T4" fmla="*/ 14 w 45"/>
              <a:gd name="T5" fmla="*/ 2 h 50"/>
              <a:gd name="T6" fmla="*/ 9 w 45"/>
              <a:gd name="T7" fmla="*/ 10 h 50"/>
              <a:gd name="T8" fmla="*/ 6 w 45"/>
              <a:gd name="T9" fmla="*/ 7 h 50"/>
              <a:gd name="T10" fmla="*/ 5 w 45"/>
              <a:gd name="T11" fmla="*/ 17 h 50"/>
              <a:gd name="T12" fmla="*/ 1 w 45"/>
              <a:gd name="T13" fmla="*/ 15 h 50"/>
              <a:gd name="T14" fmla="*/ 3 w 45"/>
              <a:gd name="T15" fmla="*/ 25 h 50"/>
              <a:gd name="T16" fmla="*/ 0 w 45"/>
              <a:gd name="T17" fmla="*/ 24 h 50"/>
              <a:gd name="T18" fmla="*/ 5 w 45"/>
              <a:gd name="T19" fmla="*/ 32 h 50"/>
              <a:gd name="T20" fmla="*/ 1 w 45"/>
              <a:gd name="T21" fmla="*/ 33 h 50"/>
              <a:gd name="T22" fmla="*/ 9 w 45"/>
              <a:gd name="T23" fmla="*/ 39 h 50"/>
              <a:gd name="T24" fmla="*/ 7 w 45"/>
              <a:gd name="T25" fmla="*/ 42 h 50"/>
              <a:gd name="T26" fmla="*/ 15 w 45"/>
              <a:gd name="T27" fmla="*/ 44 h 50"/>
              <a:gd name="T28" fmla="*/ 14 w 45"/>
              <a:gd name="T29" fmla="*/ 47 h 50"/>
              <a:gd name="T30" fmla="*/ 22 w 45"/>
              <a:gd name="T31" fmla="*/ 45 h 50"/>
              <a:gd name="T32" fmla="*/ 22 w 45"/>
              <a:gd name="T33" fmla="*/ 49 h 50"/>
              <a:gd name="T34" fmla="*/ 29 w 45"/>
              <a:gd name="T35" fmla="*/ 44 h 50"/>
              <a:gd name="T36" fmla="*/ 30 w 45"/>
              <a:gd name="T37" fmla="*/ 47 h 50"/>
              <a:gd name="T38" fmla="*/ 35 w 45"/>
              <a:gd name="T39" fmla="*/ 39 h 50"/>
              <a:gd name="T40" fmla="*/ 38 w 45"/>
              <a:gd name="T41" fmla="*/ 42 h 50"/>
              <a:gd name="T42" fmla="*/ 39 w 45"/>
              <a:gd name="T43" fmla="*/ 33 h 50"/>
              <a:gd name="T44" fmla="*/ 42 w 45"/>
              <a:gd name="T45" fmla="*/ 34 h 50"/>
              <a:gd name="T46" fmla="*/ 41 w 45"/>
              <a:gd name="T47" fmla="*/ 24 h 50"/>
              <a:gd name="T48" fmla="*/ 44 w 45"/>
              <a:gd name="T49" fmla="*/ 24 h 50"/>
              <a:gd name="T50" fmla="*/ 39 w 45"/>
              <a:gd name="T51" fmla="*/ 16 h 50"/>
              <a:gd name="T52" fmla="*/ 42 w 45"/>
              <a:gd name="T53" fmla="*/ 15 h 50"/>
              <a:gd name="T54" fmla="*/ 35 w 45"/>
              <a:gd name="T55" fmla="*/ 10 h 50"/>
              <a:gd name="T56" fmla="*/ 37 w 45"/>
              <a:gd name="T57" fmla="*/ 7 h 50"/>
              <a:gd name="T58" fmla="*/ 29 w 45"/>
              <a:gd name="T59" fmla="*/ 5 h 50"/>
              <a:gd name="T60" fmla="*/ 30 w 45"/>
              <a:gd name="T61" fmla="*/ 2 h 50"/>
              <a:gd name="T62" fmla="*/ 22 w 45"/>
              <a:gd name="T63" fmla="*/ 3 h 50"/>
              <a:gd name="T64" fmla="*/ 22 w 45"/>
              <a:gd name="T6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0">
                <a:moveTo>
                  <a:pt x="22" y="0"/>
                </a:moveTo>
                <a:lnTo>
                  <a:pt x="15" y="5"/>
                </a:lnTo>
                <a:lnTo>
                  <a:pt x="14" y="2"/>
                </a:lnTo>
                <a:lnTo>
                  <a:pt x="9" y="10"/>
                </a:lnTo>
                <a:lnTo>
                  <a:pt x="6" y="7"/>
                </a:lnTo>
                <a:lnTo>
                  <a:pt x="5" y="17"/>
                </a:lnTo>
                <a:lnTo>
                  <a:pt x="1" y="15"/>
                </a:lnTo>
                <a:lnTo>
                  <a:pt x="3" y="25"/>
                </a:lnTo>
                <a:lnTo>
                  <a:pt x="0" y="24"/>
                </a:lnTo>
                <a:lnTo>
                  <a:pt x="5" y="32"/>
                </a:lnTo>
                <a:lnTo>
                  <a:pt x="1" y="33"/>
                </a:lnTo>
                <a:lnTo>
                  <a:pt x="9" y="39"/>
                </a:lnTo>
                <a:lnTo>
                  <a:pt x="7" y="42"/>
                </a:lnTo>
                <a:lnTo>
                  <a:pt x="15" y="44"/>
                </a:lnTo>
                <a:lnTo>
                  <a:pt x="14" y="47"/>
                </a:lnTo>
                <a:lnTo>
                  <a:pt x="22" y="45"/>
                </a:lnTo>
                <a:lnTo>
                  <a:pt x="22" y="49"/>
                </a:lnTo>
                <a:lnTo>
                  <a:pt x="29" y="44"/>
                </a:lnTo>
                <a:lnTo>
                  <a:pt x="30" y="47"/>
                </a:lnTo>
                <a:lnTo>
                  <a:pt x="35" y="39"/>
                </a:lnTo>
                <a:lnTo>
                  <a:pt x="38" y="42"/>
                </a:lnTo>
                <a:lnTo>
                  <a:pt x="39" y="33"/>
                </a:lnTo>
                <a:lnTo>
                  <a:pt x="42" y="34"/>
                </a:lnTo>
                <a:lnTo>
                  <a:pt x="41" y="24"/>
                </a:lnTo>
                <a:lnTo>
                  <a:pt x="44" y="24"/>
                </a:lnTo>
                <a:lnTo>
                  <a:pt x="39" y="16"/>
                </a:lnTo>
                <a:lnTo>
                  <a:pt x="42" y="15"/>
                </a:lnTo>
                <a:lnTo>
                  <a:pt x="35" y="10"/>
                </a:lnTo>
                <a:lnTo>
                  <a:pt x="37" y="7"/>
                </a:lnTo>
                <a:lnTo>
                  <a:pt x="29" y="5"/>
                </a:lnTo>
                <a:lnTo>
                  <a:pt x="30" y="2"/>
                </a:lnTo>
                <a:lnTo>
                  <a:pt x="22" y="3"/>
                </a:lnTo>
                <a:lnTo>
                  <a:pt x="22" y="0"/>
                </a:lnTo>
              </a:path>
            </a:pathLst>
          </a:custGeom>
          <a:solidFill>
            <a:srgbClr val="919191"/>
          </a:solidFill>
          <a:ln w="12700" cap="rnd" cmpd="sng">
            <a:solidFill>
              <a:srgbClr val="000000"/>
            </a:solidFill>
            <a:prstDash val="solid"/>
            <a:round/>
            <a:headEnd type="none" w="med" len="med"/>
            <a:tailEnd type="none" w="med" len="med"/>
          </a:ln>
          <a:effectLst>
            <a:outerShdw dist="17961" dir="2700000" algn="ctr" rotWithShape="0">
              <a:srgbClr val="000000"/>
            </a:outerShdw>
          </a:effec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65" name="Oval 148"/>
          <p:cNvSpPr>
            <a:spLocks noChangeArrowheads="1"/>
          </p:cNvSpPr>
          <p:nvPr/>
        </p:nvSpPr>
        <p:spPr bwMode="gray">
          <a:xfrm>
            <a:off x="8743951" y="2582866"/>
            <a:ext cx="11113" cy="1588"/>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166" name="Freeform 149"/>
          <p:cNvSpPr>
            <a:spLocks/>
          </p:cNvSpPr>
          <p:nvPr/>
        </p:nvSpPr>
        <p:spPr bwMode="gray">
          <a:xfrm>
            <a:off x="8743950" y="2576516"/>
            <a:ext cx="12700" cy="14288"/>
          </a:xfrm>
          <a:custGeom>
            <a:avLst/>
            <a:gdLst>
              <a:gd name="T0" fmla="*/ 7 w 8"/>
              <a:gd name="T1" fmla="*/ 2 h 9"/>
              <a:gd name="T2" fmla="*/ 6 w 8"/>
              <a:gd name="T3" fmla="*/ 1 h 9"/>
              <a:gd name="T4" fmla="*/ 5 w 8"/>
              <a:gd name="T5" fmla="*/ 0 h 9"/>
              <a:gd name="T6" fmla="*/ 3 w 8"/>
              <a:gd name="T7" fmla="*/ 0 h 9"/>
              <a:gd name="T8" fmla="*/ 1 w 8"/>
              <a:gd name="T9" fmla="*/ 1 h 9"/>
              <a:gd name="T10" fmla="*/ 1 w 8"/>
              <a:gd name="T11" fmla="*/ 2 h 9"/>
              <a:gd name="T12" fmla="*/ 0 w 8"/>
              <a:gd name="T13" fmla="*/ 3 h 9"/>
              <a:gd name="T14" fmla="*/ 0 w 8"/>
              <a:gd name="T15" fmla="*/ 4 h 9"/>
              <a:gd name="T16" fmla="*/ 0 w 8"/>
              <a:gd name="T17" fmla="*/ 6 h 9"/>
              <a:gd name="T18" fmla="*/ 1 w 8"/>
              <a:gd name="T19" fmla="*/ 7 h 9"/>
              <a:gd name="T20" fmla="*/ 2 w 8"/>
              <a:gd name="T21" fmla="*/ 8 h 9"/>
              <a:gd name="T22" fmla="*/ 1 w 8"/>
              <a:gd name="T23" fmla="*/ 5 h 9"/>
              <a:gd name="T24" fmla="*/ 1 w 8"/>
              <a:gd name="T25" fmla="*/ 4 h 9"/>
              <a:gd name="T26" fmla="*/ 2 w 8"/>
              <a:gd name="T27" fmla="*/ 3 h 9"/>
              <a:gd name="T28" fmla="*/ 3 w 8"/>
              <a:gd name="T29" fmla="*/ 2 h 9"/>
              <a:gd name="T30" fmla="*/ 4 w 8"/>
              <a:gd name="T31" fmla="*/ 1 h 9"/>
              <a:gd name="T32" fmla="*/ 5 w 8"/>
              <a:gd name="T33" fmla="*/ 1 h 9"/>
              <a:gd name="T34" fmla="*/ 7 w 8"/>
              <a:gd name="T35"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9">
                <a:moveTo>
                  <a:pt x="7" y="2"/>
                </a:moveTo>
                <a:lnTo>
                  <a:pt x="6" y="1"/>
                </a:lnTo>
                <a:lnTo>
                  <a:pt x="5" y="0"/>
                </a:lnTo>
                <a:lnTo>
                  <a:pt x="3" y="0"/>
                </a:lnTo>
                <a:lnTo>
                  <a:pt x="1" y="1"/>
                </a:lnTo>
                <a:lnTo>
                  <a:pt x="1" y="2"/>
                </a:lnTo>
                <a:lnTo>
                  <a:pt x="0" y="3"/>
                </a:lnTo>
                <a:lnTo>
                  <a:pt x="0" y="4"/>
                </a:lnTo>
                <a:lnTo>
                  <a:pt x="0" y="6"/>
                </a:lnTo>
                <a:lnTo>
                  <a:pt x="1" y="7"/>
                </a:lnTo>
                <a:lnTo>
                  <a:pt x="2" y="8"/>
                </a:lnTo>
                <a:lnTo>
                  <a:pt x="1" y="5"/>
                </a:lnTo>
                <a:lnTo>
                  <a:pt x="1" y="4"/>
                </a:lnTo>
                <a:lnTo>
                  <a:pt x="2" y="3"/>
                </a:lnTo>
                <a:lnTo>
                  <a:pt x="3" y="2"/>
                </a:lnTo>
                <a:lnTo>
                  <a:pt x="4" y="1"/>
                </a:lnTo>
                <a:lnTo>
                  <a:pt x="5" y="1"/>
                </a:lnTo>
                <a:lnTo>
                  <a:pt x="7" y="2"/>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67" name="Freeform 150"/>
          <p:cNvSpPr>
            <a:spLocks/>
          </p:cNvSpPr>
          <p:nvPr/>
        </p:nvSpPr>
        <p:spPr bwMode="gray">
          <a:xfrm>
            <a:off x="8145464" y="1874841"/>
            <a:ext cx="77787" cy="922338"/>
          </a:xfrm>
          <a:custGeom>
            <a:avLst/>
            <a:gdLst>
              <a:gd name="T0" fmla="*/ 0 w 49"/>
              <a:gd name="T1" fmla="*/ 0 h 581"/>
              <a:gd name="T2" fmla="*/ 0 w 49"/>
              <a:gd name="T3" fmla="*/ 580 h 581"/>
              <a:gd name="T4" fmla="*/ 48 w 49"/>
              <a:gd name="T5" fmla="*/ 580 h 581"/>
            </a:gdLst>
            <a:ahLst/>
            <a:cxnLst>
              <a:cxn ang="0">
                <a:pos x="T0" y="T1"/>
              </a:cxn>
              <a:cxn ang="0">
                <a:pos x="T2" y="T3"/>
              </a:cxn>
              <a:cxn ang="0">
                <a:pos x="T4" y="T5"/>
              </a:cxn>
            </a:cxnLst>
            <a:rect l="0" t="0" r="r" b="b"/>
            <a:pathLst>
              <a:path w="49" h="581">
                <a:moveTo>
                  <a:pt x="0" y="0"/>
                </a:moveTo>
                <a:lnTo>
                  <a:pt x="0" y="580"/>
                </a:lnTo>
                <a:lnTo>
                  <a:pt x="48" y="58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68" name="Freeform 151"/>
          <p:cNvSpPr>
            <a:spLocks/>
          </p:cNvSpPr>
          <p:nvPr/>
        </p:nvSpPr>
        <p:spPr bwMode="gray">
          <a:xfrm>
            <a:off x="8234363" y="2106616"/>
            <a:ext cx="55562" cy="482600"/>
          </a:xfrm>
          <a:custGeom>
            <a:avLst/>
            <a:gdLst>
              <a:gd name="T0" fmla="*/ 0 w 35"/>
              <a:gd name="T1" fmla="*/ 0 h 304"/>
              <a:gd name="T2" fmla="*/ 0 w 35"/>
              <a:gd name="T3" fmla="*/ 303 h 304"/>
              <a:gd name="T4" fmla="*/ 34 w 35"/>
              <a:gd name="T5" fmla="*/ 303 h 304"/>
            </a:gdLst>
            <a:ahLst/>
            <a:cxnLst>
              <a:cxn ang="0">
                <a:pos x="T0" y="T1"/>
              </a:cxn>
              <a:cxn ang="0">
                <a:pos x="T2" y="T3"/>
              </a:cxn>
              <a:cxn ang="0">
                <a:pos x="T4" y="T5"/>
              </a:cxn>
            </a:cxnLst>
            <a:rect l="0" t="0" r="r" b="b"/>
            <a:pathLst>
              <a:path w="35" h="304">
                <a:moveTo>
                  <a:pt x="0" y="0"/>
                </a:moveTo>
                <a:lnTo>
                  <a:pt x="0" y="303"/>
                </a:lnTo>
                <a:lnTo>
                  <a:pt x="34" y="30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69" name="Line 152"/>
          <p:cNvSpPr>
            <a:spLocks noChangeShapeType="1"/>
          </p:cNvSpPr>
          <p:nvPr/>
        </p:nvSpPr>
        <p:spPr bwMode="gray">
          <a:xfrm>
            <a:off x="8243888" y="2322516"/>
            <a:ext cx="381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70" name="Rectangle 153"/>
          <p:cNvSpPr>
            <a:spLocks noChangeArrowheads="1"/>
          </p:cNvSpPr>
          <p:nvPr/>
        </p:nvSpPr>
        <p:spPr bwMode="gray">
          <a:xfrm>
            <a:off x="8196263" y="2720979"/>
            <a:ext cx="785812" cy="14446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8575" tIns="12700" rIns="28575" bIns="12700"/>
          <a:lstStyle>
            <a:lvl1pPr algn="l" defTabSz="122238">
              <a:defRPr sz="2400">
                <a:solidFill>
                  <a:schemeClr val="tx1"/>
                </a:solidFill>
                <a:latin typeface="Times New Roman" panose="02020603050405020304" pitchFamily="18" charset="0"/>
              </a:defRPr>
            </a:lvl1pPr>
            <a:lvl2pPr marL="168275" algn="l" defTabSz="122238">
              <a:defRPr sz="2400">
                <a:solidFill>
                  <a:schemeClr val="tx1"/>
                </a:solidFill>
                <a:latin typeface="Times New Roman" panose="02020603050405020304" pitchFamily="18" charset="0"/>
              </a:defRPr>
            </a:lvl2pPr>
            <a:lvl3pPr marL="336550" algn="l" defTabSz="122238">
              <a:defRPr sz="2400">
                <a:solidFill>
                  <a:schemeClr val="tx1"/>
                </a:solidFill>
                <a:latin typeface="Times New Roman" panose="02020603050405020304" pitchFamily="18" charset="0"/>
              </a:defRPr>
            </a:lvl3pPr>
            <a:lvl4pPr marL="503238" algn="l" defTabSz="122238">
              <a:defRPr sz="2400">
                <a:solidFill>
                  <a:schemeClr val="tx1"/>
                </a:solidFill>
                <a:latin typeface="Times New Roman" panose="02020603050405020304" pitchFamily="18" charset="0"/>
              </a:defRPr>
            </a:lvl4pPr>
            <a:lvl5pPr marL="673100" algn="l" defTabSz="122238">
              <a:defRPr sz="2400">
                <a:solidFill>
                  <a:schemeClr val="tx1"/>
                </a:solidFill>
                <a:latin typeface="Times New Roman" panose="02020603050405020304" pitchFamily="18" charset="0"/>
              </a:defRPr>
            </a:lvl5pPr>
            <a:lvl6pPr marL="1130300" defTabSz="122238" eaLnBrk="0" fontAlgn="base" hangingPunct="0">
              <a:spcBef>
                <a:spcPct val="0"/>
              </a:spcBef>
              <a:spcAft>
                <a:spcPct val="0"/>
              </a:spcAft>
              <a:defRPr sz="2400">
                <a:solidFill>
                  <a:schemeClr val="tx1"/>
                </a:solidFill>
                <a:latin typeface="Times New Roman" panose="02020603050405020304" pitchFamily="18" charset="0"/>
              </a:defRPr>
            </a:lvl6pPr>
            <a:lvl7pPr marL="1587500" defTabSz="122238" eaLnBrk="0" fontAlgn="base" hangingPunct="0">
              <a:spcBef>
                <a:spcPct val="0"/>
              </a:spcBef>
              <a:spcAft>
                <a:spcPct val="0"/>
              </a:spcAft>
              <a:defRPr sz="2400">
                <a:solidFill>
                  <a:schemeClr val="tx1"/>
                </a:solidFill>
                <a:latin typeface="Times New Roman" panose="02020603050405020304" pitchFamily="18" charset="0"/>
              </a:defRPr>
            </a:lvl7pPr>
            <a:lvl8pPr marL="2044700" defTabSz="122238" eaLnBrk="0" fontAlgn="base" hangingPunct="0">
              <a:spcBef>
                <a:spcPct val="0"/>
              </a:spcBef>
              <a:spcAft>
                <a:spcPct val="0"/>
              </a:spcAft>
              <a:defRPr sz="2400">
                <a:solidFill>
                  <a:schemeClr val="tx1"/>
                </a:solidFill>
                <a:latin typeface="Times New Roman" panose="02020603050405020304" pitchFamily="18" charset="0"/>
              </a:defRPr>
            </a:lvl8pPr>
            <a:lvl9pPr marL="2501900" defTabSz="1222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lnSpc>
                <a:spcPct val="85000"/>
              </a:lnSpc>
              <a:spcBef>
                <a:spcPct val="0"/>
              </a:spcBef>
              <a:spcAft>
                <a:spcPct val="0"/>
              </a:spcAft>
              <a:defRPr/>
            </a:pPr>
            <a:r>
              <a:rPr kumimoji="0" lang="en-US" altLang="en-US" sz="300" b="1" kern="0">
                <a:solidFill>
                  <a:srgbClr val="000000"/>
                </a:solidFill>
                <a:latin typeface="Arial" panose="020B0604020202020204" pitchFamily="34" charset="0"/>
                <a:cs typeface="Angsana New" panose="02020603050405020304" pitchFamily="18" charset="-34"/>
              </a:rPr>
              <a:t>Costs	Material</a:t>
            </a:r>
            <a:endParaRPr kumimoji="0" lang="de-DE" altLang="en-US" sz="300" b="1" kern="0">
              <a:solidFill>
                <a:srgbClr val="000000"/>
              </a:solidFill>
              <a:latin typeface="Arial" panose="020B0604020202020204" pitchFamily="34" charset="0"/>
              <a:cs typeface="Angsana New" panose="02020603050405020304" pitchFamily="18" charset="-34"/>
            </a:endParaRPr>
          </a:p>
          <a:p>
            <a:pPr eaLnBrk="0" fontAlgn="base" hangingPunct="0">
              <a:lnSpc>
                <a:spcPct val="85000"/>
              </a:lnSpc>
              <a:spcBef>
                <a:spcPct val="0"/>
              </a:spcBef>
              <a:spcAft>
                <a:spcPct val="0"/>
              </a:spcAft>
              <a:defRPr/>
            </a:pPr>
            <a:r>
              <a:rPr kumimoji="0" lang="de-DE" altLang="en-US" sz="300" b="1" kern="0">
                <a:solidFill>
                  <a:srgbClr val="000000"/>
                </a:solidFill>
                <a:latin typeface="Arial" panose="020B0604020202020204" pitchFamily="34" charset="0"/>
                <a:cs typeface="Angsana New" panose="02020603050405020304" pitchFamily="18" charset="-34"/>
              </a:rPr>
              <a:t>		</a:t>
            </a:r>
            <a:r>
              <a:rPr kumimoji="0" lang="en-US" altLang="en-US" sz="300" b="1" kern="0">
                <a:solidFill>
                  <a:srgbClr val="000000"/>
                </a:solidFill>
                <a:latin typeface="Arial" panose="020B0604020202020204" pitchFamily="34" charset="0"/>
                <a:cs typeface="Angsana New" panose="02020603050405020304" pitchFamily="18" charset="-34"/>
              </a:rPr>
              <a:t>Labor</a:t>
            </a:r>
            <a:endParaRPr kumimoji="0" lang="de-DE" altLang="en-US" sz="300" b="1" kern="0">
              <a:solidFill>
                <a:srgbClr val="000000"/>
              </a:solidFill>
              <a:latin typeface="Arial" panose="020B0604020202020204" pitchFamily="34" charset="0"/>
              <a:cs typeface="Angsana New" panose="02020603050405020304" pitchFamily="18" charset="-34"/>
            </a:endParaRPr>
          </a:p>
          <a:p>
            <a:pPr eaLnBrk="0" fontAlgn="base" hangingPunct="0">
              <a:lnSpc>
                <a:spcPct val="85000"/>
              </a:lnSpc>
              <a:spcBef>
                <a:spcPct val="0"/>
              </a:spcBef>
              <a:spcAft>
                <a:spcPct val="0"/>
              </a:spcAft>
              <a:defRPr/>
            </a:pPr>
            <a:r>
              <a:rPr kumimoji="0" lang="de-DE" altLang="en-US" sz="300" b="1" kern="0">
                <a:solidFill>
                  <a:srgbClr val="000000"/>
                </a:solidFill>
                <a:latin typeface="Arial" panose="020B0604020202020204" pitchFamily="34" charset="0"/>
                <a:cs typeface="Angsana New" panose="02020603050405020304" pitchFamily="18" charset="-34"/>
              </a:rPr>
              <a:t>		...</a:t>
            </a:r>
          </a:p>
        </p:txBody>
      </p:sp>
      <p:sp>
        <p:nvSpPr>
          <p:cNvPr id="171" name="Rectangle 154"/>
          <p:cNvSpPr>
            <a:spLocks noChangeArrowheads="1"/>
          </p:cNvSpPr>
          <p:nvPr/>
        </p:nvSpPr>
        <p:spPr bwMode="gray">
          <a:xfrm>
            <a:off x="8324851" y="2744791"/>
            <a:ext cx="23813" cy="19050"/>
          </a:xfrm>
          <a:prstGeom prst="rect">
            <a:avLst/>
          </a:prstGeom>
          <a:solidFill>
            <a:srgbClr val="F57B49"/>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172" name="Rectangle 155"/>
          <p:cNvSpPr>
            <a:spLocks noChangeArrowheads="1"/>
          </p:cNvSpPr>
          <p:nvPr/>
        </p:nvSpPr>
        <p:spPr bwMode="gray">
          <a:xfrm>
            <a:off x="8802689" y="2747966"/>
            <a:ext cx="104775" cy="46038"/>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173" name="Rectangle 156"/>
          <p:cNvSpPr>
            <a:spLocks noChangeArrowheads="1"/>
          </p:cNvSpPr>
          <p:nvPr/>
        </p:nvSpPr>
        <p:spPr bwMode="gray">
          <a:xfrm>
            <a:off x="8818563" y="2754316"/>
            <a:ext cx="82550" cy="33338"/>
          </a:xfrm>
          <a:prstGeom prst="rect">
            <a:avLst/>
          </a:prstGeom>
          <a:solidFill>
            <a:srgbClr val="51DC0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7150" tIns="19050" rIns="57150" bIns="19050" anchor="ctr"/>
          <a:lstStyle>
            <a:lvl1pPr algn="l" defTabSz="122238">
              <a:defRPr sz="2400">
                <a:solidFill>
                  <a:schemeClr val="tx1"/>
                </a:solidFill>
                <a:latin typeface="Times New Roman" panose="02020603050405020304" pitchFamily="18" charset="0"/>
              </a:defRPr>
            </a:lvl1pPr>
            <a:lvl2pPr marL="168275" algn="l" defTabSz="122238">
              <a:defRPr sz="2400">
                <a:solidFill>
                  <a:schemeClr val="tx1"/>
                </a:solidFill>
                <a:latin typeface="Times New Roman" panose="02020603050405020304" pitchFamily="18" charset="0"/>
              </a:defRPr>
            </a:lvl2pPr>
            <a:lvl3pPr marL="336550" algn="l" defTabSz="122238">
              <a:defRPr sz="2400">
                <a:solidFill>
                  <a:schemeClr val="tx1"/>
                </a:solidFill>
                <a:latin typeface="Times New Roman" panose="02020603050405020304" pitchFamily="18" charset="0"/>
              </a:defRPr>
            </a:lvl3pPr>
            <a:lvl4pPr marL="503238" algn="l" defTabSz="122238">
              <a:defRPr sz="2400">
                <a:solidFill>
                  <a:schemeClr val="tx1"/>
                </a:solidFill>
                <a:latin typeface="Times New Roman" panose="02020603050405020304" pitchFamily="18" charset="0"/>
              </a:defRPr>
            </a:lvl4pPr>
            <a:lvl5pPr marL="673100" algn="l" defTabSz="122238">
              <a:defRPr sz="2400">
                <a:solidFill>
                  <a:schemeClr val="tx1"/>
                </a:solidFill>
                <a:latin typeface="Times New Roman" panose="02020603050405020304" pitchFamily="18" charset="0"/>
              </a:defRPr>
            </a:lvl5pPr>
            <a:lvl6pPr marL="1130300" defTabSz="122238" eaLnBrk="0" fontAlgn="base" hangingPunct="0">
              <a:spcBef>
                <a:spcPct val="0"/>
              </a:spcBef>
              <a:spcAft>
                <a:spcPct val="0"/>
              </a:spcAft>
              <a:defRPr sz="2400">
                <a:solidFill>
                  <a:schemeClr val="tx1"/>
                </a:solidFill>
                <a:latin typeface="Times New Roman" panose="02020603050405020304" pitchFamily="18" charset="0"/>
              </a:defRPr>
            </a:lvl6pPr>
            <a:lvl7pPr marL="1587500" defTabSz="122238" eaLnBrk="0" fontAlgn="base" hangingPunct="0">
              <a:spcBef>
                <a:spcPct val="0"/>
              </a:spcBef>
              <a:spcAft>
                <a:spcPct val="0"/>
              </a:spcAft>
              <a:defRPr sz="2400">
                <a:solidFill>
                  <a:schemeClr val="tx1"/>
                </a:solidFill>
                <a:latin typeface="Times New Roman" panose="02020603050405020304" pitchFamily="18" charset="0"/>
              </a:defRPr>
            </a:lvl7pPr>
            <a:lvl8pPr marL="2044700" defTabSz="122238" eaLnBrk="0" fontAlgn="base" hangingPunct="0">
              <a:spcBef>
                <a:spcPct val="0"/>
              </a:spcBef>
              <a:spcAft>
                <a:spcPct val="0"/>
              </a:spcAft>
              <a:defRPr sz="2400">
                <a:solidFill>
                  <a:schemeClr val="tx1"/>
                </a:solidFill>
                <a:latin typeface="Times New Roman" panose="02020603050405020304" pitchFamily="18" charset="0"/>
              </a:defRPr>
            </a:lvl8pPr>
            <a:lvl9pPr marL="2501900" defTabSz="1222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0"/>
              </a:spcBef>
              <a:spcAft>
                <a:spcPct val="0"/>
              </a:spcAft>
              <a:defRPr/>
            </a:pPr>
            <a:r>
              <a:rPr kumimoji="0" lang="de-DE" altLang="en-US" sz="400" b="1" kern="0">
                <a:solidFill>
                  <a:srgbClr val="000000"/>
                </a:solidFill>
                <a:latin typeface="Arial" panose="020B0604020202020204" pitchFamily="34" charset="0"/>
                <a:cs typeface="Angsana New" panose="02020603050405020304" pitchFamily="18" charset="-34"/>
              </a:rPr>
              <a:t>20</a:t>
            </a:r>
          </a:p>
        </p:txBody>
      </p:sp>
      <p:sp>
        <p:nvSpPr>
          <p:cNvPr id="174" name="Rectangle 157"/>
          <p:cNvSpPr>
            <a:spLocks noChangeArrowheads="1"/>
          </p:cNvSpPr>
          <p:nvPr/>
        </p:nvSpPr>
        <p:spPr bwMode="gray">
          <a:xfrm>
            <a:off x="8769351" y="2800354"/>
            <a:ext cx="104775" cy="508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175" name="Rectangle 158"/>
          <p:cNvSpPr>
            <a:spLocks noChangeArrowheads="1"/>
          </p:cNvSpPr>
          <p:nvPr/>
        </p:nvSpPr>
        <p:spPr bwMode="gray">
          <a:xfrm>
            <a:off x="8783639" y="2806705"/>
            <a:ext cx="84137" cy="33337"/>
          </a:xfrm>
          <a:prstGeom prst="rect">
            <a:avLst/>
          </a:prstGeom>
          <a:solidFill>
            <a:srgbClr val="EF910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7150" tIns="19050" rIns="57150" bIns="19050" anchor="ctr"/>
          <a:lstStyle>
            <a:lvl1pPr algn="l" defTabSz="122238">
              <a:defRPr sz="2400">
                <a:solidFill>
                  <a:schemeClr val="tx1"/>
                </a:solidFill>
                <a:latin typeface="Times New Roman" panose="02020603050405020304" pitchFamily="18" charset="0"/>
              </a:defRPr>
            </a:lvl1pPr>
            <a:lvl2pPr marL="168275" algn="l" defTabSz="122238">
              <a:defRPr sz="2400">
                <a:solidFill>
                  <a:schemeClr val="tx1"/>
                </a:solidFill>
                <a:latin typeface="Times New Roman" panose="02020603050405020304" pitchFamily="18" charset="0"/>
              </a:defRPr>
            </a:lvl2pPr>
            <a:lvl3pPr marL="336550" algn="l" defTabSz="122238">
              <a:defRPr sz="2400">
                <a:solidFill>
                  <a:schemeClr val="tx1"/>
                </a:solidFill>
                <a:latin typeface="Times New Roman" panose="02020603050405020304" pitchFamily="18" charset="0"/>
              </a:defRPr>
            </a:lvl3pPr>
            <a:lvl4pPr marL="503238" algn="l" defTabSz="122238">
              <a:defRPr sz="2400">
                <a:solidFill>
                  <a:schemeClr val="tx1"/>
                </a:solidFill>
                <a:latin typeface="Times New Roman" panose="02020603050405020304" pitchFamily="18" charset="0"/>
              </a:defRPr>
            </a:lvl4pPr>
            <a:lvl5pPr marL="673100" algn="l" defTabSz="122238">
              <a:defRPr sz="2400">
                <a:solidFill>
                  <a:schemeClr val="tx1"/>
                </a:solidFill>
                <a:latin typeface="Times New Roman" panose="02020603050405020304" pitchFamily="18" charset="0"/>
              </a:defRPr>
            </a:lvl5pPr>
            <a:lvl6pPr marL="1130300" defTabSz="122238" eaLnBrk="0" fontAlgn="base" hangingPunct="0">
              <a:spcBef>
                <a:spcPct val="0"/>
              </a:spcBef>
              <a:spcAft>
                <a:spcPct val="0"/>
              </a:spcAft>
              <a:defRPr sz="2400">
                <a:solidFill>
                  <a:schemeClr val="tx1"/>
                </a:solidFill>
                <a:latin typeface="Times New Roman" panose="02020603050405020304" pitchFamily="18" charset="0"/>
              </a:defRPr>
            </a:lvl6pPr>
            <a:lvl7pPr marL="1587500" defTabSz="122238" eaLnBrk="0" fontAlgn="base" hangingPunct="0">
              <a:spcBef>
                <a:spcPct val="0"/>
              </a:spcBef>
              <a:spcAft>
                <a:spcPct val="0"/>
              </a:spcAft>
              <a:defRPr sz="2400">
                <a:solidFill>
                  <a:schemeClr val="tx1"/>
                </a:solidFill>
                <a:latin typeface="Times New Roman" panose="02020603050405020304" pitchFamily="18" charset="0"/>
              </a:defRPr>
            </a:lvl7pPr>
            <a:lvl8pPr marL="2044700" defTabSz="122238" eaLnBrk="0" fontAlgn="base" hangingPunct="0">
              <a:spcBef>
                <a:spcPct val="0"/>
              </a:spcBef>
              <a:spcAft>
                <a:spcPct val="0"/>
              </a:spcAft>
              <a:defRPr sz="2400">
                <a:solidFill>
                  <a:schemeClr val="tx1"/>
                </a:solidFill>
                <a:latin typeface="Times New Roman" panose="02020603050405020304" pitchFamily="18" charset="0"/>
              </a:defRPr>
            </a:lvl8pPr>
            <a:lvl9pPr marL="2501900" defTabSz="1222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0"/>
              </a:spcBef>
              <a:spcAft>
                <a:spcPct val="0"/>
              </a:spcAft>
              <a:defRPr/>
            </a:pPr>
            <a:r>
              <a:rPr kumimoji="0" lang="de-DE" altLang="en-US" sz="400" b="1" kern="0">
                <a:solidFill>
                  <a:srgbClr val="000000"/>
                </a:solidFill>
                <a:latin typeface="Arial" panose="020B0604020202020204" pitchFamily="34" charset="0"/>
                <a:cs typeface="Angsana New" panose="02020603050405020304" pitchFamily="18" charset="-34"/>
              </a:rPr>
              <a:t>50</a:t>
            </a:r>
          </a:p>
        </p:txBody>
      </p:sp>
      <p:sp>
        <p:nvSpPr>
          <p:cNvPr id="176" name="Rectangle 159"/>
          <p:cNvSpPr>
            <a:spLocks noChangeArrowheads="1"/>
          </p:cNvSpPr>
          <p:nvPr/>
        </p:nvSpPr>
        <p:spPr bwMode="gray">
          <a:xfrm>
            <a:off x="8702675" y="2760667"/>
            <a:ext cx="103188" cy="49213"/>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177" name="Rectangle 160"/>
          <p:cNvSpPr>
            <a:spLocks noChangeArrowheads="1"/>
          </p:cNvSpPr>
          <p:nvPr/>
        </p:nvSpPr>
        <p:spPr bwMode="gray">
          <a:xfrm>
            <a:off x="8715376" y="2770192"/>
            <a:ext cx="80963" cy="30163"/>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512" tIns="19050" rIns="36512" bIns="19050" anchor="ctr"/>
          <a:lstStyle>
            <a:lvl1pPr algn="l" defTabSz="122238">
              <a:defRPr sz="2400">
                <a:solidFill>
                  <a:schemeClr val="tx1"/>
                </a:solidFill>
                <a:latin typeface="Times New Roman" panose="02020603050405020304" pitchFamily="18" charset="0"/>
              </a:defRPr>
            </a:lvl1pPr>
            <a:lvl2pPr marL="168275" algn="l" defTabSz="122238">
              <a:defRPr sz="2400">
                <a:solidFill>
                  <a:schemeClr val="tx1"/>
                </a:solidFill>
                <a:latin typeface="Times New Roman" panose="02020603050405020304" pitchFamily="18" charset="0"/>
              </a:defRPr>
            </a:lvl2pPr>
            <a:lvl3pPr marL="336550" algn="l" defTabSz="122238">
              <a:defRPr sz="2400">
                <a:solidFill>
                  <a:schemeClr val="tx1"/>
                </a:solidFill>
                <a:latin typeface="Times New Roman" panose="02020603050405020304" pitchFamily="18" charset="0"/>
              </a:defRPr>
            </a:lvl3pPr>
            <a:lvl4pPr marL="503238" algn="l" defTabSz="122238">
              <a:defRPr sz="2400">
                <a:solidFill>
                  <a:schemeClr val="tx1"/>
                </a:solidFill>
                <a:latin typeface="Times New Roman" panose="02020603050405020304" pitchFamily="18" charset="0"/>
              </a:defRPr>
            </a:lvl4pPr>
            <a:lvl5pPr marL="673100" algn="l" defTabSz="122238">
              <a:defRPr sz="2400">
                <a:solidFill>
                  <a:schemeClr val="tx1"/>
                </a:solidFill>
                <a:latin typeface="Times New Roman" panose="02020603050405020304" pitchFamily="18" charset="0"/>
              </a:defRPr>
            </a:lvl5pPr>
            <a:lvl6pPr marL="1130300" defTabSz="122238" eaLnBrk="0" fontAlgn="base" hangingPunct="0">
              <a:spcBef>
                <a:spcPct val="0"/>
              </a:spcBef>
              <a:spcAft>
                <a:spcPct val="0"/>
              </a:spcAft>
              <a:defRPr sz="2400">
                <a:solidFill>
                  <a:schemeClr val="tx1"/>
                </a:solidFill>
                <a:latin typeface="Times New Roman" panose="02020603050405020304" pitchFamily="18" charset="0"/>
              </a:defRPr>
            </a:lvl6pPr>
            <a:lvl7pPr marL="1587500" defTabSz="122238" eaLnBrk="0" fontAlgn="base" hangingPunct="0">
              <a:spcBef>
                <a:spcPct val="0"/>
              </a:spcBef>
              <a:spcAft>
                <a:spcPct val="0"/>
              </a:spcAft>
              <a:defRPr sz="2400">
                <a:solidFill>
                  <a:schemeClr val="tx1"/>
                </a:solidFill>
                <a:latin typeface="Times New Roman" panose="02020603050405020304" pitchFamily="18" charset="0"/>
              </a:defRPr>
            </a:lvl7pPr>
            <a:lvl8pPr marL="2044700" defTabSz="122238" eaLnBrk="0" fontAlgn="base" hangingPunct="0">
              <a:spcBef>
                <a:spcPct val="0"/>
              </a:spcBef>
              <a:spcAft>
                <a:spcPct val="0"/>
              </a:spcAft>
              <a:defRPr sz="2400">
                <a:solidFill>
                  <a:schemeClr val="tx1"/>
                </a:solidFill>
                <a:latin typeface="Times New Roman" panose="02020603050405020304" pitchFamily="18" charset="0"/>
              </a:defRPr>
            </a:lvl8pPr>
            <a:lvl9pPr marL="2501900" defTabSz="1222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0"/>
              </a:spcBef>
              <a:spcAft>
                <a:spcPct val="0"/>
              </a:spcAft>
              <a:defRPr/>
            </a:pPr>
            <a:r>
              <a:rPr kumimoji="0" lang="de-DE" altLang="en-US" sz="400" b="1" kern="0">
                <a:solidFill>
                  <a:srgbClr val="000000"/>
                </a:solidFill>
                <a:latin typeface="Arial" panose="020B0604020202020204" pitchFamily="34" charset="0"/>
                <a:cs typeface="Angsana New" panose="02020603050405020304" pitchFamily="18" charset="-34"/>
              </a:rPr>
              <a:t>100</a:t>
            </a:r>
          </a:p>
        </p:txBody>
      </p:sp>
      <p:sp>
        <p:nvSpPr>
          <p:cNvPr id="178" name="Line 161"/>
          <p:cNvSpPr>
            <a:spLocks noChangeShapeType="1"/>
          </p:cNvSpPr>
          <p:nvPr/>
        </p:nvSpPr>
        <p:spPr bwMode="gray">
          <a:xfrm>
            <a:off x="8151814" y="2054229"/>
            <a:ext cx="5397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79" name="Rectangle 162"/>
          <p:cNvSpPr>
            <a:spLocks noChangeArrowheads="1"/>
          </p:cNvSpPr>
          <p:nvPr/>
        </p:nvSpPr>
        <p:spPr bwMode="gray">
          <a:xfrm>
            <a:off x="8324851" y="2787655"/>
            <a:ext cx="23813" cy="20637"/>
          </a:xfrm>
          <a:prstGeom prst="rect">
            <a:avLst/>
          </a:prstGeom>
          <a:solidFill>
            <a:srgbClr val="F57B49"/>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180" name="Rectangle 163"/>
          <p:cNvSpPr>
            <a:spLocks noChangeArrowheads="1"/>
          </p:cNvSpPr>
          <p:nvPr/>
        </p:nvSpPr>
        <p:spPr bwMode="gray">
          <a:xfrm>
            <a:off x="8324851" y="2832105"/>
            <a:ext cx="23813" cy="20637"/>
          </a:xfrm>
          <a:prstGeom prst="rect">
            <a:avLst/>
          </a:prstGeom>
          <a:solidFill>
            <a:srgbClr val="F57B49"/>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181" name="Rectangle 164"/>
          <p:cNvSpPr>
            <a:spLocks noChangeArrowheads="1"/>
          </p:cNvSpPr>
          <p:nvPr/>
        </p:nvSpPr>
        <p:spPr bwMode="gray">
          <a:xfrm>
            <a:off x="1828800" y="890591"/>
            <a:ext cx="1550988"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pPr>
            <a:r>
              <a:rPr lang="en-US" altLang="en-US" sz="2000" b="1">
                <a:solidFill>
                  <a:srgbClr val="000000"/>
                </a:solidFill>
                <a:latin typeface="Arial" panose="020B0604020202020204" pitchFamily="34" charset="0"/>
                <a:cs typeface="Angsana New" panose="02020603050405020304" pitchFamily="18" charset="-34"/>
              </a:rPr>
              <a:t>Warehouse</a:t>
            </a:r>
          </a:p>
        </p:txBody>
      </p:sp>
      <p:sp>
        <p:nvSpPr>
          <p:cNvPr id="182" name="Rectangle 165"/>
          <p:cNvSpPr>
            <a:spLocks noChangeArrowheads="1"/>
          </p:cNvSpPr>
          <p:nvPr/>
        </p:nvSpPr>
        <p:spPr bwMode="gray">
          <a:xfrm>
            <a:off x="6172201" y="966792"/>
            <a:ext cx="230511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pPr>
            <a:r>
              <a:rPr lang="en-US" altLang="en-US" sz="2000" b="1">
                <a:solidFill>
                  <a:srgbClr val="000000"/>
                </a:solidFill>
                <a:latin typeface="Arial" panose="020B0604020202020204" pitchFamily="34" charset="0"/>
                <a:cs typeface="Angsana New" panose="02020603050405020304" pitchFamily="18" charset="-34"/>
              </a:rPr>
              <a:t>Production Order</a:t>
            </a:r>
          </a:p>
        </p:txBody>
      </p:sp>
      <p:sp>
        <p:nvSpPr>
          <p:cNvPr id="183" name="Rectangle 166"/>
          <p:cNvSpPr>
            <a:spLocks noChangeArrowheads="1"/>
          </p:cNvSpPr>
          <p:nvPr/>
        </p:nvSpPr>
        <p:spPr bwMode="gray">
          <a:xfrm>
            <a:off x="6248400" y="2109791"/>
            <a:ext cx="1263650" cy="368300"/>
          </a:xfrm>
          <a:prstGeom prst="rect">
            <a:avLst/>
          </a:prstGeom>
          <a:solidFill>
            <a:srgbClr val="FFFFFF"/>
          </a:solidFill>
          <a:ln w="12700">
            <a:solidFill>
              <a:srgbClr val="EFEFD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r>
              <a:rPr kumimoji="0" lang="en-US" altLang="en-US" sz="1600" b="1" kern="0">
                <a:solidFill>
                  <a:srgbClr val="000000"/>
                </a:solidFill>
                <a:latin typeface="Arial" panose="020B0604020202020204" pitchFamily="34" charset="0"/>
                <a:cs typeface="Angsana New" panose="02020603050405020304" pitchFamily="18" charset="-34"/>
              </a:rPr>
              <a:t>Assembly</a:t>
            </a:r>
          </a:p>
        </p:txBody>
      </p:sp>
      <p:sp>
        <p:nvSpPr>
          <p:cNvPr id="184" name="Rectangle 167"/>
          <p:cNvSpPr>
            <a:spLocks noChangeArrowheads="1"/>
          </p:cNvSpPr>
          <p:nvPr/>
        </p:nvSpPr>
        <p:spPr bwMode="gray">
          <a:xfrm>
            <a:off x="6546850" y="2871791"/>
            <a:ext cx="1652588" cy="368300"/>
          </a:xfrm>
          <a:prstGeom prst="rect">
            <a:avLst/>
          </a:prstGeom>
          <a:solidFill>
            <a:srgbClr val="FFFFFF"/>
          </a:solidFill>
          <a:ln w="12700">
            <a:solidFill>
              <a:srgbClr val="EFEFD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r>
              <a:rPr kumimoji="0" lang="en-US" altLang="en-US" sz="1600" b="1" kern="0">
                <a:solidFill>
                  <a:srgbClr val="000000"/>
                </a:solidFill>
                <a:latin typeface="Arial" panose="020B0604020202020204" pitchFamily="34" charset="0"/>
                <a:cs typeface="Angsana New" panose="02020603050405020304" pitchFamily="18" charset="-34"/>
              </a:rPr>
              <a:t>Component 1</a:t>
            </a:r>
          </a:p>
        </p:txBody>
      </p:sp>
      <p:sp>
        <p:nvSpPr>
          <p:cNvPr id="185" name="Rectangle 168"/>
          <p:cNvSpPr>
            <a:spLocks noChangeArrowheads="1"/>
          </p:cNvSpPr>
          <p:nvPr/>
        </p:nvSpPr>
        <p:spPr bwMode="gray">
          <a:xfrm>
            <a:off x="6535738" y="3481391"/>
            <a:ext cx="1663700" cy="368300"/>
          </a:xfrm>
          <a:prstGeom prst="rect">
            <a:avLst/>
          </a:prstGeom>
          <a:solidFill>
            <a:srgbClr val="FFFFFF"/>
          </a:solidFill>
          <a:ln w="12700">
            <a:solidFill>
              <a:srgbClr val="EFEFD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r>
              <a:rPr kumimoji="0" lang="en-US" altLang="en-US" sz="1600" b="1" kern="0">
                <a:solidFill>
                  <a:srgbClr val="000000"/>
                </a:solidFill>
                <a:latin typeface="Arial" panose="020B0604020202020204" pitchFamily="34" charset="0"/>
                <a:cs typeface="Angsana New" panose="02020603050405020304" pitchFamily="18" charset="-34"/>
              </a:rPr>
              <a:t>Component 2</a:t>
            </a:r>
          </a:p>
        </p:txBody>
      </p:sp>
      <p:sp>
        <p:nvSpPr>
          <p:cNvPr id="186" name="Line 169"/>
          <p:cNvSpPr>
            <a:spLocks noChangeShapeType="1"/>
          </p:cNvSpPr>
          <p:nvPr/>
        </p:nvSpPr>
        <p:spPr bwMode="gray">
          <a:xfrm flipH="1">
            <a:off x="6324600" y="2490791"/>
            <a:ext cx="0" cy="12192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87" name="Line 170"/>
          <p:cNvSpPr>
            <a:spLocks noChangeShapeType="1"/>
          </p:cNvSpPr>
          <p:nvPr/>
        </p:nvSpPr>
        <p:spPr bwMode="gray">
          <a:xfrm flipH="1">
            <a:off x="6324601" y="3094041"/>
            <a:ext cx="201613"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88" name="Line 171"/>
          <p:cNvSpPr>
            <a:spLocks noChangeShapeType="1"/>
          </p:cNvSpPr>
          <p:nvPr/>
        </p:nvSpPr>
        <p:spPr bwMode="gray">
          <a:xfrm flipH="1">
            <a:off x="6324601" y="3703641"/>
            <a:ext cx="201613"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89" name="Line 172"/>
          <p:cNvSpPr>
            <a:spLocks noChangeShapeType="1"/>
          </p:cNvSpPr>
          <p:nvPr/>
        </p:nvSpPr>
        <p:spPr bwMode="gray">
          <a:xfrm>
            <a:off x="1201738" y="3100391"/>
            <a:ext cx="29591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90" name="AutoShape 173"/>
          <p:cNvSpPr>
            <a:spLocks noChangeArrowheads="1"/>
          </p:cNvSpPr>
          <p:nvPr/>
        </p:nvSpPr>
        <p:spPr bwMode="gray">
          <a:xfrm flipH="1">
            <a:off x="3454400" y="1741491"/>
            <a:ext cx="2578100" cy="673100"/>
          </a:xfrm>
          <a:prstGeom prst="rightArrow">
            <a:avLst>
              <a:gd name="adj1" fmla="val 50000"/>
              <a:gd name="adj2" fmla="val 91552"/>
            </a:avLst>
          </a:prstGeom>
          <a:solidFill>
            <a:srgbClr val="99FF99"/>
          </a:solidFill>
          <a:ln w="12700"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defTabSz="266700">
              <a:defRPr sz="2400">
                <a:solidFill>
                  <a:schemeClr val="tx1"/>
                </a:solidFill>
                <a:latin typeface="Times New Roman" panose="02020603050405020304" pitchFamily="18" charset="0"/>
              </a:defRPr>
            </a:lvl1pPr>
            <a:lvl2pPr marL="247650" algn="l" defTabSz="266700">
              <a:defRPr sz="2400">
                <a:solidFill>
                  <a:schemeClr val="tx1"/>
                </a:solidFill>
                <a:latin typeface="Times New Roman" panose="02020603050405020304" pitchFamily="18" charset="0"/>
              </a:defRPr>
            </a:lvl2pPr>
            <a:lvl3pPr marL="493713" algn="l" defTabSz="266700">
              <a:defRPr sz="2400">
                <a:solidFill>
                  <a:schemeClr val="tx1"/>
                </a:solidFill>
                <a:latin typeface="Times New Roman" panose="02020603050405020304" pitchFamily="18" charset="0"/>
              </a:defRPr>
            </a:lvl3pPr>
            <a:lvl4pPr marL="739775" algn="l" defTabSz="266700">
              <a:defRPr sz="2400">
                <a:solidFill>
                  <a:schemeClr val="tx1"/>
                </a:solidFill>
                <a:latin typeface="Times New Roman" panose="02020603050405020304" pitchFamily="18" charset="0"/>
              </a:defRPr>
            </a:lvl4pPr>
            <a:lvl5pPr marL="989013" algn="l" defTabSz="266700">
              <a:defRPr sz="2400">
                <a:solidFill>
                  <a:schemeClr val="tx1"/>
                </a:solidFill>
                <a:latin typeface="Times New Roman" panose="02020603050405020304" pitchFamily="18" charset="0"/>
              </a:defRPr>
            </a:lvl5pPr>
            <a:lvl6pPr marL="1446213" defTabSz="266700" eaLnBrk="0" fontAlgn="base" hangingPunct="0">
              <a:spcBef>
                <a:spcPct val="0"/>
              </a:spcBef>
              <a:spcAft>
                <a:spcPct val="0"/>
              </a:spcAft>
              <a:defRPr sz="2400">
                <a:solidFill>
                  <a:schemeClr val="tx1"/>
                </a:solidFill>
                <a:latin typeface="Times New Roman" panose="02020603050405020304" pitchFamily="18" charset="0"/>
              </a:defRPr>
            </a:lvl6pPr>
            <a:lvl7pPr marL="1903413" defTabSz="266700" eaLnBrk="0" fontAlgn="base" hangingPunct="0">
              <a:spcBef>
                <a:spcPct val="0"/>
              </a:spcBef>
              <a:spcAft>
                <a:spcPct val="0"/>
              </a:spcAft>
              <a:defRPr sz="2400">
                <a:solidFill>
                  <a:schemeClr val="tx1"/>
                </a:solidFill>
                <a:latin typeface="Times New Roman" panose="02020603050405020304" pitchFamily="18" charset="0"/>
              </a:defRPr>
            </a:lvl7pPr>
            <a:lvl8pPr marL="2360613" defTabSz="266700" eaLnBrk="0" fontAlgn="base" hangingPunct="0">
              <a:spcBef>
                <a:spcPct val="0"/>
              </a:spcBef>
              <a:spcAft>
                <a:spcPct val="0"/>
              </a:spcAft>
              <a:defRPr sz="2400">
                <a:solidFill>
                  <a:schemeClr val="tx1"/>
                </a:solidFill>
                <a:latin typeface="Times New Roman" panose="02020603050405020304" pitchFamily="18" charset="0"/>
              </a:defRPr>
            </a:lvl8pPr>
            <a:lvl9pPr marL="2817813" defTabSz="2667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defRPr/>
            </a:pPr>
            <a:r>
              <a:rPr kumimoji="0" lang="en-US" altLang="en-US" sz="1800" b="1" kern="0">
                <a:solidFill>
                  <a:srgbClr val="000000"/>
                </a:solidFill>
                <a:latin typeface="Arial" panose="020B0604020202020204" pitchFamily="34" charset="0"/>
                <a:cs typeface="Angsana New" panose="02020603050405020304" pitchFamily="18" charset="-34"/>
              </a:rPr>
              <a:t>Goods receipt</a:t>
            </a:r>
            <a:endParaRPr kumimoji="0" lang="de-DE" altLang="en-US" sz="1800" b="1" kern="0">
              <a:solidFill>
                <a:srgbClr val="000000"/>
              </a:solidFill>
              <a:latin typeface="Arial" panose="020B0604020202020204" pitchFamily="34" charset="0"/>
              <a:cs typeface="Angsana New" panose="02020603050405020304" pitchFamily="18" charset="-34"/>
            </a:endParaRPr>
          </a:p>
        </p:txBody>
      </p:sp>
      <p:sp>
        <p:nvSpPr>
          <p:cNvPr id="191" name="AutoShape 174"/>
          <p:cNvSpPr>
            <a:spLocks noChangeArrowheads="1"/>
          </p:cNvSpPr>
          <p:nvPr/>
        </p:nvSpPr>
        <p:spPr bwMode="gray">
          <a:xfrm>
            <a:off x="3581400" y="3328991"/>
            <a:ext cx="2578100" cy="762000"/>
          </a:xfrm>
          <a:prstGeom prst="rightArrow">
            <a:avLst>
              <a:gd name="adj1" fmla="val 50000"/>
              <a:gd name="adj2" fmla="val 80871"/>
            </a:avLst>
          </a:prstGeom>
          <a:solidFill>
            <a:srgbClr val="FF3300"/>
          </a:solidFill>
          <a:ln w="12700">
            <a:solidFill>
              <a:srgbClr val="474747"/>
            </a:solidFill>
            <a:miter lim="800000"/>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lvl1pPr algn="l" defTabSz="266700">
              <a:defRPr sz="2400">
                <a:solidFill>
                  <a:schemeClr val="tx1"/>
                </a:solidFill>
                <a:latin typeface="Times New Roman" panose="02020603050405020304" pitchFamily="18" charset="0"/>
              </a:defRPr>
            </a:lvl1pPr>
            <a:lvl2pPr marL="247650" algn="l" defTabSz="266700">
              <a:defRPr sz="2400">
                <a:solidFill>
                  <a:schemeClr val="tx1"/>
                </a:solidFill>
                <a:latin typeface="Times New Roman" panose="02020603050405020304" pitchFamily="18" charset="0"/>
              </a:defRPr>
            </a:lvl2pPr>
            <a:lvl3pPr marL="493713" algn="l" defTabSz="266700">
              <a:defRPr sz="2400">
                <a:solidFill>
                  <a:schemeClr val="tx1"/>
                </a:solidFill>
                <a:latin typeface="Times New Roman" panose="02020603050405020304" pitchFamily="18" charset="0"/>
              </a:defRPr>
            </a:lvl3pPr>
            <a:lvl4pPr marL="739775" algn="l" defTabSz="266700">
              <a:defRPr sz="2400">
                <a:solidFill>
                  <a:schemeClr val="tx1"/>
                </a:solidFill>
                <a:latin typeface="Times New Roman" panose="02020603050405020304" pitchFamily="18" charset="0"/>
              </a:defRPr>
            </a:lvl4pPr>
            <a:lvl5pPr marL="989013" algn="l" defTabSz="266700">
              <a:defRPr sz="2400">
                <a:solidFill>
                  <a:schemeClr val="tx1"/>
                </a:solidFill>
                <a:latin typeface="Times New Roman" panose="02020603050405020304" pitchFamily="18" charset="0"/>
              </a:defRPr>
            </a:lvl5pPr>
            <a:lvl6pPr marL="1446213" defTabSz="266700" eaLnBrk="0" fontAlgn="base" hangingPunct="0">
              <a:spcBef>
                <a:spcPct val="0"/>
              </a:spcBef>
              <a:spcAft>
                <a:spcPct val="0"/>
              </a:spcAft>
              <a:defRPr sz="2400">
                <a:solidFill>
                  <a:schemeClr val="tx1"/>
                </a:solidFill>
                <a:latin typeface="Times New Roman" panose="02020603050405020304" pitchFamily="18" charset="0"/>
              </a:defRPr>
            </a:lvl6pPr>
            <a:lvl7pPr marL="1903413" defTabSz="266700" eaLnBrk="0" fontAlgn="base" hangingPunct="0">
              <a:spcBef>
                <a:spcPct val="0"/>
              </a:spcBef>
              <a:spcAft>
                <a:spcPct val="0"/>
              </a:spcAft>
              <a:defRPr sz="2400">
                <a:solidFill>
                  <a:schemeClr val="tx1"/>
                </a:solidFill>
                <a:latin typeface="Times New Roman" panose="02020603050405020304" pitchFamily="18" charset="0"/>
              </a:defRPr>
            </a:lvl7pPr>
            <a:lvl8pPr marL="2360613" defTabSz="266700" eaLnBrk="0" fontAlgn="base" hangingPunct="0">
              <a:spcBef>
                <a:spcPct val="0"/>
              </a:spcBef>
              <a:spcAft>
                <a:spcPct val="0"/>
              </a:spcAft>
              <a:defRPr sz="2400">
                <a:solidFill>
                  <a:schemeClr val="tx1"/>
                </a:solidFill>
                <a:latin typeface="Times New Roman" panose="02020603050405020304" pitchFamily="18" charset="0"/>
              </a:defRPr>
            </a:lvl8pPr>
            <a:lvl9pPr marL="2817813" defTabSz="2667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pPr>
            <a:r>
              <a:rPr lang="en-US" altLang="en-US" sz="1800" b="1">
                <a:solidFill>
                  <a:srgbClr val="FFFFFF"/>
                </a:solidFill>
                <a:latin typeface="Arial" panose="020B0604020202020204" pitchFamily="34" charset="0"/>
                <a:cs typeface="Angsana New" panose="02020603050405020304" pitchFamily="18" charset="-34"/>
              </a:rPr>
              <a:t>Goods issue</a:t>
            </a:r>
            <a:endParaRPr lang="de-DE" altLang="en-US" sz="1800" b="1">
              <a:solidFill>
                <a:srgbClr val="FFFFFF"/>
              </a:solidFill>
              <a:latin typeface="Arial" panose="020B0604020202020204" pitchFamily="34" charset="0"/>
              <a:cs typeface="Angsana New" panose="02020603050405020304" pitchFamily="18" charset="-34"/>
            </a:endParaRPr>
          </a:p>
        </p:txBody>
      </p:sp>
      <p:grpSp>
        <p:nvGrpSpPr>
          <p:cNvPr id="192" name="Group 175"/>
          <p:cNvGrpSpPr>
            <a:grpSpLocks/>
          </p:cNvGrpSpPr>
          <p:nvPr/>
        </p:nvGrpSpPr>
        <p:grpSpPr bwMode="auto">
          <a:xfrm>
            <a:off x="1905000" y="3252792"/>
            <a:ext cx="1206500" cy="1038225"/>
            <a:chOff x="968" y="2178"/>
            <a:chExt cx="832" cy="864"/>
          </a:xfrm>
        </p:grpSpPr>
        <p:sp>
          <p:nvSpPr>
            <p:cNvPr id="193" name="Rectangle 176"/>
            <p:cNvSpPr>
              <a:spLocks noChangeArrowheads="1"/>
            </p:cNvSpPr>
            <p:nvPr/>
          </p:nvSpPr>
          <p:spPr bwMode="gray">
            <a:xfrm>
              <a:off x="968" y="2178"/>
              <a:ext cx="664" cy="664"/>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194" name="Rectangle 177"/>
            <p:cNvSpPr>
              <a:spLocks noChangeArrowheads="1"/>
            </p:cNvSpPr>
            <p:nvPr/>
          </p:nvSpPr>
          <p:spPr bwMode="gray">
            <a:xfrm>
              <a:off x="1040" y="2282"/>
              <a:ext cx="664" cy="664"/>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195" name="Rectangle 178"/>
            <p:cNvSpPr>
              <a:spLocks noChangeArrowheads="1"/>
            </p:cNvSpPr>
            <p:nvPr/>
          </p:nvSpPr>
          <p:spPr bwMode="gray">
            <a:xfrm>
              <a:off x="1136" y="2378"/>
              <a:ext cx="664" cy="664"/>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196" name="Rectangle 179"/>
            <p:cNvSpPr>
              <a:spLocks noChangeArrowheads="1"/>
            </p:cNvSpPr>
            <p:nvPr/>
          </p:nvSpPr>
          <p:spPr bwMode="gray">
            <a:xfrm>
              <a:off x="1260" y="2476"/>
              <a:ext cx="18" cy="411"/>
            </a:xfrm>
            <a:prstGeom prst="rect">
              <a:avLst/>
            </a:prstGeom>
            <a:gradFill rotWithShape="0">
              <a:gsLst>
                <a:gs pos="0">
                  <a:srgbClr val="712000"/>
                </a:gs>
                <a:gs pos="50000">
                  <a:srgbClr val="712000">
                    <a:gamma/>
                    <a:tint val="70196"/>
                    <a:invGamma/>
                  </a:srgbClr>
                </a:gs>
                <a:gs pos="100000">
                  <a:srgbClr val="712000"/>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197" name="Rectangle 180"/>
            <p:cNvSpPr>
              <a:spLocks noChangeArrowheads="1"/>
            </p:cNvSpPr>
            <p:nvPr/>
          </p:nvSpPr>
          <p:spPr bwMode="gray">
            <a:xfrm>
              <a:off x="1631" y="2475"/>
              <a:ext cx="17" cy="409"/>
            </a:xfrm>
            <a:prstGeom prst="rect">
              <a:avLst/>
            </a:prstGeom>
            <a:gradFill rotWithShape="0">
              <a:gsLst>
                <a:gs pos="0">
                  <a:srgbClr val="712000"/>
                </a:gs>
                <a:gs pos="50000">
                  <a:srgbClr val="712000">
                    <a:gamma/>
                    <a:tint val="70196"/>
                    <a:invGamma/>
                  </a:srgbClr>
                </a:gs>
                <a:gs pos="100000">
                  <a:srgbClr val="712000"/>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198" name="Freeform 181"/>
            <p:cNvSpPr>
              <a:spLocks/>
            </p:cNvSpPr>
            <p:nvPr/>
          </p:nvSpPr>
          <p:spPr bwMode="gray">
            <a:xfrm>
              <a:off x="1266" y="2545"/>
              <a:ext cx="425" cy="52"/>
            </a:xfrm>
            <a:custGeom>
              <a:avLst/>
              <a:gdLst>
                <a:gd name="T0" fmla="*/ 375 w 425"/>
                <a:gd name="T1" fmla="*/ 0 h 52"/>
                <a:gd name="T2" fmla="*/ 424 w 425"/>
                <a:gd name="T3" fmla="*/ 51 h 52"/>
                <a:gd name="T4" fmla="*/ 50 w 425"/>
                <a:gd name="T5" fmla="*/ 50 h 52"/>
                <a:gd name="T6" fmla="*/ 0 w 425"/>
                <a:gd name="T7" fmla="*/ 1 h 52"/>
              </a:gdLst>
              <a:ahLst/>
              <a:cxnLst>
                <a:cxn ang="0">
                  <a:pos x="T0" y="T1"/>
                </a:cxn>
                <a:cxn ang="0">
                  <a:pos x="T2" y="T3"/>
                </a:cxn>
                <a:cxn ang="0">
                  <a:pos x="T4" y="T5"/>
                </a:cxn>
                <a:cxn ang="0">
                  <a:pos x="T6" y="T7"/>
                </a:cxn>
              </a:cxnLst>
              <a:rect l="0" t="0" r="r" b="b"/>
              <a:pathLst>
                <a:path w="425" h="52">
                  <a:moveTo>
                    <a:pt x="375" y="0"/>
                  </a:moveTo>
                  <a:lnTo>
                    <a:pt x="424" y="51"/>
                  </a:lnTo>
                  <a:lnTo>
                    <a:pt x="50" y="50"/>
                  </a:lnTo>
                  <a:lnTo>
                    <a:pt x="0" y="1"/>
                  </a:lnTo>
                </a:path>
              </a:pathLst>
            </a:custGeom>
            <a:gradFill rotWithShape="0">
              <a:gsLst>
                <a:gs pos="0">
                  <a:srgbClr val="712000">
                    <a:gamma/>
                    <a:tint val="80000"/>
                    <a:invGamma/>
                  </a:srgbClr>
                </a:gs>
                <a:gs pos="100000">
                  <a:srgbClr val="712000"/>
                </a:gs>
              </a:gsLst>
              <a:lin ang="27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199" name="Freeform 182"/>
            <p:cNvSpPr>
              <a:spLocks/>
            </p:cNvSpPr>
            <p:nvPr/>
          </p:nvSpPr>
          <p:spPr bwMode="gray">
            <a:xfrm>
              <a:off x="1266" y="2694"/>
              <a:ext cx="425" cy="52"/>
            </a:xfrm>
            <a:custGeom>
              <a:avLst/>
              <a:gdLst>
                <a:gd name="T0" fmla="*/ 375 w 425"/>
                <a:gd name="T1" fmla="*/ 0 h 52"/>
                <a:gd name="T2" fmla="*/ 424 w 425"/>
                <a:gd name="T3" fmla="*/ 51 h 52"/>
                <a:gd name="T4" fmla="*/ 50 w 425"/>
                <a:gd name="T5" fmla="*/ 50 h 52"/>
                <a:gd name="T6" fmla="*/ 0 w 425"/>
                <a:gd name="T7" fmla="*/ 1 h 52"/>
              </a:gdLst>
              <a:ahLst/>
              <a:cxnLst>
                <a:cxn ang="0">
                  <a:pos x="T0" y="T1"/>
                </a:cxn>
                <a:cxn ang="0">
                  <a:pos x="T2" y="T3"/>
                </a:cxn>
                <a:cxn ang="0">
                  <a:pos x="T4" y="T5"/>
                </a:cxn>
                <a:cxn ang="0">
                  <a:pos x="T6" y="T7"/>
                </a:cxn>
              </a:cxnLst>
              <a:rect l="0" t="0" r="r" b="b"/>
              <a:pathLst>
                <a:path w="425" h="52">
                  <a:moveTo>
                    <a:pt x="375" y="0"/>
                  </a:moveTo>
                  <a:lnTo>
                    <a:pt x="424" y="51"/>
                  </a:lnTo>
                  <a:lnTo>
                    <a:pt x="50" y="50"/>
                  </a:lnTo>
                  <a:lnTo>
                    <a:pt x="0" y="1"/>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00" name="Freeform 183"/>
            <p:cNvSpPr>
              <a:spLocks/>
            </p:cNvSpPr>
            <p:nvPr/>
          </p:nvSpPr>
          <p:spPr bwMode="gray">
            <a:xfrm>
              <a:off x="1266" y="2838"/>
              <a:ext cx="425" cy="58"/>
            </a:xfrm>
            <a:custGeom>
              <a:avLst/>
              <a:gdLst>
                <a:gd name="T0" fmla="*/ 375 w 425"/>
                <a:gd name="T1" fmla="*/ 0 h 58"/>
                <a:gd name="T2" fmla="*/ 424 w 425"/>
                <a:gd name="T3" fmla="*/ 57 h 58"/>
                <a:gd name="T4" fmla="*/ 50 w 425"/>
                <a:gd name="T5" fmla="*/ 56 h 58"/>
                <a:gd name="T6" fmla="*/ 0 w 425"/>
                <a:gd name="T7" fmla="*/ 1 h 58"/>
              </a:gdLst>
              <a:ahLst/>
              <a:cxnLst>
                <a:cxn ang="0">
                  <a:pos x="T0" y="T1"/>
                </a:cxn>
                <a:cxn ang="0">
                  <a:pos x="T2" y="T3"/>
                </a:cxn>
                <a:cxn ang="0">
                  <a:pos x="T4" y="T5"/>
                </a:cxn>
                <a:cxn ang="0">
                  <a:pos x="T6" y="T7"/>
                </a:cxn>
              </a:cxnLst>
              <a:rect l="0" t="0" r="r" b="b"/>
              <a:pathLst>
                <a:path w="425" h="58">
                  <a:moveTo>
                    <a:pt x="375" y="0"/>
                  </a:moveTo>
                  <a:lnTo>
                    <a:pt x="424" y="57"/>
                  </a:lnTo>
                  <a:lnTo>
                    <a:pt x="50" y="56"/>
                  </a:lnTo>
                  <a:lnTo>
                    <a:pt x="0" y="1"/>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01" name="Freeform 184"/>
            <p:cNvSpPr>
              <a:spLocks/>
            </p:cNvSpPr>
            <p:nvPr/>
          </p:nvSpPr>
          <p:spPr bwMode="gray">
            <a:xfrm>
              <a:off x="1307" y="2770"/>
              <a:ext cx="55" cy="88"/>
            </a:xfrm>
            <a:custGeom>
              <a:avLst/>
              <a:gdLst>
                <a:gd name="T0" fmla="*/ 0 w 1504"/>
                <a:gd name="T1" fmla="*/ 0 h 2121"/>
                <a:gd name="T2" fmla="*/ 1504 w 1504"/>
                <a:gd name="T3" fmla="*/ 0 h 2121"/>
                <a:gd name="T4" fmla="*/ 1504 w 1504"/>
                <a:gd name="T5" fmla="*/ 1925 h 2121"/>
                <a:gd name="T6" fmla="*/ 1502 w 1504"/>
                <a:gd name="T7" fmla="*/ 1945 h 2121"/>
                <a:gd name="T8" fmla="*/ 1485 w 1504"/>
                <a:gd name="T9" fmla="*/ 1969 h 2121"/>
                <a:gd name="T10" fmla="*/ 1459 w 1504"/>
                <a:gd name="T11" fmla="*/ 1994 h 2121"/>
                <a:gd name="T12" fmla="*/ 1428 w 1504"/>
                <a:gd name="T13" fmla="*/ 2013 h 2121"/>
                <a:gd name="T14" fmla="*/ 1395 w 1504"/>
                <a:gd name="T15" fmla="*/ 2028 h 2121"/>
                <a:gd name="T16" fmla="*/ 1362 w 1504"/>
                <a:gd name="T17" fmla="*/ 2040 h 2121"/>
                <a:gd name="T18" fmla="*/ 1319 w 1504"/>
                <a:gd name="T19" fmla="*/ 2053 h 2121"/>
                <a:gd name="T20" fmla="*/ 1279 w 1504"/>
                <a:gd name="T21" fmla="*/ 2065 h 2121"/>
                <a:gd name="T22" fmla="*/ 1236 w 1504"/>
                <a:gd name="T23" fmla="*/ 2074 h 2121"/>
                <a:gd name="T24" fmla="*/ 1196 w 1504"/>
                <a:gd name="T25" fmla="*/ 2084 h 2121"/>
                <a:gd name="T26" fmla="*/ 1146 w 1504"/>
                <a:gd name="T27" fmla="*/ 2093 h 2121"/>
                <a:gd name="T28" fmla="*/ 1103 w 1504"/>
                <a:gd name="T29" fmla="*/ 2099 h 2121"/>
                <a:gd name="T30" fmla="*/ 1058 w 1504"/>
                <a:gd name="T31" fmla="*/ 2105 h 2121"/>
                <a:gd name="T32" fmla="*/ 1009 w 1504"/>
                <a:gd name="T33" fmla="*/ 2108 h 2121"/>
                <a:gd name="T34" fmla="*/ 948 w 1504"/>
                <a:gd name="T35" fmla="*/ 2114 h 2121"/>
                <a:gd name="T36" fmla="*/ 891 w 1504"/>
                <a:gd name="T37" fmla="*/ 2117 h 2121"/>
                <a:gd name="T38" fmla="*/ 822 w 1504"/>
                <a:gd name="T39" fmla="*/ 2121 h 2121"/>
                <a:gd name="T40" fmla="*/ 758 w 1504"/>
                <a:gd name="T41" fmla="*/ 2121 h 2121"/>
                <a:gd name="T42" fmla="*/ 689 w 1504"/>
                <a:gd name="T43" fmla="*/ 2121 h 2121"/>
                <a:gd name="T44" fmla="*/ 620 w 1504"/>
                <a:gd name="T45" fmla="*/ 2117 h 2121"/>
                <a:gd name="T46" fmla="*/ 553 w 1504"/>
                <a:gd name="T47" fmla="*/ 2114 h 2121"/>
                <a:gd name="T48" fmla="*/ 481 w 1504"/>
                <a:gd name="T49" fmla="*/ 2108 h 2121"/>
                <a:gd name="T50" fmla="*/ 417 w 1504"/>
                <a:gd name="T51" fmla="*/ 2102 h 2121"/>
                <a:gd name="T52" fmla="*/ 354 w 1504"/>
                <a:gd name="T53" fmla="*/ 2093 h 2121"/>
                <a:gd name="T54" fmla="*/ 289 w 1504"/>
                <a:gd name="T55" fmla="*/ 2080 h 2121"/>
                <a:gd name="T56" fmla="*/ 226 w 1504"/>
                <a:gd name="T57" fmla="*/ 2065 h 2121"/>
                <a:gd name="T58" fmla="*/ 168 w 1504"/>
                <a:gd name="T59" fmla="*/ 2050 h 2121"/>
                <a:gd name="T60" fmla="*/ 115 w 1504"/>
                <a:gd name="T61" fmla="*/ 2031 h 2121"/>
                <a:gd name="T62" fmla="*/ 63 w 1504"/>
                <a:gd name="T63" fmla="*/ 2006 h 2121"/>
                <a:gd name="T64" fmla="*/ 27 w 1504"/>
                <a:gd name="T65" fmla="*/ 1978 h 2121"/>
                <a:gd name="T66" fmla="*/ 5 w 1504"/>
                <a:gd name="T67" fmla="*/ 1947 h 2121"/>
                <a:gd name="T68" fmla="*/ 0 w 1504"/>
                <a:gd name="T69" fmla="*/ 1925 h 2121"/>
                <a:gd name="T70" fmla="*/ 0 w 1504"/>
                <a:gd name="T71" fmla="*/ 1925 h 2121"/>
                <a:gd name="T72" fmla="*/ 0 w 1504"/>
                <a:gd name="T73" fmla="*/ 0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4" h="2121">
                  <a:moveTo>
                    <a:pt x="0" y="0"/>
                  </a:moveTo>
                  <a:lnTo>
                    <a:pt x="1504" y="0"/>
                  </a:lnTo>
                  <a:lnTo>
                    <a:pt x="1504" y="1925"/>
                  </a:lnTo>
                  <a:lnTo>
                    <a:pt x="1502" y="1945"/>
                  </a:lnTo>
                  <a:lnTo>
                    <a:pt x="1485" y="1969"/>
                  </a:lnTo>
                  <a:lnTo>
                    <a:pt x="1459" y="1994"/>
                  </a:lnTo>
                  <a:lnTo>
                    <a:pt x="1428" y="2013"/>
                  </a:lnTo>
                  <a:lnTo>
                    <a:pt x="1395" y="2028"/>
                  </a:lnTo>
                  <a:lnTo>
                    <a:pt x="1362" y="2040"/>
                  </a:lnTo>
                  <a:lnTo>
                    <a:pt x="1319" y="2053"/>
                  </a:lnTo>
                  <a:lnTo>
                    <a:pt x="1279" y="2065"/>
                  </a:lnTo>
                  <a:lnTo>
                    <a:pt x="1236" y="2074"/>
                  </a:lnTo>
                  <a:lnTo>
                    <a:pt x="1196" y="2084"/>
                  </a:lnTo>
                  <a:lnTo>
                    <a:pt x="1146" y="2093"/>
                  </a:lnTo>
                  <a:lnTo>
                    <a:pt x="1103" y="2099"/>
                  </a:lnTo>
                  <a:lnTo>
                    <a:pt x="1058" y="2105"/>
                  </a:lnTo>
                  <a:lnTo>
                    <a:pt x="1009" y="2108"/>
                  </a:lnTo>
                  <a:lnTo>
                    <a:pt x="948" y="2114"/>
                  </a:lnTo>
                  <a:lnTo>
                    <a:pt x="891" y="2117"/>
                  </a:lnTo>
                  <a:lnTo>
                    <a:pt x="822" y="2121"/>
                  </a:lnTo>
                  <a:lnTo>
                    <a:pt x="758" y="2121"/>
                  </a:lnTo>
                  <a:lnTo>
                    <a:pt x="689" y="2121"/>
                  </a:lnTo>
                  <a:lnTo>
                    <a:pt x="620" y="2117"/>
                  </a:lnTo>
                  <a:lnTo>
                    <a:pt x="553" y="2114"/>
                  </a:lnTo>
                  <a:lnTo>
                    <a:pt x="481" y="2108"/>
                  </a:lnTo>
                  <a:lnTo>
                    <a:pt x="417" y="2102"/>
                  </a:lnTo>
                  <a:lnTo>
                    <a:pt x="354" y="2093"/>
                  </a:lnTo>
                  <a:lnTo>
                    <a:pt x="289" y="2080"/>
                  </a:lnTo>
                  <a:lnTo>
                    <a:pt x="226" y="2065"/>
                  </a:lnTo>
                  <a:lnTo>
                    <a:pt x="168" y="2050"/>
                  </a:lnTo>
                  <a:lnTo>
                    <a:pt x="115" y="2031"/>
                  </a:lnTo>
                  <a:lnTo>
                    <a:pt x="63" y="2006"/>
                  </a:lnTo>
                  <a:lnTo>
                    <a:pt x="27" y="1978"/>
                  </a:lnTo>
                  <a:lnTo>
                    <a:pt x="5" y="1947"/>
                  </a:lnTo>
                  <a:lnTo>
                    <a:pt x="0" y="1925"/>
                  </a:lnTo>
                  <a:lnTo>
                    <a:pt x="0" y="1925"/>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02" name="Arc 185"/>
            <p:cNvSpPr>
              <a:spLocks/>
            </p:cNvSpPr>
            <p:nvPr/>
          </p:nvSpPr>
          <p:spPr bwMode="gray">
            <a:xfrm>
              <a:off x="1306" y="2823"/>
              <a:ext cx="57" cy="10"/>
            </a:xfrm>
            <a:custGeom>
              <a:avLst/>
              <a:gdLst>
                <a:gd name="G0" fmla="+- 21600 0 0"/>
                <a:gd name="G1" fmla="+- 2662 0 0"/>
                <a:gd name="G2" fmla="+- 21600 0 0"/>
                <a:gd name="T0" fmla="*/ 43035 w 43200"/>
                <a:gd name="T1" fmla="*/ 0 h 24262"/>
                <a:gd name="T2" fmla="*/ 153 w 43200"/>
                <a:gd name="T3" fmla="*/ 94 h 24262"/>
                <a:gd name="T4" fmla="*/ 21600 w 43200"/>
                <a:gd name="T5" fmla="*/ 2662 h 24262"/>
              </a:gdLst>
              <a:ahLst/>
              <a:cxnLst>
                <a:cxn ang="0">
                  <a:pos x="T0" y="T1"/>
                </a:cxn>
                <a:cxn ang="0">
                  <a:pos x="T2" y="T3"/>
                </a:cxn>
                <a:cxn ang="0">
                  <a:pos x="T4" y="T5"/>
                </a:cxn>
              </a:cxnLst>
              <a:rect l="0" t="0" r="r" b="b"/>
              <a:pathLst>
                <a:path w="43200" h="24262" fill="none" extrusionOk="0">
                  <a:moveTo>
                    <a:pt x="43035" y="-1"/>
                  </a:moveTo>
                  <a:cubicBezTo>
                    <a:pt x="43145" y="883"/>
                    <a:pt x="43200" y="1772"/>
                    <a:pt x="43200" y="2662"/>
                  </a:cubicBezTo>
                  <a:cubicBezTo>
                    <a:pt x="43200" y="14591"/>
                    <a:pt x="33529" y="24262"/>
                    <a:pt x="21600" y="24262"/>
                  </a:cubicBezTo>
                  <a:cubicBezTo>
                    <a:pt x="9670" y="24262"/>
                    <a:pt x="0" y="14591"/>
                    <a:pt x="0" y="2662"/>
                  </a:cubicBezTo>
                  <a:cubicBezTo>
                    <a:pt x="0" y="1803"/>
                    <a:pt x="51" y="946"/>
                    <a:pt x="153" y="94"/>
                  </a:cubicBezTo>
                </a:path>
                <a:path w="43200" h="24262" stroke="0" extrusionOk="0">
                  <a:moveTo>
                    <a:pt x="43035" y="-1"/>
                  </a:moveTo>
                  <a:cubicBezTo>
                    <a:pt x="43145" y="883"/>
                    <a:pt x="43200" y="1772"/>
                    <a:pt x="43200" y="2662"/>
                  </a:cubicBezTo>
                  <a:cubicBezTo>
                    <a:pt x="43200" y="14591"/>
                    <a:pt x="33529" y="24262"/>
                    <a:pt x="21600" y="24262"/>
                  </a:cubicBezTo>
                  <a:cubicBezTo>
                    <a:pt x="9670" y="24262"/>
                    <a:pt x="0" y="14591"/>
                    <a:pt x="0" y="2662"/>
                  </a:cubicBezTo>
                  <a:cubicBezTo>
                    <a:pt x="0" y="1803"/>
                    <a:pt x="51" y="946"/>
                    <a:pt x="153" y="94"/>
                  </a:cubicBezTo>
                  <a:lnTo>
                    <a:pt x="21600" y="2662"/>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03" name="Arc 186"/>
            <p:cNvSpPr>
              <a:spLocks/>
            </p:cNvSpPr>
            <p:nvPr/>
          </p:nvSpPr>
          <p:spPr bwMode="gray">
            <a:xfrm>
              <a:off x="1306" y="2795"/>
              <a:ext cx="57"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04" name="Oval 187"/>
            <p:cNvSpPr>
              <a:spLocks noChangeArrowheads="1"/>
            </p:cNvSpPr>
            <p:nvPr/>
          </p:nvSpPr>
          <p:spPr bwMode="gray">
            <a:xfrm>
              <a:off x="1306" y="2761"/>
              <a:ext cx="57" cy="17"/>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05" name="Freeform 188"/>
            <p:cNvSpPr>
              <a:spLocks/>
            </p:cNvSpPr>
            <p:nvPr/>
          </p:nvSpPr>
          <p:spPr bwMode="gray">
            <a:xfrm>
              <a:off x="1465" y="2620"/>
              <a:ext cx="56" cy="93"/>
            </a:xfrm>
            <a:custGeom>
              <a:avLst/>
              <a:gdLst>
                <a:gd name="T0" fmla="*/ 0 w 1529"/>
                <a:gd name="T1" fmla="*/ 0 h 2136"/>
                <a:gd name="T2" fmla="*/ 1529 w 1529"/>
                <a:gd name="T3" fmla="*/ 0 h 2136"/>
                <a:gd name="T4" fmla="*/ 1529 w 1529"/>
                <a:gd name="T5" fmla="*/ 1940 h 2136"/>
                <a:gd name="T6" fmla="*/ 1527 w 1529"/>
                <a:gd name="T7" fmla="*/ 1959 h 2136"/>
                <a:gd name="T8" fmla="*/ 1511 w 1529"/>
                <a:gd name="T9" fmla="*/ 1984 h 2136"/>
                <a:gd name="T10" fmla="*/ 1484 w 1529"/>
                <a:gd name="T11" fmla="*/ 2009 h 2136"/>
                <a:gd name="T12" fmla="*/ 1453 w 1529"/>
                <a:gd name="T13" fmla="*/ 2028 h 2136"/>
                <a:gd name="T14" fmla="*/ 1419 w 1529"/>
                <a:gd name="T15" fmla="*/ 2043 h 2136"/>
                <a:gd name="T16" fmla="*/ 1385 w 1529"/>
                <a:gd name="T17" fmla="*/ 2056 h 2136"/>
                <a:gd name="T18" fmla="*/ 1342 w 1529"/>
                <a:gd name="T19" fmla="*/ 2068 h 2136"/>
                <a:gd name="T20" fmla="*/ 1300 w 1529"/>
                <a:gd name="T21" fmla="*/ 2081 h 2136"/>
                <a:gd name="T22" fmla="*/ 1257 w 1529"/>
                <a:gd name="T23" fmla="*/ 2090 h 2136"/>
                <a:gd name="T24" fmla="*/ 1217 w 1529"/>
                <a:gd name="T25" fmla="*/ 2099 h 2136"/>
                <a:gd name="T26" fmla="*/ 1166 w 1529"/>
                <a:gd name="T27" fmla="*/ 2108 h 2136"/>
                <a:gd name="T28" fmla="*/ 1121 w 1529"/>
                <a:gd name="T29" fmla="*/ 2115 h 2136"/>
                <a:gd name="T30" fmla="*/ 1076 w 1529"/>
                <a:gd name="T31" fmla="*/ 2121 h 2136"/>
                <a:gd name="T32" fmla="*/ 1026 w 1529"/>
                <a:gd name="T33" fmla="*/ 2124 h 2136"/>
                <a:gd name="T34" fmla="*/ 964 w 1529"/>
                <a:gd name="T35" fmla="*/ 2130 h 2136"/>
                <a:gd name="T36" fmla="*/ 906 w 1529"/>
                <a:gd name="T37" fmla="*/ 2133 h 2136"/>
                <a:gd name="T38" fmla="*/ 835 w 1529"/>
                <a:gd name="T39" fmla="*/ 2136 h 2136"/>
                <a:gd name="T40" fmla="*/ 770 w 1529"/>
                <a:gd name="T41" fmla="*/ 2136 h 2136"/>
                <a:gd name="T42" fmla="*/ 701 w 1529"/>
                <a:gd name="T43" fmla="*/ 2136 h 2136"/>
                <a:gd name="T44" fmla="*/ 630 w 1529"/>
                <a:gd name="T45" fmla="*/ 2133 h 2136"/>
                <a:gd name="T46" fmla="*/ 562 w 1529"/>
                <a:gd name="T47" fmla="*/ 2130 h 2136"/>
                <a:gd name="T48" fmla="*/ 488 w 1529"/>
                <a:gd name="T49" fmla="*/ 2124 h 2136"/>
                <a:gd name="T50" fmla="*/ 423 w 1529"/>
                <a:gd name="T51" fmla="*/ 2118 h 2136"/>
                <a:gd name="T52" fmla="*/ 359 w 1529"/>
                <a:gd name="T53" fmla="*/ 2108 h 2136"/>
                <a:gd name="T54" fmla="*/ 294 w 1529"/>
                <a:gd name="T55" fmla="*/ 2096 h 2136"/>
                <a:gd name="T56" fmla="*/ 230 w 1529"/>
                <a:gd name="T57" fmla="*/ 2081 h 2136"/>
                <a:gd name="T58" fmla="*/ 171 w 1529"/>
                <a:gd name="T59" fmla="*/ 2065 h 2136"/>
                <a:gd name="T60" fmla="*/ 117 w 1529"/>
                <a:gd name="T61" fmla="*/ 2046 h 2136"/>
                <a:gd name="T62" fmla="*/ 64 w 1529"/>
                <a:gd name="T63" fmla="*/ 2022 h 2136"/>
                <a:gd name="T64" fmla="*/ 27 w 1529"/>
                <a:gd name="T65" fmla="*/ 1993 h 2136"/>
                <a:gd name="T66" fmla="*/ 5 w 1529"/>
                <a:gd name="T67" fmla="*/ 1961 h 2136"/>
                <a:gd name="T68" fmla="*/ 0 w 1529"/>
                <a:gd name="T69" fmla="*/ 1940 h 2136"/>
                <a:gd name="T70" fmla="*/ 0 w 1529"/>
                <a:gd name="T71" fmla="*/ 1940 h 2136"/>
                <a:gd name="T72" fmla="*/ 0 w 1529"/>
                <a:gd name="T73"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9" h="2136">
                  <a:moveTo>
                    <a:pt x="0" y="0"/>
                  </a:moveTo>
                  <a:lnTo>
                    <a:pt x="1529" y="0"/>
                  </a:lnTo>
                  <a:lnTo>
                    <a:pt x="1529" y="1940"/>
                  </a:lnTo>
                  <a:lnTo>
                    <a:pt x="1527" y="1959"/>
                  </a:lnTo>
                  <a:lnTo>
                    <a:pt x="1511" y="1984"/>
                  </a:lnTo>
                  <a:lnTo>
                    <a:pt x="1484" y="2009"/>
                  </a:lnTo>
                  <a:lnTo>
                    <a:pt x="1453" y="2028"/>
                  </a:lnTo>
                  <a:lnTo>
                    <a:pt x="1419" y="2043"/>
                  </a:lnTo>
                  <a:lnTo>
                    <a:pt x="1385" y="2056"/>
                  </a:lnTo>
                  <a:lnTo>
                    <a:pt x="1342" y="2068"/>
                  </a:lnTo>
                  <a:lnTo>
                    <a:pt x="1300" y="2081"/>
                  </a:lnTo>
                  <a:lnTo>
                    <a:pt x="1257" y="2090"/>
                  </a:lnTo>
                  <a:lnTo>
                    <a:pt x="1217" y="2099"/>
                  </a:lnTo>
                  <a:lnTo>
                    <a:pt x="1166" y="2108"/>
                  </a:lnTo>
                  <a:lnTo>
                    <a:pt x="1121" y="2115"/>
                  </a:lnTo>
                  <a:lnTo>
                    <a:pt x="1076" y="2121"/>
                  </a:lnTo>
                  <a:lnTo>
                    <a:pt x="1026" y="2124"/>
                  </a:lnTo>
                  <a:lnTo>
                    <a:pt x="964" y="2130"/>
                  </a:lnTo>
                  <a:lnTo>
                    <a:pt x="906" y="2133"/>
                  </a:lnTo>
                  <a:lnTo>
                    <a:pt x="835" y="2136"/>
                  </a:lnTo>
                  <a:lnTo>
                    <a:pt x="770" y="2136"/>
                  </a:lnTo>
                  <a:lnTo>
                    <a:pt x="701" y="2136"/>
                  </a:lnTo>
                  <a:lnTo>
                    <a:pt x="630" y="2133"/>
                  </a:lnTo>
                  <a:lnTo>
                    <a:pt x="562" y="2130"/>
                  </a:lnTo>
                  <a:lnTo>
                    <a:pt x="488" y="2124"/>
                  </a:lnTo>
                  <a:lnTo>
                    <a:pt x="423" y="2118"/>
                  </a:lnTo>
                  <a:lnTo>
                    <a:pt x="359" y="2108"/>
                  </a:lnTo>
                  <a:lnTo>
                    <a:pt x="294" y="2096"/>
                  </a:lnTo>
                  <a:lnTo>
                    <a:pt x="230" y="2081"/>
                  </a:lnTo>
                  <a:lnTo>
                    <a:pt x="171" y="2065"/>
                  </a:lnTo>
                  <a:lnTo>
                    <a:pt x="117" y="2046"/>
                  </a:lnTo>
                  <a:lnTo>
                    <a:pt x="64" y="2022"/>
                  </a:lnTo>
                  <a:lnTo>
                    <a:pt x="27" y="1993"/>
                  </a:lnTo>
                  <a:lnTo>
                    <a:pt x="5" y="1961"/>
                  </a:lnTo>
                  <a:lnTo>
                    <a:pt x="0" y="1940"/>
                  </a:lnTo>
                  <a:lnTo>
                    <a:pt x="0" y="1940"/>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06" name="Arc 189"/>
            <p:cNvSpPr>
              <a:spLocks/>
            </p:cNvSpPr>
            <p:nvPr/>
          </p:nvSpPr>
          <p:spPr bwMode="gray">
            <a:xfrm>
              <a:off x="1464" y="2677"/>
              <a:ext cx="58"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07" name="Arc 190"/>
            <p:cNvSpPr>
              <a:spLocks/>
            </p:cNvSpPr>
            <p:nvPr/>
          </p:nvSpPr>
          <p:spPr bwMode="gray">
            <a:xfrm>
              <a:off x="1464" y="2646"/>
              <a:ext cx="58"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08" name="Oval 191"/>
            <p:cNvSpPr>
              <a:spLocks noChangeArrowheads="1"/>
            </p:cNvSpPr>
            <p:nvPr/>
          </p:nvSpPr>
          <p:spPr bwMode="gray">
            <a:xfrm>
              <a:off x="1464" y="2611"/>
              <a:ext cx="58"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09" name="Freeform 192"/>
            <p:cNvSpPr>
              <a:spLocks/>
            </p:cNvSpPr>
            <p:nvPr/>
          </p:nvSpPr>
          <p:spPr bwMode="gray">
            <a:xfrm>
              <a:off x="1372" y="2620"/>
              <a:ext cx="59" cy="93"/>
            </a:xfrm>
            <a:custGeom>
              <a:avLst/>
              <a:gdLst>
                <a:gd name="T0" fmla="*/ 0 w 1490"/>
                <a:gd name="T1" fmla="*/ 0 h 2136"/>
                <a:gd name="T2" fmla="*/ 1490 w 1490"/>
                <a:gd name="T3" fmla="*/ 0 h 2136"/>
                <a:gd name="T4" fmla="*/ 1490 w 1490"/>
                <a:gd name="T5" fmla="*/ 1940 h 2136"/>
                <a:gd name="T6" fmla="*/ 1488 w 1490"/>
                <a:gd name="T7" fmla="*/ 1959 h 2136"/>
                <a:gd name="T8" fmla="*/ 1472 w 1490"/>
                <a:gd name="T9" fmla="*/ 1984 h 2136"/>
                <a:gd name="T10" fmla="*/ 1445 w 1490"/>
                <a:gd name="T11" fmla="*/ 2009 h 2136"/>
                <a:gd name="T12" fmla="*/ 1415 w 1490"/>
                <a:gd name="T13" fmla="*/ 2028 h 2136"/>
                <a:gd name="T14" fmla="*/ 1382 w 1490"/>
                <a:gd name="T15" fmla="*/ 2043 h 2136"/>
                <a:gd name="T16" fmla="*/ 1350 w 1490"/>
                <a:gd name="T17" fmla="*/ 2056 h 2136"/>
                <a:gd name="T18" fmla="*/ 1307 w 1490"/>
                <a:gd name="T19" fmla="*/ 2068 h 2136"/>
                <a:gd name="T20" fmla="*/ 1267 w 1490"/>
                <a:gd name="T21" fmla="*/ 2081 h 2136"/>
                <a:gd name="T22" fmla="*/ 1225 w 1490"/>
                <a:gd name="T23" fmla="*/ 2090 h 2136"/>
                <a:gd name="T24" fmla="*/ 1185 w 1490"/>
                <a:gd name="T25" fmla="*/ 2099 h 2136"/>
                <a:gd name="T26" fmla="*/ 1136 w 1490"/>
                <a:gd name="T27" fmla="*/ 2108 h 2136"/>
                <a:gd name="T28" fmla="*/ 1092 w 1490"/>
                <a:gd name="T29" fmla="*/ 2115 h 2136"/>
                <a:gd name="T30" fmla="*/ 1048 w 1490"/>
                <a:gd name="T31" fmla="*/ 2121 h 2136"/>
                <a:gd name="T32" fmla="*/ 1000 w 1490"/>
                <a:gd name="T33" fmla="*/ 2124 h 2136"/>
                <a:gd name="T34" fmla="*/ 939 w 1490"/>
                <a:gd name="T35" fmla="*/ 2130 h 2136"/>
                <a:gd name="T36" fmla="*/ 883 w 1490"/>
                <a:gd name="T37" fmla="*/ 2133 h 2136"/>
                <a:gd name="T38" fmla="*/ 814 w 1490"/>
                <a:gd name="T39" fmla="*/ 2136 h 2136"/>
                <a:gd name="T40" fmla="*/ 751 w 1490"/>
                <a:gd name="T41" fmla="*/ 2136 h 2136"/>
                <a:gd name="T42" fmla="*/ 683 w 1490"/>
                <a:gd name="T43" fmla="*/ 2136 h 2136"/>
                <a:gd name="T44" fmla="*/ 614 w 1490"/>
                <a:gd name="T45" fmla="*/ 2133 h 2136"/>
                <a:gd name="T46" fmla="*/ 548 w 1490"/>
                <a:gd name="T47" fmla="*/ 2130 h 2136"/>
                <a:gd name="T48" fmla="*/ 476 w 1490"/>
                <a:gd name="T49" fmla="*/ 2124 h 2136"/>
                <a:gd name="T50" fmla="*/ 413 w 1490"/>
                <a:gd name="T51" fmla="*/ 2118 h 2136"/>
                <a:gd name="T52" fmla="*/ 350 w 1490"/>
                <a:gd name="T53" fmla="*/ 2108 h 2136"/>
                <a:gd name="T54" fmla="*/ 287 w 1490"/>
                <a:gd name="T55" fmla="*/ 2096 h 2136"/>
                <a:gd name="T56" fmla="*/ 224 w 1490"/>
                <a:gd name="T57" fmla="*/ 2081 h 2136"/>
                <a:gd name="T58" fmla="*/ 167 w 1490"/>
                <a:gd name="T59" fmla="*/ 2065 h 2136"/>
                <a:gd name="T60" fmla="*/ 114 w 1490"/>
                <a:gd name="T61" fmla="*/ 2046 h 2136"/>
                <a:gd name="T62" fmla="*/ 63 w 1490"/>
                <a:gd name="T63" fmla="*/ 2022 h 2136"/>
                <a:gd name="T64" fmla="*/ 26 w 1490"/>
                <a:gd name="T65" fmla="*/ 1993 h 2136"/>
                <a:gd name="T66" fmla="*/ 5 w 1490"/>
                <a:gd name="T67" fmla="*/ 1961 h 2136"/>
                <a:gd name="T68" fmla="*/ 0 w 1490"/>
                <a:gd name="T69" fmla="*/ 1940 h 2136"/>
                <a:gd name="T70" fmla="*/ 0 w 1490"/>
                <a:gd name="T71" fmla="*/ 1940 h 2136"/>
                <a:gd name="T72" fmla="*/ 0 w 1490"/>
                <a:gd name="T73"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0" h="2136">
                  <a:moveTo>
                    <a:pt x="0" y="0"/>
                  </a:moveTo>
                  <a:lnTo>
                    <a:pt x="1490" y="0"/>
                  </a:lnTo>
                  <a:lnTo>
                    <a:pt x="1490" y="1940"/>
                  </a:lnTo>
                  <a:lnTo>
                    <a:pt x="1488" y="1959"/>
                  </a:lnTo>
                  <a:lnTo>
                    <a:pt x="1472" y="1984"/>
                  </a:lnTo>
                  <a:lnTo>
                    <a:pt x="1445" y="2009"/>
                  </a:lnTo>
                  <a:lnTo>
                    <a:pt x="1415" y="2028"/>
                  </a:lnTo>
                  <a:lnTo>
                    <a:pt x="1382" y="2043"/>
                  </a:lnTo>
                  <a:lnTo>
                    <a:pt x="1350" y="2056"/>
                  </a:lnTo>
                  <a:lnTo>
                    <a:pt x="1307" y="2068"/>
                  </a:lnTo>
                  <a:lnTo>
                    <a:pt x="1267" y="2081"/>
                  </a:lnTo>
                  <a:lnTo>
                    <a:pt x="1225" y="2090"/>
                  </a:lnTo>
                  <a:lnTo>
                    <a:pt x="1185" y="2099"/>
                  </a:lnTo>
                  <a:lnTo>
                    <a:pt x="1136" y="2108"/>
                  </a:lnTo>
                  <a:lnTo>
                    <a:pt x="1092" y="2115"/>
                  </a:lnTo>
                  <a:lnTo>
                    <a:pt x="1048" y="2121"/>
                  </a:lnTo>
                  <a:lnTo>
                    <a:pt x="1000" y="2124"/>
                  </a:lnTo>
                  <a:lnTo>
                    <a:pt x="939" y="2130"/>
                  </a:lnTo>
                  <a:lnTo>
                    <a:pt x="883" y="2133"/>
                  </a:lnTo>
                  <a:lnTo>
                    <a:pt x="814" y="2136"/>
                  </a:lnTo>
                  <a:lnTo>
                    <a:pt x="751" y="2136"/>
                  </a:lnTo>
                  <a:lnTo>
                    <a:pt x="683" y="2136"/>
                  </a:lnTo>
                  <a:lnTo>
                    <a:pt x="614" y="2133"/>
                  </a:lnTo>
                  <a:lnTo>
                    <a:pt x="548" y="2130"/>
                  </a:lnTo>
                  <a:lnTo>
                    <a:pt x="476" y="2124"/>
                  </a:lnTo>
                  <a:lnTo>
                    <a:pt x="413" y="2118"/>
                  </a:lnTo>
                  <a:lnTo>
                    <a:pt x="350" y="2108"/>
                  </a:lnTo>
                  <a:lnTo>
                    <a:pt x="287" y="2096"/>
                  </a:lnTo>
                  <a:lnTo>
                    <a:pt x="224" y="2081"/>
                  </a:lnTo>
                  <a:lnTo>
                    <a:pt x="167" y="2065"/>
                  </a:lnTo>
                  <a:lnTo>
                    <a:pt x="114" y="2046"/>
                  </a:lnTo>
                  <a:lnTo>
                    <a:pt x="63" y="2022"/>
                  </a:lnTo>
                  <a:lnTo>
                    <a:pt x="26" y="1993"/>
                  </a:lnTo>
                  <a:lnTo>
                    <a:pt x="5" y="1961"/>
                  </a:lnTo>
                  <a:lnTo>
                    <a:pt x="0" y="1940"/>
                  </a:lnTo>
                  <a:lnTo>
                    <a:pt x="0" y="1940"/>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10" name="Arc 193"/>
            <p:cNvSpPr>
              <a:spLocks/>
            </p:cNvSpPr>
            <p:nvPr/>
          </p:nvSpPr>
          <p:spPr bwMode="gray">
            <a:xfrm>
              <a:off x="1371" y="2677"/>
              <a:ext cx="61"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11" name="Arc 194"/>
            <p:cNvSpPr>
              <a:spLocks/>
            </p:cNvSpPr>
            <p:nvPr/>
          </p:nvSpPr>
          <p:spPr bwMode="gray">
            <a:xfrm>
              <a:off x="1371" y="2646"/>
              <a:ext cx="61"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12" name="Oval 195"/>
            <p:cNvSpPr>
              <a:spLocks noChangeArrowheads="1"/>
            </p:cNvSpPr>
            <p:nvPr/>
          </p:nvSpPr>
          <p:spPr bwMode="gray">
            <a:xfrm>
              <a:off x="1371" y="2611"/>
              <a:ext cx="61"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13" name="Freeform 196"/>
            <p:cNvSpPr>
              <a:spLocks/>
            </p:cNvSpPr>
            <p:nvPr/>
          </p:nvSpPr>
          <p:spPr bwMode="gray">
            <a:xfrm>
              <a:off x="1580" y="2620"/>
              <a:ext cx="60" cy="93"/>
            </a:xfrm>
            <a:custGeom>
              <a:avLst/>
              <a:gdLst>
                <a:gd name="T0" fmla="*/ 0 w 1515"/>
                <a:gd name="T1" fmla="*/ 0 h 2136"/>
                <a:gd name="T2" fmla="*/ 1515 w 1515"/>
                <a:gd name="T3" fmla="*/ 0 h 2136"/>
                <a:gd name="T4" fmla="*/ 1515 w 1515"/>
                <a:gd name="T5" fmla="*/ 1940 h 2136"/>
                <a:gd name="T6" fmla="*/ 1512 w 1515"/>
                <a:gd name="T7" fmla="*/ 1959 h 2136"/>
                <a:gd name="T8" fmla="*/ 1496 w 1515"/>
                <a:gd name="T9" fmla="*/ 1984 h 2136"/>
                <a:gd name="T10" fmla="*/ 1469 w 1515"/>
                <a:gd name="T11" fmla="*/ 2009 h 2136"/>
                <a:gd name="T12" fmla="*/ 1439 w 1515"/>
                <a:gd name="T13" fmla="*/ 2028 h 2136"/>
                <a:gd name="T14" fmla="*/ 1405 w 1515"/>
                <a:gd name="T15" fmla="*/ 2043 h 2136"/>
                <a:gd name="T16" fmla="*/ 1372 w 1515"/>
                <a:gd name="T17" fmla="*/ 2056 h 2136"/>
                <a:gd name="T18" fmla="*/ 1329 w 1515"/>
                <a:gd name="T19" fmla="*/ 2068 h 2136"/>
                <a:gd name="T20" fmla="*/ 1288 w 1515"/>
                <a:gd name="T21" fmla="*/ 2081 h 2136"/>
                <a:gd name="T22" fmla="*/ 1245 w 1515"/>
                <a:gd name="T23" fmla="*/ 2090 h 2136"/>
                <a:gd name="T24" fmla="*/ 1205 w 1515"/>
                <a:gd name="T25" fmla="*/ 2099 h 2136"/>
                <a:gd name="T26" fmla="*/ 1155 w 1515"/>
                <a:gd name="T27" fmla="*/ 2108 h 2136"/>
                <a:gd name="T28" fmla="*/ 1111 w 1515"/>
                <a:gd name="T29" fmla="*/ 2115 h 2136"/>
                <a:gd name="T30" fmla="*/ 1066 w 1515"/>
                <a:gd name="T31" fmla="*/ 2121 h 2136"/>
                <a:gd name="T32" fmla="*/ 1016 w 1515"/>
                <a:gd name="T33" fmla="*/ 2124 h 2136"/>
                <a:gd name="T34" fmla="*/ 955 w 1515"/>
                <a:gd name="T35" fmla="*/ 2130 h 2136"/>
                <a:gd name="T36" fmla="*/ 897 w 1515"/>
                <a:gd name="T37" fmla="*/ 2133 h 2136"/>
                <a:gd name="T38" fmla="*/ 828 w 1515"/>
                <a:gd name="T39" fmla="*/ 2136 h 2136"/>
                <a:gd name="T40" fmla="*/ 763 w 1515"/>
                <a:gd name="T41" fmla="*/ 2136 h 2136"/>
                <a:gd name="T42" fmla="*/ 694 w 1515"/>
                <a:gd name="T43" fmla="*/ 2136 h 2136"/>
                <a:gd name="T44" fmla="*/ 625 w 1515"/>
                <a:gd name="T45" fmla="*/ 2133 h 2136"/>
                <a:gd name="T46" fmla="*/ 557 w 1515"/>
                <a:gd name="T47" fmla="*/ 2130 h 2136"/>
                <a:gd name="T48" fmla="*/ 484 w 1515"/>
                <a:gd name="T49" fmla="*/ 2124 h 2136"/>
                <a:gd name="T50" fmla="*/ 420 w 1515"/>
                <a:gd name="T51" fmla="*/ 2118 h 2136"/>
                <a:gd name="T52" fmla="*/ 356 w 1515"/>
                <a:gd name="T53" fmla="*/ 2108 h 2136"/>
                <a:gd name="T54" fmla="*/ 292 w 1515"/>
                <a:gd name="T55" fmla="*/ 2096 h 2136"/>
                <a:gd name="T56" fmla="*/ 228 w 1515"/>
                <a:gd name="T57" fmla="*/ 2081 h 2136"/>
                <a:gd name="T58" fmla="*/ 170 w 1515"/>
                <a:gd name="T59" fmla="*/ 2065 h 2136"/>
                <a:gd name="T60" fmla="*/ 116 w 1515"/>
                <a:gd name="T61" fmla="*/ 2046 h 2136"/>
                <a:gd name="T62" fmla="*/ 64 w 1515"/>
                <a:gd name="T63" fmla="*/ 2022 h 2136"/>
                <a:gd name="T64" fmla="*/ 27 w 1515"/>
                <a:gd name="T65" fmla="*/ 1993 h 2136"/>
                <a:gd name="T66" fmla="*/ 6 w 1515"/>
                <a:gd name="T67" fmla="*/ 1961 h 2136"/>
                <a:gd name="T68" fmla="*/ 0 w 1515"/>
                <a:gd name="T69" fmla="*/ 1940 h 2136"/>
                <a:gd name="T70" fmla="*/ 0 w 1515"/>
                <a:gd name="T71" fmla="*/ 1940 h 2136"/>
                <a:gd name="T72" fmla="*/ 0 w 1515"/>
                <a:gd name="T73"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15" h="2136">
                  <a:moveTo>
                    <a:pt x="0" y="0"/>
                  </a:moveTo>
                  <a:lnTo>
                    <a:pt x="1515" y="0"/>
                  </a:lnTo>
                  <a:lnTo>
                    <a:pt x="1515" y="1940"/>
                  </a:lnTo>
                  <a:lnTo>
                    <a:pt x="1512" y="1959"/>
                  </a:lnTo>
                  <a:lnTo>
                    <a:pt x="1496" y="1984"/>
                  </a:lnTo>
                  <a:lnTo>
                    <a:pt x="1469" y="2009"/>
                  </a:lnTo>
                  <a:lnTo>
                    <a:pt x="1439" y="2028"/>
                  </a:lnTo>
                  <a:lnTo>
                    <a:pt x="1405" y="2043"/>
                  </a:lnTo>
                  <a:lnTo>
                    <a:pt x="1372" y="2056"/>
                  </a:lnTo>
                  <a:lnTo>
                    <a:pt x="1329" y="2068"/>
                  </a:lnTo>
                  <a:lnTo>
                    <a:pt x="1288" y="2081"/>
                  </a:lnTo>
                  <a:lnTo>
                    <a:pt x="1245" y="2090"/>
                  </a:lnTo>
                  <a:lnTo>
                    <a:pt x="1205" y="2099"/>
                  </a:lnTo>
                  <a:lnTo>
                    <a:pt x="1155" y="2108"/>
                  </a:lnTo>
                  <a:lnTo>
                    <a:pt x="1111" y="2115"/>
                  </a:lnTo>
                  <a:lnTo>
                    <a:pt x="1066" y="2121"/>
                  </a:lnTo>
                  <a:lnTo>
                    <a:pt x="1016" y="2124"/>
                  </a:lnTo>
                  <a:lnTo>
                    <a:pt x="955" y="2130"/>
                  </a:lnTo>
                  <a:lnTo>
                    <a:pt x="897" y="2133"/>
                  </a:lnTo>
                  <a:lnTo>
                    <a:pt x="828" y="2136"/>
                  </a:lnTo>
                  <a:lnTo>
                    <a:pt x="763" y="2136"/>
                  </a:lnTo>
                  <a:lnTo>
                    <a:pt x="694" y="2136"/>
                  </a:lnTo>
                  <a:lnTo>
                    <a:pt x="625" y="2133"/>
                  </a:lnTo>
                  <a:lnTo>
                    <a:pt x="557" y="2130"/>
                  </a:lnTo>
                  <a:lnTo>
                    <a:pt x="484" y="2124"/>
                  </a:lnTo>
                  <a:lnTo>
                    <a:pt x="420" y="2118"/>
                  </a:lnTo>
                  <a:lnTo>
                    <a:pt x="356" y="2108"/>
                  </a:lnTo>
                  <a:lnTo>
                    <a:pt x="292" y="2096"/>
                  </a:lnTo>
                  <a:lnTo>
                    <a:pt x="228" y="2081"/>
                  </a:lnTo>
                  <a:lnTo>
                    <a:pt x="170" y="2065"/>
                  </a:lnTo>
                  <a:lnTo>
                    <a:pt x="116" y="2046"/>
                  </a:lnTo>
                  <a:lnTo>
                    <a:pt x="64" y="2022"/>
                  </a:lnTo>
                  <a:lnTo>
                    <a:pt x="27" y="1993"/>
                  </a:lnTo>
                  <a:lnTo>
                    <a:pt x="6" y="1961"/>
                  </a:lnTo>
                  <a:lnTo>
                    <a:pt x="0" y="1940"/>
                  </a:lnTo>
                  <a:lnTo>
                    <a:pt x="0" y="1940"/>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14" name="Arc 197"/>
            <p:cNvSpPr>
              <a:spLocks/>
            </p:cNvSpPr>
            <p:nvPr/>
          </p:nvSpPr>
          <p:spPr bwMode="gray">
            <a:xfrm>
              <a:off x="1579" y="2677"/>
              <a:ext cx="62"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15" name="Arc 198"/>
            <p:cNvSpPr>
              <a:spLocks/>
            </p:cNvSpPr>
            <p:nvPr/>
          </p:nvSpPr>
          <p:spPr bwMode="gray">
            <a:xfrm>
              <a:off x="1579" y="2646"/>
              <a:ext cx="62"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16" name="Oval 199"/>
            <p:cNvSpPr>
              <a:spLocks noChangeArrowheads="1"/>
            </p:cNvSpPr>
            <p:nvPr/>
          </p:nvSpPr>
          <p:spPr bwMode="gray">
            <a:xfrm>
              <a:off x="1579" y="2611"/>
              <a:ext cx="62"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17" name="Freeform 200"/>
            <p:cNvSpPr>
              <a:spLocks/>
            </p:cNvSpPr>
            <p:nvPr/>
          </p:nvSpPr>
          <p:spPr bwMode="gray">
            <a:xfrm>
              <a:off x="1332" y="2644"/>
              <a:ext cx="58" cy="92"/>
            </a:xfrm>
            <a:custGeom>
              <a:avLst/>
              <a:gdLst>
                <a:gd name="T0" fmla="*/ 0 w 1523"/>
                <a:gd name="T1" fmla="*/ 0 h 2116"/>
                <a:gd name="T2" fmla="*/ 1523 w 1523"/>
                <a:gd name="T3" fmla="*/ 0 h 2116"/>
                <a:gd name="T4" fmla="*/ 1523 w 1523"/>
                <a:gd name="T5" fmla="*/ 1921 h 2116"/>
                <a:gd name="T6" fmla="*/ 1521 w 1523"/>
                <a:gd name="T7" fmla="*/ 1940 h 2116"/>
                <a:gd name="T8" fmla="*/ 1505 w 1523"/>
                <a:gd name="T9" fmla="*/ 1965 h 2116"/>
                <a:gd name="T10" fmla="*/ 1478 w 1523"/>
                <a:gd name="T11" fmla="*/ 1990 h 2116"/>
                <a:gd name="T12" fmla="*/ 1447 w 1523"/>
                <a:gd name="T13" fmla="*/ 2008 h 2116"/>
                <a:gd name="T14" fmla="*/ 1413 w 1523"/>
                <a:gd name="T15" fmla="*/ 2023 h 2116"/>
                <a:gd name="T16" fmla="*/ 1380 w 1523"/>
                <a:gd name="T17" fmla="*/ 2036 h 2116"/>
                <a:gd name="T18" fmla="*/ 1337 w 1523"/>
                <a:gd name="T19" fmla="*/ 2048 h 2116"/>
                <a:gd name="T20" fmla="*/ 1295 w 1523"/>
                <a:gd name="T21" fmla="*/ 2060 h 2116"/>
                <a:gd name="T22" fmla="*/ 1252 w 1523"/>
                <a:gd name="T23" fmla="*/ 2069 h 2116"/>
                <a:gd name="T24" fmla="*/ 1212 w 1523"/>
                <a:gd name="T25" fmla="*/ 2079 h 2116"/>
                <a:gd name="T26" fmla="*/ 1161 w 1523"/>
                <a:gd name="T27" fmla="*/ 2088 h 2116"/>
                <a:gd name="T28" fmla="*/ 1117 w 1523"/>
                <a:gd name="T29" fmla="*/ 2094 h 2116"/>
                <a:gd name="T30" fmla="*/ 1072 w 1523"/>
                <a:gd name="T31" fmla="*/ 2100 h 2116"/>
                <a:gd name="T32" fmla="*/ 1022 w 1523"/>
                <a:gd name="T33" fmla="*/ 2103 h 2116"/>
                <a:gd name="T34" fmla="*/ 960 w 1523"/>
                <a:gd name="T35" fmla="*/ 2109 h 2116"/>
                <a:gd name="T36" fmla="*/ 902 w 1523"/>
                <a:gd name="T37" fmla="*/ 2113 h 2116"/>
                <a:gd name="T38" fmla="*/ 832 w 1523"/>
                <a:gd name="T39" fmla="*/ 2116 h 2116"/>
                <a:gd name="T40" fmla="*/ 767 w 1523"/>
                <a:gd name="T41" fmla="*/ 2116 h 2116"/>
                <a:gd name="T42" fmla="*/ 698 w 1523"/>
                <a:gd name="T43" fmla="*/ 2116 h 2116"/>
                <a:gd name="T44" fmla="*/ 628 w 1523"/>
                <a:gd name="T45" fmla="*/ 2113 h 2116"/>
                <a:gd name="T46" fmla="*/ 560 w 1523"/>
                <a:gd name="T47" fmla="*/ 2109 h 2116"/>
                <a:gd name="T48" fmla="*/ 487 w 1523"/>
                <a:gd name="T49" fmla="*/ 2103 h 2116"/>
                <a:gd name="T50" fmla="*/ 422 w 1523"/>
                <a:gd name="T51" fmla="*/ 2097 h 2116"/>
                <a:gd name="T52" fmla="*/ 358 w 1523"/>
                <a:gd name="T53" fmla="*/ 2088 h 2116"/>
                <a:gd name="T54" fmla="*/ 293 w 1523"/>
                <a:gd name="T55" fmla="*/ 2076 h 2116"/>
                <a:gd name="T56" fmla="*/ 229 w 1523"/>
                <a:gd name="T57" fmla="*/ 2060 h 2116"/>
                <a:gd name="T58" fmla="*/ 170 w 1523"/>
                <a:gd name="T59" fmla="*/ 2045 h 2116"/>
                <a:gd name="T60" fmla="*/ 116 w 1523"/>
                <a:gd name="T61" fmla="*/ 2026 h 2116"/>
                <a:gd name="T62" fmla="*/ 64 w 1523"/>
                <a:gd name="T63" fmla="*/ 2002 h 2116"/>
                <a:gd name="T64" fmla="*/ 26 w 1523"/>
                <a:gd name="T65" fmla="*/ 1973 h 2116"/>
                <a:gd name="T66" fmla="*/ 5 w 1523"/>
                <a:gd name="T67" fmla="*/ 1942 h 2116"/>
                <a:gd name="T68" fmla="*/ 0 w 1523"/>
                <a:gd name="T69" fmla="*/ 1921 h 2116"/>
                <a:gd name="T70" fmla="*/ 0 w 1523"/>
                <a:gd name="T71" fmla="*/ 1921 h 2116"/>
                <a:gd name="T72" fmla="*/ 0 w 1523"/>
                <a:gd name="T73" fmla="*/ 0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3" h="2116">
                  <a:moveTo>
                    <a:pt x="0" y="0"/>
                  </a:moveTo>
                  <a:lnTo>
                    <a:pt x="1523" y="0"/>
                  </a:lnTo>
                  <a:lnTo>
                    <a:pt x="1523" y="1921"/>
                  </a:lnTo>
                  <a:lnTo>
                    <a:pt x="1521" y="1940"/>
                  </a:lnTo>
                  <a:lnTo>
                    <a:pt x="1505" y="1965"/>
                  </a:lnTo>
                  <a:lnTo>
                    <a:pt x="1478" y="1990"/>
                  </a:lnTo>
                  <a:lnTo>
                    <a:pt x="1447" y="2008"/>
                  </a:lnTo>
                  <a:lnTo>
                    <a:pt x="1413" y="2023"/>
                  </a:lnTo>
                  <a:lnTo>
                    <a:pt x="1380" y="2036"/>
                  </a:lnTo>
                  <a:lnTo>
                    <a:pt x="1337" y="2048"/>
                  </a:lnTo>
                  <a:lnTo>
                    <a:pt x="1295" y="2060"/>
                  </a:lnTo>
                  <a:lnTo>
                    <a:pt x="1252" y="2069"/>
                  </a:lnTo>
                  <a:lnTo>
                    <a:pt x="1212" y="2079"/>
                  </a:lnTo>
                  <a:lnTo>
                    <a:pt x="1161" y="2088"/>
                  </a:lnTo>
                  <a:lnTo>
                    <a:pt x="1117" y="2094"/>
                  </a:lnTo>
                  <a:lnTo>
                    <a:pt x="1072" y="2100"/>
                  </a:lnTo>
                  <a:lnTo>
                    <a:pt x="1022" y="2103"/>
                  </a:lnTo>
                  <a:lnTo>
                    <a:pt x="960" y="2109"/>
                  </a:lnTo>
                  <a:lnTo>
                    <a:pt x="902" y="2113"/>
                  </a:lnTo>
                  <a:lnTo>
                    <a:pt x="832" y="2116"/>
                  </a:lnTo>
                  <a:lnTo>
                    <a:pt x="767" y="2116"/>
                  </a:lnTo>
                  <a:lnTo>
                    <a:pt x="698" y="2116"/>
                  </a:lnTo>
                  <a:lnTo>
                    <a:pt x="628" y="2113"/>
                  </a:lnTo>
                  <a:lnTo>
                    <a:pt x="560" y="2109"/>
                  </a:lnTo>
                  <a:lnTo>
                    <a:pt x="487" y="2103"/>
                  </a:lnTo>
                  <a:lnTo>
                    <a:pt x="422" y="2097"/>
                  </a:lnTo>
                  <a:lnTo>
                    <a:pt x="358" y="2088"/>
                  </a:lnTo>
                  <a:lnTo>
                    <a:pt x="293" y="2076"/>
                  </a:lnTo>
                  <a:lnTo>
                    <a:pt x="229" y="2060"/>
                  </a:lnTo>
                  <a:lnTo>
                    <a:pt x="170" y="2045"/>
                  </a:lnTo>
                  <a:lnTo>
                    <a:pt x="116" y="2026"/>
                  </a:lnTo>
                  <a:lnTo>
                    <a:pt x="64" y="2002"/>
                  </a:lnTo>
                  <a:lnTo>
                    <a:pt x="26" y="1973"/>
                  </a:lnTo>
                  <a:lnTo>
                    <a:pt x="5" y="1942"/>
                  </a:lnTo>
                  <a:lnTo>
                    <a:pt x="0" y="1921"/>
                  </a:lnTo>
                  <a:lnTo>
                    <a:pt x="0" y="1921"/>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18" name="Arc 201"/>
            <p:cNvSpPr>
              <a:spLocks/>
            </p:cNvSpPr>
            <p:nvPr/>
          </p:nvSpPr>
          <p:spPr bwMode="gray">
            <a:xfrm>
              <a:off x="1331" y="2700"/>
              <a:ext cx="60"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19" name="Arc 202"/>
            <p:cNvSpPr>
              <a:spLocks/>
            </p:cNvSpPr>
            <p:nvPr/>
          </p:nvSpPr>
          <p:spPr bwMode="gray">
            <a:xfrm>
              <a:off x="1331" y="2670"/>
              <a:ext cx="60"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20" name="Oval 203"/>
            <p:cNvSpPr>
              <a:spLocks noChangeArrowheads="1"/>
            </p:cNvSpPr>
            <p:nvPr/>
          </p:nvSpPr>
          <p:spPr bwMode="gray">
            <a:xfrm>
              <a:off x="1331" y="2635"/>
              <a:ext cx="60"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21" name="Freeform 204"/>
            <p:cNvSpPr>
              <a:spLocks/>
            </p:cNvSpPr>
            <p:nvPr/>
          </p:nvSpPr>
          <p:spPr bwMode="gray">
            <a:xfrm>
              <a:off x="1479" y="2644"/>
              <a:ext cx="59" cy="92"/>
            </a:xfrm>
            <a:custGeom>
              <a:avLst/>
              <a:gdLst>
                <a:gd name="T0" fmla="*/ 0 w 1490"/>
                <a:gd name="T1" fmla="*/ 0 h 2116"/>
                <a:gd name="T2" fmla="*/ 1490 w 1490"/>
                <a:gd name="T3" fmla="*/ 0 h 2116"/>
                <a:gd name="T4" fmla="*/ 1490 w 1490"/>
                <a:gd name="T5" fmla="*/ 1921 h 2116"/>
                <a:gd name="T6" fmla="*/ 1488 w 1490"/>
                <a:gd name="T7" fmla="*/ 1940 h 2116"/>
                <a:gd name="T8" fmla="*/ 1472 w 1490"/>
                <a:gd name="T9" fmla="*/ 1965 h 2116"/>
                <a:gd name="T10" fmla="*/ 1445 w 1490"/>
                <a:gd name="T11" fmla="*/ 1990 h 2116"/>
                <a:gd name="T12" fmla="*/ 1415 w 1490"/>
                <a:gd name="T13" fmla="*/ 2008 h 2116"/>
                <a:gd name="T14" fmla="*/ 1382 w 1490"/>
                <a:gd name="T15" fmla="*/ 2023 h 2116"/>
                <a:gd name="T16" fmla="*/ 1350 w 1490"/>
                <a:gd name="T17" fmla="*/ 2036 h 2116"/>
                <a:gd name="T18" fmla="*/ 1307 w 1490"/>
                <a:gd name="T19" fmla="*/ 2048 h 2116"/>
                <a:gd name="T20" fmla="*/ 1267 w 1490"/>
                <a:gd name="T21" fmla="*/ 2060 h 2116"/>
                <a:gd name="T22" fmla="*/ 1225 w 1490"/>
                <a:gd name="T23" fmla="*/ 2069 h 2116"/>
                <a:gd name="T24" fmla="*/ 1185 w 1490"/>
                <a:gd name="T25" fmla="*/ 2079 h 2116"/>
                <a:gd name="T26" fmla="*/ 1136 w 1490"/>
                <a:gd name="T27" fmla="*/ 2088 h 2116"/>
                <a:gd name="T28" fmla="*/ 1092 w 1490"/>
                <a:gd name="T29" fmla="*/ 2094 h 2116"/>
                <a:gd name="T30" fmla="*/ 1048 w 1490"/>
                <a:gd name="T31" fmla="*/ 2100 h 2116"/>
                <a:gd name="T32" fmla="*/ 1000 w 1490"/>
                <a:gd name="T33" fmla="*/ 2103 h 2116"/>
                <a:gd name="T34" fmla="*/ 939 w 1490"/>
                <a:gd name="T35" fmla="*/ 2109 h 2116"/>
                <a:gd name="T36" fmla="*/ 883 w 1490"/>
                <a:gd name="T37" fmla="*/ 2113 h 2116"/>
                <a:gd name="T38" fmla="*/ 814 w 1490"/>
                <a:gd name="T39" fmla="*/ 2116 h 2116"/>
                <a:gd name="T40" fmla="*/ 751 w 1490"/>
                <a:gd name="T41" fmla="*/ 2116 h 2116"/>
                <a:gd name="T42" fmla="*/ 683 w 1490"/>
                <a:gd name="T43" fmla="*/ 2116 h 2116"/>
                <a:gd name="T44" fmla="*/ 614 w 1490"/>
                <a:gd name="T45" fmla="*/ 2113 h 2116"/>
                <a:gd name="T46" fmla="*/ 548 w 1490"/>
                <a:gd name="T47" fmla="*/ 2109 h 2116"/>
                <a:gd name="T48" fmla="*/ 476 w 1490"/>
                <a:gd name="T49" fmla="*/ 2103 h 2116"/>
                <a:gd name="T50" fmla="*/ 413 w 1490"/>
                <a:gd name="T51" fmla="*/ 2097 h 2116"/>
                <a:gd name="T52" fmla="*/ 350 w 1490"/>
                <a:gd name="T53" fmla="*/ 2088 h 2116"/>
                <a:gd name="T54" fmla="*/ 287 w 1490"/>
                <a:gd name="T55" fmla="*/ 2076 h 2116"/>
                <a:gd name="T56" fmla="*/ 224 w 1490"/>
                <a:gd name="T57" fmla="*/ 2060 h 2116"/>
                <a:gd name="T58" fmla="*/ 167 w 1490"/>
                <a:gd name="T59" fmla="*/ 2045 h 2116"/>
                <a:gd name="T60" fmla="*/ 114 w 1490"/>
                <a:gd name="T61" fmla="*/ 2026 h 2116"/>
                <a:gd name="T62" fmla="*/ 63 w 1490"/>
                <a:gd name="T63" fmla="*/ 2002 h 2116"/>
                <a:gd name="T64" fmla="*/ 26 w 1490"/>
                <a:gd name="T65" fmla="*/ 1973 h 2116"/>
                <a:gd name="T66" fmla="*/ 5 w 1490"/>
                <a:gd name="T67" fmla="*/ 1942 h 2116"/>
                <a:gd name="T68" fmla="*/ 0 w 1490"/>
                <a:gd name="T69" fmla="*/ 1921 h 2116"/>
                <a:gd name="T70" fmla="*/ 0 w 1490"/>
                <a:gd name="T71" fmla="*/ 1921 h 2116"/>
                <a:gd name="T72" fmla="*/ 0 w 1490"/>
                <a:gd name="T73" fmla="*/ 0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0" h="2116">
                  <a:moveTo>
                    <a:pt x="0" y="0"/>
                  </a:moveTo>
                  <a:lnTo>
                    <a:pt x="1490" y="0"/>
                  </a:lnTo>
                  <a:lnTo>
                    <a:pt x="1490" y="1921"/>
                  </a:lnTo>
                  <a:lnTo>
                    <a:pt x="1488" y="1940"/>
                  </a:lnTo>
                  <a:lnTo>
                    <a:pt x="1472" y="1965"/>
                  </a:lnTo>
                  <a:lnTo>
                    <a:pt x="1445" y="1990"/>
                  </a:lnTo>
                  <a:lnTo>
                    <a:pt x="1415" y="2008"/>
                  </a:lnTo>
                  <a:lnTo>
                    <a:pt x="1382" y="2023"/>
                  </a:lnTo>
                  <a:lnTo>
                    <a:pt x="1350" y="2036"/>
                  </a:lnTo>
                  <a:lnTo>
                    <a:pt x="1307" y="2048"/>
                  </a:lnTo>
                  <a:lnTo>
                    <a:pt x="1267" y="2060"/>
                  </a:lnTo>
                  <a:lnTo>
                    <a:pt x="1225" y="2069"/>
                  </a:lnTo>
                  <a:lnTo>
                    <a:pt x="1185" y="2079"/>
                  </a:lnTo>
                  <a:lnTo>
                    <a:pt x="1136" y="2088"/>
                  </a:lnTo>
                  <a:lnTo>
                    <a:pt x="1092" y="2094"/>
                  </a:lnTo>
                  <a:lnTo>
                    <a:pt x="1048" y="2100"/>
                  </a:lnTo>
                  <a:lnTo>
                    <a:pt x="1000" y="2103"/>
                  </a:lnTo>
                  <a:lnTo>
                    <a:pt x="939" y="2109"/>
                  </a:lnTo>
                  <a:lnTo>
                    <a:pt x="883" y="2113"/>
                  </a:lnTo>
                  <a:lnTo>
                    <a:pt x="814" y="2116"/>
                  </a:lnTo>
                  <a:lnTo>
                    <a:pt x="751" y="2116"/>
                  </a:lnTo>
                  <a:lnTo>
                    <a:pt x="683" y="2116"/>
                  </a:lnTo>
                  <a:lnTo>
                    <a:pt x="614" y="2113"/>
                  </a:lnTo>
                  <a:lnTo>
                    <a:pt x="548" y="2109"/>
                  </a:lnTo>
                  <a:lnTo>
                    <a:pt x="476" y="2103"/>
                  </a:lnTo>
                  <a:lnTo>
                    <a:pt x="413" y="2097"/>
                  </a:lnTo>
                  <a:lnTo>
                    <a:pt x="350" y="2088"/>
                  </a:lnTo>
                  <a:lnTo>
                    <a:pt x="287" y="2076"/>
                  </a:lnTo>
                  <a:lnTo>
                    <a:pt x="224" y="2060"/>
                  </a:lnTo>
                  <a:lnTo>
                    <a:pt x="167" y="2045"/>
                  </a:lnTo>
                  <a:lnTo>
                    <a:pt x="114" y="2026"/>
                  </a:lnTo>
                  <a:lnTo>
                    <a:pt x="63" y="2002"/>
                  </a:lnTo>
                  <a:lnTo>
                    <a:pt x="26" y="1973"/>
                  </a:lnTo>
                  <a:lnTo>
                    <a:pt x="5" y="1942"/>
                  </a:lnTo>
                  <a:lnTo>
                    <a:pt x="0" y="1921"/>
                  </a:lnTo>
                  <a:lnTo>
                    <a:pt x="0" y="1921"/>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22" name="Arc 205"/>
            <p:cNvSpPr>
              <a:spLocks/>
            </p:cNvSpPr>
            <p:nvPr/>
          </p:nvSpPr>
          <p:spPr bwMode="gray">
            <a:xfrm>
              <a:off x="1478" y="2700"/>
              <a:ext cx="61"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23" name="Arc 206"/>
            <p:cNvSpPr>
              <a:spLocks/>
            </p:cNvSpPr>
            <p:nvPr/>
          </p:nvSpPr>
          <p:spPr bwMode="gray">
            <a:xfrm>
              <a:off x="1478" y="2670"/>
              <a:ext cx="61"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24" name="Oval 207"/>
            <p:cNvSpPr>
              <a:spLocks noChangeArrowheads="1"/>
            </p:cNvSpPr>
            <p:nvPr/>
          </p:nvSpPr>
          <p:spPr bwMode="gray">
            <a:xfrm>
              <a:off x="1478" y="2635"/>
              <a:ext cx="61"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25" name="Freeform 208"/>
            <p:cNvSpPr>
              <a:spLocks/>
            </p:cNvSpPr>
            <p:nvPr/>
          </p:nvSpPr>
          <p:spPr bwMode="gray">
            <a:xfrm>
              <a:off x="1418" y="2644"/>
              <a:ext cx="55" cy="92"/>
            </a:xfrm>
            <a:custGeom>
              <a:avLst/>
              <a:gdLst>
                <a:gd name="T0" fmla="*/ 0 w 1504"/>
                <a:gd name="T1" fmla="*/ 0 h 2116"/>
                <a:gd name="T2" fmla="*/ 1504 w 1504"/>
                <a:gd name="T3" fmla="*/ 0 h 2116"/>
                <a:gd name="T4" fmla="*/ 1504 w 1504"/>
                <a:gd name="T5" fmla="*/ 1921 h 2116"/>
                <a:gd name="T6" fmla="*/ 1502 w 1504"/>
                <a:gd name="T7" fmla="*/ 1940 h 2116"/>
                <a:gd name="T8" fmla="*/ 1485 w 1504"/>
                <a:gd name="T9" fmla="*/ 1965 h 2116"/>
                <a:gd name="T10" fmla="*/ 1459 w 1504"/>
                <a:gd name="T11" fmla="*/ 1990 h 2116"/>
                <a:gd name="T12" fmla="*/ 1428 w 1504"/>
                <a:gd name="T13" fmla="*/ 2008 h 2116"/>
                <a:gd name="T14" fmla="*/ 1395 w 1504"/>
                <a:gd name="T15" fmla="*/ 2023 h 2116"/>
                <a:gd name="T16" fmla="*/ 1362 w 1504"/>
                <a:gd name="T17" fmla="*/ 2036 h 2116"/>
                <a:gd name="T18" fmla="*/ 1319 w 1504"/>
                <a:gd name="T19" fmla="*/ 2048 h 2116"/>
                <a:gd name="T20" fmla="*/ 1279 w 1504"/>
                <a:gd name="T21" fmla="*/ 2060 h 2116"/>
                <a:gd name="T22" fmla="*/ 1236 w 1504"/>
                <a:gd name="T23" fmla="*/ 2069 h 2116"/>
                <a:gd name="T24" fmla="*/ 1196 w 1504"/>
                <a:gd name="T25" fmla="*/ 2079 h 2116"/>
                <a:gd name="T26" fmla="*/ 1146 w 1504"/>
                <a:gd name="T27" fmla="*/ 2088 h 2116"/>
                <a:gd name="T28" fmla="*/ 1103 w 1504"/>
                <a:gd name="T29" fmla="*/ 2094 h 2116"/>
                <a:gd name="T30" fmla="*/ 1058 w 1504"/>
                <a:gd name="T31" fmla="*/ 2100 h 2116"/>
                <a:gd name="T32" fmla="*/ 1009 w 1504"/>
                <a:gd name="T33" fmla="*/ 2103 h 2116"/>
                <a:gd name="T34" fmla="*/ 948 w 1504"/>
                <a:gd name="T35" fmla="*/ 2109 h 2116"/>
                <a:gd name="T36" fmla="*/ 891 w 1504"/>
                <a:gd name="T37" fmla="*/ 2113 h 2116"/>
                <a:gd name="T38" fmla="*/ 822 w 1504"/>
                <a:gd name="T39" fmla="*/ 2116 h 2116"/>
                <a:gd name="T40" fmla="*/ 758 w 1504"/>
                <a:gd name="T41" fmla="*/ 2116 h 2116"/>
                <a:gd name="T42" fmla="*/ 689 w 1504"/>
                <a:gd name="T43" fmla="*/ 2116 h 2116"/>
                <a:gd name="T44" fmla="*/ 620 w 1504"/>
                <a:gd name="T45" fmla="*/ 2113 h 2116"/>
                <a:gd name="T46" fmla="*/ 553 w 1504"/>
                <a:gd name="T47" fmla="*/ 2109 h 2116"/>
                <a:gd name="T48" fmla="*/ 481 w 1504"/>
                <a:gd name="T49" fmla="*/ 2103 h 2116"/>
                <a:gd name="T50" fmla="*/ 417 w 1504"/>
                <a:gd name="T51" fmla="*/ 2097 h 2116"/>
                <a:gd name="T52" fmla="*/ 354 w 1504"/>
                <a:gd name="T53" fmla="*/ 2088 h 2116"/>
                <a:gd name="T54" fmla="*/ 289 w 1504"/>
                <a:gd name="T55" fmla="*/ 2076 h 2116"/>
                <a:gd name="T56" fmla="*/ 226 w 1504"/>
                <a:gd name="T57" fmla="*/ 2060 h 2116"/>
                <a:gd name="T58" fmla="*/ 168 w 1504"/>
                <a:gd name="T59" fmla="*/ 2045 h 2116"/>
                <a:gd name="T60" fmla="*/ 115 w 1504"/>
                <a:gd name="T61" fmla="*/ 2026 h 2116"/>
                <a:gd name="T62" fmla="*/ 63 w 1504"/>
                <a:gd name="T63" fmla="*/ 2002 h 2116"/>
                <a:gd name="T64" fmla="*/ 27 w 1504"/>
                <a:gd name="T65" fmla="*/ 1973 h 2116"/>
                <a:gd name="T66" fmla="*/ 5 w 1504"/>
                <a:gd name="T67" fmla="*/ 1942 h 2116"/>
                <a:gd name="T68" fmla="*/ 0 w 1504"/>
                <a:gd name="T69" fmla="*/ 1921 h 2116"/>
                <a:gd name="T70" fmla="*/ 0 w 1504"/>
                <a:gd name="T71" fmla="*/ 1921 h 2116"/>
                <a:gd name="T72" fmla="*/ 0 w 1504"/>
                <a:gd name="T73" fmla="*/ 0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4" h="2116">
                  <a:moveTo>
                    <a:pt x="0" y="0"/>
                  </a:moveTo>
                  <a:lnTo>
                    <a:pt x="1504" y="0"/>
                  </a:lnTo>
                  <a:lnTo>
                    <a:pt x="1504" y="1921"/>
                  </a:lnTo>
                  <a:lnTo>
                    <a:pt x="1502" y="1940"/>
                  </a:lnTo>
                  <a:lnTo>
                    <a:pt x="1485" y="1965"/>
                  </a:lnTo>
                  <a:lnTo>
                    <a:pt x="1459" y="1990"/>
                  </a:lnTo>
                  <a:lnTo>
                    <a:pt x="1428" y="2008"/>
                  </a:lnTo>
                  <a:lnTo>
                    <a:pt x="1395" y="2023"/>
                  </a:lnTo>
                  <a:lnTo>
                    <a:pt x="1362" y="2036"/>
                  </a:lnTo>
                  <a:lnTo>
                    <a:pt x="1319" y="2048"/>
                  </a:lnTo>
                  <a:lnTo>
                    <a:pt x="1279" y="2060"/>
                  </a:lnTo>
                  <a:lnTo>
                    <a:pt x="1236" y="2069"/>
                  </a:lnTo>
                  <a:lnTo>
                    <a:pt x="1196" y="2079"/>
                  </a:lnTo>
                  <a:lnTo>
                    <a:pt x="1146" y="2088"/>
                  </a:lnTo>
                  <a:lnTo>
                    <a:pt x="1103" y="2094"/>
                  </a:lnTo>
                  <a:lnTo>
                    <a:pt x="1058" y="2100"/>
                  </a:lnTo>
                  <a:lnTo>
                    <a:pt x="1009" y="2103"/>
                  </a:lnTo>
                  <a:lnTo>
                    <a:pt x="948" y="2109"/>
                  </a:lnTo>
                  <a:lnTo>
                    <a:pt x="891" y="2113"/>
                  </a:lnTo>
                  <a:lnTo>
                    <a:pt x="822" y="2116"/>
                  </a:lnTo>
                  <a:lnTo>
                    <a:pt x="758" y="2116"/>
                  </a:lnTo>
                  <a:lnTo>
                    <a:pt x="689" y="2116"/>
                  </a:lnTo>
                  <a:lnTo>
                    <a:pt x="620" y="2113"/>
                  </a:lnTo>
                  <a:lnTo>
                    <a:pt x="553" y="2109"/>
                  </a:lnTo>
                  <a:lnTo>
                    <a:pt x="481" y="2103"/>
                  </a:lnTo>
                  <a:lnTo>
                    <a:pt x="417" y="2097"/>
                  </a:lnTo>
                  <a:lnTo>
                    <a:pt x="354" y="2088"/>
                  </a:lnTo>
                  <a:lnTo>
                    <a:pt x="289" y="2076"/>
                  </a:lnTo>
                  <a:lnTo>
                    <a:pt x="226" y="2060"/>
                  </a:lnTo>
                  <a:lnTo>
                    <a:pt x="168" y="2045"/>
                  </a:lnTo>
                  <a:lnTo>
                    <a:pt x="115" y="2026"/>
                  </a:lnTo>
                  <a:lnTo>
                    <a:pt x="63" y="2002"/>
                  </a:lnTo>
                  <a:lnTo>
                    <a:pt x="27" y="1973"/>
                  </a:lnTo>
                  <a:lnTo>
                    <a:pt x="5" y="1942"/>
                  </a:lnTo>
                  <a:lnTo>
                    <a:pt x="0" y="1921"/>
                  </a:lnTo>
                  <a:lnTo>
                    <a:pt x="0" y="1921"/>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26" name="Arc 209"/>
            <p:cNvSpPr>
              <a:spLocks/>
            </p:cNvSpPr>
            <p:nvPr/>
          </p:nvSpPr>
          <p:spPr bwMode="gray">
            <a:xfrm>
              <a:off x="1417" y="2700"/>
              <a:ext cx="57"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27" name="Arc 210"/>
            <p:cNvSpPr>
              <a:spLocks/>
            </p:cNvSpPr>
            <p:nvPr/>
          </p:nvSpPr>
          <p:spPr bwMode="gray">
            <a:xfrm>
              <a:off x="1417" y="2670"/>
              <a:ext cx="57"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28" name="Oval 211"/>
            <p:cNvSpPr>
              <a:spLocks noChangeArrowheads="1"/>
            </p:cNvSpPr>
            <p:nvPr/>
          </p:nvSpPr>
          <p:spPr bwMode="gray">
            <a:xfrm>
              <a:off x="1417" y="2635"/>
              <a:ext cx="57"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29" name="Freeform 212"/>
            <p:cNvSpPr>
              <a:spLocks/>
            </p:cNvSpPr>
            <p:nvPr/>
          </p:nvSpPr>
          <p:spPr bwMode="gray">
            <a:xfrm>
              <a:off x="1558" y="2644"/>
              <a:ext cx="54" cy="92"/>
            </a:xfrm>
            <a:custGeom>
              <a:avLst/>
              <a:gdLst>
                <a:gd name="T0" fmla="*/ 0 w 1531"/>
                <a:gd name="T1" fmla="*/ 0 h 2116"/>
                <a:gd name="T2" fmla="*/ 1531 w 1531"/>
                <a:gd name="T3" fmla="*/ 0 h 2116"/>
                <a:gd name="T4" fmla="*/ 1531 w 1531"/>
                <a:gd name="T5" fmla="*/ 1921 h 2116"/>
                <a:gd name="T6" fmla="*/ 1529 w 1531"/>
                <a:gd name="T7" fmla="*/ 1940 h 2116"/>
                <a:gd name="T8" fmla="*/ 1513 w 1531"/>
                <a:gd name="T9" fmla="*/ 1965 h 2116"/>
                <a:gd name="T10" fmla="*/ 1486 w 1531"/>
                <a:gd name="T11" fmla="*/ 1990 h 2116"/>
                <a:gd name="T12" fmla="*/ 1455 w 1531"/>
                <a:gd name="T13" fmla="*/ 2008 h 2116"/>
                <a:gd name="T14" fmla="*/ 1420 w 1531"/>
                <a:gd name="T15" fmla="*/ 2023 h 2116"/>
                <a:gd name="T16" fmla="*/ 1387 w 1531"/>
                <a:gd name="T17" fmla="*/ 2036 h 2116"/>
                <a:gd name="T18" fmla="*/ 1344 w 1531"/>
                <a:gd name="T19" fmla="*/ 2048 h 2116"/>
                <a:gd name="T20" fmla="*/ 1302 w 1531"/>
                <a:gd name="T21" fmla="*/ 2060 h 2116"/>
                <a:gd name="T22" fmla="*/ 1259 w 1531"/>
                <a:gd name="T23" fmla="*/ 2069 h 2116"/>
                <a:gd name="T24" fmla="*/ 1218 w 1531"/>
                <a:gd name="T25" fmla="*/ 2079 h 2116"/>
                <a:gd name="T26" fmla="*/ 1167 w 1531"/>
                <a:gd name="T27" fmla="*/ 2088 h 2116"/>
                <a:gd name="T28" fmla="*/ 1123 w 1531"/>
                <a:gd name="T29" fmla="*/ 2094 h 2116"/>
                <a:gd name="T30" fmla="*/ 1077 w 1531"/>
                <a:gd name="T31" fmla="*/ 2100 h 2116"/>
                <a:gd name="T32" fmla="*/ 1027 w 1531"/>
                <a:gd name="T33" fmla="*/ 2103 h 2116"/>
                <a:gd name="T34" fmla="*/ 965 w 1531"/>
                <a:gd name="T35" fmla="*/ 2109 h 2116"/>
                <a:gd name="T36" fmla="*/ 907 w 1531"/>
                <a:gd name="T37" fmla="*/ 2113 h 2116"/>
                <a:gd name="T38" fmla="*/ 837 w 1531"/>
                <a:gd name="T39" fmla="*/ 2116 h 2116"/>
                <a:gd name="T40" fmla="*/ 771 w 1531"/>
                <a:gd name="T41" fmla="*/ 2116 h 2116"/>
                <a:gd name="T42" fmla="*/ 702 w 1531"/>
                <a:gd name="T43" fmla="*/ 2116 h 2116"/>
                <a:gd name="T44" fmla="*/ 631 w 1531"/>
                <a:gd name="T45" fmla="*/ 2113 h 2116"/>
                <a:gd name="T46" fmla="*/ 563 w 1531"/>
                <a:gd name="T47" fmla="*/ 2109 h 2116"/>
                <a:gd name="T48" fmla="*/ 489 w 1531"/>
                <a:gd name="T49" fmla="*/ 2103 h 2116"/>
                <a:gd name="T50" fmla="*/ 424 w 1531"/>
                <a:gd name="T51" fmla="*/ 2097 h 2116"/>
                <a:gd name="T52" fmla="*/ 359 w 1531"/>
                <a:gd name="T53" fmla="*/ 2088 h 2116"/>
                <a:gd name="T54" fmla="*/ 294 w 1531"/>
                <a:gd name="T55" fmla="*/ 2076 h 2116"/>
                <a:gd name="T56" fmla="*/ 230 w 1531"/>
                <a:gd name="T57" fmla="*/ 2060 h 2116"/>
                <a:gd name="T58" fmla="*/ 171 w 1531"/>
                <a:gd name="T59" fmla="*/ 2045 h 2116"/>
                <a:gd name="T60" fmla="*/ 117 w 1531"/>
                <a:gd name="T61" fmla="*/ 2026 h 2116"/>
                <a:gd name="T62" fmla="*/ 64 w 1531"/>
                <a:gd name="T63" fmla="*/ 2002 h 2116"/>
                <a:gd name="T64" fmla="*/ 27 w 1531"/>
                <a:gd name="T65" fmla="*/ 1973 h 2116"/>
                <a:gd name="T66" fmla="*/ 5 w 1531"/>
                <a:gd name="T67" fmla="*/ 1942 h 2116"/>
                <a:gd name="T68" fmla="*/ 0 w 1531"/>
                <a:gd name="T69" fmla="*/ 1921 h 2116"/>
                <a:gd name="T70" fmla="*/ 0 w 1531"/>
                <a:gd name="T71" fmla="*/ 1921 h 2116"/>
                <a:gd name="T72" fmla="*/ 0 w 1531"/>
                <a:gd name="T73" fmla="*/ 0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1" h="2116">
                  <a:moveTo>
                    <a:pt x="0" y="0"/>
                  </a:moveTo>
                  <a:lnTo>
                    <a:pt x="1531" y="0"/>
                  </a:lnTo>
                  <a:lnTo>
                    <a:pt x="1531" y="1921"/>
                  </a:lnTo>
                  <a:lnTo>
                    <a:pt x="1529" y="1940"/>
                  </a:lnTo>
                  <a:lnTo>
                    <a:pt x="1513" y="1965"/>
                  </a:lnTo>
                  <a:lnTo>
                    <a:pt x="1486" y="1990"/>
                  </a:lnTo>
                  <a:lnTo>
                    <a:pt x="1455" y="2008"/>
                  </a:lnTo>
                  <a:lnTo>
                    <a:pt x="1420" y="2023"/>
                  </a:lnTo>
                  <a:lnTo>
                    <a:pt x="1387" y="2036"/>
                  </a:lnTo>
                  <a:lnTo>
                    <a:pt x="1344" y="2048"/>
                  </a:lnTo>
                  <a:lnTo>
                    <a:pt x="1302" y="2060"/>
                  </a:lnTo>
                  <a:lnTo>
                    <a:pt x="1259" y="2069"/>
                  </a:lnTo>
                  <a:lnTo>
                    <a:pt x="1218" y="2079"/>
                  </a:lnTo>
                  <a:lnTo>
                    <a:pt x="1167" y="2088"/>
                  </a:lnTo>
                  <a:lnTo>
                    <a:pt x="1123" y="2094"/>
                  </a:lnTo>
                  <a:lnTo>
                    <a:pt x="1077" y="2100"/>
                  </a:lnTo>
                  <a:lnTo>
                    <a:pt x="1027" y="2103"/>
                  </a:lnTo>
                  <a:lnTo>
                    <a:pt x="965" y="2109"/>
                  </a:lnTo>
                  <a:lnTo>
                    <a:pt x="907" y="2113"/>
                  </a:lnTo>
                  <a:lnTo>
                    <a:pt x="837" y="2116"/>
                  </a:lnTo>
                  <a:lnTo>
                    <a:pt x="771" y="2116"/>
                  </a:lnTo>
                  <a:lnTo>
                    <a:pt x="702" y="2116"/>
                  </a:lnTo>
                  <a:lnTo>
                    <a:pt x="631" y="2113"/>
                  </a:lnTo>
                  <a:lnTo>
                    <a:pt x="563" y="2109"/>
                  </a:lnTo>
                  <a:lnTo>
                    <a:pt x="489" y="2103"/>
                  </a:lnTo>
                  <a:lnTo>
                    <a:pt x="424" y="2097"/>
                  </a:lnTo>
                  <a:lnTo>
                    <a:pt x="359" y="2088"/>
                  </a:lnTo>
                  <a:lnTo>
                    <a:pt x="294" y="2076"/>
                  </a:lnTo>
                  <a:lnTo>
                    <a:pt x="230" y="2060"/>
                  </a:lnTo>
                  <a:lnTo>
                    <a:pt x="171" y="2045"/>
                  </a:lnTo>
                  <a:lnTo>
                    <a:pt x="117" y="2026"/>
                  </a:lnTo>
                  <a:lnTo>
                    <a:pt x="64" y="2002"/>
                  </a:lnTo>
                  <a:lnTo>
                    <a:pt x="27" y="1973"/>
                  </a:lnTo>
                  <a:lnTo>
                    <a:pt x="5" y="1942"/>
                  </a:lnTo>
                  <a:lnTo>
                    <a:pt x="0" y="1921"/>
                  </a:lnTo>
                  <a:lnTo>
                    <a:pt x="0" y="1921"/>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30" name="Arc 213"/>
            <p:cNvSpPr>
              <a:spLocks/>
            </p:cNvSpPr>
            <p:nvPr/>
          </p:nvSpPr>
          <p:spPr bwMode="gray">
            <a:xfrm>
              <a:off x="1557" y="2700"/>
              <a:ext cx="56"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31" name="Arc 214"/>
            <p:cNvSpPr>
              <a:spLocks/>
            </p:cNvSpPr>
            <p:nvPr/>
          </p:nvSpPr>
          <p:spPr bwMode="gray">
            <a:xfrm>
              <a:off x="1557" y="2670"/>
              <a:ext cx="56"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32" name="Oval 215"/>
            <p:cNvSpPr>
              <a:spLocks noChangeArrowheads="1"/>
            </p:cNvSpPr>
            <p:nvPr/>
          </p:nvSpPr>
          <p:spPr bwMode="gray">
            <a:xfrm>
              <a:off x="1557" y="2635"/>
              <a:ext cx="56"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33" name="Freeform 216"/>
            <p:cNvSpPr>
              <a:spLocks/>
            </p:cNvSpPr>
            <p:nvPr/>
          </p:nvSpPr>
          <p:spPr bwMode="gray">
            <a:xfrm>
              <a:off x="1307" y="2469"/>
              <a:ext cx="63" cy="93"/>
            </a:xfrm>
            <a:custGeom>
              <a:avLst/>
              <a:gdLst>
                <a:gd name="T0" fmla="*/ 0 w 1523"/>
                <a:gd name="T1" fmla="*/ 0 h 2136"/>
                <a:gd name="T2" fmla="*/ 1523 w 1523"/>
                <a:gd name="T3" fmla="*/ 0 h 2136"/>
                <a:gd name="T4" fmla="*/ 1523 w 1523"/>
                <a:gd name="T5" fmla="*/ 1940 h 2136"/>
                <a:gd name="T6" fmla="*/ 1521 w 1523"/>
                <a:gd name="T7" fmla="*/ 1959 h 2136"/>
                <a:gd name="T8" fmla="*/ 1505 w 1523"/>
                <a:gd name="T9" fmla="*/ 1984 h 2136"/>
                <a:gd name="T10" fmla="*/ 1478 w 1523"/>
                <a:gd name="T11" fmla="*/ 2009 h 2136"/>
                <a:gd name="T12" fmla="*/ 1447 w 1523"/>
                <a:gd name="T13" fmla="*/ 2028 h 2136"/>
                <a:gd name="T14" fmla="*/ 1413 w 1523"/>
                <a:gd name="T15" fmla="*/ 2043 h 2136"/>
                <a:gd name="T16" fmla="*/ 1380 w 1523"/>
                <a:gd name="T17" fmla="*/ 2056 h 2136"/>
                <a:gd name="T18" fmla="*/ 1337 w 1523"/>
                <a:gd name="T19" fmla="*/ 2068 h 2136"/>
                <a:gd name="T20" fmla="*/ 1295 w 1523"/>
                <a:gd name="T21" fmla="*/ 2081 h 2136"/>
                <a:gd name="T22" fmla="*/ 1252 w 1523"/>
                <a:gd name="T23" fmla="*/ 2090 h 2136"/>
                <a:gd name="T24" fmla="*/ 1212 w 1523"/>
                <a:gd name="T25" fmla="*/ 2099 h 2136"/>
                <a:gd name="T26" fmla="*/ 1161 w 1523"/>
                <a:gd name="T27" fmla="*/ 2108 h 2136"/>
                <a:gd name="T28" fmla="*/ 1117 w 1523"/>
                <a:gd name="T29" fmla="*/ 2115 h 2136"/>
                <a:gd name="T30" fmla="*/ 1072 w 1523"/>
                <a:gd name="T31" fmla="*/ 2121 h 2136"/>
                <a:gd name="T32" fmla="*/ 1022 w 1523"/>
                <a:gd name="T33" fmla="*/ 2124 h 2136"/>
                <a:gd name="T34" fmla="*/ 960 w 1523"/>
                <a:gd name="T35" fmla="*/ 2130 h 2136"/>
                <a:gd name="T36" fmla="*/ 902 w 1523"/>
                <a:gd name="T37" fmla="*/ 2133 h 2136"/>
                <a:gd name="T38" fmla="*/ 832 w 1523"/>
                <a:gd name="T39" fmla="*/ 2136 h 2136"/>
                <a:gd name="T40" fmla="*/ 767 w 1523"/>
                <a:gd name="T41" fmla="*/ 2136 h 2136"/>
                <a:gd name="T42" fmla="*/ 698 w 1523"/>
                <a:gd name="T43" fmla="*/ 2136 h 2136"/>
                <a:gd name="T44" fmla="*/ 628 w 1523"/>
                <a:gd name="T45" fmla="*/ 2133 h 2136"/>
                <a:gd name="T46" fmla="*/ 560 w 1523"/>
                <a:gd name="T47" fmla="*/ 2130 h 2136"/>
                <a:gd name="T48" fmla="*/ 487 w 1523"/>
                <a:gd name="T49" fmla="*/ 2124 h 2136"/>
                <a:gd name="T50" fmla="*/ 422 w 1523"/>
                <a:gd name="T51" fmla="*/ 2118 h 2136"/>
                <a:gd name="T52" fmla="*/ 358 w 1523"/>
                <a:gd name="T53" fmla="*/ 2108 h 2136"/>
                <a:gd name="T54" fmla="*/ 293 w 1523"/>
                <a:gd name="T55" fmla="*/ 2096 h 2136"/>
                <a:gd name="T56" fmla="*/ 229 w 1523"/>
                <a:gd name="T57" fmla="*/ 2081 h 2136"/>
                <a:gd name="T58" fmla="*/ 170 w 1523"/>
                <a:gd name="T59" fmla="*/ 2065 h 2136"/>
                <a:gd name="T60" fmla="*/ 116 w 1523"/>
                <a:gd name="T61" fmla="*/ 2046 h 2136"/>
                <a:gd name="T62" fmla="*/ 64 w 1523"/>
                <a:gd name="T63" fmla="*/ 2022 h 2136"/>
                <a:gd name="T64" fmla="*/ 26 w 1523"/>
                <a:gd name="T65" fmla="*/ 1993 h 2136"/>
                <a:gd name="T66" fmla="*/ 5 w 1523"/>
                <a:gd name="T67" fmla="*/ 1961 h 2136"/>
                <a:gd name="T68" fmla="*/ 0 w 1523"/>
                <a:gd name="T69" fmla="*/ 1940 h 2136"/>
                <a:gd name="T70" fmla="*/ 0 w 1523"/>
                <a:gd name="T71" fmla="*/ 1940 h 2136"/>
                <a:gd name="T72" fmla="*/ 0 w 1523"/>
                <a:gd name="T73"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3" h="2136">
                  <a:moveTo>
                    <a:pt x="0" y="0"/>
                  </a:moveTo>
                  <a:lnTo>
                    <a:pt x="1523" y="0"/>
                  </a:lnTo>
                  <a:lnTo>
                    <a:pt x="1523" y="1940"/>
                  </a:lnTo>
                  <a:lnTo>
                    <a:pt x="1521" y="1959"/>
                  </a:lnTo>
                  <a:lnTo>
                    <a:pt x="1505" y="1984"/>
                  </a:lnTo>
                  <a:lnTo>
                    <a:pt x="1478" y="2009"/>
                  </a:lnTo>
                  <a:lnTo>
                    <a:pt x="1447" y="2028"/>
                  </a:lnTo>
                  <a:lnTo>
                    <a:pt x="1413" y="2043"/>
                  </a:lnTo>
                  <a:lnTo>
                    <a:pt x="1380" y="2056"/>
                  </a:lnTo>
                  <a:lnTo>
                    <a:pt x="1337" y="2068"/>
                  </a:lnTo>
                  <a:lnTo>
                    <a:pt x="1295" y="2081"/>
                  </a:lnTo>
                  <a:lnTo>
                    <a:pt x="1252" y="2090"/>
                  </a:lnTo>
                  <a:lnTo>
                    <a:pt x="1212" y="2099"/>
                  </a:lnTo>
                  <a:lnTo>
                    <a:pt x="1161" y="2108"/>
                  </a:lnTo>
                  <a:lnTo>
                    <a:pt x="1117" y="2115"/>
                  </a:lnTo>
                  <a:lnTo>
                    <a:pt x="1072" y="2121"/>
                  </a:lnTo>
                  <a:lnTo>
                    <a:pt x="1022" y="2124"/>
                  </a:lnTo>
                  <a:lnTo>
                    <a:pt x="960" y="2130"/>
                  </a:lnTo>
                  <a:lnTo>
                    <a:pt x="902" y="2133"/>
                  </a:lnTo>
                  <a:lnTo>
                    <a:pt x="832" y="2136"/>
                  </a:lnTo>
                  <a:lnTo>
                    <a:pt x="767" y="2136"/>
                  </a:lnTo>
                  <a:lnTo>
                    <a:pt x="698" y="2136"/>
                  </a:lnTo>
                  <a:lnTo>
                    <a:pt x="628" y="2133"/>
                  </a:lnTo>
                  <a:lnTo>
                    <a:pt x="560" y="2130"/>
                  </a:lnTo>
                  <a:lnTo>
                    <a:pt x="487" y="2124"/>
                  </a:lnTo>
                  <a:lnTo>
                    <a:pt x="422" y="2118"/>
                  </a:lnTo>
                  <a:lnTo>
                    <a:pt x="358" y="2108"/>
                  </a:lnTo>
                  <a:lnTo>
                    <a:pt x="293" y="2096"/>
                  </a:lnTo>
                  <a:lnTo>
                    <a:pt x="229" y="2081"/>
                  </a:lnTo>
                  <a:lnTo>
                    <a:pt x="170" y="2065"/>
                  </a:lnTo>
                  <a:lnTo>
                    <a:pt x="116" y="2046"/>
                  </a:lnTo>
                  <a:lnTo>
                    <a:pt x="64" y="2022"/>
                  </a:lnTo>
                  <a:lnTo>
                    <a:pt x="26" y="1993"/>
                  </a:lnTo>
                  <a:lnTo>
                    <a:pt x="5" y="1961"/>
                  </a:lnTo>
                  <a:lnTo>
                    <a:pt x="0" y="1940"/>
                  </a:lnTo>
                  <a:lnTo>
                    <a:pt x="0" y="1940"/>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34" name="Arc 217"/>
            <p:cNvSpPr>
              <a:spLocks/>
            </p:cNvSpPr>
            <p:nvPr/>
          </p:nvSpPr>
          <p:spPr bwMode="gray">
            <a:xfrm>
              <a:off x="1306" y="2526"/>
              <a:ext cx="65"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35" name="Arc 218"/>
            <p:cNvSpPr>
              <a:spLocks/>
            </p:cNvSpPr>
            <p:nvPr/>
          </p:nvSpPr>
          <p:spPr bwMode="gray">
            <a:xfrm>
              <a:off x="1306" y="2495"/>
              <a:ext cx="65"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36" name="Oval 219"/>
            <p:cNvSpPr>
              <a:spLocks noChangeArrowheads="1"/>
            </p:cNvSpPr>
            <p:nvPr/>
          </p:nvSpPr>
          <p:spPr bwMode="gray">
            <a:xfrm>
              <a:off x="1306" y="2460"/>
              <a:ext cx="65"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37" name="Freeform 220"/>
            <p:cNvSpPr>
              <a:spLocks/>
            </p:cNvSpPr>
            <p:nvPr/>
          </p:nvSpPr>
          <p:spPr bwMode="gray">
            <a:xfrm>
              <a:off x="1372" y="2469"/>
              <a:ext cx="59" cy="93"/>
            </a:xfrm>
            <a:custGeom>
              <a:avLst/>
              <a:gdLst>
                <a:gd name="T0" fmla="*/ 0 w 1490"/>
                <a:gd name="T1" fmla="*/ 0 h 2136"/>
                <a:gd name="T2" fmla="*/ 1490 w 1490"/>
                <a:gd name="T3" fmla="*/ 0 h 2136"/>
                <a:gd name="T4" fmla="*/ 1490 w 1490"/>
                <a:gd name="T5" fmla="*/ 1940 h 2136"/>
                <a:gd name="T6" fmla="*/ 1488 w 1490"/>
                <a:gd name="T7" fmla="*/ 1959 h 2136"/>
                <a:gd name="T8" fmla="*/ 1472 w 1490"/>
                <a:gd name="T9" fmla="*/ 1984 h 2136"/>
                <a:gd name="T10" fmla="*/ 1445 w 1490"/>
                <a:gd name="T11" fmla="*/ 2009 h 2136"/>
                <a:gd name="T12" fmla="*/ 1415 w 1490"/>
                <a:gd name="T13" fmla="*/ 2028 h 2136"/>
                <a:gd name="T14" fmla="*/ 1382 w 1490"/>
                <a:gd name="T15" fmla="*/ 2043 h 2136"/>
                <a:gd name="T16" fmla="*/ 1350 w 1490"/>
                <a:gd name="T17" fmla="*/ 2056 h 2136"/>
                <a:gd name="T18" fmla="*/ 1307 w 1490"/>
                <a:gd name="T19" fmla="*/ 2068 h 2136"/>
                <a:gd name="T20" fmla="*/ 1267 w 1490"/>
                <a:gd name="T21" fmla="*/ 2081 h 2136"/>
                <a:gd name="T22" fmla="*/ 1225 w 1490"/>
                <a:gd name="T23" fmla="*/ 2090 h 2136"/>
                <a:gd name="T24" fmla="*/ 1185 w 1490"/>
                <a:gd name="T25" fmla="*/ 2099 h 2136"/>
                <a:gd name="T26" fmla="*/ 1136 w 1490"/>
                <a:gd name="T27" fmla="*/ 2108 h 2136"/>
                <a:gd name="T28" fmla="*/ 1092 w 1490"/>
                <a:gd name="T29" fmla="*/ 2115 h 2136"/>
                <a:gd name="T30" fmla="*/ 1048 w 1490"/>
                <a:gd name="T31" fmla="*/ 2121 h 2136"/>
                <a:gd name="T32" fmla="*/ 1000 w 1490"/>
                <a:gd name="T33" fmla="*/ 2124 h 2136"/>
                <a:gd name="T34" fmla="*/ 939 w 1490"/>
                <a:gd name="T35" fmla="*/ 2130 h 2136"/>
                <a:gd name="T36" fmla="*/ 883 w 1490"/>
                <a:gd name="T37" fmla="*/ 2133 h 2136"/>
                <a:gd name="T38" fmla="*/ 814 w 1490"/>
                <a:gd name="T39" fmla="*/ 2136 h 2136"/>
                <a:gd name="T40" fmla="*/ 751 w 1490"/>
                <a:gd name="T41" fmla="*/ 2136 h 2136"/>
                <a:gd name="T42" fmla="*/ 683 w 1490"/>
                <a:gd name="T43" fmla="*/ 2136 h 2136"/>
                <a:gd name="T44" fmla="*/ 614 w 1490"/>
                <a:gd name="T45" fmla="*/ 2133 h 2136"/>
                <a:gd name="T46" fmla="*/ 548 w 1490"/>
                <a:gd name="T47" fmla="*/ 2130 h 2136"/>
                <a:gd name="T48" fmla="*/ 476 w 1490"/>
                <a:gd name="T49" fmla="*/ 2124 h 2136"/>
                <a:gd name="T50" fmla="*/ 413 w 1490"/>
                <a:gd name="T51" fmla="*/ 2118 h 2136"/>
                <a:gd name="T52" fmla="*/ 350 w 1490"/>
                <a:gd name="T53" fmla="*/ 2108 h 2136"/>
                <a:gd name="T54" fmla="*/ 287 w 1490"/>
                <a:gd name="T55" fmla="*/ 2096 h 2136"/>
                <a:gd name="T56" fmla="*/ 224 w 1490"/>
                <a:gd name="T57" fmla="*/ 2081 h 2136"/>
                <a:gd name="T58" fmla="*/ 167 w 1490"/>
                <a:gd name="T59" fmla="*/ 2065 h 2136"/>
                <a:gd name="T60" fmla="*/ 114 w 1490"/>
                <a:gd name="T61" fmla="*/ 2046 h 2136"/>
                <a:gd name="T62" fmla="*/ 63 w 1490"/>
                <a:gd name="T63" fmla="*/ 2022 h 2136"/>
                <a:gd name="T64" fmla="*/ 26 w 1490"/>
                <a:gd name="T65" fmla="*/ 1993 h 2136"/>
                <a:gd name="T66" fmla="*/ 5 w 1490"/>
                <a:gd name="T67" fmla="*/ 1961 h 2136"/>
                <a:gd name="T68" fmla="*/ 0 w 1490"/>
                <a:gd name="T69" fmla="*/ 1940 h 2136"/>
                <a:gd name="T70" fmla="*/ 0 w 1490"/>
                <a:gd name="T71" fmla="*/ 1940 h 2136"/>
                <a:gd name="T72" fmla="*/ 0 w 1490"/>
                <a:gd name="T73"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0" h="2136">
                  <a:moveTo>
                    <a:pt x="0" y="0"/>
                  </a:moveTo>
                  <a:lnTo>
                    <a:pt x="1490" y="0"/>
                  </a:lnTo>
                  <a:lnTo>
                    <a:pt x="1490" y="1940"/>
                  </a:lnTo>
                  <a:lnTo>
                    <a:pt x="1488" y="1959"/>
                  </a:lnTo>
                  <a:lnTo>
                    <a:pt x="1472" y="1984"/>
                  </a:lnTo>
                  <a:lnTo>
                    <a:pt x="1445" y="2009"/>
                  </a:lnTo>
                  <a:lnTo>
                    <a:pt x="1415" y="2028"/>
                  </a:lnTo>
                  <a:lnTo>
                    <a:pt x="1382" y="2043"/>
                  </a:lnTo>
                  <a:lnTo>
                    <a:pt x="1350" y="2056"/>
                  </a:lnTo>
                  <a:lnTo>
                    <a:pt x="1307" y="2068"/>
                  </a:lnTo>
                  <a:lnTo>
                    <a:pt x="1267" y="2081"/>
                  </a:lnTo>
                  <a:lnTo>
                    <a:pt x="1225" y="2090"/>
                  </a:lnTo>
                  <a:lnTo>
                    <a:pt x="1185" y="2099"/>
                  </a:lnTo>
                  <a:lnTo>
                    <a:pt x="1136" y="2108"/>
                  </a:lnTo>
                  <a:lnTo>
                    <a:pt x="1092" y="2115"/>
                  </a:lnTo>
                  <a:lnTo>
                    <a:pt x="1048" y="2121"/>
                  </a:lnTo>
                  <a:lnTo>
                    <a:pt x="1000" y="2124"/>
                  </a:lnTo>
                  <a:lnTo>
                    <a:pt x="939" y="2130"/>
                  </a:lnTo>
                  <a:lnTo>
                    <a:pt x="883" y="2133"/>
                  </a:lnTo>
                  <a:lnTo>
                    <a:pt x="814" y="2136"/>
                  </a:lnTo>
                  <a:lnTo>
                    <a:pt x="751" y="2136"/>
                  </a:lnTo>
                  <a:lnTo>
                    <a:pt x="683" y="2136"/>
                  </a:lnTo>
                  <a:lnTo>
                    <a:pt x="614" y="2133"/>
                  </a:lnTo>
                  <a:lnTo>
                    <a:pt x="548" y="2130"/>
                  </a:lnTo>
                  <a:lnTo>
                    <a:pt x="476" y="2124"/>
                  </a:lnTo>
                  <a:lnTo>
                    <a:pt x="413" y="2118"/>
                  </a:lnTo>
                  <a:lnTo>
                    <a:pt x="350" y="2108"/>
                  </a:lnTo>
                  <a:lnTo>
                    <a:pt x="287" y="2096"/>
                  </a:lnTo>
                  <a:lnTo>
                    <a:pt x="224" y="2081"/>
                  </a:lnTo>
                  <a:lnTo>
                    <a:pt x="167" y="2065"/>
                  </a:lnTo>
                  <a:lnTo>
                    <a:pt x="114" y="2046"/>
                  </a:lnTo>
                  <a:lnTo>
                    <a:pt x="63" y="2022"/>
                  </a:lnTo>
                  <a:lnTo>
                    <a:pt x="26" y="1993"/>
                  </a:lnTo>
                  <a:lnTo>
                    <a:pt x="5" y="1961"/>
                  </a:lnTo>
                  <a:lnTo>
                    <a:pt x="0" y="1940"/>
                  </a:lnTo>
                  <a:lnTo>
                    <a:pt x="0" y="1940"/>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38" name="Arc 221"/>
            <p:cNvSpPr>
              <a:spLocks/>
            </p:cNvSpPr>
            <p:nvPr/>
          </p:nvSpPr>
          <p:spPr bwMode="gray">
            <a:xfrm>
              <a:off x="1371" y="2526"/>
              <a:ext cx="61"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39" name="Arc 222"/>
            <p:cNvSpPr>
              <a:spLocks/>
            </p:cNvSpPr>
            <p:nvPr/>
          </p:nvSpPr>
          <p:spPr bwMode="gray">
            <a:xfrm>
              <a:off x="1371" y="2495"/>
              <a:ext cx="61"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40" name="Oval 223"/>
            <p:cNvSpPr>
              <a:spLocks noChangeArrowheads="1"/>
            </p:cNvSpPr>
            <p:nvPr/>
          </p:nvSpPr>
          <p:spPr bwMode="gray">
            <a:xfrm>
              <a:off x="1371" y="2460"/>
              <a:ext cx="61"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41" name="Freeform 224"/>
            <p:cNvSpPr>
              <a:spLocks/>
            </p:cNvSpPr>
            <p:nvPr/>
          </p:nvSpPr>
          <p:spPr bwMode="gray">
            <a:xfrm>
              <a:off x="1503" y="2469"/>
              <a:ext cx="53" cy="93"/>
            </a:xfrm>
            <a:custGeom>
              <a:avLst/>
              <a:gdLst>
                <a:gd name="T0" fmla="*/ 0 w 1505"/>
                <a:gd name="T1" fmla="*/ 0 h 2136"/>
                <a:gd name="T2" fmla="*/ 1505 w 1505"/>
                <a:gd name="T3" fmla="*/ 0 h 2136"/>
                <a:gd name="T4" fmla="*/ 1505 w 1505"/>
                <a:gd name="T5" fmla="*/ 1940 h 2136"/>
                <a:gd name="T6" fmla="*/ 1503 w 1505"/>
                <a:gd name="T7" fmla="*/ 1959 h 2136"/>
                <a:gd name="T8" fmla="*/ 1486 w 1505"/>
                <a:gd name="T9" fmla="*/ 1984 h 2136"/>
                <a:gd name="T10" fmla="*/ 1460 w 1505"/>
                <a:gd name="T11" fmla="*/ 2009 h 2136"/>
                <a:gd name="T12" fmla="*/ 1429 w 1505"/>
                <a:gd name="T13" fmla="*/ 2028 h 2136"/>
                <a:gd name="T14" fmla="*/ 1396 w 1505"/>
                <a:gd name="T15" fmla="*/ 2043 h 2136"/>
                <a:gd name="T16" fmla="*/ 1363 w 1505"/>
                <a:gd name="T17" fmla="*/ 2056 h 2136"/>
                <a:gd name="T18" fmla="*/ 1320 w 1505"/>
                <a:gd name="T19" fmla="*/ 2068 h 2136"/>
                <a:gd name="T20" fmla="*/ 1280 w 1505"/>
                <a:gd name="T21" fmla="*/ 2081 h 2136"/>
                <a:gd name="T22" fmla="*/ 1237 w 1505"/>
                <a:gd name="T23" fmla="*/ 2090 h 2136"/>
                <a:gd name="T24" fmla="*/ 1197 w 1505"/>
                <a:gd name="T25" fmla="*/ 2099 h 2136"/>
                <a:gd name="T26" fmla="*/ 1147 w 1505"/>
                <a:gd name="T27" fmla="*/ 2108 h 2136"/>
                <a:gd name="T28" fmla="*/ 1103 w 1505"/>
                <a:gd name="T29" fmla="*/ 2115 h 2136"/>
                <a:gd name="T30" fmla="*/ 1059 w 1505"/>
                <a:gd name="T31" fmla="*/ 2121 h 2136"/>
                <a:gd name="T32" fmla="*/ 1010 w 1505"/>
                <a:gd name="T33" fmla="*/ 2124 h 2136"/>
                <a:gd name="T34" fmla="*/ 949 w 1505"/>
                <a:gd name="T35" fmla="*/ 2130 h 2136"/>
                <a:gd name="T36" fmla="*/ 892 w 1505"/>
                <a:gd name="T37" fmla="*/ 2133 h 2136"/>
                <a:gd name="T38" fmla="*/ 822 w 1505"/>
                <a:gd name="T39" fmla="*/ 2136 h 2136"/>
                <a:gd name="T40" fmla="*/ 758 w 1505"/>
                <a:gd name="T41" fmla="*/ 2136 h 2136"/>
                <a:gd name="T42" fmla="*/ 690 w 1505"/>
                <a:gd name="T43" fmla="*/ 2136 h 2136"/>
                <a:gd name="T44" fmla="*/ 621 w 1505"/>
                <a:gd name="T45" fmla="*/ 2133 h 2136"/>
                <a:gd name="T46" fmla="*/ 553 w 1505"/>
                <a:gd name="T47" fmla="*/ 2130 h 2136"/>
                <a:gd name="T48" fmla="*/ 481 w 1505"/>
                <a:gd name="T49" fmla="*/ 2124 h 2136"/>
                <a:gd name="T50" fmla="*/ 417 w 1505"/>
                <a:gd name="T51" fmla="*/ 2118 h 2136"/>
                <a:gd name="T52" fmla="*/ 354 w 1505"/>
                <a:gd name="T53" fmla="*/ 2108 h 2136"/>
                <a:gd name="T54" fmla="*/ 290 w 1505"/>
                <a:gd name="T55" fmla="*/ 2096 h 2136"/>
                <a:gd name="T56" fmla="*/ 226 w 1505"/>
                <a:gd name="T57" fmla="*/ 2081 h 2136"/>
                <a:gd name="T58" fmla="*/ 168 w 1505"/>
                <a:gd name="T59" fmla="*/ 2065 h 2136"/>
                <a:gd name="T60" fmla="*/ 115 w 1505"/>
                <a:gd name="T61" fmla="*/ 2046 h 2136"/>
                <a:gd name="T62" fmla="*/ 63 w 1505"/>
                <a:gd name="T63" fmla="*/ 2022 h 2136"/>
                <a:gd name="T64" fmla="*/ 27 w 1505"/>
                <a:gd name="T65" fmla="*/ 1993 h 2136"/>
                <a:gd name="T66" fmla="*/ 5 w 1505"/>
                <a:gd name="T67" fmla="*/ 1961 h 2136"/>
                <a:gd name="T68" fmla="*/ 0 w 1505"/>
                <a:gd name="T69" fmla="*/ 1940 h 2136"/>
                <a:gd name="T70" fmla="*/ 0 w 1505"/>
                <a:gd name="T71" fmla="*/ 1940 h 2136"/>
                <a:gd name="T72" fmla="*/ 0 w 1505"/>
                <a:gd name="T73"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5" h="2136">
                  <a:moveTo>
                    <a:pt x="0" y="0"/>
                  </a:moveTo>
                  <a:lnTo>
                    <a:pt x="1505" y="0"/>
                  </a:lnTo>
                  <a:lnTo>
                    <a:pt x="1505" y="1940"/>
                  </a:lnTo>
                  <a:lnTo>
                    <a:pt x="1503" y="1959"/>
                  </a:lnTo>
                  <a:lnTo>
                    <a:pt x="1486" y="1984"/>
                  </a:lnTo>
                  <a:lnTo>
                    <a:pt x="1460" y="2009"/>
                  </a:lnTo>
                  <a:lnTo>
                    <a:pt x="1429" y="2028"/>
                  </a:lnTo>
                  <a:lnTo>
                    <a:pt x="1396" y="2043"/>
                  </a:lnTo>
                  <a:lnTo>
                    <a:pt x="1363" y="2056"/>
                  </a:lnTo>
                  <a:lnTo>
                    <a:pt x="1320" y="2068"/>
                  </a:lnTo>
                  <a:lnTo>
                    <a:pt x="1280" y="2081"/>
                  </a:lnTo>
                  <a:lnTo>
                    <a:pt x="1237" y="2090"/>
                  </a:lnTo>
                  <a:lnTo>
                    <a:pt x="1197" y="2099"/>
                  </a:lnTo>
                  <a:lnTo>
                    <a:pt x="1147" y="2108"/>
                  </a:lnTo>
                  <a:lnTo>
                    <a:pt x="1103" y="2115"/>
                  </a:lnTo>
                  <a:lnTo>
                    <a:pt x="1059" y="2121"/>
                  </a:lnTo>
                  <a:lnTo>
                    <a:pt x="1010" y="2124"/>
                  </a:lnTo>
                  <a:lnTo>
                    <a:pt x="949" y="2130"/>
                  </a:lnTo>
                  <a:lnTo>
                    <a:pt x="892" y="2133"/>
                  </a:lnTo>
                  <a:lnTo>
                    <a:pt x="822" y="2136"/>
                  </a:lnTo>
                  <a:lnTo>
                    <a:pt x="758" y="2136"/>
                  </a:lnTo>
                  <a:lnTo>
                    <a:pt x="690" y="2136"/>
                  </a:lnTo>
                  <a:lnTo>
                    <a:pt x="621" y="2133"/>
                  </a:lnTo>
                  <a:lnTo>
                    <a:pt x="553" y="2130"/>
                  </a:lnTo>
                  <a:lnTo>
                    <a:pt x="481" y="2124"/>
                  </a:lnTo>
                  <a:lnTo>
                    <a:pt x="417" y="2118"/>
                  </a:lnTo>
                  <a:lnTo>
                    <a:pt x="354" y="2108"/>
                  </a:lnTo>
                  <a:lnTo>
                    <a:pt x="290" y="2096"/>
                  </a:lnTo>
                  <a:lnTo>
                    <a:pt x="226" y="2081"/>
                  </a:lnTo>
                  <a:lnTo>
                    <a:pt x="168" y="2065"/>
                  </a:lnTo>
                  <a:lnTo>
                    <a:pt x="115" y="2046"/>
                  </a:lnTo>
                  <a:lnTo>
                    <a:pt x="63" y="2022"/>
                  </a:lnTo>
                  <a:lnTo>
                    <a:pt x="27" y="1993"/>
                  </a:lnTo>
                  <a:lnTo>
                    <a:pt x="5" y="1961"/>
                  </a:lnTo>
                  <a:lnTo>
                    <a:pt x="0" y="1940"/>
                  </a:lnTo>
                  <a:lnTo>
                    <a:pt x="0" y="1940"/>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42" name="Arc 225"/>
            <p:cNvSpPr>
              <a:spLocks/>
            </p:cNvSpPr>
            <p:nvPr/>
          </p:nvSpPr>
          <p:spPr bwMode="gray">
            <a:xfrm>
              <a:off x="1502" y="2526"/>
              <a:ext cx="55"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43" name="Arc 226"/>
            <p:cNvSpPr>
              <a:spLocks/>
            </p:cNvSpPr>
            <p:nvPr/>
          </p:nvSpPr>
          <p:spPr bwMode="gray">
            <a:xfrm>
              <a:off x="1502" y="2495"/>
              <a:ext cx="55"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44" name="Oval 227"/>
            <p:cNvSpPr>
              <a:spLocks noChangeArrowheads="1"/>
            </p:cNvSpPr>
            <p:nvPr/>
          </p:nvSpPr>
          <p:spPr bwMode="gray">
            <a:xfrm>
              <a:off x="1502" y="2460"/>
              <a:ext cx="55"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45" name="Freeform 228"/>
            <p:cNvSpPr>
              <a:spLocks/>
            </p:cNvSpPr>
            <p:nvPr/>
          </p:nvSpPr>
          <p:spPr bwMode="gray">
            <a:xfrm>
              <a:off x="1584" y="2469"/>
              <a:ext cx="56" cy="93"/>
            </a:xfrm>
            <a:custGeom>
              <a:avLst/>
              <a:gdLst>
                <a:gd name="T0" fmla="*/ 0 w 1529"/>
                <a:gd name="T1" fmla="*/ 0 h 2136"/>
                <a:gd name="T2" fmla="*/ 1529 w 1529"/>
                <a:gd name="T3" fmla="*/ 0 h 2136"/>
                <a:gd name="T4" fmla="*/ 1529 w 1529"/>
                <a:gd name="T5" fmla="*/ 1940 h 2136"/>
                <a:gd name="T6" fmla="*/ 1527 w 1529"/>
                <a:gd name="T7" fmla="*/ 1959 h 2136"/>
                <a:gd name="T8" fmla="*/ 1511 w 1529"/>
                <a:gd name="T9" fmla="*/ 1984 h 2136"/>
                <a:gd name="T10" fmla="*/ 1484 w 1529"/>
                <a:gd name="T11" fmla="*/ 2009 h 2136"/>
                <a:gd name="T12" fmla="*/ 1453 w 1529"/>
                <a:gd name="T13" fmla="*/ 2028 h 2136"/>
                <a:gd name="T14" fmla="*/ 1419 w 1529"/>
                <a:gd name="T15" fmla="*/ 2043 h 2136"/>
                <a:gd name="T16" fmla="*/ 1385 w 1529"/>
                <a:gd name="T17" fmla="*/ 2056 h 2136"/>
                <a:gd name="T18" fmla="*/ 1342 w 1529"/>
                <a:gd name="T19" fmla="*/ 2068 h 2136"/>
                <a:gd name="T20" fmla="*/ 1300 w 1529"/>
                <a:gd name="T21" fmla="*/ 2081 h 2136"/>
                <a:gd name="T22" fmla="*/ 1257 w 1529"/>
                <a:gd name="T23" fmla="*/ 2090 h 2136"/>
                <a:gd name="T24" fmla="*/ 1217 w 1529"/>
                <a:gd name="T25" fmla="*/ 2099 h 2136"/>
                <a:gd name="T26" fmla="*/ 1166 w 1529"/>
                <a:gd name="T27" fmla="*/ 2108 h 2136"/>
                <a:gd name="T28" fmla="*/ 1121 w 1529"/>
                <a:gd name="T29" fmla="*/ 2115 h 2136"/>
                <a:gd name="T30" fmla="*/ 1076 w 1529"/>
                <a:gd name="T31" fmla="*/ 2121 h 2136"/>
                <a:gd name="T32" fmla="*/ 1026 w 1529"/>
                <a:gd name="T33" fmla="*/ 2124 h 2136"/>
                <a:gd name="T34" fmla="*/ 964 w 1529"/>
                <a:gd name="T35" fmla="*/ 2130 h 2136"/>
                <a:gd name="T36" fmla="*/ 906 w 1529"/>
                <a:gd name="T37" fmla="*/ 2133 h 2136"/>
                <a:gd name="T38" fmla="*/ 835 w 1529"/>
                <a:gd name="T39" fmla="*/ 2136 h 2136"/>
                <a:gd name="T40" fmla="*/ 770 w 1529"/>
                <a:gd name="T41" fmla="*/ 2136 h 2136"/>
                <a:gd name="T42" fmla="*/ 701 w 1529"/>
                <a:gd name="T43" fmla="*/ 2136 h 2136"/>
                <a:gd name="T44" fmla="*/ 630 w 1529"/>
                <a:gd name="T45" fmla="*/ 2133 h 2136"/>
                <a:gd name="T46" fmla="*/ 562 w 1529"/>
                <a:gd name="T47" fmla="*/ 2130 h 2136"/>
                <a:gd name="T48" fmla="*/ 488 w 1529"/>
                <a:gd name="T49" fmla="*/ 2124 h 2136"/>
                <a:gd name="T50" fmla="*/ 423 w 1529"/>
                <a:gd name="T51" fmla="*/ 2118 h 2136"/>
                <a:gd name="T52" fmla="*/ 359 w 1529"/>
                <a:gd name="T53" fmla="*/ 2108 h 2136"/>
                <a:gd name="T54" fmla="*/ 294 w 1529"/>
                <a:gd name="T55" fmla="*/ 2096 h 2136"/>
                <a:gd name="T56" fmla="*/ 230 w 1529"/>
                <a:gd name="T57" fmla="*/ 2081 h 2136"/>
                <a:gd name="T58" fmla="*/ 171 w 1529"/>
                <a:gd name="T59" fmla="*/ 2065 h 2136"/>
                <a:gd name="T60" fmla="*/ 117 w 1529"/>
                <a:gd name="T61" fmla="*/ 2046 h 2136"/>
                <a:gd name="T62" fmla="*/ 64 w 1529"/>
                <a:gd name="T63" fmla="*/ 2022 h 2136"/>
                <a:gd name="T64" fmla="*/ 27 w 1529"/>
                <a:gd name="T65" fmla="*/ 1993 h 2136"/>
                <a:gd name="T66" fmla="*/ 5 w 1529"/>
                <a:gd name="T67" fmla="*/ 1961 h 2136"/>
                <a:gd name="T68" fmla="*/ 0 w 1529"/>
                <a:gd name="T69" fmla="*/ 1940 h 2136"/>
                <a:gd name="T70" fmla="*/ 0 w 1529"/>
                <a:gd name="T71" fmla="*/ 1940 h 2136"/>
                <a:gd name="T72" fmla="*/ 0 w 1529"/>
                <a:gd name="T73"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9" h="2136">
                  <a:moveTo>
                    <a:pt x="0" y="0"/>
                  </a:moveTo>
                  <a:lnTo>
                    <a:pt x="1529" y="0"/>
                  </a:lnTo>
                  <a:lnTo>
                    <a:pt x="1529" y="1940"/>
                  </a:lnTo>
                  <a:lnTo>
                    <a:pt x="1527" y="1959"/>
                  </a:lnTo>
                  <a:lnTo>
                    <a:pt x="1511" y="1984"/>
                  </a:lnTo>
                  <a:lnTo>
                    <a:pt x="1484" y="2009"/>
                  </a:lnTo>
                  <a:lnTo>
                    <a:pt x="1453" y="2028"/>
                  </a:lnTo>
                  <a:lnTo>
                    <a:pt x="1419" y="2043"/>
                  </a:lnTo>
                  <a:lnTo>
                    <a:pt x="1385" y="2056"/>
                  </a:lnTo>
                  <a:lnTo>
                    <a:pt x="1342" y="2068"/>
                  </a:lnTo>
                  <a:lnTo>
                    <a:pt x="1300" y="2081"/>
                  </a:lnTo>
                  <a:lnTo>
                    <a:pt x="1257" y="2090"/>
                  </a:lnTo>
                  <a:lnTo>
                    <a:pt x="1217" y="2099"/>
                  </a:lnTo>
                  <a:lnTo>
                    <a:pt x="1166" y="2108"/>
                  </a:lnTo>
                  <a:lnTo>
                    <a:pt x="1121" y="2115"/>
                  </a:lnTo>
                  <a:lnTo>
                    <a:pt x="1076" y="2121"/>
                  </a:lnTo>
                  <a:lnTo>
                    <a:pt x="1026" y="2124"/>
                  </a:lnTo>
                  <a:lnTo>
                    <a:pt x="964" y="2130"/>
                  </a:lnTo>
                  <a:lnTo>
                    <a:pt x="906" y="2133"/>
                  </a:lnTo>
                  <a:lnTo>
                    <a:pt x="835" y="2136"/>
                  </a:lnTo>
                  <a:lnTo>
                    <a:pt x="770" y="2136"/>
                  </a:lnTo>
                  <a:lnTo>
                    <a:pt x="701" y="2136"/>
                  </a:lnTo>
                  <a:lnTo>
                    <a:pt x="630" y="2133"/>
                  </a:lnTo>
                  <a:lnTo>
                    <a:pt x="562" y="2130"/>
                  </a:lnTo>
                  <a:lnTo>
                    <a:pt x="488" y="2124"/>
                  </a:lnTo>
                  <a:lnTo>
                    <a:pt x="423" y="2118"/>
                  </a:lnTo>
                  <a:lnTo>
                    <a:pt x="359" y="2108"/>
                  </a:lnTo>
                  <a:lnTo>
                    <a:pt x="294" y="2096"/>
                  </a:lnTo>
                  <a:lnTo>
                    <a:pt x="230" y="2081"/>
                  </a:lnTo>
                  <a:lnTo>
                    <a:pt x="171" y="2065"/>
                  </a:lnTo>
                  <a:lnTo>
                    <a:pt x="117" y="2046"/>
                  </a:lnTo>
                  <a:lnTo>
                    <a:pt x="64" y="2022"/>
                  </a:lnTo>
                  <a:lnTo>
                    <a:pt x="27" y="1993"/>
                  </a:lnTo>
                  <a:lnTo>
                    <a:pt x="5" y="1961"/>
                  </a:lnTo>
                  <a:lnTo>
                    <a:pt x="0" y="1940"/>
                  </a:lnTo>
                  <a:lnTo>
                    <a:pt x="0" y="1940"/>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46" name="Arc 229"/>
            <p:cNvSpPr>
              <a:spLocks/>
            </p:cNvSpPr>
            <p:nvPr/>
          </p:nvSpPr>
          <p:spPr bwMode="gray">
            <a:xfrm>
              <a:off x="1583" y="2526"/>
              <a:ext cx="58"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47" name="Arc 230"/>
            <p:cNvSpPr>
              <a:spLocks/>
            </p:cNvSpPr>
            <p:nvPr/>
          </p:nvSpPr>
          <p:spPr bwMode="gray">
            <a:xfrm>
              <a:off x="1583" y="2495"/>
              <a:ext cx="58"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48" name="Oval 231"/>
            <p:cNvSpPr>
              <a:spLocks noChangeArrowheads="1"/>
            </p:cNvSpPr>
            <p:nvPr/>
          </p:nvSpPr>
          <p:spPr bwMode="gray">
            <a:xfrm>
              <a:off x="1583" y="2460"/>
              <a:ext cx="58"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49" name="Freeform 232"/>
            <p:cNvSpPr>
              <a:spLocks/>
            </p:cNvSpPr>
            <p:nvPr/>
          </p:nvSpPr>
          <p:spPr bwMode="gray">
            <a:xfrm>
              <a:off x="1332" y="2492"/>
              <a:ext cx="58" cy="93"/>
            </a:xfrm>
            <a:custGeom>
              <a:avLst/>
              <a:gdLst>
                <a:gd name="T0" fmla="*/ 0 w 1523"/>
                <a:gd name="T1" fmla="*/ 0 h 2136"/>
                <a:gd name="T2" fmla="*/ 1523 w 1523"/>
                <a:gd name="T3" fmla="*/ 0 h 2136"/>
                <a:gd name="T4" fmla="*/ 1523 w 1523"/>
                <a:gd name="T5" fmla="*/ 1940 h 2136"/>
                <a:gd name="T6" fmla="*/ 1521 w 1523"/>
                <a:gd name="T7" fmla="*/ 1959 h 2136"/>
                <a:gd name="T8" fmla="*/ 1505 w 1523"/>
                <a:gd name="T9" fmla="*/ 1984 h 2136"/>
                <a:gd name="T10" fmla="*/ 1478 w 1523"/>
                <a:gd name="T11" fmla="*/ 2009 h 2136"/>
                <a:gd name="T12" fmla="*/ 1447 w 1523"/>
                <a:gd name="T13" fmla="*/ 2028 h 2136"/>
                <a:gd name="T14" fmla="*/ 1413 w 1523"/>
                <a:gd name="T15" fmla="*/ 2043 h 2136"/>
                <a:gd name="T16" fmla="*/ 1380 w 1523"/>
                <a:gd name="T17" fmla="*/ 2056 h 2136"/>
                <a:gd name="T18" fmla="*/ 1337 w 1523"/>
                <a:gd name="T19" fmla="*/ 2068 h 2136"/>
                <a:gd name="T20" fmla="*/ 1295 w 1523"/>
                <a:gd name="T21" fmla="*/ 2081 h 2136"/>
                <a:gd name="T22" fmla="*/ 1252 w 1523"/>
                <a:gd name="T23" fmla="*/ 2090 h 2136"/>
                <a:gd name="T24" fmla="*/ 1212 w 1523"/>
                <a:gd name="T25" fmla="*/ 2099 h 2136"/>
                <a:gd name="T26" fmla="*/ 1161 w 1523"/>
                <a:gd name="T27" fmla="*/ 2108 h 2136"/>
                <a:gd name="T28" fmla="*/ 1117 w 1523"/>
                <a:gd name="T29" fmla="*/ 2115 h 2136"/>
                <a:gd name="T30" fmla="*/ 1072 w 1523"/>
                <a:gd name="T31" fmla="*/ 2121 h 2136"/>
                <a:gd name="T32" fmla="*/ 1022 w 1523"/>
                <a:gd name="T33" fmla="*/ 2124 h 2136"/>
                <a:gd name="T34" fmla="*/ 960 w 1523"/>
                <a:gd name="T35" fmla="*/ 2130 h 2136"/>
                <a:gd name="T36" fmla="*/ 902 w 1523"/>
                <a:gd name="T37" fmla="*/ 2133 h 2136"/>
                <a:gd name="T38" fmla="*/ 832 w 1523"/>
                <a:gd name="T39" fmla="*/ 2136 h 2136"/>
                <a:gd name="T40" fmla="*/ 767 w 1523"/>
                <a:gd name="T41" fmla="*/ 2136 h 2136"/>
                <a:gd name="T42" fmla="*/ 698 w 1523"/>
                <a:gd name="T43" fmla="*/ 2136 h 2136"/>
                <a:gd name="T44" fmla="*/ 628 w 1523"/>
                <a:gd name="T45" fmla="*/ 2133 h 2136"/>
                <a:gd name="T46" fmla="*/ 560 w 1523"/>
                <a:gd name="T47" fmla="*/ 2130 h 2136"/>
                <a:gd name="T48" fmla="*/ 487 w 1523"/>
                <a:gd name="T49" fmla="*/ 2124 h 2136"/>
                <a:gd name="T50" fmla="*/ 422 w 1523"/>
                <a:gd name="T51" fmla="*/ 2118 h 2136"/>
                <a:gd name="T52" fmla="*/ 358 w 1523"/>
                <a:gd name="T53" fmla="*/ 2108 h 2136"/>
                <a:gd name="T54" fmla="*/ 293 w 1523"/>
                <a:gd name="T55" fmla="*/ 2096 h 2136"/>
                <a:gd name="T56" fmla="*/ 229 w 1523"/>
                <a:gd name="T57" fmla="*/ 2081 h 2136"/>
                <a:gd name="T58" fmla="*/ 170 w 1523"/>
                <a:gd name="T59" fmla="*/ 2065 h 2136"/>
                <a:gd name="T60" fmla="*/ 116 w 1523"/>
                <a:gd name="T61" fmla="*/ 2046 h 2136"/>
                <a:gd name="T62" fmla="*/ 64 w 1523"/>
                <a:gd name="T63" fmla="*/ 2022 h 2136"/>
                <a:gd name="T64" fmla="*/ 26 w 1523"/>
                <a:gd name="T65" fmla="*/ 1993 h 2136"/>
                <a:gd name="T66" fmla="*/ 5 w 1523"/>
                <a:gd name="T67" fmla="*/ 1961 h 2136"/>
                <a:gd name="T68" fmla="*/ 0 w 1523"/>
                <a:gd name="T69" fmla="*/ 1940 h 2136"/>
                <a:gd name="T70" fmla="*/ 0 w 1523"/>
                <a:gd name="T71" fmla="*/ 1940 h 2136"/>
                <a:gd name="T72" fmla="*/ 0 w 1523"/>
                <a:gd name="T73"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3" h="2136">
                  <a:moveTo>
                    <a:pt x="0" y="0"/>
                  </a:moveTo>
                  <a:lnTo>
                    <a:pt x="1523" y="0"/>
                  </a:lnTo>
                  <a:lnTo>
                    <a:pt x="1523" y="1940"/>
                  </a:lnTo>
                  <a:lnTo>
                    <a:pt x="1521" y="1959"/>
                  </a:lnTo>
                  <a:lnTo>
                    <a:pt x="1505" y="1984"/>
                  </a:lnTo>
                  <a:lnTo>
                    <a:pt x="1478" y="2009"/>
                  </a:lnTo>
                  <a:lnTo>
                    <a:pt x="1447" y="2028"/>
                  </a:lnTo>
                  <a:lnTo>
                    <a:pt x="1413" y="2043"/>
                  </a:lnTo>
                  <a:lnTo>
                    <a:pt x="1380" y="2056"/>
                  </a:lnTo>
                  <a:lnTo>
                    <a:pt x="1337" y="2068"/>
                  </a:lnTo>
                  <a:lnTo>
                    <a:pt x="1295" y="2081"/>
                  </a:lnTo>
                  <a:lnTo>
                    <a:pt x="1252" y="2090"/>
                  </a:lnTo>
                  <a:lnTo>
                    <a:pt x="1212" y="2099"/>
                  </a:lnTo>
                  <a:lnTo>
                    <a:pt x="1161" y="2108"/>
                  </a:lnTo>
                  <a:lnTo>
                    <a:pt x="1117" y="2115"/>
                  </a:lnTo>
                  <a:lnTo>
                    <a:pt x="1072" y="2121"/>
                  </a:lnTo>
                  <a:lnTo>
                    <a:pt x="1022" y="2124"/>
                  </a:lnTo>
                  <a:lnTo>
                    <a:pt x="960" y="2130"/>
                  </a:lnTo>
                  <a:lnTo>
                    <a:pt x="902" y="2133"/>
                  </a:lnTo>
                  <a:lnTo>
                    <a:pt x="832" y="2136"/>
                  </a:lnTo>
                  <a:lnTo>
                    <a:pt x="767" y="2136"/>
                  </a:lnTo>
                  <a:lnTo>
                    <a:pt x="698" y="2136"/>
                  </a:lnTo>
                  <a:lnTo>
                    <a:pt x="628" y="2133"/>
                  </a:lnTo>
                  <a:lnTo>
                    <a:pt x="560" y="2130"/>
                  </a:lnTo>
                  <a:lnTo>
                    <a:pt x="487" y="2124"/>
                  </a:lnTo>
                  <a:lnTo>
                    <a:pt x="422" y="2118"/>
                  </a:lnTo>
                  <a:lnTo>
                    <a:pt x="358" y="2108"/>
                  </a:lnTo>
                  <a:lnTo>
                    <a:pt x="293" y="2096"/>
                  </a:lnTo>
                  <a:lnTo>
                    <a:pt x="229" y="2081"/>
                  </a:lnTo>
                  <a:lnTo>
                    <a:pt x="170" y="2065"/>
                  </a:lnTo>
                  <a:lnTo>
                    <a:pt x="116" y="2046"/>
                  </a:lnTo>
                  <a:lnTo>
                    <a:pt x="64" y="2022"/>
                  </a:lnTo>
                  <a:lnTo>
                    <a:pt x="26" y="1993"/>
                  </a:lnTo>
                  <a:lnTo>
                    <a:pt x="5" y="1961"/>
                  </a:lnTo>
                  <a:lnTo>
                    <a:pt x="0" y="1940"/>
                  </a:lnTo>
                  <a:lnTo>
                    <a:pt x="0" y="1940"/>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50" name="Arc 233"/>
            <p:cNvSpPr>
              <a:spLocks/>
            </p:cNvSpPr>
            <p:nvPr/>
          </p:nvSpPr>
          <p:spPr bwMode="gray">
            <a:xfrm>
              <a:off x="1331" y="2549"/>
              <a:ext cx="60"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51" name="Arc 234"/>
            <p:cNvSpPr>
              <a:spLocks/>
            </p:cNvSpPr>
            <p:nvPr/>
          </p:nvSpPr>
          <p:spPr bwMode="gray">
            <a:xfrm>
              <a:off x="1331" y="2518"/>
              <a:ext cx="60"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52" name="Oval 235"/>
            <p:cNvSpPr>
              <a:spLocks noChangeArrowheads="1"/>
            </p:cNvSpPr>
            <p:nvPr/>
          </p:nvSpPr>
          <p:spPr bwMode="gray">
            <a:xfrm>
              <a:off x="1331" y="2483"/>
              <a:ext cx="60"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53" name="Freeform 236"/>
            <p:cNvSpPr>
              <a:spLocks/>
            </p:cNvSpPr>
            <p:nvPr/>
          </p:nvSpPr>
          <p:spPr bwMode="gray">
            <a:xfrm>
              <a:off x="1420" y="2492"/>
              <a:ext cx="55" cy="93"/>
            </a:xfrm>
            <a:custGeom>
              <a:avLst/>
              <a:gdLst>
                <a:gd name="T0" fmla="*/ 0 w 1504"/>
                <a:gd name="T1" fmla="*/ 0 h 2136"/>
                <a:gd name="T2" fmla="*/ 1504 w 1504"/>
                <a:gd name="T3" fmla="*/ 0 h 2136"/>
                <a:gd name="T4" fmla="*/ 1504 w 1504"/>
                <a:gd name="T5" fmla="*/ 1940 h 2136"/>
                <a:gd name="T6" fmla="*/ 1502 w 1504"/>
                <a:gd name="T7" fmla="*/ 1959 h 2136"/>
                <a:gd name="T8" fmla="*/ 1485 w 1504"/>
                <a:gd name="T9" fmla="*/ 1984 h 2136"/>
                <a:gd name="T10" fmla="*/ 1459 w 1504"/>
                <a:gd name="T11" fmla="*/ 2009 h 2136"/>
                <a:gd name="T12" fmla="*/ 1428 w 1504"/>
                <a:gd name="T13" fmla="*/ 2028 h 2136"/>
                <a:gd name="T14" fmla="*/ 1395 w 1504"/>
                <a:gd name="T15" fmla="*/ 2043 h 2136"/>
                <a:gd name="T16" fmla="*/ 1362 w 1504"/>
                <a:gd name="T17" fmla="*/ 2056 h 2136"/>
                <a:gd name="T18" fmla="*/ 1319 w 1504"/>
                <a:gd name="T19" fmla="*/ 2068 h 2136"/>
                <a:gd name="T20" fmla="*/ 1279 w 1504"/>
                <a:gd name="T21" fmla="*/ 2081 h 2136"/>
                <a:gd name="T22" fmla="*/ 1236 w 1504"/>
                <a:gd name="T23" fmla="*/ 2090 h 2136"/>
                <a:gd name="T24" fmla="*/ 1196 w 1504"/>
                <a:gd name="T25" fmla="*/ 2099 h 2136"/>
                <a:gd name="T26" fmla="*/ 1146 w 1504"/>
                <a:gd name="T27" fmla="*/ 2108 h 2136"/>
                <a:gd name="T28" fmla="*/ 1103 w 1504"/>
                <a:gd name="T29" fmla="*/ 2115 h 2136"/>
                <a:gd name="T30" fmla="*/ 1058 w 1504"/>
                <a:gd name="T31" fmla="*/ 2121 h 2136"/>
                <a:gd name="T32" fmla="*/ 1009 w 1504"/>
                <a:gd name="T33" fmla="*/ 2124 h 2136"/>
                <a:gd name="T34" fmla="*/ 948 w 1504"/>
                <a:gd name="T35" fmla="*/ 2130 h 2136"/>
                <a:gd name="T36" fmla="*/ 891 w 1504"/>
                <a:gd name="T37" fmla="*/ 2133 h 2136"/>
                <a:gd name="T38" fmla="*/ 822 w 1504"/>
                <a:gd name="T39" fmla="*/ 2136 h 2136"/>
                <a:gd name="T40" fmla="*/ 758 w 1504"/>
                <a:gd name="T41" fmla="*/ 2136 h 2136"/>
                <a:gd name="T42" fmla="*/ 689 w 1504"/>
                <a:gd name="T43" fmla="*/ 2136 h 2136"/>
                <a:gd name="T44" fmla="*/ 620 w 1504"/>
                <a:gd name="T45" fmla="*/ 2133 h 2136"/>
                <a:gd name="T46" fmla="*/ 553 w 1504"/>
                <a:gd name="T47" fmla="*/ 2130 h 2136"/>
                <a:gd name="T48" fmla="*/ 481 w 1504"/>
                <a:gd name="T49" fmla="*/ 2124 h 2136"/>
                <a:gd name="T50" fmla="*/ 417 w 1504"/>
                <a:gd name="T51" fmla="*/ 2118 h 2136"/>
                <a:gd name="T52" fmla="*/ 354 w 1504"/>
                <a:gd name="T53" fmla="*/ 2108 h 2136"/>
                <a:gd name="T54" fmla="*/ 289 w 1504"/>
                <a:gd name="T55" fmla="*/ 2096 h 2136"/>
                <a:gd name="T56" fmla="*/ 226 w 1504"/>
                <a:gd name="T57" fmla="*/ 2081 h 2136"/>
                <a:gd name="T58" fmla="*/ 168 w 1504"/>
                <a:gd name="T59" fmla="*/ 2065 h 2136"/>
                <a:gd name="T60" fmla="*/ 115 w 1504"/>
                <a:gd name="T61" fmla="*/ 2046 h 2136"/>
                <a:gd name="T62" fmla="*/ 63 w 1504"/>
                <a:gd name="T63" fmla="*/ 2022 h 2136"/>
                <a:gd name="T64" fmla="*/ 27 w 1504"/>
                <a:gd name="T65" fmla="*/ 1993 h 2136"/>
                <a:gd name="T66" fmla="*/ 5 w 1504"/>
                <a:gd name="T67" fmla="*/ 1961 h 2136"/>
                <a:gd name="T68" fmla="*/ 0 w 1504"/>
                <a:gd name="T69" fmla="*/ 1940 h 2136"/>
                <a:gd name="T70" fmla="*/ 0 w 1504"/>
                <a:gd name="T71" fmla="*/ 1940 h 2136"/>
                <a:gd name="T72" fmla="*/ 0 w 1504"/>
                <a:gd name="T73"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4" h="2136">
                  <a:moveTo>
                    <a:pt x="0" y="0"/>
                  </a:moveTo>
                  <a:lnTo>
                    <a:pt x="1504" y="0"/>
                  </a:lnTo>
                  <a:lnTo>
                    <a:pt x="1504" y="1940"/>
                  </a:lnTo>
                  <a:lnTo>
                    <a:pt x="1502" y="1959"/>
                  </a:lnTo>
                  <a:lnTo>
                    <a:pt x="1485" y="1984"/>
                  </a:lnTo>
                  <a:lnTo>
                    <a:pt x="1459" y="2009"/>
                  </a:lnTo>
                  <a:lnTo>
                    <a:pt x="1428" y="2028"/>
                  </a:lnTo>
                  <a:lnTo>
                    <a:pt x="1395" y="2043"/>
                  </a:lnTo>
                  <a:lnTo>
                    <a:pt x="1362" y="2056"/>
                  </a:lnTo>
                  <a:lnTo>
                    <a:pt x="1319" y="2068"/>
                  </a:lnTo>
                  <a:lnTo>
                    <a:pt x="1279" y="2081"/>
                  </a:lnTo>
                  <a:lnTo>
                    <a:pt x="1236" y="2090"/>
                  </a:lnTo>
                  <a:lnTo>
                    <a:pt x="1196" y="2099"/>
                  </a:lnTo>
                  <a:lnTo>
                    <a:pt x="1146" y="2108"/>
                  </a:lnTo>
                  <a:lnTo>
                    <a:pt x="1103" y="2115"/>
                  </a:lnTo>
                  <a:lnTo>
                    <a:pt x="1058" y="2121"/>
                  </a:lnTo>
                  <a:lnTo>
                    <a:pt x="1009" y="2124"/>
                  </a:lnTo>
                  <a:lnTo>
                    <a:pt x="948" y="2130"/>
                  </a:lnTo>
                  <a:lnTo>
                    <a:pt x="891" y="2133"/>
                  </a:lnTo>
                  <a:lnTo>
                    <a:pt x="822" y="2136"/>
                  </a:lnTo>
                  <a:lnTo>
                    <a:pt x="758" y="2136"/>
                  </a:lnTo>
                  <a:lnTo>
                    <a:pt x="689" y="2136"/>
                  </a:lnTo>
                  <a:lnTo>
                    <a:pt x="620" y="2133"/>
                  </a:lnTo>
                  <a:lnTo>
                    <a:pt x="553" y="2130"/>
                  </a:lnTo>
                  <a:lnTo>
                    <a:pt x="481" y="2124"/>
                  </a:lnTo>
                  <a:lnTo>
                    <a:pt x="417" y="2118"/>
                  </a:lnTo>
                  <a:lnTo>
                    <a:pt x="354" y="2108"/>
                  </a:lnTo>
                  <a:lnTo>
                    <a:pt x="289" y="2096"/>
                  </a:lnTo>
                  <a:lnTo>
                    <a:pt x="226" y="2081"/>
                  </a:lnTo>
                  <a:lnTo>
                    <a:pt x="168" y="2065"/>
                  </a:lnTo>
                  <a:lnTo>
                    <a:pt x="115" y="2046"/>
                  </a:lnTo>
                  <a:lnTo>
                    <a:pt x="63" y="2022"/>
                  </a:lnTo>
                  <a:lnTo>
                    <a:pt x="27" y="1993"/>
                  </a:lnTo>
                  <a:lnTo>
                    <a:pt x="5" y="1961"/>
                  </a:lnTo>
                  <a:lnTo>
                    <a:pt x="0" y="1940"/>
                  </a:lnTo>
                  <a:lnTo>
                    <a:pt x="0" y="1940"/>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54" name="Arc 237"/>
            <p:cNvSpPr>
              <a:spLocks/>
            </p:cNvSpPr>
            <p:nvPr/>
          </p:nvSpPr>
          <p:spPr bwMode="gray">
            <a:xfrm>
              <a:off x="1419" y="2549"/>
              <a:ext cx="57"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55" name="Arc 238"/>
            <p:cNvSpPr>
              <a:spLocks/>
            </p:cNvSpPr>
            <p:nvPr/>
          </p:nvSpPr>
          <p:spPr bwMode="gray">
            <a:xfrm>
              <a:off x="1419" y="2518"/>
              <a:ext cx="57"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56" name="Oval 239"/>
            <p:cNvSpPr>
              <a:spLocks noChangeArrowheads="1"/>
            </p:cNvSpPr>
            <p:nvPr/>
          </p:nvSpPr>
          <p:spPr bwMode="gray">
            <a:xfrm>
              <a:off x="1419" y="2483"/>
              <a:ext cx="57"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57" name="Freeform 240"/>
            <p:cNvSpPr>
              <a:spLocks/>
            </p:cNvSpPr>
            <p:nvPr/>
          </p:nvSpPr>
          <p:spPr bwMode="gray">
            <a:xfrm>
              <a:off x="1523" y="2492"/>
              <a:ext cx="55" cy="93"/>
            </a:xfrm>
            <a:custGeom>
              <a:avLst/>
              <a:gdLst>
                <a:gd name="T0" fmla="*/ 0 w 1504"/>
                <a:gd name="T1" fmla="*/ 0 h 2136"/>
                <a:gd name="T2" fmla="*/ 1504 w 1504"/>
                <a:gd name="T3" fmla="*/ 0 h 2136"/>
                <a:gd name="T4" fmla="*/ 1504 w 1504"/>
                <a:gd name="T5" fmla="*/ 1940 h 2136"/>
                <a:gd name="T6" fmla="*/ 1502 w 1504"/>
                <a:gd name="T7" fmla="*/ 1959 h 2136"/>
                <a:gd name="T8" fmla="*/ 1485 w 1504"/>
                <a:gd name="T9" fmla="*/ 1984 h 2136"/>
                <a:gd name="T10" fmla="*/ 1459 w 1504"/>
                <a:gd name="T11" fmla="*/ 2009 h 2136"/>
                <a:gd name="T12" fmla="*/ 1428 w 1504"/>
                <a:gd name="T13" fmla="*/ 2028 h 2136"/>
                <a:gd name="T14" fmla="*/ 1395 w 1504"/>
                <a:gd name="T15" fmla="*/ 2043 h 2136"/>
                <a:gd name="T16" fmla="*/ 1362 w 1504"/>
                <a:gd name="T17" fmla="*/ 2056 h 2136"/>
                <a:gd name="T18" fmla="*/ 1319 w 1504"/>
                <a:gd name="T19" fmla="*/ 2068 h 2136"/>
                <a:gd name="T20" fmla="*/ 1279 w 1504"/>
                <a:gd name="T21" fmla="*/ 2081 h 2136"/>
                <a:gd name="T22" fmla="*/ 1236 w 1504"/>
                <a:gd name="T23" fmla="*/ 2090 h 2136"/>
                <a:gd name="T24" fmla="*/ 1196 w 1504"/>
                <a:gd name="T25" fmla="*/ 2099 h 2136"/>
                <a:gd name="T26" fmla="*/ 1146 w 1504"/>
                <a:gd name="T27" fmla="*/ 2108 h 2136"/>
                <a:gd name="T28" fmla="*/ 1103 w 1504"/>
                <a:gd name="T29" fmla="*/ 2115 h 2136"/>
                <a:gd name="T30" fmla="*/ 1058 w 1504"/>
                <a:gd name="T31" fmla="*/ 2121 h 2136"/>
                <a:gd name="T32" fmla="*/ 1009 w 1504"/>
                <a:gd name="T33" fmla="*/ 2124 h 2136"/>
                <a:gd name="T34" fmla="*/ 948 w 1504"/>
                <a:gd name="T35" fmla="*/ 2130 h 2136"/>
                <a:gd name="T36" fmla="*/ 891 w 1504"/>
                <a:gd name="T37" fmla="*/ 2133 h 2136"/>
                <a:gd name="T38" fmla="*/ 822 w 1504"/>
                <a:gd name="T39" fmla="*/ 2136 h 2136"/>
                <a:gd name="T40" fmla="*/ 758 w 1504"/>
                <a:gd name="T41" fmla="*/ 2136 h 2136"/>
                <a:gd name="T42" fmla="*/ 689 w 1504"/>
                <a:gd name="T43" fmla="*/ 2136 h 2136"/>
                <a:gd name="T44" fmla="*/ 620 w 1504"/>
                <a:gd name="T45" fmla="*/ 2133 h 2136"/>
                <a:gd name="T46" fmla="*/ 553 w 1504"/>
                <a:gd name="T47" fmla="*/ 2130 h 2136"/>
                <a:gd name="T48" fmla="*/ 481 w 1504"/>
                <a:gd name="T49" fmla="*/ 2124 h 2136"/>
                <a:gd name="T50" fmla="*/ 417 w 1504"/>
                <a:gd name="T51" fmla="*/ 2118 h 2136"/>
                <a:gd name="T52" fmla="*/ 354 w 1504"/>
                <a:gd name="T53" fmla="*/ 2108 h 2136"/>
                <a:gd name="T54" fmla="*/ 289 w 1504"/>
                <a:gd name="T55" fmla="*/ 2096 h 2136"/>
                <a:gd name="T56" fmla="*/ 226 w 1504"/>
                <a:gd name="T57" fmla="*/ 2081 h 2136"/>
                <a:gd name="T58" fmla="*/ 168 w 1504"/>
                <a:gd name="T59" fmla="*/ 2065 h 2136"/>
                <a:gd name="T60" fmla="*/ 115 w 1504"/>
                <a:gd name="T61" fmla="*/ 2046 h 2136"/>
                <a:gd name="T62" fmla="*/ 63 w 1504"/>
                <a:gd name="T63" fmla="*/ 2022 h 2136"/>
                <a:gd name="T64" fmla="*/ 27 w 1504"/>
                <a:gd name="T65" fmla="*/ 1993 h 2136"/>
                <a:gd name="T66" fmla="*/ 5 w 1504"/>
                <a:gd name="T67" fmla="*/ 1961 h 2136"/>
                <a:gd name="T68" fmla="*/ 0 w 1504"/>
                <a:gd name="T69" fmla="*/ 1940 h 2136"/>
                <a:gd name="T70" fmla="*/ 0 w 1504"/>
                <a:gd name="T71" fmla="*/ 1940 h 2136"/>
                <a:gd name="T72" fmla="*/ 0 w 1504"/>
                <a:gd name="T73"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4" h="2136">
                  <a:moveTo>
                    <a:pt x="0" y="0"/>
                  </a:moveTo>
                  <a:lnTo>
                    <a:pt x="1504" y="0"/>
                  </a:lnTo>
                  <a:lnTo>
                    <a:pt x="1504" y="1940"/>
                  </a:lnTo>
                  <a:lnTo>
                    <a:pt x="1502" y="1959"/>
                  </a:lnTo>
                  <a:lnTo>
                    <a:pt x="1485" y="1984"/>
                  </a:lnTo>
                  <a:lnTo>
                    <a:pt x="1459" y="2009"/>
                  </a:lnTo>
                  <a:lnTo>
                    <a:pt x="1428" y="2028"/>
                  </a:lnTo>
                  <a:lnTo>
                    <a:pt x="1395" y="2043"/>
                  </a:lnTo>
                  <a:lnTo>
                    <a:pt x="1362" y="2056"/>
                  </a:lnTo>
                  <a:lnTo>
                    <a:pt x="1319" y="2068"/>
                  </a:lnTo>
                  <a:lnTo>
                    <a:pt x="1279" y="2081"/>
                  </a:lnTo>
                  <a:lnTo>
                    <a:pt x="1236" y="2090"/>
                  </a:lnTo>
                  <a:lnTo>
                    <a:pt x="1196" y="2099"/>
                  </a:lnTo>
                  <a:lnTo>
                    <a:pt x="1146" y="2108"/>
                  </a:lnTo>
                  <a:lnTo>
                    <a:pt x="1103" y="2115"/>
                  </a:lnTo>
                  <a:lnTo>
                    <a:pt x="1058" y="2121"/>
                  </a:lnTo>
                  <a:lnTo>
                    <a:pt x="1009" y="2124"/>
                  </a:lnTo>
                  <a:lnTo>
                    <a:pt x="948" y="2130"/>
                  </a:lnTo>
                  <a:lnTo>
                    <a:pt x="891" y="2133"/>
                  </a:lnTo>
                  <a:lnTo>
                    <a:pt x="822" y="2136"/>
                  </a:lnTo>
                  <a:lnTo>
                    <a:pt x="758" y="2136"/>
                  </a:lnTo>
                  <a:lnTo>
                    <a:pt x="689" y="2136"/>
                  </a:lnTo>
                  <a:lnTo>
                    <a:pt x="620" y="2133"/>
                  </a:lnTo>
                  <a:lnTo>
                    <a:pt x="553" y="2130"/>
                  </a:lnTo>
                  <a:lnTo>
                    <a:pt x="481" y="2124"/>
                  </a:lnTo>
                  <a:lnTo>
                    <a:pt x="417" y="2118"/>
                  </a:lnTo>
                  <a:lnTo>
                    <a:pt x="354" y="2108"/>
                  </a:lnTo>
                  <a:lnTo>
                    <a:pt x="289" y="2096"/>
                  </a:lnTo>
                  <a:lnTo>
                    <a:pt x="226" y="2081"/>
                  </a:lnTo>
                  <a:lnTo>
                    <a:pt x="168" y="2065"/>
                  </a:lnTo>
                  <a:lnTo>
                    <a:pt x="115" y="2046"/>
                  </a:lnTo>
                  <a:lnTo>
                    <a:pt x="63" y="2022"/>
                  </a:lnTo>
                  <a:lnTo>
                    <a:pt x="27" y="1993"/>
                  </a:lnTo>
                  <a:lnTo>
                    <a:pt x="5" y="1961"/>
                  </a:lnTo>
                  <a:lnTo>
                    <a:pt x="0" y="1940"/>
                  </a:lnTo>
                  <a:lnTo>
                    <a:pt x="0" y="1940"/>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58" name="Arc 241"/>
            <p:cNvSpPr>
              <a:spLocks/>
            </p:cNvSpPr>
            <p:nvPr/>
          </p:nvSpPr>
          <p:spPr bwMode="gray">
            <a:xfrm>
              <a:off x="1522" y="2549"/>
              <a:ext cx="57"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59" name="Arc 242"/>
            <p:cNvSpPr>
              <a:spLocks/>
            </p:cNvSpPr>
            <p:nvPr/>
          </p:nvSpPr>
          <p:spPr bwMode="gray">
            <a:xfrm>
              <a:off x="1522" y="2518"/>
              <a:ext cx="57"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60" name="Oval 243"/>
            <p:cNvSpPr>
              <a:spLocks noChangeArrowheads="1"/>
            </p:cNvSpPr>
            <p:nvPr/>
          </p:nvSpPr>
          <p:spPr bwMode="gray">
            <a:xfrm>
              <a:off x="1522" y="2483"/>
              <a:ext cx="57"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61" name="Freeform 244"/>
            <p:cNvSpPr>
              <a:spLocks/>
            </p:cNvSpPr>
            <p:nvPr/>
          </p:nvSpPr>
          <p:spPr bwMode="gray">
            <a:xfrm>
              <a:off x="1402" y="2770"/>
              <a:ext cx="59" cy="88"/>
            </a:xfrm>
            <a:custGeom>
              <a:avLst/>
              <a:gdLst>
                <a:gd name="T0" fmla="*/ 0 w 1490"/>
                <a:gd name="T1" fmla="*/ 0 h 2121"/>
                <a:gd name="T2" fmla="*/ 1490 w 1490"/>
                <a:gd name="T3" fmla="*/ 0 h 2121"/>
                <a:gd name="T4" fmla="*/ 1490 w 1490"/>
                <a:gd name="T5" fmla="*/ 1925 h 2121"/>
                <a:gd name="T6" fmla="*/ 1488 w 1490"/>
                <a:gd name="T7" fmla="*/ 1945 h 2121"/>
                <a:gd name="T8" fmla="*/ 1472 w 1490"/>
                <a:gd name="T9" fmla="*/ 1969 h 2121"/>
                <a:gd name="T10" fmla="*/ 1445 w 1490"/>
                <a:gd name="T11" fmla="*/ 1994 h 2121"/>
                <a:gd name="T12" fmla="*/ 1415 w 1490"/>
                <a:gd name="T13" fmla="*/ 2013 h 2121"/>
                <a:gd name="T14" fmla="*/ 1382 w 1490"/>
                <a:gd name="T15" fmla="*/ 2028 h 2121"/>
                <a:gd name="T16" fmla="*/ 1350 w 1490"/>
                <a:gd name="T17" fmla="*/ 2040 h 2121"/>
                <a:gd name="T18" fmla="*/ 1307 w 1490"/>
                <a:gd name="T19" fmla="*/ 2053 h 2121"/>
                <a:gd name="T20" fmla="*/ 1267 w 1490"/>
                <a:gd name="T21" fmla="*/ 2065 h 2121"/>
                <a:gd name="T22" fmla="*/ 1225 w 1490"/>
                <a:gd name="T23" fmla="*/ 2074 h 2121"/>
                <a:gd name="T24" fmla="*/ 1185 w 1490"/>
                <a:gd name="T25" fmla="*/ 2084 h 2121"/>
                <a:gd name="T26" fmla="*/ 1136 w 1490"/>
                <a:gd name="T27" fmla="*/ 2093 h 2121"/>
                <a:gd name="T28" fmla="*/ 1092 w 1490"/>
                <a:gd name="T29" fmla="*/ 2099 h 2121"/>
                <a:gd name="T30" fmla="*/ 1048 w 1490"/>
                <a:gd name="T31" fmla="*/ 2105 h 2121"/>
                <a:gd name="T32" fmla="*/ 1000 w 1490"/>
                <a:gd name="T33" fmla="*/ 2108 h 2121"/>
                <a:gd name="T34" fmla="*/ 939 w 1490"/>
                <a:gd name="T35" fmla="*/ 2114 h 2121"/>
                <a:gd name="T36" fmla="*/ 883 w 1490"/>
                <a:gd name="T37" fmla="*/ 2117 h 2121"/>
                <a:gd name="T38" fmla="*/ 814 w 1490"/>
                <a:gd name="T39" fmla="*/ 2121 h 2121"/>
                <a:gd name="T40" fmla="*/ 751 w 1490"/>
                <a:gd name="T41" fmla="*/ 2121 h 2121"/>
                <a:gd name="T42" fmla="*/ 683 w 1490"/>
                <a:gd name="T43" fmla="*/ 2121 h 2121"/>
                <a:gd name="T44" fmla="*/ 614 w 1490"/>
                <a:gd name="T45" fmla="*/ 2117 h 2121"/>
                <a:gd name="T46" fmla="*/ 548 w 1490"/>
                <a:gd name="T47" fmla="*/ 2114 h 2121"/>
                <a:gd name="T48" fmla="*/ 476 w 1490"/>
                <a:gd name="T49" fmla="*/ 2108 h 2121"/>
                <a:gd name="T50" fmla="*/ 413 w 1490"/>
                <a:gd name="T51" fmla="*/ 2102 h 2121"/>
                <a:gd name="T52" fmla="*/ 350 w 1490"/>
                <a:gd name="T53" fmla="*/ 2093 h 2121"/>
                <a:gd name="T54" fmla="*/ 287 w 1490"/>
                <a:gd name="T55" fmla="*/ 2080 h 2121"/>
                <a:gd name="T56" fmla="*/ 224 w 1490"/>
                <a:gd name="T57" fmla="*/ 2065 h 2121"/>
                <a:gd name="T58" fmla="*/ 167 w 1490"/>
                <a:gd name="T59" fmla="*/ 2050 h 2121"/>
                <a:gd name="T60" fmla="*/ 114 w 1490"/>
                <a:gd name="T61" fmla="*/ 2031 h 2121"/>
                <a:gd name="T62" fmla="*/ 63 w 1490"/>
                <a:gd name="T63" fmla="*/ 2006 h 2121"/>
                <a:gd name="T64" fmla="*/ 26 w 1490"/>
                <a:gd name="T65" fmla="*/ 1978 h 2121"/>
                <a:gd name="T66" fmla="*/ 5 w 1490"/>
                <a:gd name="T67" fmla="*/ 1947 h 2121"/>
                <a:gd name="T68" fmla="*/ 0 w 1490"/>
                <a:gd name="T69" fmla="*/ 1925 h 2121"/>
                <a:gd name="T70" fmla="*/ 0 w 1490"/>
                <a:gd name="T71" fmla="*/ 1925 h 2121"/>
                <a:gd name="T72" fmla="*/ 0 w 1490"/>
                <a:gd name="T73" fmla="*/ 0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0" h="2121">
                  <a:moveTo>
                    <a:pt x="0" y="0"/>
                  </a:moveTo>
                  <a:lnTo>
                    <a:pt x="1490" y="0"/>
                  </a:lnTo>
                  <a:lnTo>
                    <a:pt x="1490" y="1925"/>
                  </a:lnTo>
                  <a:lnTo>
                    <a:pt x="1488" y="1945"/>
                  </a:lnTo>
                  <a:lnTo>
                    <a:pt x="1472" y="1969"/>
                  </a:lnTo>
                  <a:lnTo>
                    <a:pt x="1445" y="1994"/>
                  </a:lnTo>
                  <a:lnTo>
                    <a:pt x="1415" y="2013"/>
                  </a:lnTo>
                  <a:lnTo>
                    <a:pt x="1382" y="2028"/>
                  </a:lnTo>
                  <a:lnTo>
                    <a:pt x="1350" y="2040"/>
                  </a:lnTo>
                  <a:lnTo>
                    <a:pt x="1307" y="2053"/>
                  </a:lnTo>
                  <a:lnTo>
                    <a:pt x="1267" y="2065"/>
                  </a:lnTo>
                  <a:lnTo>
                    <a:pt x="1225" y="2074"/>
                  </a:lnTo>
                  <a:lnTo>
                    <a:pt x="1185" y="2084"/>
                  </a:lnTo>
                  <a:lnTo>
                    <a:pt x="1136" y="2093"/>
                  </a:lnTo>
                  <a:lnTo>
                    <a:pt x="1092" y="2099"/>
                  </a:lnTo>
                  <a:lnTo>
                    <a:pt x="1048" y="2105"/>
                  </a:lnTo>
                  <a:lnTo>
                    <a:pt x="1000" y="2108"/>
                  </a:lnTo>
                  <a:lnTo>
                    <a:pt x="939" y="2114"/>
                  </a:lnTo>
                  <a:lnTo>
                    <a:pt x="883" y="2117"/>
                  </a:lnTo>
                  <a:lnTo>
                    <a:pt x="814" y="2121"/>
                  </a:lnTo>
                  <a:lnTo>
                    <a:pt x="751" y="2121"/>
                  </a:lnTo>
                  <a:lnTo>
                    <a:pt x="683" y="2121"/>
                  </a:lnTo>
                  <a:lnTo>
                    <a:pt x="614" y="2117"/>
                  </a:lnTo>
                  <a:lnTo>
                    <a:pt x="548" y="2114"/>
                  </a:lnTo>
                  <a:lnTo>
                    <a:pt x="476" y="2108"/>
                  </a:lnTo>
                  <a:lnTo>
                    <a:pt x="413" y="2102"/>
                  </a:lnTo>
                  <a:lnTo>
                    <a:pt x="350" y="2093"/>
                  </a:lnTo>
                  <a:lnTo>
                    <a:pt x="287" y="2080"/>
                  </a:lnTo>
                  <a:lnTo>
                    <a:pt x="224" y="2065"/>
                  </a:lnTo>
                  <a:lnTo>
                    <a:pt x="167" y="2050"/>
                  </a:lnTo>
                  <a:lnTo>
                    <a:pt x="114" y="2031"/>
                  </a:lnTo>
                  <a:lnTo>
                    <a:pt x="63" y="2006"/>
                  </a:lnTo>
                  <a:lnTo>
                    <a:pt x="26" y="1978"/>
                  </a:lnTo>
                  <a:lnTo>
                    <a:pt x="5" y="1947"/>
                  </a:lnTo>
                  <a:lnTo>
                    <a:pt x="0" y="1925"/>
                  </a:lnTo>
                  <a:lnTo>
                    <a:pt x="0" y="1925"/>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62" name="Arc 245"/>
            <p:cNvSpPr>
              <a:spLocks/>
            </p:cNvSpPr>
            <p:nvPr/>
          </p:nvSpPr>
          <p:spPr bwMode="gray">
            <a:xfrm>
              <a:off x="1401" y="2823"/>
              <a:ext cx="61" cy="10"/>
            </a:xfrm>
            <a:custGeom>
              <a:avLst/>
              <a:gdLst>
                <a:gd name="G0" fmla="+- 21600 0 0"/>
                <a:gd name="G1" fmla="+- 2652 0 0"/>
                <a:gd name="G2" fmla="+- 21600 0 0"/>
                <a:gd name="T0" fmla="*/ 43037 w 43200"/>
                <a:gd name="T1" fmla="*/ 0 h 24252"/>
                <a:gd name="T2" fmla="*/ 153 w 43200"/>
                <a:gd name="T3" fmla="*/ 87 h 24252"/>
                <a:gd name="T4" fmla="*/ 21600 w 43200"/>
                <a:gd name="T5" fmla="*/ 2652 h 24252"/>
              </a:gdLst>
              <a:ahLst/>
              <a:cxnLst>
                <a:cxn ang="0">
                  <a:pos x="T0" y="T1"/>
                </a:cxn>
                <a:cxn ang="0">
                  <a:pos x="T2" y="T3"/>
                </a:cxn>
                <a:cxn ang="0">
                  <a:pos x="T4" y="T5"/>
                </a:cxn>
              </a:cxnLst>
              <a:rect l="0" t="0" r="r" b="b"/>
              <a:pathLst>
                <a:path w="43200" h="24252" fill="none" extrusionOk="0">
                  <a:moveTo>
                    <a:pt x="43036" y="0"/>
                  </a:moveTo>
                  <a:cubicBezTo>
                    <a:pt x="43145" y="879"/>
                    <a:pt x="43200" y="1765"/>
                    <a:pt x="43200" y="2652"/>
                  </a:cubicBezTo>
                  <a:cubicBezTo>
                    <a:pt x="43200" y="14581"/>
                    <a:pt x="33529" y="24252"/>
                    <a:pt x="21600" y="24252"/>
                  </a:cubicBezTo>
                  <a:cubicBezTo>
                    <a:pt x="9670" y="24252"/>
                    <a:pt x="0" y="14581"/>
                    <a:pt x="0" y="2652"/>
                  </a:cubicBezTo>
                  <a:cubicBezTo>
                    <a:pt x="0" y="1794"/>
                    <a:pt x="51" y="938"/>
                    <a:pt x="152" y="86"/>
                  </a:cubicBezTo>
                </a:path>
                <a:path w="43200" h="24252" stroke="0" extrusionOk="0">
                  <a:moveTo>
                    <a:pt x="43036" y="0"/>
                  </a:moveTo>
                  <a:cubicBezTo>
                    <a:pt x="43145" y="879"/>
                    <a:pt x="43200" y="1765"/>
                    <a:pt x="43200" y="2652"/>
                  </a:cubicBezTo>
                  <a:cubicBezTo>
                    <a:pt x="43200" y="14581"/>
                    <a:pt x="33529" y="24252"/>
                    <a:pt x="21600" y="24252"/>
                  </a:cubicBezTo>
                  <a:cubicBezTo>
                    <a:pt x="9670" y="24252"/>
                    <a:pt x="0" y="14581"/>
                    <a:pt x="0" y="2652"/>
                  </a:cubicBezTo>
                  <a:cubicBezTo>
                    <a:pt x="0" y="1794"/>
                    <a:pt x="51" y="938"/>
                    <a:pt x="152" y="86"/>
                  </a:cubicBezTo>
                  <a:lnTo>
                    <a:pt x="21600" y="2652"/>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63" name="Arc 246"/>
            <p:cNvSpPr>
              <a:spLocks/>
            </p:cNvSpPr>
            <p:nvPr/>
          </p:nvSpPr>
          <p:spPr bwMode="gray">
            <a:xfrm>
              <a:off x="1401" y="2795"/>
              <a:ext cx="61"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64" name="Oval 247"/>
            <p:cNvSpPr>
              <a:spLocks noChangeArrowheads="1"/>
            </p:cNvSpPr>
            <p:nvPr/>
          </p:nvSpPr>
          <p:spPr bwMode="gray">
            <a:xfrm>
              <a:off x="1401" y="2761"/>
              <a:ext cx="61" cy="17"/>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65" name="Rectangle 248"/>
            <p:cNvSpPr>
              <a:spLocks noChangeArrowheads="1"/>
            </p:cNvSpPr>
            <p:nvPr/>
          </p:nvSpPr>
          <p:spPr bwMode="gray">
            <a:xfrm>
              <a:off x="1308" y="2535"/>
              <a:ext cx="19" cy="411"/>
            </a:xfrm>
            <a:prstGeom prst="rect">
              <a:avLst/>
            </a:prstGeom>
            <a:gradFill rotWithShape="0">
              <a:gsLst>
                <a:gs pos="0">
                  <a:srgbClr val="712000"/>
                </a:gs>
                <a:gs pos="50000">
                  <a:srgbClr val="712000">
                    <a:gamma/>
                    <a:tint val="70196"/>
                    <a:invGamma/>
                  </a:srgbClr>
                </a:gs>
                <a:gs pos="100000">
                  <a:srgbClr val="712000"/>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66" name="Rectangle 249"/>
            <p:cNvSpPr>
              <a:spLocks noChangeArrowheads="1"/>
            </p:cNvSpPr>
            <p:nvPr/>
          </p:nvSpPr>
          <p:spPr bwMode="gray">
            <a:xfrm>
              <a:off x="1680" y="2535"/>
              <a:ext cx="20" cy="409"/>
            </a:xfrm>
            <a:prstGeom prst="rect">
              <a:avLst/>
            </a:prstGeom>
            <a:gradFill rotWithShape="0">
              <a:gsLst>
                <a:gs pos="0">
                  <a:srgbClr val="712000"/>
                </a:gs>
                <a:gs pos="50000">
                  <a:srgbClr val="712000">
                    <a:gamma/>
                    <a:tint val="70196"/>
                    <a:invGamma/>
                  </a:srgbClr>
                </a:gs>
                <a:gs pos="100000">
                  <a:srgbClr val="712000"/>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67" name="Freeform 250"/>
            <p:cNvSpPr>
              <a:spLocks/>
            </p:cNvSpPr>
            <p:nvPr/>
          </p:nvSpPr>
          <p:spPr bwMode="gray">
            <a:xfrm>
              <a:off x="1503" y="2770"/>
              <a:ext cx="51" cy="88"/>
            </a:xfrm>
            <a:custGeom>
              <a:avLst/>
              <a:gdLst>
                <a:gd name="T0" fmla="*/ 0 w 1502"/>
                <a:gd name="T1" fmla="*/ 0 h 2121"/>
                <a:gd name="T2" fmla="*/ 1502 w 1502"/>
                <a:gd name="T3" fmla="*/ 0 h 2121"/>
                <a:gd name="T4" fmla="*/ 1502 w 1502"/>
                <a:gd name="T5" fmla="*/ 1925 h 2121"/>
                <a:gd name="T6" fmla="*/ 1500 w 1502"/>
                <a:gd name="T7" fmla="*/ 1945 h 2121"/>
                <a:gd name="T8" fmla="*/ 1483 w 1502"/>
                <a:gd name="T9" fmla="*/ 1969 h 2121"/>
                <a:gd name="T10" fmla="*/ 1457 w 1502"/>
                <a:gd name="T11" fmla="*/ 1994 h 2121"/>
                <a:gd name="T12" fmla="*/ 1426 w 1502"/>
                <a:gd name="T13" fmla="*/ 2013 h 2121"/>
                <a:gd name="T14" fmla="*/ 1393 w 1502"/>
                <a:gd name="T15" fmla="*/ 2028 h 2121"/>
                <a:gd name="T16" fmla="*/ 1360 w 1502"/>
                <a:gd name="T17" fmla="*/ 2040 h 2121"/>
                <a:gd name="T18" fmla="*/ 1318 w 1502"/>
                <a:gd name="T19" fmla="*/ 2053 h 2121"/>
                <a:gd name="T20" fmla="*/ 1277 w 1502"/>
                <a:gd name="T21" fmla="*/ 2065 h 2121"/>
                <a:gd name="T22" fmla="*/ 1234 w 1502"/>
                <a:gd name="T23" fmla="*/ 2074 h 2121"/>
                <a:gd name="T24" fmla="*/ 1195 w 1502"/>
                <a:gd name="T25" fmla="*/ 2084 h 2121"/>
                <a:gd name="T26" fmla="*/ 1145 w 1502"/>
                <a:gd name="T27" fmla="*/ 2093 h 2121"/>
                <a:gd name="T28" fmla="*/ 1101 w 1502"/>
                <a:gd name="T29" fmla="*/ 2099 h 2121"/>
                <a:gd name="T30" fmla="*/ 1056 w 1502"/>
                <a:gd name="T31" fmla="*/ 2105 h 2121"/>
                <a:gd name="T32" fmla="*/ 1008 w 1502"/>
                <a:gd name="T33" fmla="*/ 2108 h 2121"/>
                <a:gd name="T34" fmla="*/ 947 w 1502"/>
                <a:gd name="T35" fmla="*/ 2114 h 2121"/>
                <a:gd name="T36" fmla="*/ 890 w 1502"/>
                <a:gd name="T37" fmla="*/ 2117 h 2121"/>
                <a:gd name="T38" fmla="*/ 821 w 1502"/>
                <a:gd name="T39" fmla="*/ 2121 h 2121"/>
                <a:gd name="T40" fmla="*/ 757 w 1502"/>
                <a:gd name="T41" fmla="*/ 2121 h 2121"/>
                <a:gd name="T42" fmla="*/ 688 w 1502"/>
                <a:gd name="T43" fmla="*/ 2121 h 2121"/>
                <a:gd name="T44" fmla="*/ 619 w 1502"/>
                <a:gd name="T45" fmla="*/ 2117 h 2121"/>
                <a:gd name="T46" fmla="*/ 552 w 1502"/>
                <a:gd name="T47" fmla="*/ 2114 h 2121"/>
                <a:gd name="T48" fmla="*/ 480 w 1502"/>
                <a:gd name="T49" fmla="*/ 2108 h 2121"/>
                <a:gd name="T50" fmla="*/ 416 w 1502"/>
                <a:gd name="T51" fmla="*/ 2102 h 2121"/>
                <a:gd name="T52" fmla="*/ 353 w 1502"/>
                <a:gd name="T53" fmla="*/ 2093 h 2121"/>
                <a:gd name="T54" fmla="*/ 289 w 1502"/>
                <a:gd name="T55" fmla="*/ 2080 h 2121"/>
                <a:gd name="T56" fmla="*/ 226 w 1502"/>
                <a:gd name="T57" fmla="*/ 2065 h 2121"/>
                <a:gd name="T58" fmla="*/ 168 w 1502"/>
                <a:gd name="T59" fmla="*/ 2050 h 2121"/>
                <a:gd name="T60" fmla="*/ 115 w 1502"/>
                <a:gd name="T61" fmla="*/ 2031 h 2121"/>
                <a:gd name="T62" fmla="*/ 63 w 1502"/>
                <a:gd name="T63" fmla="*/ 2006 h 2121"/>
                <a:gd name="T64" fmla="*/ 27 w 1502"/>
                <a:gd name="T65" fmla="*/ 1978 h 2121"/>
                <a:gd name="T66" fmla="*/ 5 w 1502"/>
                <a:gd name="T67" fmla="*/ 1947 h 2121"/>
                <a:gd name="T68" fmla="*/ 0 w 1502"/>
                <a:gd name="T69" fmla="*/ 1925 h 2121"/>
                <a:gd name="T70" fmla="*/ 0 w 1502"/>
                <a:gd name="T71" fmla="*/ 1925 h 2121"/>
                <a:gd name="T72" fmla="*/ 0 w 1502"/>
                <a:gd name="T73" fmla="*/ 0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2" h="2121">
                  <a:moveTo>
                    <a:pt x="0" y="0"/>
                  </a:moveTo>
                  <a:lnTo>
                    <a:pt x="1502" y="0"/>
                  </a:lnTo>
                  <a:lnTo>
                    <a:pt x="1502" y="1925"/>
                  </a:lnTo>
                  <a:lnTo>
                    <a:pt x="1500" y="1945"/>
                  </a:lnTo>
                  <a:lnTo>
                    <a:pt x="1483" y="1969"/>
                  </a:lnTo>
                  <a:lnTo>
                    <a:pt x="1457" y="1994"/>
                  </a:lnTo>
                  <a:lnTo>
                    <a:pt x="1426" y="2013"/>
                  </a:lnTo>
                  <a:lnTo>
                    <a:pt x="1393" y="2028"/>
                  </a:lnTo>
                  <a:lnTo>
                    <a:pt x="1360" y="2040"/>
                  </a:lnTo>
                  <a:lnTo>
                    <a:pt x="1318" y="2053"/>
                  </a:lnTo>
                  <a:lnTo>
                    <a:pt x="1277" y="2065"/>
                  </a:lnTo>
                  <a:lnTo>
                    <a:pt x="1234" y="2074"/>
                  </a:lnTo>
                  <a:lnTo>
                    <a:pt x="1195" y="2084"/>
                  </a:lnTo>
                  <a:lnTo>
                    <a:pt x="1145" y="2093"/>
                  </a:lnTo>
                  <a:lnTo>
                    <a:pt x="1101" y="2099"/>
                  </a:lnTo>
                  <a:lnTo>
                    <a:pt x="1056" y="2105"/>
                  </a:lnTo>
                  <a:lnTo>
                    <a:pt x="1008" y="2108"/>
                  </a:lnTo>
                  <a:lnTo>
                    <a:pt x="947" y="2114"/>
                  </a:lnTo>
                  <a:lnTo>
                    <a:pt x="890" y="2117"/>
                  </a:lnTo>
                  <a:lnTo>
                    <a:pt x="821" y="2121"/>
                  </a:lnTo>
                  <a:lnTo>
                    <a:pt x="757" y="2121"/>
                  </a:lnTo>
                  <a:lnTo>
                    <a:pt x="688" y="2121"/>
                  </a:lnTo>
                  <a:lnTo>
                    <a:pt x="619" y="2117"/>
                  </a:lnTo>
                  <a:lnTo>
                    <a:pt x="552" y="2114"/>
                  </a:lnTo>
                  <a:lnTo>
                    <a:pt x="480" y="2108"/>
                  </a:lnTo>
                  <a:lnTo>
                    <a:pt x="416" y="2102"/>
                  </a:lnTo>
                  <a:lnTo>
                    <a:pt x="353" y="2093"/>
                  </a:lnTo>
                  <a:lnTo>
                    <a:pt x="289" y="2080"/>
                  </a:lnTo>
                  <a:lnTo>
                    <a:pt x="226" y="2065"/>
                  </a:lnTo>
                  <a:lnTo>
                    <a:pt x="168" y="2050"/>
                  </a:lnTo>
                  <a:lnTo>
                    <a:pt x="115" y="2031"/>
                  </a:lnTo>
                  <a:lnTo>
                    <a:pt x="63" y="2006"/>
                  </a:lnTo>
                  <a:lnTo>
                    <a:pt x="27" y="1978"/>
                  </a:lnTo>
                  <a:lnTo>
                    <a:pt x="5" y="1947"/>
                  </a:lnTo>
                  <a:lnTo>
                    <a:pt x="0" y="1925"/>
                  </a:lnTo>
                  <a:lnTo>
                    <a:pt x="0" y="1925"/>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68" name="Arc 251"/>
            <p:cNvSpPr>
              <a:spLocks/>
            </p:cNvSpPr>
            <p:nvPr/>
          </p:nvSpPr>
          <p:spPr bwMode="gray">
            <a:xfrm>
              <a:off x="1502" y="2823"/>
              <a:ext cx="53" cy="10"/>
            </a:xfrm>
            <a:custGeom>
              <a:avLst/>
              <a:gdLst>
                <a:gd name="G0" fmla="+- 21600 0 0"/>
                <a:gd name="G1" fmla="+- 2673 0 0"/>
                <a:gd name="G2" fmla="+- 21600 0 0"/>
                <a:gd name="T0" fmla="*/ 43034 w 43200"/>
                <a:gd name="T1" fmla="*/ 0 h 24273"/>
                <a:gd name="T2" fmla="*/ 154 w 43200"/>
                <a:gd name="T3" fmla="*/ 101 h 24273"/>
                <a:gd name="T4" fmla="*/ 21600 w 43200"/>
                <a:gd name="T5" fmla="*/ 2673 h 24273"/>
              </a:gdLst>
              <a:ahLst/>
              <a:cxnLst>
                <a:cxn ang="0">
                  <a:pos x="T0" y="T1"/>
                </a:cxn>
                <a:cxn ang="0">
                  <a:pos x="T2" y="T3"/>
                </a:cxn>
                <a:cxn ang="0">
                  <a:pos x="T4" y="T5"/>
                </a:cxn>
              </a:cxnLst>
              <a:rect l="0" t="0" r="r" b="b"/>
              <a:pathLst>
                <a:path w="43200" h="24273" fill="none" extrusionOk="0">
                  <a:moveTo>
                    <a:pt x="43033" y="0"/>
                  </a:moveTo>
                  <a:cubicBezTo>
                    <a:pt x="43144" y="886"/>
                    <a:pt x="43200" y="1779"/>
                    <a:pt x="43200" y="2673"/>
                  </a:cubicBezTo>
                  <a:cubicBezTo>
                    <a:pt x="43200" y="14602"/>
                    <a:pt x="33529" y="24273"/>
                    <a:pt x="21600" y="24273"/>
                  </a:cubicBezTo>
                  <a:cubicBezTo>
                    <a:pt x="9670" y="24273"/>
                    <a:pt x="0" y="14602"/>
                    <a:pt x="0" y="2673"/>
                  </a:cubicBezTo>
                  <a:cubicBezTo>
                    <a:pt x="0" y="1813"/>
                    <a:pt x="51" y="954"/>
                    <a:pt x="153" y="100"/>
                  </a:cubicBezTo>
                </a:path>
                <a:path w="43200" h="24273" stroke="0" extrusionOk="0">
                  <a:moveTo>
                    <a:pt x="43033" y="0"/>
                  </a:moveTo>
                  <a:cubicBezTo>
                    <a:pt x="43144" y="886"/>
                    <a:pt x="43200" y="1779"/>
                    <a:pt x="43200" y="2673"/>
                  </a:cubicBezTo>
                  <a:cubicBezTo>
                    <a:pt x="43200" y="14602"/>
                    <a:pt x="33529" y="24273"/>
                    <a:pt x="21600" y="24273"/>
                  </a:cubicBezTo>
                  <a:cubicBezTo>
                    <a:pt x="9670" y="24273"/>
                    <a:pt x="0" y="14602"/>
                    <a:pt x="0" y="2673"/>
                  </a:cubicBezTo>
                  <a:cubicBezTo>
                    <a:pt x="0" y="1813"/>
                    <a:pt x="51" y="954"/>
                    <a:pt x="153" y="100"/>
                  </a:cubicBezTo>
                  <a:lnTo>
                    <a:pt x="21600" y="2673"/>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69" name="Arc 252"/>
            <p:cNvSpPr>
              <a:spLocks/>
            </p:cNvSpPr>
            <p:nvPr/>
          </p:nvSpPr>
          <p:spPr bwMode="gray">
            <a:xfrm>
              <a:off x="1502" y="2795"/>
              <a:ext cx="53"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70" name="Oval 253"/>
            <p:cNvSpPr>
              <a:spLocks noChangeArrowheads="1"/>
            </p:cNvSpPr>
            <p:nvPr/>
          </p:nvSpPr>
          <p:spPr bwMode="gray">
            <a:xfrm>
              <a:off x="1502" y="2761"/>
              <a:ext cx="53" cy="17"/>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71" name="Freeform 254"/>
            <p:cNvSpPr>
              <a:spLocks/>
            </p:cNvSpPr>
            <p:nvPr/>
          </p:nvSpPr>
          <p:spPr bwMode="gray">
            <a:xfrm>
              <a:off x="1564" y="2770"/>
              <a:ext cx="58" cy="88"/>
            </a:xfrm>
            <a:custGeom>
              <a:avLst/>
              <a:gdLst>
                <a:gd name="T0" fmla="*/ 0 w 1523"/>
                <a:gd name="T1" fmla="*/ 0 h 2121"/>
                <a:gd name="T2" fmla="*/ 1523 w 1523"/>
                <a:gd name="T3" fmla="*/ 0 h 2121"/>
                <a:gd name="T4" fmla="*/ 1523 w 1523"/>
                <a:gd name="T5" fmla="*/ 1925 h 2121"/>
                <a:gd name="T6" fmla="*/ 1521 w 1523"/>
                <a:gd name="T7" fmla="*/ 1945 h 2121"/>
                <a:gd name="T8" fmla="*/ 1505 w 1523"/>
                <a:gd name="T9" fmla="*/ 1969 h 2121"/>
                <a:gd name="T10" fmla="*/ 1478 w 1523"/>
                <a:gd name="T11" fmla="*/ 1994 h 2121"/>
                <a:gd name="T12" fmla="*/ 1447 w 1523"/>
                <a:gd name="T13" fmla="*/ 2013 h 2121"/>
                <a:gd name="T14" fmla="*/ 1413 w 1523"/>
                <a:gd name="T15" fmla="*/ 2028 h 2121"/>
                <a:gd name="T16" fmla="*/ 1380 w 1523"/>
                <a:gd name="T17" fmla="*/ 2040 h 2121"/>
                <a:gd name="T18" fmla="*/ 1337 w 1523"/>
                <a:gd name="T19" fmla="*/ 2053 h 2121"/>
                <a:gd name="T20" fmla="*/ 1295 w 1523"/>
                <a:gd name="T21" fmla="*/ 2065 h 2121"/>
                <a:gd name="T22" fmla="*/ 1252 w 1523"/>
                <a:gd name="T23" fmla="*/ 2074 h 2121"/>
                <a:gd name="T24" fmla="*/ 1212 w 1523"/>
                <a:gd name="T25" fmla="*/ 2084 h 2121"/>
                <a:gd name="T26" fmla="*/ 1161 w 1523"/>
                <a:gd name="T27" fmla="*/ 2093 h 2121"/>
                <a:gd name="T28" fmla="*/ 1117 w 1523"/>
                <a:gd name="T29" fmla="*/ 2099 h 2121"/>
                <a:gd name="T30" fmla="*/ 1072 w 1523"/>
                <a:gd name="T31" fmla="*/ 2105 h 2121"/>
                <a:gd name="T32" fmla="*/ 1022 w 1523"/>
                <a:gd name="T33" fmla="*/ 2108 h 2121"/>
                <a:gd name="T34" fmla="*/ 960 w 1523"/>
                <a:gd name="T35" fmla="*/ 2114 h 2121"/>
                <a:gd name="T36" fmla="*/ 902 w 1523"/>
                <a:gd name="T37" fmla="*/ 2117 h 2121"/>
                <a:gd name="T38" fmla="*/ 832 w 1523"/>
                <a:gd name="T39" fmla="*/ 2121 h 2121"/>
                <a:gd name="T40" fmla="*/ 767 w 1523"/>
                <a:gd name="T41" fmla="*/ 2121 h 2121"/>
                <a:gd name="T42" fmla="*/ 698 w 1523"/>
                <a:gd name="T43" fmla="*/ 2121 h 2121"/>
                <a:gd name="T44" fmla="*/ 628 w 1523"/>
                <a:gd name="T45" fmla="*/ 2117 h 2121"/>
                <a:gd name="T46" fmla="*/ 560 w 1523"/>
                <a:gd name="T47" fmla="*/ 2114 h 2121"/>
                <a:gd name="T48" fmla="*/ 487 w 1523"/>
                <a:gd name="T49" fmla="*/ 2108 h 2121"/>
                <a:gd name="T50" fmla="*/ 422 w 1523"/>
                <a:gd name="T51" fmla="*/ 2102 h 2121"/>
                <a:gd name="T52" fmla="*/ 358 w 1523"/>
                <a:gd name="T53" fmla="*/ 2093 h 2121"/>
                <a:gd name="T54" fmla="*/ 293 w 1523"/>
                <a:gd name="T55" fmla="*/ 2080 h 2121"/>
                <a:gd name="T56" fmla="*/ 229 w 1523"/>
                <a:gd name="T57" fmla="*/ 2065 h 2121"/>
                <a:gd name="T58" fmla="*/ 170 w 1523"/>
                <a:gd name="T59" fmla="*/ 2050 h 2121"/>
                <a:gd name="T60" fmla="*/ 116 w 1523"/>
                <a:gd name="T61" fmla="*/ 2031 h 2121"/>
                <a:gd name="T62" fmla="*/ 64 w 1523"/>
                <a:gd name="T63" fmla="*/ 2006 h 2121"/>
                <a:gd name="T64" fmla="*/ 26 w 1523"/>
                <a:gd name="T65" fmla="*/ 1978 h 2121"/>
                <a:gd name="T66" fmla="*/ 5 w 1523"/>
                <a:gd name="T67" fmla="*/ 1947 h 2121"/>
                <a:gd name="T68" fmla="*/ 0 w 1523"/>
                <a:gd name="T69" fmla="*/ 1925 h 2121"/>
                <a:gd name="T70" fmla="*/ 0 w 1523"/>
                <a:gd name="T71" fmla="*/ 1925 h 2121"/>
                <a:gd name="T72" fmla="*/ 0 w 1523"/>
                <a:gd name="T73" fmla="*/ 0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3" h="2121">
                  <a:moveTo>
                    <a:pt x="0" y="0"/>
                  </a:moveTo>
                  <a:lnTo>
                    <a:pt x="1523" y="0"/>
                  </a:lnTo>
                  <a:lnTo>
                    <a:pt x="1523" y="1925"/>
                  </a:lnTo>
                  <a:lnTo>
                    <a:pt x="1521" y="1945"/>
                  </a:lnTo>
                  <a:lnTo>
                    <a:pt x="1505" y="1969"/>
                  </a:lnTo>
                  <a:lnTo>
                    <a:pt x="1478" y="1994"/>
                  </a:lnTo>
                  <a:lnTo>
                    <a:pt x="1447" y="2013"/>
                  </a:lnTo>
                  <a:lnTo>
                    <a:pt x="1413" y="2028"/>
                  </a:lnTo>
                  <a:lnTo>
                    <a:pt x="1380" y="2040"/>
                  </a:lnTo>
                  <a:lnTo>
                    <a:pt x="1337" y="2053"/>
                  </a:lnTo>
                  <a:lnTo>
                    <a:pt x="1295" y="2065"/>
                  </a:lnTo>
                  <a:lnTo>
                    <a:pt x="1252" y="2074"/>
                  </a:lnTo>
                  <a:lnTo>
                    <a:pt x="1212" y="2084"/>
                  </a:lnTo>
                  <a:lnTo>
                    <a:pt x="1161" y="2093"/>
                  </a:lnTo>
                  <a:lnTo>
                    <a:pt x="1117" y="2099"/>
                  </a:lnTo>
                  <a:lnTo>
                    <a:pt x="1072" y="2105"/>
                  </a:lnTo>
                  <a:lnTo>
                    <a:pt x="1022" y="2108"/>
                  </a:lnTo>
                  <a:lnTo>
                    <a:pt x="960" y="2114"/>
                  </a:lnTo>
                  <a:lnTo>
                    <a:pt x="902" y="2117"/>
                  </a:lnTo>
                  <a:lnTo>
                    <a:pt x="832" y="2121"/>
                  </a:lnTo>
                  <a:lnTo>
                    <a:pt x="767" y="2121"/>
                  </a:lnTo>
                  <a:lnTo>
                    <a:pt x="698" y="2121"/>
                  </a:lnTo>
                  <a:lnTo>
                    <a:pt x="628" y="2117"/>
                  </a:lnTo>
                  <a:lnTo>
                    <a:pt x="560" y="2114"/>
                  </a:lnTo>
                  <a:lnTo>
                    <a:pt x="487" y="2108"/>
                  </a:lnTo>
                  <a:lnTo>
                    <a:pt x="422" y="2102"/>
                  </a:lnTo>
                  <a:lnTo>
                    <a:pt x="358" y="2093"/>
                  </a:lnTo>
                  <a:lnTo>
                    <a:pt x="293" y="2080"/>
                  </a:lnTo>
                  <a:lnTo>
                    <a:pt x="229" y="2065"/>
                  </a:lnTo>
                  <a:lnTo>
                    <a:pt x="170" y="2050"/>
                  </a:lnTo>
                  <a:lnTo>
                    <a:pt x="116" y="2031"/>
                  </a:lnTo>
                  <a:lnTo>
                    <a:pt x="64" y="2006"/>
                  </a:lnTo>
                  <a:lnTo>
                    <a:pt x="26" y="1978"/>
                  </a:lnTo>
                  <a:lnTo>
                    <a:pt x="5" y="1947"/>
                  </a:lnTo>
                  <a:lnTo>
                    <a:pt x="0" y="1925"/>
                  </a:lnTo>
                  <a:lnTo>
                    <a:pt x="0" y="1925"/>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72" name="Arc 255"/>
            <p:cNvSpPr>
              <a:spLocks/>
            </p:cNvSpPr>
            <p:nvPr/>
          </p:nvSpPr>
          <p:spPr bwMode="gray">
            <a:xfrm>
              <a:off x="1563" y="2823"/>
              <a:ext cx="60" cy="10"/>
            </a:xfrm>
            <a:custGeom>
              <a:avLst/>
              <a:gdLst>
                <a:gd name="G0" fmla="+- 21600 0 0"/>
                <a:gd name="G1" fmla="+- 2610 0 0"/>
                <a:gd name="G2" fmla="+- 21600 0 0"/>
                <a:gd name="T0" fmla="*/ 43042 w 43200"/>
                <a:gd name="T1" fmla="*/ 0 h 24210"/>
                <a:gd name="T2" fmla="*/ 158 w 43200"/>
                <a:gd name="T3" fmla="*/ 0 h 24210"/>
                <a:gd name="T4" fmla="*/ 21600 w 43200"/>
                <a:gd name="T5" fmla="*/ 2610 h 24210"/>
              </a:gdLst>
              <a:ahLst/>
              <a:cxnLst>
                <a:cxn ang="0">
                  <a:pos x="T0" y="T1"/>
                </a:cxn>
                <a:cxn ang="0">
                  <a:pos x="T2" y="T3"/>
                </a:cxn>
                <a:cxn ang="0">
                  <a:pos x="T4" y="T5"/>
                </a:cxn>
              </a:cxnLst>
              <a:rect l="0" t="0" r="r" b="b"/>
              <a:pathLst>
                <a:path w="43200" h="24210" fill="none" extrusionOk="0">
                  <a:moveTo>
                    <a:pt x="43041" y="0"/>
                  </a:moveTo>
                  <a:cubicBezTo>
                    <a:pt x="43147" y="866"/>
                    <a:pt x="43200" y="1737"/>
                    <a:pt x="43200" y="2610"/>
                  </a:cubicBezTo>
                  <a:cubicBezTo>
                    <a:pt x="43200" y="14539"/>
                    <a:pt x="33529" y="24210"/>
                    <a:pt x="21600" y="24210"/>
                  </a:cubicBezTo>
                  <a:cubicBezTo>
                    <a:pt x="9670" y="24210"/>
                    <a:pt x="0" y="14539"/>
                    <a:pt x="0" y="2610"/>
                  </a:cubicBezTo>
                  <a:cubicBezTo>
                    <a:pt x="0" y="1737"/>
                    <a:pt x="52" y="866"/>
                    <a:pt x="158" y="0"/>
                  </a:cubicBezTo>
                </a:path>
                <a:path w="43200" h="24210" stroke="0" extrusionOk="0">
                  <a:moveTo>
                    <a:pt x="43041" y="0"/>
                  </a:moveTo>
                  <a:cubicBezTo>
                    <a:pt x="43147" y="866"/>
                    <a:pt x="43200" y="1737"/>
                    <a:pt x="43200" y="2610"/>
                  </a:cubicBezTo>
                  <a:cubicBezTo>
                    <a:pt x="43200" y="14539"/>
                    <a:pt x="33529" y="24210"/>
                    <a:pt x="21600" y="24210"/>
                  </a:cubicBezTo>
                  <a:cubicBezTo>
                    <a:pt x="9670" y="24210"/>
                    <a:pt x="0" y="14539"/>
                    <a:pt x="0" y="2610"/>
                  </a:cubicBezTo>
                  <a:cubicBezTo>
                    <a:pt x="0" y="1737"/>
                    <a:pt x="52" y="866"/>
                    <a:pt x="158" y="0"/>
                  </a:cubicBezTo>
                  <a:lnTo>
                    <a:pt x="21600" y="261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73" name="Arc 256"/>
            <p:cNvSpPr>
              <a:spLocks/>
            </p:cNvSpPr>
            <p:nvPr/>
          </p:nvSpPr>
          <p:spPr bwMode="gray">
            <a:xfrm>
              <a:off x="1563" y="2795"/>
              <a:ext cx="60"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74" name="Oval 257"/>
            <p:cNvSpPr>
              <a:spLocks noChangeArrowheads="1"/>
            </p:cNvSpPr>
            <p:nvPr/>
          </p:nvSpPr>
          <p:spPr bwMode="gray">
            <a:xfrm>
              <a:off x="1563" y="2761"/>
              <a:ext cx="60" cy="17"/>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75" name="Freeform 258"/>
            <p:cNvSpPr>
              <a:spLocks/>
            </p:cNvSpPr>
            <p:nvPr/>
          </p:nvSpPr>
          <p:spPr bwMode="gray">
            <a:xfrm>
              <a:off x="1338" y="2795"/>
              <a:ext cx="54" cy="88"/>
            </a:xfrm>
            <a:custGeom>
              <a:avLst/>
              <a:gdLst>
                <a:gd name="T0" fmla="*/ 0 w 1531"/>
                <a:gd name="T1" fmla="*/ 0 h 2121"/>
                <a:gd name="T2" fmla="*/ 1531 w 1531"/>
                <a:gd name="T3" fmla="*/ 0 h 2121"/>
                <a:gd name="T4" fmla="*/ 1531 w 1531"/>
                <a:gd name="T5" fmla="*/ 1925 h 2121"/>
                <a:gd name="T6" fmla="*/ 1529 w 1531"/>
                <a:gd name="T7" fmla="*/ 1945 h 2121"/>
                <a:gd name="T8" fmla="*/ 1513 w 1531"/>
                <a:gd name="T9" fmla="*/ 1969 h 2121"/>
                <a:gd name="T10" fmla="*/ 1486 w 1531"/>
                <a:gd name="T11" fmla="*/ 1994 h 2121"/>
                <a:gd name="T12" fmla="*/ 1455 w 1531"/>
                <a:gd name="T13" fmla="*/ 2013 h 2121"/>
                <a:gd name="T14" fmla="*/ 1420 w 1531"/>
                <a:gd name="T15" fmla="*/ 2028 h 2121"/>
                <a:gd name="T16" fmla="*/ 1387 w 1531"/>
                <a:gd name="T17" fmla="*/ 2040 h 2121"/>
                <a:gd name="T18" fmla="*/ 1344 w 1531"/>
                <a:gd name="T19" fmla="*/ 2053 h 2121"/>
                <a:gd name="T20" fmla="*/ 1302 w 1531"/>
                <a:gd name="T21" fmla="*/ 2065 h 2121"/>
                <a:gd name="T22" fmla="*/ 1259 w 1531"/>
                <a:gd name="T23" fmla="*/ 2074 h 2121"/>
                <a:gd name="T24" fmla="*/ 1218 w 1531"/>
                <a:gd name="T25" fmla="*/ 2084 h 2121"/>
                <a:gd name="T26" fmla="*/ 1167 w 1531"/>
                <a:gd name="T27" fmla="*/ 2093 h 2121"/>
                <a:gd name="T28" fmla="*/ 1123 w 1531"/>
                <a:gd name="T29" fmla="*/ 2099 h 2121"/>
                <a:gd name="T30" fmla="*/ 1077 w 1531"/>
                <a:gd name="T31" fmla="*/ 2105 h 2121"/>
                <a:gd name="T32" fmla="*/ 1027 w 1531"/>
                <a:gd name="T33" fmla="*/ 2108 h 2121"/>
                <a:gd name="T34" fmla="*/ 965 w 1531"/>
                <a:gd name="T35" fmla="*/ 2114 h 2121"/>
                <a:gd name="T36" fmla="*/ 907 w 1531"/>
                <a:gd name="T37" fmla="*/ 2117 h 2121"/>
                <a:gd name="T38" fmla="*/ 837 w 1531"/>
                <a:gd name="T39" fmla="*/ 2121 h 2121"/>
                <a:gd name="T40" fmla="*/ 771 w 1531"/>
                <a:gd name="T41" fmla="*/ 2121 h 2121"/>
                <a:gd name="T42" fmla="*/ 702 w 1531"/>
                <a:gd name="T43" fmla="*/ 2121 h 2121"/>
                <a:gd name="T44" fmla="*/ 631 w 1531"/>
                <a:gd name="T45" fmla="*/ 2117 h 2121"/>
                <a:gd name="T46" fmla="*/ 563 w 1531"/>
                <a:gd name="T47" fmla="*/ 2114 h 2121"/>
                <a:gd name="T48" fmla="*/ 489 w 1531"/>
                <a:gd name="T49" fmla="*/ 2108 h 2121"/>
                <a:gd name="T50" fmla="*/ 424 w 1531"/>
                <a:gd name="T51" fmla="*/ 2102 h 2121"/>
                <a:gd name="T52" fmla="*/ 359 w 1531"/>
                <a:gd name="T53" fmla="*/ 2093 h 2121"/>
                <a:gd name="T54" fmla="*/ 294 w 1531"/>
                <a:gd name="T55" fmla="*/ 2080 h 2121"/>
                <a:gd name="T56" fmla="*/ 230 w 1531"/>
                <a:gd name="T57" fmla="*/ 2065 h 2121"/>
                <a:gd name="T58" fmla="*/ 171 w 1531"/>
                <a:gd name="T59" fmla="*/ 2050 h 2121"/>
                <a:gd name="T60" fmla="*/ 117 w 1531"/>
                <a:gd name="T61" fmla="*/ 2031 h 2121"/>
                <a:gd name="T62" fmla="*/ 64 w 1531"/>
                <a:gd name="T63" fmla="*/ 2006 h 2121"/>
                <a:gd name="T64" fmla="*/ 27 w 1531"/>
                <a:gd name="T65" fmla="*/ 1978 h 2121"/>
                <a:gd name="T66" fmla="*/ 5 w 1531"/>
                <a:gd name="T67" fmla="*/ 1947 h 2121"/>
                <a:gd name="T68" fmla="*/ 0 w 1531"/>
                <a:gd name="T69" fmla="*/ 1925 h 2121"/>
                <a:gd name="T70" fmla="*/ 0 w 1531"/>
                <a:gd name="T71" fmla="*/ 1925 h 2121"/>
                <a:gd name="T72" fmla="*/ 0 w 1531"/>
                <a:gd name="T73" fmla="*/ 0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1" h="2121">
                  <a:moveTo>
                    <a:pt x="0" y="0"/>
                  </a:moveTo>
                  <a:lnTo>
                    <a:pt x="1531" y="0"/>
                  </a:lnTo>
                  <a:lnTo>
                    <a:pt x="1531" y="1925"/>
                  </a:lnTo>
                  <a:lnTo>
                    <a:pt x="1529" y="1945"/>
                  </a:lnTo>
                  <a:lnTo>
                    <a:pt x="1513" y="1969"/>
                  </a:lnTo>
                  <a:lnTo>
                    <a:pt x="1486" y="1994"/>
                  </a:lnTo>
                  <a:lnTo>
                    <a:pt x="1455" y="2013"/>
                  </a:lnTo>
                  <a:lnTo>
                    <a:pt x="1420" y="2028"/>
                  </a:lnTo>
                  <a:lnTo>
                    <a:pt x="1387" y="2040"/>
                  </a:lnTo>
                  <a:lnTo>
                    <a:pt x="1344" y="2053"/>
                  </a:lnTo>
                  <a:lnTo>
                    <a:pt x="1302" y="2065"/>
                  </a:lnTo>
                  <a:lnTo>
                    <a:pt x="1259" y="2074"/>
                  </a:lnTo>
                  <a:lnTo>
                    <a:pt x="1218" y="2084"/>
                  </a:lnTo>
                  <a:lnTo>
                    <a:pt x="1167" y="2093"/>
                  </a:lnTo>
                  <a:lnTo>
                    <a:pt x="1123" y="2099"/>
                  </a:lnTo>
                  <a:lnTo>
                    <a:pt x="1077" y="2105"/>
                  </a:lnTo>
                  <a:lnTo>
                    <a:pt x="1027" y="2108"/>
                  </a:lnTo>
                  <a:lnTo>
                    <a:pt x="965" y="2114"/>
                  </a:lnTo>
                  <a:lnTo>
                    <a:pt x="907" y="2117"/>
                  </a:lnTo>
                  <a:lnTo>
                    <a:pt x="837" y="2121"/>
                  </a:lnTo>
                  <a:lnTo>
                    <a:pt x="771" y="2121"/>
                  </a:lnTo>
                  <a:lnTo>
                    <a:pt x="702" y="2121"/>
                  </a:lnTo>
                  <a:lnTo>
                    <a:pt x="631" y="2117"/>
                  </a:lnTo>
                  <a:lnTo>
                    <a:pt x="563" y="2114"/>
                  </a:lnTo>
                  <a:lnTo>
                    <a:pt x="489" y="2108"/>
                  </a:lnTo>
                  <a:lnTo>
                    <a:pt x="424" y="2102"/>
                  </a:lnTo>
                  <a:lnTo>
                    <a:pt x="359" y="2093"/>
                  </a:lnTo>
                  <a:lnTo>
                    <a:pt x="294" y="2080"/>
                  </a:lnTo>
                  <a:lnTo>
                    <a:pt x="230" y="2065"/>
                  </a:lnTo>
                  <a:lnTo>
                    <a:pt x="171" y="2050"/>
                  </a:lnTo>
                  <a:lnTo>
                    <a:pt x="117" y="2031"/>
                  </a:lnTo>
                  <a:lnTo>
                    <a:pt x="64" y="2006"/>
                  </a:lnTo>
                  <a:lnTo>
                    <a:pt x="27" y="1978"/>
                  </a:lnTo>
                  <a:lnTo>
                    <a:pt x="5" y="1947"/>
                  </a:lnTo>
                  <a:lnTo>
                    <a:pt x="0" y="1925"/>
                  </a:lnTo>
                  <a:lnTo>
                    <a:pt x="0" y="1925"/>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76" name="Arc 259"/>
            <p:cNvSpPr>
              <a:spLocks/>
            </p:cNvSpPr>
            <p:nvPr/>
          </p:nvSpPr>
          <p:spPr bwMode="gray">
            <a:xfrm>
              <a:off x="1337" y="2848"/>
              <a:ext cx="56" cy="10"/>
            </a:xfrm>
            <a:custGeom>
              <a:avLst/>
              <a:gdLst>
                <a:gd name="G0" fmla="+- 21600 0 0"/>
                <a:gd name="G1" fmla="+- 2616 0 0"/>
                <a:gd name="G2" fmla="+- 21600 0 0"/>
                <a:gd name="T0" fmla="*/ 43041 w 43200"/>
                <a:gd name="T1" fmla="*/ 0 h 24216"/>
                <a:gd name="T2" fmla="*/ 159 w 43200"/>
                <a:gd name="T3" fmla="*/ 0 h 24216"/>
                <a:gd name="T4" fmla="*/ 21600 w 43200"/>
                <a:gd name="T5" fmla="*/ 2616 h 24216"/>
              </a:gdLst>
              <a:ahLst/>
              <a:cxnLst>
                <a:cxn ang="0">
                  <a:pos x="T0" y="T1"/>
                </a:cxn>
                <a:cxn ang="0">
                  <a:pos x="T2" y="T3"/>
                </a:cxn>
                <a:cxn ang="0">
                  <a:pos x="T4" y="T5"/>
                </a:cxn>
              </a:cxnLst>
              <a:rect l="0" t="0" r="r" b="b"/>
              <a:pathLst>
                <a:path w="43200" h="24216" fill="none" extrusionOk="0">
                  <a:moveTo>
                    <a:pt x="43041" y="-1"/>
                  </a:moveTo>
                  <a:cubicBezTo>
                    <a:pt x="43146" y="867"/>
                    <a:pt x="43200" y="1741"/>
                    <a:pt x="43200" y="2616"/>
                  </a:cubicBezTo>
                  <a:cubicBezTo>
                    <a:pt x="43200" y="14545"/>
                    <a:pt x="33529" y="24216"/>
                    <a:pt x="21600" y="24216"/>
                  </a:cubicBezTo>
                  <a:cubicBezTo>
                    <a:pt x="9670" y="24216"/>
                    <a:pt x="0" y="14545"/>
                    <a:pt x="0" y="2616"/>
                  </a:cubicBezTo>
                  <a:cubicBezTo>
                    <a:pt x="0" y="1741"/>
                    <a:pt x="53" y="867"/>
                    <a:pt x="158" y="-1"/>
                  </a:cubicBezTo>
                </a:path>
                <a:path w="43200" h="24216" stroke="0" extrusionOk="0">
                  <a:moveTo>
                    <a:pt x="43041" y="-1"/>
                  </a:moveTo>
                  <a:cubicBezTo>
                    <a:pt x="43146" y="867"/>
                    <a:pt x="43200" y="1741"/>
                    <a:pt x="43200" y="2616"/>
                  </a:cubicBezTo>
                  <a:cubicBezTo>
                    <a:pt x="43200" y="14545"/>
                    <a:pt x="33529" y="24216"/>
                    <a:pt x="21600" y="24216"/>
                  </a:cubicBezTo>
                  <a:cubicBezTo>
                    <a:pt x="9670" y="24216"/>
                    <a:pt x="0" y="14545"/>
                    <a:pt x="0" y="2616"/>
                  </a:cubicBezTo>
                  <a:cubicBezTo>
                    <a:pt x="0" y="1741"/>
                    <a:pt x="53" y="867"/>
                    <a:pt x="158" y="-1"/>
                  </a:cubicBezTo>
                  <a:lnTo>
                    <a:pt x="21600" y="2616"/>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77" name="Arc 260"/>
            <p:cNvSpPr>
              <a:spLocks/>
            </p:cNvSpPr>
            <p:nvPr/>
          </p:nvSpPr>
          <p:spPr bwMode="gray">
            <a:xfrm>
              <a:off x="1337" y="2820"/>
              <a:ext cx="56"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78" name="Oval 261"/>
            <p:cNvSpPr>
              <a:spLocks noChangeArrowheads="1"/>
            </p:cNvSpPr>
            <p:nvPr/>
          </p:nvSpPr>
          <p:spPr bwMode="gray">
            <a:xfrm>
              <a:off x="1337" y="2786"/>
              <a:ext cx="56" cy="17"/>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79" name="Freeform 262"/>
            <p:cNvSpPr>
              <a:spLocks/>
            </p:cNvSpPr>
            <p:nvPr/>
          </p:nvSpPr>
          <p:spPr bwMode="gray">
            <a:xfrm>
              <a:off x="1489" y="2795"/>
              <a:ext cx="55" cy="88"/>
            </a:xfrm>
            <a:custGeom>
              <a:avLst/>
              <a:gdLst>
                <a:gd name="T0" fmla="*/ 0 w 1504"/>
                <a:gd name="T1" fmla="*/ 0 h 2121"/>
                <a:gd name="T2" fmla="*/ 1504 w 1504"/>
                <a:gd name="T3" fmla="*/ 0 h 2121"/>
                <a:gd name="T4" fmla="*/ 1504 w 1504"/>
                <a:gd name="T5" fmla="*/ 1925 h 2121"/>
                <a:gd name="T6" fmla="*/ 1502 w 1504"/>
                <a:gd name="T7" fmla="*/ 1945 h 2121"/>
                <a:gd name="T8" fmla="*/ 1485 w 1504"/>
                <a:gd name="T9" fmla="*/ 1969 h 2121"/>
                <a:gd name="T10" fmla="*/ 1459 w 1504"/>
                <a:gd name="T11" fmla="*/ 1994 h 2121"/>
                <a:gd name="T12" fmla="*/ 1428 w 1504"/>
                <a:gd name="T13" fmla="*/ 2013 h 2121"/>
                <a:gd name="T14" fmla="*/ 1395 w 1504"/>
                <a:gd name="T15" fmla="*/ 2028 h 2121"/>
                <a:gd name="T16" fmla="*/ 1362 w 1504"/>
                <a:gd name="T17" fmla="*/ 2040 h 2121"/>
                <a:gd name="T18" fmla="*/ 1319 w 1504"/>
                <a:gd name="T19" fmla="*/ 2053 h 2121"/>
                <a:gd name="T20" fmla="*/ 1279 w 1504"/>
                <a:gd name="T21" fmla="*/ 2065 h 2121"/>
                <a:gd name="T22" fmla="*/ 1236 w 1504"/>
                <a:gd name="T23" fmla="*/ 2074 h 2121"/>
                <a:gd name="T24" fmla="*/ 1196 w 1504"/>
                <a:gd name="T25" fmla="*/ 2084 h 2121"/>
                <a:gd name="T26" fmla="*/ 1146 w 1504"/>
                <a:gd name="T27" fmla="*/ 2093 h 2121"/>
                <a:gd name="T28" fmla="*/ 1103 w 1504"/>
                <a:gd name="T29" fmla="*/ 2099 h 2121"/>
                <a:gd name="T30" fmla="*/ 1058 w 1504"/>
                <a:gd name="T31" fmla="*/ 2105 h 2121"/>
                <a:gd name="T32" fmla="*/ 1009 w 1504"/>
                <a:gd name="T33" fmla="*/ 2108 h 2121"/>
                <a:gd name="T34" fmla="*/ 948 w 1504"/>
                <a:gd name="T35" fmla="*/ 2114 h 2121"/>
                <a:gd name="T36" fmla="*/ 891 w 1504"/>
                <a:gd name="T37" fmla="*/ 2117 h 2121"/>
                <a:gd name="T38" fmla="*/ 822 w 1504"/>
                <a:gd name="T39" fmla="*/ 2121 h 2121"/>
                <a:gd name="T40" fmla="*/ 758 w 1504"/>
                <a:gd name="T41" fmla="*/ 2121 h 2121"/>
                <a:gd name="T42" fmla="*/ 689 w 1504"/>
                <a:gd name="T43" fmla="*/ 2121 h 2121"/>
                <a:gd name="T44" fmla="*/ 620 w 1504"/>
                <a:gd name="T45" fmla="*/ 2117 h 2121"/>
                <a:gd name="T46" fmla="*/ 553 w 1504"/>
                <a:gd name="T47" fmla="*/ 2114 h 2121"/>
                <a:gd name="T48" fmla="*/ 481 w 1504"/>
                <a:gd name="T49" fmla="*/ 2108 h 2121"/>
                <a:gd name="T50" fmla="*/ 417 w 1504"/>
                <a:gd name="T51" fmla="*/ 2102 h 2121"/>
                <a:gd name="T52" fmla="*/ 354 w 1504"/>
                <a:gd name="T53" fmla="*/ 2093 h 2121"/>
                <a:gd name="T54" fmla="*/ 289 w 1504"/>
                <a:gd name="T55" fmla="*/ 2080 h 2121"/>
                <a:gd name="T56" fmla="*/ 226 w 1504"/>
                <a:gd name="T57" fmla="*/ 2065 h 2121"/>
                <a:gd name="T58" fmla="*/ 168 w 1504"/>
                <a:gd name="T59" fmla="*/ 2050 h 2121"/>
                <a:gd name="T60" fmla="*/ 115 w 1504"/>
                <a:gd name="T61" fmla="*/ 2031 h 2121"/>
                <a:gd name="T62" fmla="*/ 63 w 1504"/>
                <a:gd name="T63" fmla="*/ 2006 h 2121"/>
                <a:gd name="T64" fmla="*/ 27 w 1504"/>
                <a:gd name="T65" fmla="*/ 1978 h 2121"/>
                <a:gd name="T66" fmla="*/ 5 w 1504"/>
                <a:gd name="T67" fmla="*/ 1947 h 2121"/>
                <a:gd name="T68" fmla="*/ 0 w 1504"/>
                <a:gd name="T69" fmla="*/ 1925 h 2121"/>
                <a:gd name="T70" fmla="*/ 0 w 1504"/>
                <a:gd name="T71" fmla="*/ 1925 h 2121"/>
                <a:gd name="T72" fmla="*/ 0 w 1504"/>
                <a:gd name="T73" fmla="*/ 0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4" h="2121">
                  <a:moveTo>
                    <a:pt x="0" y="0"/>
                  </a:moveTo>
                  <a:lnTo>
                    <a:pt x="1504" y="0"/>
                  </a:lnTo>
                  <a:lnTo>
                    <a:pt x="1504" y="1925"/>
                  </a:lnTo>
                  <a:lnTo>
                    <a:pt x="1502" y="1945"/>
                  </a:lnTo>
                  <a:lnTo>
                    <a:pt x="1485" y="1969"/>
                  </a:lnTo>
                  <a:lnTo>
                    <a:pt x="1459" y="1994"/>
                  </a:lnTo>
                  <a:lnTo>
                    <a:pt x="1428" y="2013"/>
                  </a:lnTo>
                  <a:lnTo>
                    <a:pt x="1395" y="2028"/>
                  </a:lnTo>
                  <a:lnTo>
                    <a:pt x="1362" y="2040"/>
                  </a:lnTo>
                  <a:lnTo>
                    <a:pt x="1319" y="2053"/>
                  </a:lnTo>
                  <a:lnTo>
                    <a:pt x="1279" y="2065"/>
                  </a:lnTo>
                  <a:lnTo>
                    <a:pt x="1236" y="2074"/>
                  </a:lnTo>
                  <a:lnTo>
                    <a:pt x="1196" y="2084"/>
                  </a:lnTo>
                  <a:lnTo>
                    <a:pt x="1146" y="2093"/>
                  </a:lnTo>
                  <a:lnTo>
                    <a:pt x="1103" y="2099"/>
                  </a:lnTo>
                  <a:lnTo>
                    <a:pt x="1058" y="2105"/>
                  </a:lnTo>
                  <a:lnTo>
                    <a:pt x="1009" y="2108"/>
                  </a:lnTo>
                  <a:lnTo>
                    <a:pt x="948" y="2114"/>
                  </a:lnTo>
                  <a:lnTo>
                    <a:pt x="891" y="2117"/>
                  </a:lnTo>
                  <a:lnTo>
                    <a:pt x="822" y="2121"/>
                  </a:lnTo>
                  <a:lnTo>
                    <a:pt x="758" y="2121"/>
                  </a:lnTo>
                  <a:lnTo>
                    <a:pt x="689" y="2121"/>
                  </a:lnTo>
                  <a:lnTo>
                    <a:pt x="620" y="2117"/>
                  </a:lnTo>
                  <a:lnTo>
                    <a:pt x="553" y="2114"/>
                  </a:lnTo>
                  <a:lnTo>
                    <a:pt x="481" y="2108"/>
                  </a:lnTo>
                  <a:lnTo>
                    <a:pt x="417" y="2102"/>
                  </a:lnTo>
                  <a:lnTo>
                    <a:pt x="354" y="2093"/>
                  </a:lnTo>
                  <a:lnTo>
                    <a:pt x="289" y="2080"/>
                  </a:lnTo>
                  <a:lnTo>
                    <a:pt x="226" y="2065"/>
                  </a:lnTo>
                  <a:lnTo>
                    <a:pt x="168" y="2050"/>
                  </a:lnTo>
                  <a:lnTo>
                    <a:pt x="115" y="2031"/>
                  </a:lnTo>
                  <a:lnTo>
                    <a:pt x="63" y="2006"/>
                  </a:lnTo>
                  <a:lnTo>
                    <a:pt x="27" y="1978"/>
                  </a:lnTo>
                  <a:lnTo>
                    <a:pt x="5" y="1947"/>
                  </a:lnTo>
                  <a:lnTo>
                    <a:pt x="0" y="1925"/>
                  </a:lnTo>
                  <a:lnTo>
                    <a:pt x="0" y="1925"/>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80" name="Arc 263"/>
            <p:cNvSpPr>
              <a:spLocks/>
            </p:cNvSpPr>
            <p:nvPr/>
          </p:nvSpPr>
          <p:spPr bwMode="gray">
            <a:xfrm>
              <a:off x="1488" y="2848"/>
              <a:ext cx="57" cy="10"/>
            </a:xfrm>
            <a:custGeom>
              <a:avLst/>
              <a:gdLst>
                <a:gd name="G0" fmla="+- 21600 0 0"/>
                <a:gd name="G1" fmla="+- 2662 0 0"/>
                <a:gd name="G2" fmla="+- 21600 0 0"/>
                <a:gd name="T0" fmla="*/ 43035 w 43200"/>
                <a:gd name="T1" fmla="*/ 0 h 24262"/>
                <a:gd name="T2" fmla="*/ 153 w 43200"/>
                <a:gd name="T3" fmla="*/ 94 h 24262"/>
                <a:gd name="T4" fmla="*/ 21600 w 43200"/>
                <a:gd name="T5" fmla="*/ 2662 h 24262"/>
              </a:gdLst>
              <a:ahLst/>
              <a:cxnLst>
                <a:cxn ang="0">
                  <a:pos x="T0" y="T1"/>
                </a:cxn>
                <a:cxn ang="0">
                  <a:pos x="T2" y="T3"/>
                </a:cxn>
                <a:cxn ang="0">
                  <a:pos x="T4" y="T5"/>
                </a:cxn>
              </a:cxnLst>
              <a:rect l="0" t="0" r="r" b="b"/>
              <a:pathLst>
                <a:path w="43200" h="24262" fill="none" extrusionOk="0">
                  <a:moveTo>
                    <a:pt x="43035" y="-1"/>
                  </a:moveTo>
                  <a:cubicBezTo>
                    <a:pt x="43145" y="883"/>
                    <a:pt x="43200" y="1772"/>
                    <a:pt x="43200" y="2662"/>
                  </a:cubicBezTo>
                  <a:cubicBezTo>
                    <a:pt x="43200" y="14591"/>
                    <a:pt x="33529" y="24262"/>
                    <a:pt x="21600" y="24262"/>
                  </a:cubicBezTo>
                  <a:cubicBezTo>
                    <a:pt x="9670" y="24262"/>
                    <a:pt x="0" y="14591"/>
                    <a:pt x="0" y="2662"/>
                  </a:cubicBezTo>
                  <a:cubicBezTo>
                    <a:pt x="0" y="1803"/>
                    <a:pt x="51" y="946"/>
                    <a:pt x="153" y="94"/>
                  </a:cubicBezTo>
                </a:path>
                <a:path w="43200" h="24262" stroke="0" extrusionOk="0">
                  <a:moveTo>
                    <a:pt x="43035" y="-1"/>
                  </a:moveTo>
                  <a:cubicBezTo>
                    <a:pt x="43145" y="883"/>
                    <a:pt x="43200" y="1772"/>
                    <a:pt x="43200" y="2662"/>
                  </a:cubicBezTo>
                  <a:cubicBezTo>
                    <a:pt x="43200" y="14591"/>
                    <a:pt x="33529" y="24262"/>
                    <a:pt x="21600" y="24262"/>
                  </a:cubicBezTo>
                  <a:cubicBezTo>
                    <a:pt x="9670" y="24262"/>
                    <a:pt x="0" y="14591"/>
                    <a:pt x="0" y="2662"/>
                  </a:cubicBezTo>
                  <a:cubicBezTo>
                    <a:pt x="0" y="1803"/>
                    <a:pt x="51" y="946"/>
                    <a:pt x="153" y="94"/>
                  </a:cubicBezTo>
                  <a:lnTo>
                    <a:pt x="21600" y="2662"/>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81" name="Arc 264"/>
            <p:cNvSpPr>
              <a:spLocks/>
            </p:cNvSpPr>
            <p:nvPr/>
          </p:nvSpPr>
          <p:spPr bwMode="gray">
            <a:xfrm>
              <a:off x="1488" y="2820"/>
              <a:ext cx="57"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82" name="Oval 265"/>
            <p:cNvSpPr>
              <a:spLocks noChangeArrowheads="1"/>
            </p:cNvSpPr>
            <p:nvPr/>
          </p:nvSpPr>
          <p:spPr bwMode="gray">
            <a:xfrm>
              <a:off x="1488" y="2786"/>
              <a:ext cx="57" cy="17"/>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83" name="Freeform 266"/>
            <p:cNvSpPr>
              <a:spLocks/>
            </p:cNvSpPr>
            <p:nvPr/>
          </p:nvSpPr>
          <p:spPr bwMode="gray">
            <a:xfrm>
              <a:off x="1422" y="2795"/>
              <a:ext cx="57" cy="88"/>
            </a:xfrm>
            <a:custGeom>
              <a:avLst/>
              <a:gdLst>
                <a:gd name="T0" fmla="*/ 0 w 1499"/>
                <a:gd name="T1" fmla="*/ 0 h 2121"/>
                <a:gd name="T2" fmla="*/ 1499 w 1499"/>
                <a:gd name="T3" fmla="*/ 0 h 2121"/>
                <a:gd name="T4" fmla="*/ 1499 w 1499"/>
                <a:gd name="T5" fmla="*/ 1925 h 2121"/>
                <a:gd name="T6" fmla="*/ 1497 w 1499"/>
                <a:gd name="T7" fmla="*/ 1945 h 2121"/>
                <a:gd name="T8" fmla="*/ 1480 w 1499"/>
                <a:gd name="T9" fmla="*/ 1969 h 2121"/>
                <a:gd name="T10" fmla="*/ 1454 w 1499"/>
                <a:gd name="T11" fmla="*/ 1994 h 2121"/>
                <a:gd name="T12" fmla="*/ 1424 w 1499"/>
                <a:gd name="T13" fmla="*/ 2013 h 2121"/>
                <a:gd name="T14" fmla="*/ 1390 w 1499"/>
                <a:gd name="T15" fmla="*/ 2028 h 2121"/>
                <a:gd name="T16" fmla="*/ 1358 w 1499"/>
                <a:gd name="T17" fmla="*/ 2040 h 2121"/>
                <a:gd name="T18" fmla="*/ 1315 w 1499"/>
                <a:gd name="T19" fmla="*/ 2053 h 2121"/>
                <a:gd name="T20" fmla="*/ 1275 w 1499"/>
                <a:gd name="T21" fmla="*/ 2065 h 2121"/>
                <a:gd name="T22" fmla="*/ 1232 w 1499"/>
                <a:gd name="T23" fmla="*/ 2074 h 2121"/>
                <a:gd name="T24" fmla="*/ 1192 w 1499"/>
                <a:gd name="T25" fmla="*/ 2084 h 2121"/>
                <a:gd name="T26" fmla="*/ 1143 w 1499"/>
                <a:gd name="T27" fmla="*/ 2093 h 2121"/>
                <a:gd name="T28" fmla="*/ 1099 w 1499"/>
                <a:gd name="T29" fmla="*/ 2099 h 2121"/>
                <a:gd name="T30" fmla="*/ 1054 w 1499"/>
                <a:gd name="T31" fmla="*/ 2105 h 2121"/>
                <a:gd name="T32" fmla="*/ 1006 w 1499"/>
                <a:gd name="T33" fmla="*/ 2108 h 2121"/>
                <a:gd name="T34" fmla="*/ 945 w 1499"/>
                <a:gd name="T35" fmla="*/ 2114 h 2121"/>
                <a:gd name="T36" fmla="*/ 888 w 1499"/>
                <a:gd name="T37" fmla="*/ 2117 h 2121"/>
                <a:gd name="T38" fmla="*/ 819 w 1499"/>
                <a:gd name="T39" fmla="*/ 2121 h 2121"/>
                <a:gd name="T40" fmla="*/ 755 w 1499"/>
                <a:gd name="T41" fmla="*/ 2121 h 2121"/>
                <a:gd name="T42" fmla="*/ 687 w 1499"/>
                <a:gd name="T43" fmla="*/ 2121 h 2121"/>
                <a:gd name="T44" fmla="*/ 618 w 1499"/>
                <a:gd name="T45" fmla="*/ 2117 h 2121"/>
                <a:gd name="T46" fmla="*/ 551 w 1499"/>
                <a:gd name="T47" fmla="*/ 2114 h 2121"/>
                <a:gd name="T48" fmla="*/ 479 w 1499"/>
                <a:gd name="T49" fmla="*/ 2108 h 2121"/>
                <a:gd name="T50" fmla="*/ 415 w 1499"/>
                <a:gd name="T51" fmla="*/ 2102 h 2121"/>
                <a:gd name="T52" fmla="*/ 352 w 1499"/>
                <a:gd name="T53" fmla="*/ 2093 h 2121"/>
                <a:gd name="T54" fmla="*/ 288 w 1499"/>
                <a:gd name="T55" fmla="*/ 2080 h 2121"/>
                <a:gd name="T56" fmla="*/ 225 w 1499"/>
                <a:gd name="T57" fmla="*/ 2065 h 2121"/>
                <a:gd name="T58" fmla="*/ 168 w 1499"/>
                <a:gd name="T59" fmla="*/ 2050 h 2121"/>
                <a:gd name="T60" fmla="*/ 115 w 1499"/>
                <a:gd name="T61" fmla="*/ 2031 h 2121"/>
                <a:gd name="T62" fmla="*/ 63 w 1499"/>
                <a:gd name="T63" fmla="*/ 2006 h 2121"/>
                <a:gd name="T64" fmla="*/ 27 w 1499"/>
                <a:gd name="T65" fmla="*/ 1978 h 2121"/>
                <a:gd name="T66" fmla="*/ 5 w 1499"/>
                <a:gd name="T67" fmla="*/ 1947 h 2121"/>
                <a:gd name="T68" fmla="*/ 0 w 1499"/>
                <a:gd name="T69" fmla="*/ 1925 h 2121"/>
                <a:gd name="T70" fmla="*/ 0 w 1499"/>
                <a:gd name="T71" fmla="*/ 1925 h 2121"/>
                <a:gd name="T72" fmla="*/ 0 w 1499"/>
                <a:gd name="T73" fmla="*/ 0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9" h="2121">
                  <a:moveTo>
                    <a:pt x="0" y="0"/>
                  </a:moveTo>
                  <a:lnTo>
                    <a:pt x="1499" y="0"/>
                  </a:lnTo>
                  <a:lnTo>
                    <a:pt x="1499" y="1925"/>
                  </a:lnTo>
                  <a:lnTo>
                    <a:pt x="1497" y="1945"/>
                  </a:lnTo>
                  <a:lnTo>
                    <a:pt x="1480" y="1969"/>
                  </a:lnTo>
                  <a:lnTo>
                    <a:pt x="1454" y="1994"/>
                  </a:lnTo>
                  <a:lnTo>
                    <a:pt x="1424" y="2013"/>
                  </a:lnTo>
                  <a:lnTo>
                    <a:pt x="1390" y="2028"/>
                  </a:lnTo>
                  <a:lnTo>
                    <a:pt x="1358" y="2040"/>
                  </a:lnTo>
                  <a:lnTo>
                    <a:pt x="1315" y="2053"/>
                  </a:lnTo>
                  <a:lnTo>
                    <a:pt x="1275" y="2065"/>
                  </a:lnTo>
                  <a:lnTo>
                    <a:pt x="1232" y="2074"/>
                  </a:lnTo>
                  <a:lnTo>
                    <a:pt x="1192" y="2084"/>
                  </a:lnTo>
                  <a:lnTo>
                    <a:pt x="1143" y="2093"/>
                  </a:lnTo>
                  <a:lnTo>
                    <a:pt x="1099" y="2099"/>
                  </a:lnTo>
                  <a:lnTo>
                    <a:pt x="1054" y="2105"/>
                  </a:lnTo>
                  <a:lnTo>
                    <a:pt x="1006" y="2108"/>
                  </a:lnTo>
                  <a:lnTo>
                    <a:pt x="945" y="2114"/>
                  </a:lnTo>
                  <a:lnTo>
                    <a:pt x="888" y="2117"/>
                  </a:lnTo>
                  <a:lnTo>
                    <a:pt x="819" y="2121"/>
                  </a:lnTo>
                  <a:lnTo>
                    <a:pt x="755" y="2121"/>
                  </a:lnTo>
                  <a:lnTo>
                    <a:pt x="687" y="2121"/>
                  </a:lnTo>
                  <a:lnTo>
                    <a:pt x="618" y="2117"/>
                  </a:lnTo>
                  <a:lnTo>
                    <a:pt x="551" y="2114"/>
                  </a:lnTo>
                  <a:lnTo>
                    <a:pt x="479" y="2108"/>
                  </a:lnTo>
                  <a:lnTo>
                    <a:pt x="415" y="2102"/>
                  </a:lnTo>
                  <a:lnTo>
                    <a:pt x="352" y="2093"/>
                  </a:lnTo>
                  <a:lnTo>
                    <a:pt x="288" y="2080"/>
                  </a:lnTo>
                  <a:lnTo>
                    <a:pt x="225" y="2065"/>
                  </a:lnTo>
                  <a:lnTo>
                    <a:pt x="168" y="2050"/>
                  </a:lnTo>
                  <a:lnTo>
                    <a:pt x="115" y="2031"/>
                  </a:lnTo>
                  <a:lnTo>
                    <a:pt x="63" y="2006"/>
                  </a:lnTo>
                  <a:lnTo>
                    <a:pt x="27" y="1978"/>
                  </a:lnTo>
                  <a:lnTo>
                    <a:pt x="5" y="1947"/>
                  </a:lnTo>
                  <a:lnTo>
                    <a:pt x="0" y="1925"/>
                  </a:lnTo>
                  <a:lnTo>
                    <a:pt x="0" y="1925"/>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84" name="Arc 267"/>
            <p:cNvSpPr>
              <a:spLocks/>
            </p:cNvSpPr>
            <p:nvPr/>
          </p:nvSpPr>
          <p:spPr bwMode="gray">
            <a:xfrm>
              <a:off x="1421" y="2848"/>
              <a:ext cx="59" cy="10"/>
            </a:xfrm>
            <a:custGeom>
              <a:avLst/>
              <a:gdLst>
                <a:gd name="G0" fmla="+- 21600 0 0"/>
                <a:gd name="G1" fmla="+- 2657 0 0"/>
                <a:gd name="G2" fmla="+- 21600 0 0"/>
                <a:gd name="T0" fmla="*/ 43036 w 43200"/>
                <a:gd name="T1" fmla="*/ 0 h 24257"/>
                <a:gd name="T2" fmla="*/ 153 w 43200"/>
                <a:gd name="T3" fmla="*/ 90 h 24257"/>
                <a:gd name="T4" fmla="*/ 21600 w 43200"/>
                <a:gd name="T5" fmla="*/ 2657 h 24257"/>
              </a:gdLst>
              <a:ahLst/>
              <a:cxnLst>
                <a:cxn ang="0">
                  <a:pos x="T0" y="T1"/>
                </a:cxn>
                <a:cxn ang="0">
                  <a:pos x="T2" y="T3"/>
                </a:cxn>
                <a:cxn ang="0">
                  <a:pos x="T4" y="T5"/>
                </a:cxn>
              </a:cxnLst>
              <a:rect l="0" t="0" r="r" b="b"/>
              <a:pathLst>
                <a:path w="43200" h="24257" fill="none" extrusionOk="0">
                  <a:moveTo>
                    <a:pt x="43035" y="0"/>
                  </a:moveTo>
                  <a:cubicBezTo>
                    <a:pt x="43145" y="881"/>
                    <a:pt x="43200" y="1768"/>
                    <a:pt x="43200" y="2657"/>
                  </a:cubicBezTo>
                  <a:cubicBezTo>
                    <a:pt x="43200" y="14586"/>
                    <a:pt x="33529" y="24257"/>
                    <a:pt x="21600" y="24257"/>
                  </a:cubicBezTo>
                  <a:cubicBezTo>
                    <a:pt x="9670" y="24257"/>
                    <a:pt x="0" y="14586"/>
                    <a:pt x="0" y="2657"/>
                  </a:cubicBezTo>
                  <a:cubicBezTo>
                    <a:pt x="0" y="1799"/>
                    <a:pt x="51" y="941"/>
                    <a:pt x="153" y="90"/>
                  </a:cubicBezTo>
                </a:path>
                <a:path w="43200" h="24257" stroke="0" extrusionOk="0">
                  <a:moveTo>
                    <a:pt x="43035" y="0"/>
                  </a:moveTo>
                  <a:cubicBezTo>
                    <a:pt x="43145" y="881"/>
                    <a:pt x="43200" y="1768"/>
                    <a:pt x="43200" y="2657"/>
                  </a:cubicBezTo>
                  <a:cubicBezTo>
                    <a:pt x="43200" y="14586"/>
                    <a:pt x="33529" y="24257"/>
                    <a:pt x="21600" y="24257"/>
                  </a:cubicBezTo>
                  <a:cubicBezTo>
                    <a:pt x="9670" y="24257"/>
                    <a:pt x="0" y="14586"/>
                    <a:pt x="0" y="2657"/>
                  </a:cubicBezTo>
                  <a:cubicBezTo>
                    <a:pt x="0" y="1799"/>
                    <a:pt x="51" y="941"/>
                    <a:pt x="153" y="90"/>
                  </a:cubicBezTo>
                  <a:lnTo>
                    <a:pt x="21600" y="2657"/>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85" name="Arc 268"/>
            <p:cNvSpPr>
              <a:spLocks/>
            </p:cNvSpPr>
            <p:nvPr/>
          </p:nvSpPr>
          <p:spPr bwMode="gray">
            <a:xfrm>
              <a:off x="1421" y="2820"/>
              <a:ext cx="59"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86" name="Oval 269"/>
            <p:cNvSpPr>
              <a:spLocks noChangeArrowheads="1"/>
            </p:cNvSpPr>
            <p:nvPr/>
          </p:nvSpPr>
          <p:spPr bwMode="gray">
            <a:xfrm>
              <a:off x="1421" y="2786"/>
              <a:ext cx="59" cy="17"/>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87" name="Freeform 270"/>
            <p:cNvSpPr>
              <a:spLocks/>
            </p:cNvSpPr>
            <p:nvPr/>
          </p:nvSpPr>
          <p:spPr bwMode="gray">
            <a:xfrm>
              <a:off x="1590" y="2795"/>
              <a:ext cx="55" cy="88"/>
            </a:xfrm>
            <a:custGeom>
              <a:avLst/>
              <a:gdLst>
                <a:gd name="T0" fmla="*/ 0 w 1504"/>
                <a:gd name="T1" fmla="*/ 0 h 2121"/>
                <a:gd name="T2" fmla="*/ 1504 w 1504"/>
                <a:gd name="T3" fmla="*/ 0 h 2121"/>
                <a:gd name="T4" fmla="*/ 1504 w 1504"/>
                <a:gd name="T5" fmla="*/ 1925 h 2121"/>
                <a:gd name="T6" fmla="*/ 1502 w 1504"/>
                <a:gd name="T7" fmla="*/ 1945 h 2121"/>
                <a:gd name="T8" fmla="*/ 1485 w 1504"/>
                <a:gd name="T9" fmla="*/ 1969 h 2121"/>
                <a:gd name="T10" fmla="*/ 1459 w 1504"/>
                <a:gd name="T11" fmla="*/ 1994 h 2121"/>
                <a:gd name="T12" fmla="*/ 1428 w 1504"/>
                <a:gd name="T13" fmla="*/ 2013 h 2121"/>
                <a:gd name="T14" fmla="*/ 1395 w 1504"/>
                <a:gd name="T15" fmla="*/ 2028 h 2121"/>
                <a:gd name="T16" fmla="*/ 1362 w 1504"/>
                <a:gd name="T17" fmla="*/ 2040 h 2121"/>
                <a:gd name="T18" fmla="*/ 1319 w 1504"/>
                <a:gd name="T19" fmla="*/ 2053 h 2121"/>
                <a:gd name="T20" fmla="*/ 1279 w 1504"/>
                <a:gd name="T21" fmla="*/ 2065 h 2121"/>
                <a:gd name="T22" fmla="*/ 1236 w 1504"/>
                <a:gd name="T23" fmla="*/ 2074 h 2121"/>
                <a:gd name="T24" fmla="*/ 1196 w 1504"/>
                <a:gd name="T25" fmla="*/ 2084 h 2121"/>
                <a:gd name="T26" fmla="*/ 1146 w 1504"/>
                <a:gd name="T27" fmla="*/ 2093 h 2121"/>
                <a:gd name="T28" fmla="*/ 1103 w 1504"/>
                <a:gd name="T29" fmla="*/ 2099 h 2121"/>
                <a:gd name="T30" fmla="*/ 1058 w 1504"/>
                <a:gd name="T31" fmla="*/ 2105 h 2121"/>
                <a:gd name="T32" fmla="*/ 1009 w 1504"/>
                <a:gd name="T33" fmla="*/ 2108 h 2121"/>
                <a:gd name="T34" fmla="*/ 948 w 1504"/>
                <a:gd name="T35" fmla="*/ 2114 h 2121"/>
                <a:gd name="T36" fmla="*/ 891 w 1504"/>
                <a:gd name="T37" fmla="*/ 2117 h 2121"/>
                <a:gd name="T38" fmla="*/ 822 w 1504"/>
                <a:gd name="T39" fmla="*/ 2121 h 2121"/>
                <a:gd name="T40" fmla="*/ 758 w 1504"/>
                <a:gd name="T41" fmla="*/ 2121 h 2121"/>
                <a:gd name="T42" fmla="*/ 689 w 1504"/>
                <a:gd name="T43" fmla="*/ 2121 h 2121"/>
                <a:gd name="T44" fmla="*/ 620 w 1504"/>
                <a:gd name="T45" fmla="*/ 2117 h 2121"/>
                <a:gd name="T46" fmla="*/ 553 w 1504"/>
                <a:gd name="T47" fmla="*/ 2114 h 2121"/>
                <a:gd name="T48" fmla="*/ 481 w 1504"/>
                <a:gd name="T49" fmla="*/ 2108 h 2121"/>
                <a:gd name="T50" fmla="*/ 417 w 1504"/>
                <a:gd name="T51" fmla="*/ 2102 h 2121"/>
                <a:gd name="T52" fmla="*/ 354 w 1504"/>
                <a:gd name="T53" fmla="*/ 2093 h 2121"/>
                <a:gd name="T54" fmla="*/ 289 w 1504"/>
                <a:gd name="T55" fmla="*/ 2080 h 2121"/>
                <a:gd name="T56" fmla="*/ 226 w 1504"/>
                <a:gd name="T57" fmla="*/ 2065 h 2121"/>
                <a:gd name="T58" fmla="*/ 168 w 1504"/>
                <a:gd name="T59" fmla="*/ 2050 h 2121"/>
                <a:gd name="T60" fmla="*/ 115 w 1504"/>
                <a:gd name="T61" fmla="*/ 2031 h 2121"/>
                <a:gd name="T62" fmla="*/ 63 w 1504"/>
                <a:gd name="T63" fmla="*/ 2006 h 2121"/>
                <a:gd name="T64" fmla="*/ 27 w 1504"/>
                <a:gd name="T65" fmla="*/ 1978 h 2121"/>
                <a:gd name="T66" fmla="*/ 5 w 1504"/>
                <a:gd name="T67" fmla="*/ 1947 h 2121"/>
                <a:gd name="T68" fmla="*/ 0 w 1504"/>
                <a:gd name="T69" fmla="*/ 1925 h 2121"/>
                <a:gd name="T70" fmla="*/ 0 w 1504"/>
                <a:gd name="T71" fmla="*/ 1925 h 2121"/>
                <a:gd name="T72" fmla="*/ 0 w 1504"/>
                <a:gd name="T73" fmla="*/ 0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4" h="2121">
                  <a:moveTo>
                    <a:pt x="0" y="0"/>
                  </a:moveTo>
                  <a:lnTo>
                    <a:pt x="1504" y="0"/>
                  </a:lnTo>
                  <a:lnTo>
                    <a:pt x="1504" y="1925"/>
                  </a:lnTo>
                  <a:lnTo>
                    <a:pt x="1502" y="1945"/>
                  </a:lnTo>
                  <a:lnTo>
                    <a:pt x="1485" y="1969"/>
                  </a:lnTo>
                  <a:lnTo>
                    <a:pt x="1459" y="1994"/>
                  </a:lnTo>
                  <a:lnTo>
                    <a:pt x="1428" y="2013"/>
                  </a:lnTo>
                  <a:lnTo>
                    <a:pt x="1395" y="2028"/>
                  </a:lnTo>
                  <a:lnTo>
                    <a:pt x="1362" y="2040"/>
                  </a:lnTo>
                  <a:lnTo>
                    <a:pt x="1319" y="2053"/>
                  </a:lnTo>
                  <a:lnTo>
                    <a:pt x="1279" y="2065"/>
                  </a:lnTo>
                  <a:lnTo>
                    <a:pt x="1236" y="2074"/>
                  </a:lnTo>
                  <a:lnTo>
                    <a:pt x="1196" y="2084"/>
                  </a:lnTo>
                  <a:lnTo>
                    <a:pt x="1146" y="2093"/>
                  </a:lnTo>
                  <a:lnTo>
                    <a:pt x="1103" y="2099"/>
                  </a:lnTo>
                  <a:lnTo>
                    <a:pt x="1058" y="2105"/>
                  </a:lnTo>
                  <a:lnTo>
                    <a:pt x="1009" y="2108"/>
                  </a:lnTo>
                  <a:lnTo>
                    <a:pt x="948" y="2114"/>
                  </a:lnTo>
                  <a:lnTo>
                    <a:pt x="891" y="2117"/>
                  </a:lnTo>
                  <a:lnTo>
                    <a:pt x="822" y="2121"/>
                  </a:lnTo>
                  <a:lnTo>
                    <a:pt x="758" y="2121"/>
                  </a:lnTo>
                  <a:lnTo>
                    <a:pt x="689" y="2121"/>
                  </a:lnTo>
                  <a:lnTo>
                    <a:pt x="620" y="2117"/>
                  </a:lnTo>
                  <a:lnTo>
                    <a:pt x="553" y="2114"/>
                  </a:lnTo>
                  <a:lnTo>
                    <a:pt x="481" y="2108"/>
                  </a:lnTo>
                  <a:lnTo>
                    <a:pt x="417" y="2102"/>
                  </a:lnTo>
                  <a:lnTo>
                    <a:pt x="354" y="2093"/>
                  </a:lnTo>
                  <a:lnTo>
                    <a:pt x="289" y="2080"/>
                  </a:lnTo>
                  <a:lnTo>
                    <a:pt x="226" y="2065"/>
                  </a:lnTo>
                  <a:lnTo>
                    <a:pt x="168" y="2050"/>
                  </a:lnTo>
                  <a:lnTo>
                    <a:pt x="115" y="2031"/>
                  </a:lnTo>
                  <a:lnTo>
                    <a:pt x="63" y="2006"/>
                  </a:lnTo>
                  <a:lnTo>
                    <a:pt x="27" y="1978"/>
                  </a:lnTo>
                  <a:lnTo>
                    <a:pt x="5" y="1947"/>
                  </a:lnTo>
                  <a:lnTo>
                    <a:pt x="0" y="1925"/>
                  </a:lnTo>
                  <a:lnTo>
                    <a:pt x="0" y="1925"/>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288" name="Arc 271"/>
            <p:cNvSpPr>
              <a:spLocks/>
            </p:cNvSpPr>
            <p:nvPr/>
          </p:nvSpPr>
          <p:spPr bwMode="gray">
            <a:xfrm>
              <a:off x="1589" y="2848"/>
              <a:ext cx="57" cy="10"/>
            </a:xfrm>
            <a:custGeom>
              <a:avLst/>
              <a:gdLst>
                <a:gd name="G0" fmla="+- 21600 0 0"/>
                <a:gd name="G1" fmla="+- 2662 0 0"/>
                <a:gd name="G2" fmla="+- 21600 0 0"/>
                <a:gd name="T0" fmla="*/ 43035 w 43200"/>
                <a:gd name="T1" fmla="*/ 0 h 24262"/>
                <a:gd name="T2" fmla="*/ 153 w 43200"/>
                <a:gd name="T3" fmla="*/ 94 h 24262"/>
                <a:gd name="T4" fmla="*/ 21600 w 43200"/>
                <a:gd name="T5" fmla="*/ 2662 h 24262"/>
              </a:gdLst>
              <a:ahLst/>
              <a:cxnLst>
                <a:cxn ang="0">
                  <a:pos x="T0" y="T1"/>
                </a:cxn>
                <a:cxn ang="0">
                  <a:pos x="T2" y="T3"/>
                </a:cxn>
                <a:cxn ang="0">
                  <a:pos x="T4" y="T5"/>
                </a:cxn>
              </a:cxnLst>
              <a:rect l="0" t="0" r="r" b="b"/>
              <a:pathLst>
                <a:path w="43200" h="24262" fill="none" extrusionOk="0">
                  <a:moveTo>
                    <a:pt x="43035" y="-1"/>
                  </a:moveTo>
                  <a:cubicBezTo>
                    <a:pt x="43145" y="883"/>
                    <a:pt x="43200" y="1772"/>
                    <a:pt x="43200" y="2662"/>
                  </a:cubicBezTo>
                  <a:cubicBezTo>
                    <a:pt x="43200" y="14591"/>
                    <a:pt x="33529" y="24262"/>
                    <a:pt x="21600" y="24262"/>
                  </a:cubicBezTo>
                  <a:cubicBezTo>
                    <a:pt x="9670" y="24262"/>
                    <a:pt x="0" y="14591"/>
                    <a:pt x="0" y="2662"/>
                  </a:cubicBezTo>
                  <a:cubicBezTo>
                    <a:pt x="0" y="1803"/>
                    <a:pt x="51" y="946"/>
                    <a:pt x="153" y="94"/>
                  </a:cubicBezTo>
                </a:path>
                <a:path w="43200" h="24262" stroke="0" extrusionOk="0">
                  <a:moveTo>
                    <a:pt x="43035" y="-1"/>
                  </a:moveTo>
                  <a:cubicBezTo>
                    <a:pt x="43145" y="883"/>
                    <a:pt x="43200" y="1772"/>
                    <a:pt x="43200" y="2662"/>
                  </a:cubicBezTo>
                  <a:cubicBezTo>
                    <a:pt x="43200" y="14591"/>
                    <a:pt x="33529" y="24262"/>
                    <a:pt x="21600" y="24262"/>
                  </a:cubicBezTo>
                  <a:cubicBezTo>
                    <a:pt x="9670" y="24262"/>
                    <a:pt x="0" y="14591"/>
                    <a:pt x="0" y="2662"/>
                  </a:cubicBezTo>
                  <a:cubicBezTo>
                    <a:pt x="0" y="1803"/>
                    <a:pt x="51" y="946"/>
                    <a:pt x="153" y="94"/>
                  </a:cubicBezTo>
                  <a:lnTo>
                    <a:pt x="21600" y="2662"/>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89" name="Arc 272"/>
            <p:cNvSpPr>
              <a:spLocks/>
            </p:cNvSpPr>
            <p:nvPr/>
          </p:nvSpPr>
          <p:spPr bwMode="gray">
            <a:xfrm>
              <a:off x="1589" y="2820"/>
              <a:ext cx="57"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90" name="Oval 273"/>
            <p:cNvSpPr>
              <a:spLocks noChangeArrowheads="1"/>
            </p:cNvSpPr>
            <p:nvPr/>
          </p:nvSpPr>
          <p:spPr bwMode="gray">
            <a:xfrm>
              <a:off x="1589" y="2786"/>
              <a:ext cx="57" cy="17"/>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grpSp>
      <p:sp>
        <p:nvSpPr>
          <p:cNvPr id="291" name="Oval 274"/>
          <p:cNvSpPr>
            <a:spLocks noChangeArrowheads="1"/>
          </p:cNvSpPr>
          <p:nvPr/>
        </p:nvSpPr>
        <p:spPr bwMode="gray">
          <a:xfrm>
            <a:off x="4724400" y="4014791"/>
            <a:ext cx="457200" cy="457200"/>
          </a:xfrm>
          <a:prstGeom prst="ellipse">
            <a:avLst/>
          </a:prstGeom>
          <a:solidFill>
            <a:srgbClr val="33CCCC"/>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eaLnBrk="0" fontAlgn="base" hangingPunct="0">
              <a:spcBef>
                <a:spcPct val="0"/>
              </a:spcBef>
              <a:spcAft>
                <a:spcPct val="0"/>
              </a:spcAft>
              <a:defRPr/>
            </a:pPr>
            <a:r>
              <a:rPr kumimoji="0" lang="en-US" altLang="en-US" sz="1600" b="1" kern="0">
                <a:solidFill>
                  <a:srgbClr val="000000"/>
                </a:solidFill>
                <a:cs typeface="Angsana New" panose="02020603050405020304" pitchFamily="18" charset="-34"/>
              </a:rPr>
              <a:t>1</a:t>
            </a:r>
          </a:p>
        </p:txBody>
      </p:sp>
      <p:sp>
        <p:nvSpPr>
          <p:cNvPr id="292" name="Oval 275"/>
          <p:cNvSpPr>
            <a:spLocks noChangeArrowheads="1"/>
          </p:cNvSpPr>
          <p:nvPr/>
        </p:nvSpPr>
        <p:spPr bwMode="gray">
          <a:xfrm>
            <a:off x="4724400" y="2338391"/>
            <a:ext cx="457200" cy="457200"/>
          </a:xfrm>
          <a:prstGeom prst="ellipse">
            <a:avLst/>
          </a:prstGeom>
          <a:solidFill>
            <a:srgbClr val="00CC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eaLnBrk="0" fontAlgn="base" hangingPunct="0">
              <a:spcBef>
                <a:spcPct val="0"/>
              </a:spcBef>
              <a:spcAft>
                <a:spcPct val="0"/>
              </a:spcAft>
              <a:defRPr/>
            </a:pPr>
            <a:r>
              <a:rPr kumimoji="0" lang="en-US" altLang="en-US" sz="1600" b="1" kern="0">
                <a:solidFill>
                  <a:srgbClr val="000000"/>
                </a:solidFill>
                <a:cs typeface="Angsana New" panose="02020603050405020304" pitchFamily="18" charset="-34"/>
              </a:rPr>
              <a:t>4</a:t>
            </a:r>
          </a:p>
        </p:txBody>
      </p:sp>
      <p:grpSp>
        <p:nvGrpSpPr>
          <p:cNvPr id="293" name="Group 276"/>
          <p:cNvGrpSpPr>
            <a:grpSpLocks/>
          </p:cNvGrpSpPr>
          <p:nvPr/>
        </p:nvGrpSpPr>
        <p:grpSpPr bwMode="auto">
          <a:xfrm>
            <a:off x="1828800" y="1335091"/>
            <a:ext cx="1181100" cy="1079500"/>
            <a:chOff x="936" y="1000"/>
            <a:chExt cx="832" cy="864"/>
          </a:xfrm>
        </p:grpSpPr>
        <p:sp>
          <p:nvSpPr>
            <p:cNvPr id="294" name="Rectangle 277"/>
            <p:cNvSpPr>
              <a:spLocks noChangeArrowheads="1"/>
            </p:cNvSpPr>
            <p:nvPr/>
          </p:nvSpPr>
          <p:spPr bwMode="gray">
            <a:xfrm>
              <a:off x="936" y="1000"/>
              <a:ext cx="664" cy="664"/>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95" name="Rectangle 278"/>
            <p:cNvSpPr>
              <a:spLocks noChangeArrowheads="1"/>
            </p:cNvSpPr>
            <p:nvPr/>
          </p:nvSpPr>
          <p:spPr bwMode="gray">
            <a:xfrm>
              <a:off x="1008" y="1104"/>
              <a:ext cx="664" cy="664"/>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96" name="Rectangle 279"/>
            <p:cNvSpPr>
              <a:spLocks noChangeArrowheads="1"/>
            </p:cNvSpPr>
            <p:nvPr/>
          </p:nvSpPr>
          <p:spPr bwMode="gray">
            <a:xfrm>
              <a:off x="1104" y="1200"/>
              <a:ext cx="664" cy="664"/>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97" name="Rectangle 280"/>
            <p:cNvSpPr>
              <a:spLocks noChangeArrowheads="1"/>
            </p:cNvSpPr>
            <p:nvPr/>
          </p:nvSpPr>
          <p:spPr bwMode="gray">
            <a:xfrm>
              <a:off x="1228" y="1298"/>
              <a:ext cx="18" cy="411"/>
            </a:xfrm>
            <a:prstGeom prst="rect">
              <a:avLst/>
            </a:prstGeom>
            <a:gradFill rotWithShape="0">
              <a:gsLst>
                <a:gs pos="0">
                  <a:srgbClr val="712000"/>
                </a:gs>
                <a:gs pos="50000">
                  <a:srgbClr val="712000">
                    <a:gamma/>
                    <a:tint val="70196"/>
                    <a:invGamma/>
                  </a:srgbClr>
                </a:gs>
                <a:gs pos="100000">
                  <a:srgbClr val="712000"/>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98" name="Rectangle 281"/>
            <p:cNvSpPr>
              <a:spLocks noChangeArrowheads="1"/>
            </p:cNvSpPr>
            <p:nvPr/>
          </p:nvSpPr>
          <p:spPr bwMode="gray">
            <a:xfrm>
              <a:off x="1599" y="1297"/>
              <a:ext cx="17" cy="409"/>
            </a:xfrm>
            <a:prstGeom prst="rect">
              <a:avLst/>
            </a:prstGeom>
            <a:gradFill rotWithShape="0">
              <a:gsLst>
                <a:gs pos="0">
                  <a:srgbClr val="712000"/>
                </a:gs>
                <a:gs pos="50000">
                  <a:srgbClr val="712000">
                    <a:gamma/>
                    <a:tint val="70196"/>
                    <a:invGamma/>
                  </a:srgbClr>
                </a:gs>
                <a:gs pos="100000">
                  <a:srgbClr val="712000"/>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299" name="Freeform 282"/>
            <p:cNvSpPr>
              <a:spLocks/>
            </p:cNvSpPr>
            <p:nvPr/>
          </p:nvSpPr>
          <p:spPr bwMode="gray">
            <a:xfrm>
              <a:off x="1234" y="1367"/>
              <a:ext cx="425" cy="52"/>
            </a:xfrm>
            <a:custGeom>
              <a:avLst/>
              <a:gdLst>
                <a:gd name="T0" fmla="*/ 375 w 425"/>
                <a:gd name="T1" fmla="*/ 0 h 52"/>
                <a:gd name="T2" fmla="*/ 424 w 425"/>
                <a:gd name="T3" fmla="*/ 51 h 52"/>
                <a:gd name="T4" fmla="*/ 50 w 425"/>
                <a:gd name="T5" fmla="*/ 50 h 52"/>
                <a:gd name="T6" fmla="*/ 0 w 425"/>
                <a:gd name="T7" fmla="*/ 1 h 52"/>
              </a:gdLst>
              <a:ahLst/>
              <a:cxnLst>
                <a:cxn ang="0">
                  <a:pos x="T0" y="T1"/>
                </a:cxn>
                <a:cxn ang="0">
                  <a:pos x="T2" y="T3"/>
                </a:cxn>
                <a:cxn ang="0">
                  <a:pos x="T4" y="T5"/>
                </a:cxn>
                <a:cxn ang="0">
                  <a:pos x="T6" y="T7"/>
                </a:cxn>
              </a:cxnLst>
              <a:rect l="0" t="0" r="r" b="b"/>
              <a:pathLst>
                <a:path w="425" h="52">
                  <a:moveTo>
                    <a:pt x="375" y="0"/>
                  </a:moveTo>
                  <a:lnTo>
                    <a:pt x="424" y="51"/>
                  </a:lnTo>
                  <a:lnTo>
                    <a:pt x="50" y="50"/>
                  </a:lnTo>
                  <a:lnTo>
                    <a:pt x="0" y="1"/>
                  </a:lnTo>
                </a:path>
              </a:pathLst>
            </a:custGeom>
            <a:gradFill rotWithShape="0">
              <a:gsLst>
                <a:gs pos="0">
                  <a:srgbClr val="712000">
                    <a:gamma/>
                    <a:tint val="80000"/>
                    <a:invGamma/>
                  </a:srgbClr>
                </a:gs>
                <a:gs pos="100000">
                  <a:srgbClr val="712000"/>
                </a:gs>
              </a:gsLst>
              <a:lin ang="27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00" name="Freeform 283"/>
            <p:cNvSpPr>
              <a:spLocks/>
            </p:cNvSpPr>
            <p:nvPr/>
          </p:nvSpPr>
          <p:spPr bwMode="gray">
            <a:xfrm>
              <a:off x="1234" y="1516"/>
              <a:ext cx="425" cy="52"/>
            </a:xfrm>
            <a:custGeom>
              <a:avLst/>
              <a:gdLst>
                <a:gd name="T0" fmla="*/ 375 w 425"/>
                <a:gd name="T1" fmla="*/ 0 h 52"/>
                <a:gd name="T2" fmla="*/ 424 w 425"/>
                <a:gd name="T3" fmla="*/ 51 h 52"/>
                <a:gd name="T4" fmla="*/ 50 w 425"/>
                <a:gd name="T5" fmla="*/ 50 h 52"/>
                <a:gd name="T6" fmla="*/ 0 w 425"/>
                <a:gd name="T7" fmla="*/ 1 h 52"/>
              </a:gdLst>
              <a:ahLst/>
              <a:cxnLst>
                <a:cxn ang="0">
                  <a:pos x="T0" y="T1"/>
                </a:cxn>
                <a:cxn ang="0">
                  <a:pos x="T2" y="T3"/>
                </a:cxn>
                <a:cxn ang="0">
                  <a:pos x="T4" y="T5"/>
                </a:cxn>
                <a:cxn ang="0">
                  <a:pos x="T6" y="T7"/>
                </a:cxn>
              </a:cxnLst>
              <a:rect l="0" t="0" r="r" b="b"/>
              <a:pathLst>
                <a:path w="425" h="52">
                  <a:moveTo>
                    <a:pt x="375" y="0"/>
                  </a:moveTo>
                  <a:lnTo>
                    <a:pt x="424" y="51"/>
                  </a:lnTo>
                  <a:lnTo>
                    <a:pt x="50" y="50"/>
                  </a:lnTo>
                  <a:lnTo>
                    <a:pt x="0" y="1"/>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01" name="Freeform 284"/>
            <p:cNvSpPr>
              <a:spLocks/>
            </p:cNvSpPr>
            <p:nvPr/>
          </p:nvSpPr>
          <p:spPr bwMode="gray">
            <a:xfrm>
              <a:off x="1234" y="1660"/>
              <a:ext cx="425" cy="58"/>
            </a:xfrm>
            <a:custGeom>
              <a:avLst/>
              <a:gdLst>
                <a:gd name="T0" fmla="*/ 375 w 425"/>
                <a:gd name="T1" fmla="*/ 0 h 58"/>
                <a:gd name="T2" fmla="*/ 424 w 425"/>
                <a:gd name="T3" fmla="*/ 57 h 58"/>
                <a:gd name="T4" fmla="*/ 50 w 425"/>
                <a:gd name="T5" fmla="*/ 56 h 58"/>
                <a:gd name="T6" fmla="*/ 0 w 425"/>
                <a:gd name="T7" fmla="*/ 1 h 58"/>
              </a:gdLst>
              <a:ahLst/>
              <a:cxnLst>
                <a:cxn ang="0">
                  <a:pos x="T0" y="T1"/>
                </a:cxn>
                <a:cxn ang="0">
                  <a:pos x="T2" y="T3"/>
                </a:cxn>
                <a:cxn ang="0">
                  <a:pos x="T4" y="T5"/>
                </a:cxn>
                <a:cxn ang="0">
                  <a:pos x="T6" y="T7"/>
                </a:cxn>
              </a:cxnLst>
              <a:rect l="0" t="0" r="r" b="b"/>
              <a:pathLst>
                <a:path w="425" h="58">
                  <a:moveTo>
                    <a:pt x="375" y="0"/>
                  </a:moveTo>
                  <a:lnTo>
                    <a:pt x="424" y="57"/>
                  </a:lnTo>
                  <a:lnTo>
                    <a:pt x="50" y="56"/>
                  </a:lnTo>
                  <a:lnTo>
                    <a:pt x="0" y="1"/>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02" name="Freeform 285"/>
            <p:cNvSpPr>
              <a:spLocks/>
            </p:cNvSpPr>
            <p:nvPr/>
          </p:nvSpPr>
          <p:spPr bwMode="gray">
            <a:xfrm>
              <a:off x="1275" y="1592"/>
              <a:ext cx="55" cy="88"/>
            </a:xfrm>
            <a:custGeom>
              <a:avLst/>
              <a:gdLst>
                <a:gd name="T0" fmla="*/ 0 w 1504"/>
                <a:gd name="T1" fmla="*/ 0 h 2121"/>
                <a:gd name="T2" fmla="*/ 1504 w 1504"/>
                <a:gd name="T3" fmla="*/ 0 h 2121"/>
                <a:gd name="T4" fmla="*/ 1504 w 1504"/>
                <a:gd name="T5" fmla="*/ 1925 h 2121"/>
                <a:gd name="T6" fmla="*/ 1502 w 1504"/>
                <a:gd name="T7" fmla="*/ 1945 h 2121"/>
                <a:gd name="T8" fmla="*/ 1485 w 1504"/>
                <a:gd name="T9" fmla="*/ 1969 h 2121"/>
                <a:gd name="T10" fmla="*/ 1459 w 1504"/>
                <a:gd name="T11" fmla="*/ 1994 h 2121"/>
                <a:gd name="T12" fmla="*/ 1428 w 1504"/>
                <a:gd name="T13" fmla="*/ 2013 h 2121"/>
                <a:gd name="T14" fmla="*/ 1395 w 1504"/>
                <a:gd name="T15" fmla="*/ 2028 h 2121"/>
                <a:gd name="T16" fmla="*/ 1362 w 1504"/>
                <a:gd name="T17" fmla="*/ 2040 h 2121"/>
                <a:gd name="T18" fmla="*/ 1319 w 1504"/>
                <a:gd name="T19" fmla="*/ 2053 h 2121"/>
                <a:gd name="T20" fmla="*/ 1279 w 1504"/>
                <a:gd name="T21" fmla="*/ 2065 h 2121"/>
                <a:gd name="T22" fmla="*/ 1236 w 1504"/>
                <a:gd name="T23" fmla="*/ 2074 h 2121"/>
                <a:gd name="T24" fmla="*/ 1196 w 1504"/>
                <a:gd name="T25" fmla="*/ 2084 h 2121"/>
                <a:gd name="T26" fmla="*/ 1146 w 1504"/>
                <a:gd name="T27" fmla="*/ 2093 h 2121"/>
                <a:gd name="T28" fmla="*/ 1103 w 1504"/>
                <a:gd name="T29" fmla="*/ 2099 h 2121"/>
                <a:gd name="T30" fmla="*/ 1058 w 1504"/>
                <a:gd name="T31" fmla="*/ 2105 h 2121"/>
                <a:gd name="T32" fmla="*/ 1009 w 1504"/>
                <a:gd name="T33" fmla="*/ 2108 h 2121"/>
                <a:gd name="T34" fmla="*/ 948 w 1504"/>
                <a:gd name="T35" fmla="*/ 2114 h 2121"/>
                <a:gd name="T36" fmla="*/ 891 w 1504"/>
                <a:gd name="T37" fmla="*/ 2117 h 2121"/>
                <a:gd name="T38" fmla="*/ 822 w 1504"/>
                <a:gd name="T39" fmla="*/ 2121 h 2121"/>
                <a:gd name="T40" fmla="*/ 758 w 1504"/>
                <a:gd name="T41" fmla="*/ 2121 h 2121"/>
                <a:gd name="T42" fmla="*/ 689 w 1504"/>
                <a:gd name="T43" fmla="*/ 2121 h 2121"/>
                <a:gd name="T44" fmla="*/ 620 w 1504"/>
                <a:gd name="T45" fmla="*/ 2117 h 2121"/>
                <a:gd name="T46" fmla="*/ 553 w 1504"/>
                <a:gd name="T47" fmla="*/ 2114 h 2121"/>
                <a:gd name="T48" fmla="*/ 481 w 1504"/>
                <a:gd name="T49" fmla="*/ 2108 h 2121"/>
                <a:gd name="T50" fmla="*/ 417 w 1504"/>
                <a:gd name="T51" fmla="*/ 2102 h 2121"/>
                <a:gd name="T52" fmla="*/ 354 w 1504"/>
                <a:gd name="T53" fmla="*/ 2093 h 2121"/>
                <a:gd name="T54" fmla="*/ 289 w 1504"/>
                <a:gd name="T55" fmla="*/ 2080 h 2121"/>
                <a:gd name="T56" fmla="*/ 226 w 1504"/>
                <a:gd name="T57" fmla="*/ 2065 h 2121"/>
                <a:gd name="T58" fmla="*/ 168 w 1504"/>
                <a:gd name="T59" fmla="*/ 2050 h 2121"/>
                <a:gd name="T60" fmla="*/ 115 w 1504"/>
                <a:gd name="T61" fmla="*/ 2031 h 2121"/>
                <a:gd name="T62" fmla="*/ 63 w 1504"/>
                <a:gd name="T63" fmla="*/ 2006 h 2121"/>
                <a:gd name="T64" fmla="*/ 27 w 1504"/>
                <a:gd name="T65" fmla="*/ 1978 h 2121"/>
                <a:gd name="T66" fmla="*/ 5 w 1504"/>
                <a:gd name="T67" fmla="*/ 1947 h 2121"/>
                <a:gd name="T68" fmla="*/ 0 w 1504"/>
                <a:gd name="T69" fmla="*/ 1925 h 2121"/>
                <a:gd name="T70" fmla="*/ 0 w 1504"/>
                <a:gd name="T71" fmla="*/ 1925 h 2121"/>
                <a:gd name="T72" fmla="*/ 0 w 1504"/>
                <a:gd name="T73" fmla="*/ 0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4" h="2121">
                  <a:moveTo>
                    <a:pt x="0" y="0"/>
                  </a:moveTo>
                  <a:lnTo>
                    <a:pt x="1504" y="0"/>
                  </a:lnTo>
                  <a:lnTo>
                    <a:pt x="1504" y="1925"/>
                  </a:lnTo>
                  <a:lnTo>
                    <a:pt x="1502" y="1945"/>
                  </a:lnTo>
                  <a:lnTo>
                    <a:pt x="1485" y="1969"/>
                  </a:lnTo>
                  <a:lnTo>
                    <a:pt x="1459" y="1994"/>
                  </a:lnTo>
                  <a:lnTo>
                    <a:pt x="1428" y="2013"/>
                  </a:lnTo>
                  <a:lnTo>
                    <a:pt x="1395" y="2028"/>
                  </a:lnTo>
                  <a:lnTo>
                    <a:pt x="1362" y="2040"/>
                  </a:lnTo>
                  <a:lnTo>
                    <a:pt x="1319" y="2053"/>
                  </a:lnTo>
                  <a:lnTo>
                    <a:pt x="1279" y="2065"/>
                  </a:lnTo>
                  <a:lnTo>
                    <a:pt x="1236" y="2074"/>
                  </a:lnTo>
                  <a:lnTo>
                    <a:pt x="1196" y="2084"/>
                  </a:lnTo>
                  <a:lnTo>
                    <a:pt x="1146" y="2093"/>
                  </a:lnTo>
                  <a:lnTo>
                    <a:pt x="1103" y="2099"/>
                  </a:lnTo>
                  <a:lnTo>
                    <a:pt x="1058" y="2105"/>
                  </a:lnTo>
                  <a:lnTo>
                    <a:pt x="1009" y="2108"/>
                  </a:lnTo>
                  <a:lnTo>
                    <a:pt x="948" y="2114"/>
                  </a:lnTo>
                  <a:lnTo>
                    <a:pt x="891" y="2117"/>
                  </a:lnTo>
                  <a:lnTo>
                    <a:pt x="822" y="2121"/>
                  </a:lnTo>
                  <a:lnTo>
                    <a:pt x="758" y="2121"/>
                  </a:lnTo>
                  <a:lnTo>
                    <a:pt x="689" y="2121"/>
                  </a:lnTo>
                  <a:lnTo>
                    <a:pt x="620" y="2117"/>
                  </a:lnTo>
                  <a:lnTo>
                    <a:pt x="553" y="2114"/>
                  </a:lnTo>
                  <a:lnTo>
                    <a:pt x="481" y="2108"/>
                  </a:lnTo>
                  <a:lnTo>
                    <a:pt x="417" y="2102"/>
                  </a:lnTo>
                  <a:lnTo>
                    <a:pt x="354" y="2093"/>
                  </a:lnTo>
                  <a:lnTo>
                    <a:pt x="289" y="2080"/>
                  </a:lnTo>
                  <a:lnTo>
                    <a:pt x="226" y="2065"/>
                  </a:lnTo>
                  <a:lnTo>
                    <a:pt x="168" y="2050"/>
                  </a:lnTo>
                  <a:lnTo>
                    <a:pt x="115" y="2031"/>
                  </a:lnTo>
                  <a:lnTo>
                    <a:pt x="63" y="2006"/>
                  </a:lnTo>
                  <a:lnTo>
                    <a:pt x="27" y="1978"/>
                  </a:lnTo>
                  <a:lnTo>
                    <a:pt x="5" y="1947"/>
                  </a:lnTo>
                  <a:lnTo>
                    <a:pt x="0" y="1925"/>
                  </a:lnTo>
                  <a:lnTo>
                    <a:pt x="0" y="1925"/>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03" name="Arc 286"/>
            <p:cNvSpPr>
              <a:spLocks/>
            </p:cNvSpPr>
            <p:nvPr/>
          </p:nvSpPr>
          <p:spPr bwMode="gray">
            <a:xfrm>
              <a:off x="1274" y="1645"/>
              <a:ext cx="57" cy="10"/>
            </a:xfrm>
            <a:custGeom>
              <a:avLst/>
              <a:gdLst>
                <a:gd name="G0" fmla="+- 21600 0 0"/>
                <a:gd name="G1" fmla="+- 2662 0 0"/>
                <a:gd name="G2" fmla="+- 21600 0 0"/>
                <a:gd name="T0" fmla="*/ 43035 w 43200"/>
                <a:gd name="T1" fmla="*/ 0 h 24262"/>
                <a:gd name="T2" fmla="*/ 153 w 43200"/>
                <a:gd name="T3" fmla="*/ 94 h 24262"/>
                <a:gd name="T4" fmla="*/ 21600 w 43200"/>
                <a:gd name="T5" fmla="*/ 2662 h 24262"/>
              </a:gdLst>
              <a:ahLst/>
              <a:cxnLst>
                <a:cxn ang="0">
                  <a:pos x="T0" y="T1"/>
                </a:cxn>
                <a:cxn ang="0">
                  <a:pos x="T2" y="T3"/>
                </a:cxn>
                <a:cxn ang="0">
                  <a:pos x="T4" y="T5"/>
                </a:cxn>
              </a:cxnLst>
              <a:rect l="0" t="0" r="r" b="b"/>
              <a:pathLst>
                <a:path w="43200" h="24262" fill="none" extrusionOk="0">
                  <a:moveTo>
                    <a:pt x="43035" y="-1"/>
                  </a:moveTo>
                  <a:cubicBezTo>
                    <a:pt x="43145" y="883"/>
                    <a:pt x="43200" y="1772"/>
                    <a:pt x="43200" y="2662"/>
                  </a:cubicBezTo>
                  <a:cubicBezTo>
                    <a:pt x="43200" y="14591"/>
                    <a:pt x="33529" y="24262"/>
                    <a:pt x="21600" y="24262"/>
                  </a:cubicBezTo>
                  <a:cubicBezTo>
                    <a:pt x="9670" y="24262"/>
                    <a:pt x="0" y="14591"/>
                    <a:pt x="0" y="2662"/>
                  </a:cubicBezTo>
                  <a:cubicBezTo>
                    <a:pt x="0" y="1803"/>
                    <a:pt x="51" y="946"/>
                    <a:pt x="153" y="94"/>
                  </a:cubicBezTo>
                </a:path>
                <a:path w="43200" h="24262" stroke="0" extrusionOk="0">
                  <a:moveTo>
                    <a:pt x="43035" y="-1"/>
                  </a:moveTo>
                  <a:cubicBezTo>
                    <a:pt x="43145" y="883"/>
                    <a:pt x="43200" y="1772"/>
                    <a:pt x="43200" y="2662"/>
                  </a:cubicBezTo>
                  <a:cubicBezTo>
                    <a:pt x="43200" y="14591"/>
                    <a:pt x="33529" y="24262"/>
                    <a:pt x="21600" y="24262"/>
                  </a:cubicBezTo>
                  <a:cubicBezTo>
                    <a:pt x="9670" y="24262"/>
                    <a:pt x="0" y="14591"/>
                    <a:pt x="0" y="2662"/>
                  </a:cubicBezTo>
                  <a:cubicBezTo>
                    <a:pt x="0" y="1803"/>
                    <a:pt x="51" y="946"/>
                    <a:pt x="153" y="94"/>
                  </a:cubicBezTo>
                  <a:lnTo>
                    <a:pt x="21600" y="2662"/>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04" name="Arc 287"/>
            <p:cNvSpPr>
              <a:spLocks/>
            </p:cNvSpPr>
            <p:nvPr/>
          </p:nvSpPr>
          <p:spPr bwMode="gray">
            <a:xfrm>
              <a:off x="1274" y="1617"/>
              <a:ext cx="57"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05" name="Oval 288"/>
            <p:cNvSpPr>
              <a:spLocks noChangeArrowheads="1"/>
            </p:cNvSpPr>
            <p:nvPr/>
          </p:nvSpPr>
          <p:spPr bwMode="gray">
            <a:xfrm>
              <a:off x="1274" y="1583"/>
              <a:ext cx="57" cy="17"/>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06" name="Freeform 289"/>
            <p:cNvSpPr>
              <a:spLocks/>
            </p:cNvSpPr>
            <p:nvPr/>
          </p:nvSpPr>
          <p:spPr bwMode="gray">
            <a:xfrm>
              <a:off x="1433" y="1442"/>
              <a:ext cx="56" cy="93"/>
            </a:xfrm>
            <a:custGeom>
              <a:avLst/>
              <a:gdLst>
                <a:gd name="T0" fmla="*/ 0 w 1529"/>
                <a:gd name="T1" fmla="*/ 0 h 2136"/>
                <a:gd name="T2" fmla="*/ 1529 w 1529"/>
                <a:gd name="T3" fmla="*/ 0 h 2136"/>
                <a:gd name="T4" fmla="*/ 1529 w 1529"/>
                <a:gd name="T5" fmla="*/ 1940 h 2136"/>
                <a:gd name="T6" fmla="*/ 1527 w 1529"/>
                <a:gd name="T7" fmla="*/ 1959 h 2136"/>
                <a:gd name="T8" fmla="*/ 1511 w 1529"/>
                <a:gd name="T9" fmla="*/ 1984 h 2136"/>
                <a:gd name="T10" fmla="*/ 1484 w 1529"/>
                <a:gd name="T11" fmla="*/ 2009 h 2136"/>
                <a:gd name="T12" fmla="*/ 1453 w 1529"/>
                <a:gd name="T13" fmla="*/ 2028 h 2136"/>
                <a:gd name="T14" fmla="*/ 1419 w 1529"/>
                <a:gd name="T15" fmla="*/ 2043 h 2136"/>
                <a:gd name="T16" fmla="*/ 1385 w 1529"/>
                <a:gd name="T17" fmla="*/ 2056 h 2136"/>
                <a:gd name="T18" fmla="*/ 1342 w 1529"/>
                <a:gd name="T19" fmla="*/ 2068 h 2136"/>
                <a:gd name="T20" fmla="*/ 1300 w 1529"/>
                <a:gd name="T21" fmla="*/ 2081 h 2136"/>
                <a:gd name="T22" fmla="*/ 1257 w 1529"/>
                <a:gd name="T23" fmla="*/ 2090 h 2136"/>
                <a:gd name="T24" fmla="*/ 1217 w 1529"/>
                <a:gd name="T25" fmla="*/ 2099 h 2136"/>
                <a:gd name="T26" fmla="*/ 1166 w 1529"/>
                <a:gd name="T27" fmla="*/ 2108 h 2136"/>
                <a:gd name="T28" fmla="*/ 1121 w 1529"/>
                <a:gd name="T29" fmla="*/ 2115 h 2136"/>
                <a:gd name="T30" fmla="*/ 1076 w 1529"/>
                <a:gd name="T31" fmla="*/ 2121 h 2136"/>
                <a:gd name="T32" fmla="*/ 1026 w 1529"/>
                <a:gd name="T33" fmla="*/ 2124 h 2136"/>
                <a:gd name="T34" fmla="*/ 964 w 1529"/>
                <a:gd name="T35" fmla="*/ 2130 h 2136"/>
                <a:gd name="T36" fmla="*/ 906 w 1529"/>
                <a:gd name="T37" fmla="*/ 2133 h 2136"/>
                <a:gd name="T38" fmla="*/ 835 w 1529"/>
                <a:gd name="T39" fmla="*/ 2136 h 2136"/>
                <a:gd name="T40" fmla="*/ 770 w 1529"/>
                <a:gd name="T41" fmla="*/ 2136 h 2136"/>
                <a:gd name="T42" fmla="*/ 701 w 1529"/>
                <a:gd name="T43" fmla="*/ 2136 h 2136"/>
                <a:gd name="T44" fmla="*/ 630 w 1529"/>
                <a:gd name="T45" fmla="*/ 2133 h 2136"/>
                <a:gd name="T46" fmla="*/ 562 w 1529"/>
                <a:gd name="T47" fmla="*/ 2130 h 2136"/>
                <a:gd name="T48" fmla="*/ 488 w 1529"/>
                <a:gd name="T49" fmla="*/ 2124 h 2136"/>
                <a:gd name="T50" fmla="*/ 423 w 1529"/>
                <a:gd name="T51" fmla="*/ 2118 h 2136"/>
                <a:gd name="T52" fmla="*/ 359 w 1529"/>
                <a:gd name="T53" fmla="*/ 2108 h 2136"/>
                <a:gd name="T54" fmla="*/ 294 w 1529"/>
                <a:gd name="T55" fmla="*/ 2096 h 2136"/>
                <a:gd name="T56" fmla="*/ 230 w 1529"/>
                <a:gd name="T57" fmla="*/ 2081 h 2136"/>
                <a:gd name="T58" fmla="*/ 171 w 1529"/>
                <a:gd name="T59" fmla="*/ 2065 h 2136"/>
                <a:gd name="T60" fmla="*/ 117 w 1529"/>
                <a:gd name="T61" fmla="*/ 2046 h 2136"/>
                <a:gd name="T62" fmla="*/ 64 w 1529"/>
                <a:gd name="T63" fmla="*/ 2022 h 2136"/>
                <a:gd name="T64" fmla="*/ 27 w 1529"/>
                <a:gd name="T65" fmla="*/ 1993 h 2136"/>
                <a:gd name="T66" fmla="*/ 5 w 1529"/>
                <a:gd name="T67" fmla="*/ 1961 h 2136"/>
                <a:gd name="T68" fmla="*/ 0 w 1529"/>
                <a:gd name="T69" fmla="*/ 1940 h 2136"/>
                <a:gd name="T70" fmla="*/ 0 w 1529"/>
                <a:gd name="T71" fmla="*/ 1940 h 2136"/>
                <a:gd name="T72" fmla="*/ 0 w 1529"/>
                <a:gd name="T73"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9" h="2136">
                  <a:moveTo>
                    <a:pt x="0" y="0"/>
                  </a:moveTo>
                  <a:lnTo>
                    <a:pt x="1529" y="0"/>
                  </a:lnTo>
                  <a:lnTo>
                    <a:pt x="1529" y="1940"/>
                  </a:lnTo>
                  <a:lnTo>
                    <a:pt x="1527" y="1959"/>
                  </a:lnTo>
                  <a:lnTo>
                    <a:pt x="1511" y="1984"/>
                  </a:lnTo>
                  <a:lnTo>
                    <a:pt x="1484" y="2009"/>
                  </a:lnTo>
                  <a:lnTo>
                    <a:pt x="1453" y="2028"/>
                  </a:lnTo>
                  <a:lnTo>
                    <a:pt x="1419" y="2043"/>
                  </a:lnTo>
                  <a:lnTo>
                    <a:pt x="1385" y="2056"/>
                  </a:lnTo>
                  <a:lnTo>
                    <a:pt x="1342" y="2068"/>
                  </a:lnTo>
                  <a:lnTo>
                    <a:pt x="1300" y="2081"/>
                  </a:lnTo>
                  <a:lnTo>
                    <a:pt x="1257" y="2090"/>
                  </a:lnTo>
                  <a:lnTo>
                    <a:pt x="1217" y="2099"/>
                  </a:lnTo>
                  <a:lnTo>
                    <a:pt x="1166" y="2108"/>
                  </a:lnTo>
                  <a:lnTo>
                    <a:pt x="1121" y="2115"/>
                  </a:lnTo>
                  <a:lnTo>
                    <a:pt x="1076" y="2121"/>
                  </a:lnTo>
                  <a:lnTo>
                    <a:pt x="1026" y="2124"/>
                  </a:lnTo>
                  <a:lnTo>
                    <a:pt x="964" y="2130"/>
                  </a:lnTo>
                  <a:lnTo>
                    <a:pt x="906" y="2133"/>
                  </a:lnTo>
                  <a:lnTo>
                    <a:pt x="835" y="2136"/>
                  </a:lnTo>
                  <a:lnTo>
                    <a:pt x="770" y="2136"/>
                  </a:lnTo>
                  <a:lnTo>
                    <a:pt x="701" y="2136"/>
                  </a:lnTo>
                  <a:lnTo>
                    <a:pt x="630" y="2133"/>
                  </a:lnTo>
                  <a:lnTo>
                    <a:pt x="562" y="2130"/>
                  </a:lnTo>
                  <a:lnTo>
                    <a:pt x="488" y="2124"/>
                  </a:lnTo>
                  <a:lnTo>
                    <a:pt x="423" y="2118"/>
                  </a:lnTo>
                  <a:lnTo>
                    <a:pt x="359" y="2108"/>
                  </a:lnTo>
                  <a:lnTo>
                    <a:pt x="294" y="2096"/>
                  </a:lnTo>
                  <a:lnTo>
                    <a:pt x="230" y="2081"/>
                  </a:lnTo>
                  <a:lnTo>
                    <a:pt x="171" y="2065"/>
                  </a:lnTo>
                  <a:lnTo>
                    <a:pt x="117" y="2046"/>
                  </a:lnTo>
                  <a:lnTo>
                    <a:pt x="64" y="2022"/>
                  </a:lnTo>
                  <a:lnTo>
                    <a:pt x="27" y="1993"/>
                  </a:lnTo>
                  <a:lnTo>
                    <a:pt x="5" y="1961"/>
                  </a:lnTo>
                  <a:lnTo>
                    <a:pt x="0" y="1940"/>
                  </a:lnTo>
                  <a:lnTo>
                    <a:pt x="0" y="1940"/>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07" name="Arc 290"/>
            <p:cNvSpPr>
              <a:spLocks/>
            </p:cNvSpPr>
            <p:nvPr/>
          </p:nvSpPr>
          <p:spPr bwMode="gray">
            <a:xfrm>
              <a:off x="1432" y="1499"/>
              <a:ext cx="58"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08" name="Arc 291"/>
            <p:cNvSpPr>
              <a:spLocks/>
            </p:cNvSpPr>
            <p:nvPr/>
          </p:nvSpPr>
          <p:spPr bwMode="gray">
            <a:xfrm>
              <a:off x="1432" y="1468"/>
              <a:ext cx="58"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09" name="Oval 292"/>
            <p:cNvSpPr>
              <a:spLocks noChangeArrowheads="1"/>
            </p:cNvSpPr>
            <p:nvPr/>
          </p:nvSpPr>
          <p:spPr bwMode="gray">
            <a:xfrm>
              <a:off x="1432" y="1433"/>
              <a:ext cx="58"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10" name="Freeform 293"/>
            <p:cNvSpPr>
              <a:spLocks/>
            </p:cNvSpPr>
            <p:nvPr/>
          </p:nvSpPr>
          <p:spPr bwMode="gray">
            <a:xfrm>
              <a:off x="1340" y="1442"/>
              <a:ext cx="59" cy="93"/>
            </a:xfrm>
            <a:custGeom>
              <a:avLst/>
              <a:gdLst>
                <a:gd name="T0" fmla="*/ 0 w 1490"/>
                <a:gd name="T1" fmla="*/ 0 h 2136"/>
                <a:gd name="T2" fmla="*/ 1490 w 1490"/>
                <a:gd name="T3" fmla="*/ 0 h 2136"/>
                <a:gd name="T4" fmla="*/ 1490 w 1490"/>
                <a:gd name="T5" fmla="*/ 1940 h 2136"/>
                <a:gd name="T6" fmla="*/ 1488 w 1490"/>
                <a:gd name="T7" fmla="*/ 1959 h 2136"/>
                <a:gd name="T8" fmla="*/ 1472 w 1490"/>
                <a:gd name="T9" fmla="*/ 1984 h 2136"/>
                <a:gd name="T10" fmla="*/ 1445 w 1490"/>
                <a:gd name="T11" fmla="*/ 2009 h 2136"/>
                <a:gd name="T12" fmla="*/ 1415 w 1490"/>
                <a:gd name="T13" fmla="*/ 2028 h 2136"/>
                <a:gd name="T14" fmla="*/ 1382 w 1490"/>
                <a:gd name="T15" fmla="*/ 2043 h 2136"/>
                <a:gd name="T16" fmla="*/ 1350 w 1490"/>
                <a:gd name="T17" fmla="*/ 2056 h 2136"/>
                <a:gd name="T18" fmla="*/ 1307 w 1490"/>
                <a:gd name="T19" fmla="*/ 2068 h 2136"/>
                <a:gd name="T20" fmla="*/ 1267 w 1490"/>
                <a:gd name="T21" fmla="*/ 2081 h 2136"/>
                <a:gd name="T22" fmla="*/ 1225 w 1490"/>
                <a:gd name="T23" fmla="*/ 2090 h 2136"/>
                <a:gd name="T24" fmla="*/ 1185 w 1490"/>
                <a:gd name="T25" fmla="*/ 2099 h 2136"/>
                <a:gd name="T26" fmla="*/ 1136 w 1490"/>
                <a:gd name="T27" fmla="*/ 2108 h 2136"/>
                <a:gd name="T28" fmla="*/ 1092 w 1490"/>
                <a:gd name="T29" fmla="*/ 2115 h 2136"/>
                <a:gd name="T30" fmla="*/ 1048 w 1490"/>
                <a:gd name="T31" fmla="*/ 2121 h 2136"/>
                <a:gd name="T32" fmla="*/ 1000 w 1490"/>
                <a:gd name="T33" fmla="*/ 2124 h 2136"/>
                <a:gd name="T34" fmla="*/ 939 w 1490"/>
                <a:gd name="T35" fmla="*/ 2130 h 2136"/>
                <a:gd name="T36" fmla="*/ 883 w 1490"/>
                <a:gd name="T37" fmla="*/ 2133 h 2136"/>
                <a:gd name="T38" fmla="*/ 814 w 1490"/>
                <a:gd name="T39" fmla="*/ 2136 h 2136"/>
                <a:gd name="T40" fmla="*/ 751 w 1490"/>
                <a:gd name="T41" fmla="*/ 2136 h 2136"/>
                <a:gd name="T42" fmla="*/ 683 w 1490"/>
                <a:gd name="T43" fmla="*/ 2136 h 2136"/>
                <a:gd name="T44" fmla="*/ 614 w 1490"/>
                <a:gd name="T45" fmla="*/ 2133 h 2136"/>
                <a:gd name="T46" fmla="*/ 548 w 1490"/>
                <a:gd name="T47" fmla="*/ 2130 h 2136"/>
                <a:gd name="T48" fmla="*/ 476 w 1490"/>
                <a:gd name="T49" fmla="*/ 2124 h 2136"/>
                <a:gd name="T50" fmla="*/ 413 w 1490"/>
                <a:gd name="T51" fmla="*/ 2118 h 2136"/>
                <a:gd name="T52" fmla="*/ 350 w 1490"/>
                <a:gd name="T53" fmla="*/ 2108 h 2136"/>
                <a:gd name="T54" fmla="*/ 287 w 1490"/>
                <a:gd name="T55" fmla="*/ 2096 h 2136"/>
                <a:gd name="T56" fmla="*/ 224 w 1490"/>
                <a:gd name="T57" fmla="*/ 2081 h 2136"/>
                <a:gd name="T58" fmla="*/ 167 w 1490"/>
                <a:gd name="T59" fmla="*/ 2065 h 2136"/>
                <a:gd name="T60" fmla="*/ 114 w 1490"/>
                <a:gd name="T61" fmla="*/ 2046 h 2136"/>
                <a:gd name="T62" fmla="*/ 63 w 1490"/>
                <a:gd name="T63" fmla="*/ 2022 h 2136"/>
                <a:gd name="T64" fmla="*/ 26 w 1490"/>
                <a:gd name="T65" fmla="*/ 1993 h 2136"/>
                <a:gd name="T66" fmla="*/ 5 w 1490"/>
                <a:gd name="T67" fmla="*/ 1961 h 2136"/>
                <a:gd name="T68" fmla="*/ 0 w 1490"/>
                <a:gd name="T69" fmla="*/ 1940 h 2136"/>
                <a:gd name="T70" fmla="*/ 0 w 1490"/>
                <a:gd name="T71" fmla="*/ 1940 h 2136"/>
                <a:gd name="T72" fmla="*/ 0 w 1490"/>
                <a:gd name="T73"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0" h="2136">
                  <a:moveTo>
                    <a:pt x="0" y="0"/>
                  </a:moveTo>
                  <a:lnTo>
                    <a:pt x="1490" y="0"/>
                  </a:lnTo>
                  <a:lnTo>
                    <a:pt x="1490" y="1940"/>
                  </a:lnTo>
                  <a:lnTo>
                    <a:pt x="1488" y="1959"/>
                  </a:lnTo>
                  <a:lnTo>
                    <a:pt x="1472" y="1984"/>
                  </a:lnTo>
                  <a:lnTo>
                    <a:pt x="1445" y="2009"/>
                  </a:lnTo>
                  <a:lnTo>
                    <a:pt x="1415" y="2028"/>
                  </a:lnTo>
                  <a:lnTo>
                    <a:pt x="1382" y="2043"/>
                  </a:lnTo>
                  <a:lnTo>
                    <a:pt x="1350" y="2056"/>
                  </a:lnTo>
                  <a:lnTo>
                    <a:pt x="1307" y="2068"/>
                  </a:lnTo>
                  <a:lnTo>
                    <a:pt x="1267" y="2081"/>
                  </a:lnTo>
                  <a:lnTo>
                    <a:pt x="1225" y="2090"/>
                  </a:lnTo>
                  <a:lnTo>
                    <a:pt x="1185" y="2099"/>
                  </a:lnTo>
                  <a:lnTo>
                    <a:pt x="1136" y="2108"/>
                  </a:lnTo>
                  <a:lnTo>
                    <a:pt x="1092" y="2115"/>
                  </a:lnTo>
                  <a:lnTo>
                    <a:pt x="1048" y="2121"/>
                  </a:lnTo>
                  <a:lnTo>
                    <a:pt x="1000" y="2124"/>
                  </a:lnTo>
                  <a:lnTo>
                    <a:pt x="939" y="2130"/>
                  </a:lnTo>
                  <a:lnTo>
                    <a:pt x="883" y="2133"/>
                  </a:lnTo>
                  <a:lnTo>
                    <a:pt x="814" y="2136"/>
                  </a:lnTo>
                  <a:lnTo>
                    <a:pt x="751" y="2136"/>
                  </a:lnTo>
                  <a:lnTo>
                    <a:pt x="683" y="2136"/>
                  </a:lnTo>
                  <a:lnTo>
                    <a:pt x="614" y="2133"/>
                  </a:lnTo>
                  <a:lnTo>
                    <a:pt x="548" y="2130"/>
                  </a:lnTo>
                  <a:lnTo>
                    <a:pt x="476" y="2124"/>
                  </a:lnTo>
                  <a:lnTo>
                    <a:pt x="413" y="2118"/>
                  </a:lnTo>
                  <a:lnTo>
                    <a:pt x="350" y="2108"/>
                  </a:lnTo>
                  <a:lnTo>
                    <a:pt x="287" y="2096"/>
                  </a:lnTo>
                  <a:lnTo>
                    <a:pt x="224" y="2081"/>
                  </a:lnTo>
                  <a:lnTo>
                    <a:pt x="167" y="2065"/>
                  </a:lnTo>
                  <a:lnTo>
                    <a:pt x="114" y="2046"/>
                  </a:lnTo>
                  <a:lnTo>
                    <a:pt x="63" y="2022"/>
                  </a:lnTo>
                  <a:lnTo>
                    <a:pt x="26" y="1993"/>
                  </a:lnTo>
                  <a:lnTo>
                    <a:pt x="5" y="1961"/>
                  </a:lnTo>
                  <a:lnTo>
                    <a:pt x="0" y="1940"/>
                  </a:lnTo>
                  <a:lnTo>
                    <a:pt x="0" y="1940"/>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11" name="Arc 294"/>
            <p:cNvSpPr>
              <a:spLocks/>
            </p:cNvSpPr>
            <p:nvPr/>
          </p:nvSpPr>
          <p:spPr bwMode="gray">
            <a:xfrm>
              <a:off x="1339" y="1499"/>
              <a:ext cx="61"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12" name="Arc 295"/>
            <p:cNvSpPr>
              <a:spLocks/>
            </p:cNvSpPr>
            <p:nvPr/>
          </p:nvSpPr>
          <p:spPr bwMode="gray">
            <a:xfrm>
              <a:off x="1339" y="1468"/>
              <a:ext cx="61"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13" name="Oval 296"/>
            <p:cNvSpPr>
              <a:spLocks noChangeArrowheads="1"/>
            </p:cNvSpPr>
            <p:nvPr/>
          </p:nvSpPr>
          <p:spPr bwMode="gray">
            <a:xfrm>
              <a:off x="1339" y="1433"/>
              <a:ext cx="61"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14" name="Freeform 297"/>
            <p:cNvSpPr>
              <a:spLocks/>
            </p:cNvSpPr>
            <p:nvPr/>
          </p:nvSpPr>
          <p:spPr bwMode="gray">
            <a:xfrm>
              <a:off x="1548" y="1442"/>
              <a:ext cx="60" cy="93"/>
            </a:xfrm>
            <a:custGeom>
              <a:avLst/>
              <a:gdLst>
                <a:gd name="T0" fmla="*/ 0 w 1515"/>
                <a:gd name="T1" fmla="*/ 0 h 2136"/>
                <a:gd name="T2" fmla="*/ 1515 w 1515"/>
                <a:gd name="T3" fmla="*/ 0 h 2136"/>
                <a:gd name="T4" fmla="*/ 1515 w 1515"/>
                <a:gd name="T5" fmla="*/ 1940 h 2136"/>
                <a:gd name="T6" fmla="*/ 1512 w 1515"/>
                <a:gd name="T7" fmla="*/ 1959 h 2136"/>
                <a:gd name="T8" fmla="*/ 1496 w 1515"/>
                <a:gd name="T9" fmla="*/ 1984 h 2136"/>
                <a:gd name="T10" fmla="*/ 1469 w 1515"/>
                <a:gd name="T11" fmla="*/ 2009 h 2136"/>
                <a:gd name="T12" fmla="*/ 1439 w 1515"/>
                <a:gd name="T13" fmla="*/ 2028 h 2136"/>
                <a:gd name="T14" fmla="*/ 1405 w 1515"/>
                <a:gd name="T15" fmla="*/ 2043 h 2136"/>
                <a:gd name="T16" fmla="*/ 1372 w 1515"/>
                <a:gd name="T17" fmla="*/ 2056 h 2136"/>
                <a:gd name="T18" fmla="*/ 1329 w 1515"/>
                <a:gd name="T19" fmla="*/ 2068 h 2136"/>
                <a:gd name="T20" fmla="*/ 1288 w 1515"/>
                <a:gd name="T21" fmla="*/ 2081 h 2136"/>
                <a:gd name="T22" fmla="*/ 1245 w 1515"/>
                <a:gd name="T23" fmla="*/ 2090 h 2136"/>
                <a:gd name="T24" fmla="*/ 1205 w 1515"/>
                <a:gd name="T25" fmla="*/ 2099 h 2136"/>
                <a:gd name="T26" fmla="*/ 1155 w 1515"/>
                <a:gd name="T27" fmla="*/ 2108 h 2136"/>
                <a:gd name="T28" fmla="*/ 1111 w 1515"/>
                <a:gd name="T29" fmla="*/ 2115 h 2136"/>
                <a:gd name="T30" fmla="*/ 1066 w 1515"/>
                <a:gd name="T31" fmla="*/ 2121 h 2136"/>
                <a:gd name="T32" fmla="*/ 1016 w 1515"/>
                <a:gd name="T33" fmla="*/ 2124 h 2136"/>
                <a:gd name="T34" fmla="*/ 955 w 1515"/>
                <a:gd name="T35" fmla="*/ 2130 h 2136"/>
                <a:gd name="T36" fmla="*/ 897 w 1515"/>
                <a:gd name="T37" fmla="*/ 2133 h 2136"/>
                <a:gd name="T38" fmla="*/ 828 w 1515"/>
                <a:gd name="T39" fmla="*/ 2136 h 2136"/>
                <a:gd name="T40" fmla="*/ 763 w 1515"/>
                <a:gd name="T41" fmla="*/ 2136 h 2136"/>
                <a:gd name="T42" fmla="*/ 694 w 1515"/>
                <a:gd name="T43" fmla="*/ 2136 h 2136"/>
                <a:gd name="T44" fmla="*/ 625 w 1515"/>
                <a:gd name="T45" fmla="*/ 2133 h 2136"/>
                <a:gd name="T46" fmla="*/ 557 w 1515"/>
                <a:gd name="T47" fmla="*/ 2130 h 2136"/>
                <a:gd name="T48" fmla="*/ 484 w 1515"/>
                <a:gd name="T49" fmla="*/ 2124 h 2136"/>
                <a:gd name="T50" fmla="*/ 420 w 1515"/>
                <a:gd name="T51" fmla="*/ 2118 h 2136"/>
                <a:gd name="T52" fmla="*/ 356 w 1515"/>
                <a:gd name="T53" fmla="*/ 2108 h 2136"/>
                <a:gd name="T54" fmla="*/ 292 w 1515"/>
                <a:gd name="T55" fmla="*/ 2096 h 2136"/>
                <a:gd name="T56" fmla="*/ 228 w 1515"/>
                <a:gd name="T57" fmla="*/ 2081 h 2136"/>
                <a:gd name="T58" fmla="*/ 170 w 1515"/>
                <a:gd name="T59" fmla="*/ 2065 h 2136"/>
                <a:gd name="T60" fmla="*/ 116 w 1515"/>
                <a:gd name="T61" fmla="*/ 2046 h 2136"/>
                <a:gd name="T62" fmla="*/ 64 w 1515"/>
                <a:gd name="T63" fmla="*/ 2022 h 2136"/>
                <a:gd name="T64" fmla="*/ 27 w 1515"/>
                <a:gd name="T65" fmla="*/ 1993 h 2136"/>
                <a:gd name="T66" fmla="*/ 6 w 1515"/>
                <a:gd name="T67" fmla="*/ 1961 h 2136"/>
                <a:gd name="T68" fmla="*/ 0 w 1515"/>
                <a:gd name="T69" fmla="*/ 1940 h 2136"/>
                <a:gd name="T70" fmla="*/ 0 w 1515"/>
                <a:gd name="T71" fmla="*/ 1940 h 2136"/>
                <a:gd name="T72" fmla="*/ 0 w 1515"/>
                <a:gd name="T73"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15" h="2136">
                  <a:moveTo>
                    <a:pt x="0" y="0"/>
                  </a:moveTo>
                  <a:lnTo>
                    <a:pt x="1515" y="0"/>
                  </a:lnTo>
                  <a:lnTo>
                    <a:pt x="1515" y="1940"/>
                  </a:lnTo>
                  <a:lnTo>
                    <a:pt x="1512" y="1959"/>
                  </a:lnTo>
                  <a:lnTo>
                    <a:pt x="1496" y="1984"/>
                  </a:lnTo>
                  <a:lnTo>
                    <a:pt x="1469" y="2009"/>
                  </a:lnTo>
                  <a:lnTo>
                    <a:pt x="1439" y="2028"/>
                  </a:lnTo>
                  <a:lnTo>
                    <a:pt x="1405" y="2043"/>
                  </a:lnTo>
                  <a:lnTo>
                    <a:pt x="1372" y="2056"/>
                  </a:lnTo>
                  <a:lnTo>
                    <a:pt x="1329" y="2068"/>
                  </a:lnTo>
                  <a:lnTo>
                    <a:pt x="1288" y="2081"/>
                  </a:lnTo>
                  <a:lnTo>
                    <a:pt x="1245" y="2090"/>
                  </a:lnTo>
                  <a:lnTo>
                    <a:pt x="1205" y="2099"/>
                  </a:lnTo>
                  <a:lnTo>
                    <a:pt x="1155" y="2108"/>
                  </a:lnTo>
                  <a:lnTo>
                    <a:pt x="1111" y="2115"/>
                  </a:lnTo>
                  <a:lnTo>
                    <a:pt x="1066" y="2121"/>
                  </a:lnTo>
                  <a:lnTo>
                    <a:pt x="1016" y="2124"/>
                  </a:lnTo>
                  <a:lnTo>
                    <a:pt x="955" y="2130"/>
                  </a:lnTo>
                  <a:lnTo>
                    <a:pt x="897" y="2133"/>
                  </a:lnTo>
                  <a:lnTo>
                    <a:pt x="828" y="2136"/>
                  </a:lnTo>
                  <a:lnTo>
                    <a:pt x="763" y="2136"/>
                  </a:lnTo>
                  <a:lnTo>
                    <a:pt x="694" y="2136"/>
                  </a:lnTo>
                  <a:lnTo>
                    <a:pt x="625" y="2133"/>
                  </a:lnTo>
                  <a:lnTo>
                    <a:pt x="557" y="2130"/>
                  </a:lnTo>
                  <a:lnTo>
                    <a:pt x="484" y="2124"/>
                  </a:lnTo>
                  <a:lnTo>
                    <a:pt x="420" y="2118"/>
                  </a:lnTo>
                  <a:lnTo>
                    <a:pt x="356" y="2108"/>
                  </a:lnTo>
                  <a:lnTo>
                    <a:pt x="292" y="2096"/>
                  </a:lnTo>
                  <a:lnTo>
                    <a:pt x="228" y="2081"/>
                  </a:lnTo>
                  <a:lnTo>
                    <a:pt x="170" y="2065"/>
                  </a:lnTo>
                  <a:lnTo>
                    <a:pt x="116" y="2046"/>
                  </a:lnTo>
                  <a:lnTo>
                    <a:pt x="64" y="2022"/>
                  </a:lnTo>
                  <a:lnTo>
                    <a:pt x="27" y="1993"/>
                  </a:lnTo>
                  <a:lnTo>
                    <a:pt x="6" y="1961"/>
                  </a:lnTo>
                  <a:lnTo>
                    <a:pt x="0" y="1940"/>
                  </a:lnTo>
                  <a:lnTo>
                    <a:pt x="0" y="1940"/>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15" name="Arc 298"/>
            <p:cNvSpPr>
              <a:spLocks/>
            </p:cNvSpPr>
            <p:nvPr/>
          </p:nvSpPr>
          <p:spPr bwMode="gray">
            <a:xfrm>
              <a:off x="1547" y="1499"/>
              <a:ext cx="62"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16" name="Arc 299"/>
            <p:cNvSpPr>
              <a:spLocks/>
            </p:cNvSpPr>
            <p:nvPr/>
          </p:nvSpPr>
          <p:spPr bwMode="gray">
            <a:xfrm>
              <a:off x="1547" y="1468"/>
              <a:ext cx="62"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17" name="Oval 300"/>
            <p:cNvSpPr>
              <a:spLocks noChangeArrowheads="1"/>
            </p:cNvSpPr>
            <p:nvPr/>
          </p:nvSpPr>
          <p:spPr bwMode="gray">
            <a:xfrm>
              <a:off x="1547" y="1433"/>
              <a:ext cx="62"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18" name="Freeform 301"/>
            <p:cNvSpPr>
              <a:spLocks/>
            </p:cNvSpPr>
            <p:nvPr/>
          </p:nvSpPr>
          <p:spPr bwMode="gray">
            <a:xfrm>
              <a:off x="1300" y="1466"/>
              <a:ext cx="58" cy="92"/>
            </a:xfrm>
            <a:custGeom>
              <a:avLst/>
              <a:gdLst>
                <a:gd name="T0" fmla="*/ 0 w 1523"/>
                <a:gd name="T1" fmla="*/ 0 h 2116"/>
                <a:gd name="T2" fmla="*/ 1523 w 1523"/>
                <a:gd name="T3" fmla="*/ 0 h 2116"/>
                <a:gd name="T4" fmla="*/ 1523 w 1523"/>
                <a:gd name="T5" fmla="*/ 1921 h 2116"/>
                <a:gd name="T6" fmla="*/ 1521 w 1523"/>
                <a:gd name="T7" fmla="*/ 1940 h 2116"/>
                <a:gd name="T8" fmla="*/ 1505 w 1523"/>
                <a:gd name="T9" fmla="*/ 1965 h 2116"/>
                <a:gd name="T10" fmla="*/ 1478 w 1523"/>
                <a:gd name="T11" fmla="*/ 1990 h 2116"/>
                <a:gd name="T12" fmla="*/ 1447 w 1523"/>
                <a:gd name="T13" fmla="*/ 2008 h 2116"/>
                <a:gd name="T14" fmla="*/ 1413 w 1523"/>
                <a:gd name="T15" fmla="*/ 2023 h 2116"/>
                <a:gd name="T16" fmla="*/ 1380 w 1523"/>
                <a:gd name="T17" fmla="*/ 2036 h 2116"/>
                <a:gd name="T18" fmla="*/ 1337 w 1523"/>
                <a:gd name="T19" fmla="*/ 2048 h 2116"/>
                <a:gd name="T20" fmla="*/ 1295 w 1523"/>
                <a:gd name="T21" fmla="*/ 2060 h 2116"/>
                <a:gd name="T22" fmla="*/ 1252 w 1523"/>
                <a:gd name="T23" fmla="*/ 2069 h 2116"/>
                <a:gd name="T24" fmla="*/ 1212 w 1523"/>
                <a:gd name="T25" fmla="*/ 2079 h 2116"/>
                <a:gd name="T26" fmla="*/ 1161 w 1523"/>
                <a:gd name="T27" fmla="*/ 2088 h 2116"/>
                <a:gd name="T28" fmla="*/ 1117 w 1523"/>
                <a:gd name="T29" fmla="*/ 2094 h 2116"/>
                <a:gd name="T30" fmla="*/ 1072 w 1523"/>
                <a:gd name="T31" fmla="*/ 2100 h 2116"/>
                <a:gd name="T32" fmla="*/ 1022 w 1523"/>
                <a:gd name="T33" fmla="*/ 2103 h 2116"/>
                <a:gd name="T34" fmla="*/ 960 w 1523"/>
                <a:gd name="T35" fmla="*/ 2109 h 2116"/>
                <a:gd name="T36" fmla="*/ 902 w 1523"/>
                <a:gd name="T37" fmla="*/ 2113 h 2116"/>
                <a:gd name="T38" fmla="*/ 832 w 1523"/>
                <a:gd name="T39" fmla="*/ 2116 h 2116"/>
                <a:gd name="T40" fmla="*/ 767 w 1523"/>
                <a:gd name="T41" fmla="*/ 2116 h 2116"/>
                <a:gd name="T42" fmla="*/ 698 w 1523"/>
                <a:gd name="T43" fmla="*/ 2116 h 2116"/>
                <a:gd name="T44" fmla="*/ 628 w 1523"/>
                <a:gd name="T45" fmla="*/ 2113 h 2116"/>
                <a:gd name="T46" fmla="*/ 560 w 1523"/>
                <a:gd name="T47" fmla="*/ 2109 h 2116"/>
                <a:gd name="T48" fmla="*/ 487 w 1523"/>
                <a:gd name="T49" fmla="*/ 2103 h 2116"/>
                <a:gd name="T50" fmla="*/ 422 w 1523"/>
                <a:gd name="T51" fmla="*/ 2097 h 2116"/>
                <a:gd name="T52" fmla="*/ 358 w 1523"/>
                <a:gd name="T53" fmla="*/ 2088 h 2116"/>
                <a:gd name="T54" fmla="*/ 293 w 1523"/>
                <a:gd name="T55" fmla="*/ 2076 h 2116"/>
                <a:gd name="T56" fmla="*/ 229 w 1523"/>
                <a:gd name="T57" fmla="*/ 2060 h 2116"/>
                <a:gd name="T58" fmla="*/ 170 w 1523"/>
                <a:gd name="T59" fmla="*/ 2045 h 2116"/>
                <a:gd name="T60" fmla="*/ 116 w 1523"/>
                <a:gd name="T61" fmla="*/ 2026 h 2116"/>
                <a:gd name="T62" fmla="*/ 64 w 1523"/>
                <a:gd name="T63" fmla="*/ 2002 h 2116"/>
                <a:gd name="T64" fmla="*/ 26 w 1523"/>
                <a:gd name="T65" fmla="*/ 1973 h 2116"/>
                <a:gd name="T66" fmla="*/ 5 w 1523"/>
                <a:gd name="T67" fmla="*/ 1942 h 2116"/>
                <a:gd name="T68" fmla="*/ 0 w 1523"/>
                <a:gd name="T69" fmla="*/ 1921 h 2116"/>
                <a:gd name="T70" fmla="*/ 0 w 1523"/>
                <a:gd name="T71" fmla="*/ 1921 h 2116"/>
                <a:gd name="T72" fmla="*/ 0 w 1523"/>
                <a:gd name="T73" fmla="*/ 0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3" h="2116">
                  <a:moveTo>
                    <a:pt x="0" y="0"/>
                  </a:moveTo>
                  <a:lnTo>
                    <a:pt x="1523" y="0"/>
                  </a:lnTo>
                  <a:lnTo>
                    <a:pt x="1523" y="1921"/>
                  </a:lnTo>
                  <a:lnTo>
                    <a:pt x="1521" y="1940"/>
                  </a:lnTo>
                  <a:lnTo>
                    <a:pt x="1505" y="1965"/>
                  </a:lnTo>
                  <a:lnTo>
                    <a:pt x="1478" y="1990"/>
                  </a:lnTo>
                  <a:lnTo>
                    <a:pt x="1447" y="2008"/>
                  </a:lnTo>
                  <a:lnTo>
                    <a:pt x="1413" y="2023"/>
                  </a:lnTo>
                  <a:lnTo>
                    <a:pt x="1380" y="2036"/>
                  </a:lnTo>
                  <a:lnTo>
                    <a:pt x="1337" y="2048"/>
                  </a:lnTo>
                  <a:lnTo>
                    <a:pt x="1295" y="2060"/>
                  </a:lnTo>
                  <a:lnTo>
                    <a:pt x="1252" y="2069"/>
                  </a:lnTo>
                  <a:lnTo>
                    <a:pt x="1212" y="2079"/>
                  </a:lnTo>
                  <a:lnTo>
                    <a:pt x="1161" y="2088"/>
                  </a:lnTo>
                  <a:lnTo>
                    <a:pt x="1117" y="2094"/>
                  </a:lnTo>
                  <a:lnTo>
                    <a:pt x="1072" y="2100"/>
                  </a:lnTo>
                  <a:lnTo>
                    <a:pt x="1022" y="2103"/>
                  </a:lnTo>
                  <a:lnTo>
                    <a:pt x="960" y="2109"/>
                  </a:lnTo>
                  <a:lnTo>
                    <a:pt x="902" y="2113"/>
                  </a:lnTo>
                  <a:lnTo>
                    <a:pt x="832" y="2116"/>
                  </a:lnTo>
                  <a:lnTo>
                    <a:pt x="767" y="2116"/>
                  </a:lnTo>
                  <a:lnTo>
                    <a:pt x="698" y="2116"/>
                  </a:lnTo>
                  <a:lnTo>
                    <a:pt x="628" y="2113"/>
                  </a:lnTo>
                  <a:lnTo>
                    <a:pt x="560" y="2109"/>
                  </a:lnTo>
                  <a:lnTo>
                    <a:pt x="487" y="2103"/>
                  </a:lnTo>
                  <a:lnTo>
                    <a:pt x="422" y="2097"/>
                  </a:lnTo>
                  <a:lnTo>
                    <a:pt x="358" y="2088"/>
                  </a:lnTo>
                  <a:lnTo>
                    <a:pt x="293" y="2076"/>
                  </a:lnTo>
                  <a:lnTo>
                    <a:pt x="229" y="2060"/>
                  </a:lnTo>
                  <a:lnTo>
                    <a:pt x="170" y="2045"/>
                  </a:lnTo>
                  <a:lnTo>
                    <a:pt x="116" y="2026"/>
                  </a:lnTo>
                  <a:lnTo>
                    <a:pt x="64" y="2002"/>
                  </a:lnTo>
                  <a:lnTo>
                    <a:pt x="26" y="1973"/>
                  </a:lnTo>
                  <a:lnTo>
                    <a:pt x="5" y="1942"/>
                  </a:lnTo>
                  <a:lnTo>
                    <a:pt x="0" y="1921"/>
                  </a:lnTo>
                  <a:lnTo>
                    <a:pt x="0" y="1921"/>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19" name="Arc 302"/>
            <p:cNvSpPr>
              <a:spLocks/>
            </p:cNvSpPr>
            <p:nvPr/>
          </p:nvSpPr>
          <p:spPr bwMode="gray">
            <a:xfrm>
              <a:off x="1299" y="1522"/>
              <a:ext cx="60"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20" name="Arc 303"/>
            <p:cNvSpPr>
              <a:spLocks/>
            </p:cNvSpPr>
            <p:nvPr/>
          </p:nvSpPr>
          <p:spPr bwMode="gray">
            <a:xfrm>
              <a:off x="1299" y="1492"/>
              <a:ext cx="60"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21" name="Oval 304"/>
            <p:cNvSpPr>
              <a:spLocks noChangeArrowheads="1"/>
            </p:cNvSpPr>
            <p:nvPr/>
          </p:nvSpPr>
          <p:spPr bwMode="gray">
            <a:xfrm>
              <a:off x="1299" y="1457"/>
              <a:ext cx="60"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22" name="Freeform 305"/>
            <p:cNvSpPr>
              <a:spLocks/>
            </p:cNvSpPr>
            <p:nvPr/>
          </p:nvSpPr>
          <p:spPr bwMode="gray">
            <a:xfrm>
              <a:off x="1447" y="1466"/>
              <a:ext cx="59" cy="92"/>
            </a:xfrm>
            <a:custGeom>
              <a:avLst/>
              <a:gdLst>
                <a:gd name="T0" fmla="*/ 0 w 1490"/>
                <a:gd name="T1" fmla="*/ 0 h 2116"/>
                <a:gd name="T2" fmla="*/ 1490 w 1490"/>
                <a:gd name="T3" fmla="*/ 0 h 2116"/>
                <a:gd name="T4" fmla="*/ 1490 w 1490"/>
                <a:gd name="T5" fmla="*/ 1921 h 2116"/>
                <a:gd name="T6" fmla="*/ 1488 w 1490"/>
                <a:gd name="T7" fmla="*/ 1940 h 2116"/>
                <a:gd name="T8" fmla="*/ 1472 w 1490"/>
                <a:gd name="T9" fmla="*/ 1965 h 2116"/>
                <a:gd name="T10" fmla="*/ 1445 w 1490"/>
                <a:gd name="T11" fmla="*/ 1990 h 2116"/>
                <a:gd name="T12" fmla="*/ 1415 w 1490"/>
                <a:gd name="T13" fmla="*/ 2008 h 2116"/>
                <a:gd name="T14" fmla="*/ 1382 w 1490"/>
                <a:gd name="T15" fmla="*/ 2023 h 2116"/>
                <a:gd name="T16" fmla="*/ 1350 w 1490"/>
                <a:gd name="T17" fmla="*/ 2036 h 2116"/>
                <a:gd name="T18" fmla="*/ 1307 w 1490"/>
                <a:gd name="T19" fmla="*/ 2048 h 2116"/>
                <a:gd name="T20" fmla="*/ 1267 w 1490"/>
                <a:gd name="T21" fmla="*/ 2060 h 2116"/>
                <a:gd name="T22" fmla="*/ 1225 w 1490"/>
                <a:gd name="T23" fmla="*/ 2069 h 2116"/>
                <a:gd name="T24" fmla="*/ 1185 w 1490"/>
                <a:gd name="T25" fmla="*/ 2079 h 2116"/>
                <a:gd name="T26" fmla="*/ 1136 w 1490"/>
                <a:gd name="T27" fmla="*/ 2088 h 2116"/>
                <a:gd name="T28" fmla="*/ 1092 w 1490"/>
                <a:gd name="T29" fmla="*/ 2094 h 2116"/>
                <a:gd name="T30" fmla="*/ 1048 w 1490"/>
                <a:gd name="T31" fmla="*/ 2100 h 2116"/>
                <a:gd name="T32" fmla="*/ 1000 w 1490"/>
                <a:gd name="T33" fmla="*/ 2103 h 2116"/>
                <a:gd name="T34" fmla="*/ 939 w 1490"/>
                <a:gd name="T35" fmla="*/ 2109 h 2116"/>
                <a:gd name="T36" fmla="*/ 883 w 1490"/>
                <a:gd name="T37" fmla="*/ 2113 h 2116"/>
                <a:gd name="T38" fmla="*/ 814 w 1490"/>
                <a:gd name="T39" fmla="*/ 2116 h 2116"/>
                <a:gd name="T40" fmla="*/ 751 w 1490"/>
                <a:gd name="T41" fmla="*/ 2116 h 2116"/>
                <a:gd name="T42" fmla="*/ 683 w 1490"/>
                <a:gd name="T43" fmla="*/ 2116 h 2116"/>
                <a:gd name="T44" fmla="*/ 614 w 1490"/>
                <a:gd name="T45" fmla="*/ 2113 h 2116"/>
                <a:gd name="T46" fmla="*/ 548 w 1490"/>
                <a:gd name="T47" fmla="*/ 2109 h 2116"/>
                <a:gd name="T48" fmla="*/ 476 w 1490"/>
                <a:gd name="T49" fmla="*/ 2103 h 2116"/>
                <a:gd name="T50" fmla="*/ 413 w 1490"/>
                <a:gd name="T51" fmla="*/ 2097 h 2116"/>
                <a:gd name="T52" fmla="*/ 350 w 1490"/>
                <a:gd name="T53" fmla="*/ 2088 h 2116"/>
                <a:gd name="T54" fmla="*/ 287 w 1490"/>
                <a:gd name="T55" fmla="*/ 2076 h 2116"/>
                <a:gd name="T56" fmla="*/ 224 w 1490"/>
                <a:gd name="T57" fmla="*/ 2060 h 2116"/>
                <a:gd name="T58" fmla="*/ 167 w 1490"/>
                <a:gd name="T59" fmla="*/ 2045 h 2116"/>
                <a:gd name="T60" fmla="*/ 114 w 1490"/>
                <a:gd name="T61" fmla="*/ 2026 h 2116"/>
                <a:gd name="T62" fmla="*/ 63 w 1490"/>
                <a:gd name="T63" fmla="*/ 2002 h 2116"/>
                <a:gd name="T64" fmla="*/ 26 w 1490"/>
                <a:gd name="T65" fmla="*/ 1973 h 2116"/>
                <a:gd name="T66" fmla="*/ 5 w 1490"/>
                <a:gd name="T67" fmla="*/ 1942 h 2116"/>
                <a:gd name="T68" fmla="*/ 0 w 1490"/>
                <a:gd name="T69" fmla="*/ 1921 h 2116"/>
                <a:gd name="T70" fmla="*/ 0 w 1490"/>
                <a:gd name="T71" fmla="*/ 1921 h 2116"/>
                <a:gd name="T72" fmla="*/ 0 w 1490"/>
                <a:gd name="T73" fmla="*/ 0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0" h="2116">
                  <a:moveTo>
                    <a:pt x="0" y="0"/>
                  </a:moveTo>
                  <a:lnTo>
                    <a:pt x="1490" y="0"/>
                  </a:lnTo>
                  <a:lnTo>
                    <a:pt x="1490" y="1921"/>
                  </a:lnTo>
                  <a:lnTo>
                    <a:pt x="1488" y="1940"/>
                  </a:lnTo>
                  <a:lnTo>
                    <a:pt x="1472" y="1965"/>
                  </a:lnTo>
                  <a:lnTo>
                    <a:pt x="1445" y="1990"/>
                  </a:lnTo>
                  <a:lnTo>
                    <a:pt x="1415" y="2008"/>
                  </a:lnTo>
                  <a:lnTo>
                    <a:pt x="1382" y="2023"/>
                  </a:lnTo>
                  <a:lnTo>
                    <a:pt x="1350" y="2036"/>
                  </a:lnTo>
                  <a:lnTo>
                    <a:pt x="1307" y="2048"/>
                  </a:lnTo>
                  <a:lnTo>
                    <a:pt x="1267" y="2060"/>
                  </a:lnTo>
                  <a:lnTo>
                    <a:pt x="1225" y="2069"/>
                  </a:lnTo>
                  <a:lnTo>
                    <a:pt x="1185" y="2079"/>
                  </a:lnTo>
                  <a:lnTo>
                    <a:pt x="1136" y="2088"/>
                  </a:lnTo>
                  <a:lnTo>
                    <a:pt x="1092" y="2094"/>
                  </a:lnTo>
                  <a:lnTo>
                    <a:pt x="1048" y="2100"/>
                  </a:lnTo>
                  <a:lnTo>
                    <a:pt x="1000" y="2103"/>
                  </a:lnTo>
                  <a:lnTo>
                    <a:pt x="939" y="2109"/>
                  </a:lnTo>
                  <a:lnTo>
                    <a:pt x="883" y="2113"/>
                  </a:lnTo>
                  <a:lnTo>
                    <a:pt x="814" y="2116"/>
                  </a:lnTo>
                  <a:lnTo>
                    <a:pt x="751" y="2116"/>
                  </a:lnTo>
                  <a:lnTo>
                    <a:pt x="683" y="2116"/>
                  </a:lnTo>
                  <a:lnTo>
                    <a:pt x="614" y="2113"/>
                  </a:lnTo>
                  <a:lnTo>
                    <a:pt x="548" y="2109"/>
                  </a:lnTo>
                  <a:lnTo>
                    <a:pt x="476" y="2103"/>
                  </a:lnTo>
                  <a:lnTo>
                    <a:pt x="413" y="2097"/>
                  </a:lnTo>
                  <a:lnTo>
                    <a:pt x="350" y="2088"/>
                  </a:lnTo>
                  <a:lnTo>
                    <a:pt x="287" y="2076"/>
                  </a:lnTo>
                  <a:lnTo>
                    <a:pt x="224" y="2060"/>
                  </a:lnTo>
                  <a:lnTo>
                    <a:pt x="167" y="2045"/>
                  </a:lnTo>
                  <a:lnTo>
                    <a:pt x="114" y="2026"/>
                  </a:lnTo>
                  <a:lnTo>
                    <a:pt x="63" y="2002"/>
                  </a:lnTo>
                  <a:lnTo>
                    <a:pt x="26" y="1973"/>
                  </a:lnTo>
                  <a:lnTo>
                    <a:pt x="5" y="1942"/>
                  </a:lnTo>
                  <a:lnTo>
                    <a:pt x="0" y="1921"/>
                  </a:lnTo>
                  <a:lnTo>
                    <a:pt x="0" y="1921"/>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23" name="Arc 306"/>
            <p:cNvSpPr>
              <a:spLocks/>
            </p:cNvSpPr>
            <p:nvPr/>
          </p:nvSpPr>
          <p:spPr bwMode="gray">
            <a:xfrm>
              <a:off x="1446" y="1522"/>
              <a:ext cx="61"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24" name="Arc 307"/>
            <p:cNvSpPr>
              <a:spLocks/>
            </p:cNvSpPr>
            <p:nvPr/>
          </p:nvSpPr>
          <p:spPr bwMode="gray">
            <a:xfrm>
              <a:off x="1446" y="1492"/>
              <a:ext cx="61"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25" name="Oval 308"/>
            <p:cNvSpPr>
              <a:spLocks noChangeArrowheads="1"/>
            </p:cNvSpPr>
            <p:nvPr/>
          </p:nvSpPr>
          <p:spPr bwMode="gray">
            <a:xfrm>
              <a:off x="1446" y="1457"/>
              <a:ext cx="61"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26" name="Freeform 309"/>
            <p:cNvSpPr>
              <a:spLocks/>
            </p:cNvSpPr>
            <p:nvPr/>
          </p:nvSpPr>
          <p:spPr bwMode="gray">
            <a:xfrm>
              <a:off x="1386" y="1466"/>
              <a:ext cx="55" cy="92"/>
            </a:xfrm>
            <a:custGeom>
              <a:avLst/>
              <a:gdLst>
                <a:gd name="T0" fmla="*/ 0 w 1504"/>
                <a:gd name="T1" fmla="*/ 0 h 2116"/>
                <a:gd name="T2" fmla="*/ 1504 w 1504"/>
                <a:gd name="T3" fmla="*/ 0 h 2116"/>
                <a:gd name="T4" fmla="*/ 1504 w 1504"/>
                <a:gd name="T5" fmla="*/ 1921 h 2116"/>
                <a:gd name="T6" fmla="*/ 1502 w 1504"/>
                <a:gd name="T7" fmla="*/ 1940 h 2116"/>
                <a:gd name="T8" fmla="*/ 1485 w 1504"/>
                <a:gd name="T9" fmla="*/ 1965 h 2116"/>
                <a:gd name="T10" fmla="*/ 1459 w 1504"/>
                <a:gd name="T11" fmla="*/ 1990 h 2116"/>
                <a:gd name="T12" fmla="*/ 1428 w 1504"/>
                <a:gd name="T13" fmla="*/ 2008 h 2116"/>
                <a:gd name="T14" fmla="*/ 1395 w 1504"/>
                <a:gd name="T15" fmla="*/ 2023 h 2116"/>
                <a:gd name="T16" fmla="*/ 1362 w 1504"/>
                <a:gd name="T17" fmla="*/ 2036 h 2116"/>
                <a:gd name="T18" fmla="*/ 1319 w 1504"/>
                <a:gd name="T19" fmla="*/ 2048 h 2116"/>
                <a:gd name="T20" fmla="*/ 1279 w 1504"/>
                <a:gd name="T21" fmla="*/ 2060 h 2116"/>
                <a:gd name="T22" fmla="*/ 1236 w 1504"/>
                <a:gd name="T23" fmla="*/ 2069 h 2116"/>
                <a:gd name="T24" fmla="*/ 1196 w 1504"/>
                <a:gd name="T25" fmla="*/ 2079 h 2116"/>
                <a:gd name="T26" fmla="*/ 1146 w 1504"/>
                <a:gd name="T27" fmla="*/ 2088 h 2116"/>
                <a:gd name="T28" fmla="*/ 1103 w 1504"/>
                <a:gd name="T29" fmla="*/ 2094 h 2116"/>
                <a:gd name="T30" fmla="*/ 1058 w 1504"/>
                <a:gd name="T31" fmla="*/ 2100 h 2116"/>
                <a:gd name="T32" fmla="*/ 1009 w 1504"/>
                <a:gd name="T33" fmla="*/ 2103 h 2116"/>
                <a:gd name="T34" fmla="*/ 948 w 1504"/>
                <a:gd name="T35" fmla="*/ 2109 h 2116"/>
                <a:gd name="T36" fmla="*/ 891 w 1504"/>
                <a:gd name="T37" fmla="*/ 2113 h 2116"/>
                <a:gd name="T38" fmla="*/ 822 w 1504"/>
                <a:gd name="T39" fmla="*/ 2116 h 2116"/>
                <a:gd name="T40" fmla="*/ 758 w 1504"/>
                <a:gd name="T41" fmla="*/ 2116 h 2116"/>
                <a:gd name="T42" fmla="*/ 689 w 1504"/>
                <a:gd name="T43" fmla="*/ 2116 h 2116"/>
                <a:gd name="T44" fmla="*/ 620 w 1504"/>
                <a:gd name="T45" fmla="*/ 2113 h 2116"/>
                <a:gd name="T46" fmla="*/ 553 w 1504"/>
                <a:gd name="T47" fmla="*/ 2109 h 2116"/>
                <a:gd name="T48" fmla="*/ 481 w 1504"/>
                <a:gd name="T49" fmla="*/ 2103 h 2116"/>
                <a:gd name="T50" fmla="*/ 417 w 1504"/>
                <a:gd name="T51" fmla="*/ 2097 h 2116"/>
                <a:gd name="T52" fmla="*/ 354 w 1504"/>
                <a:gd name="T53" fmla="*/ 2088 h 2116"/>
                <a:gd name="T54" fmla="*/ 289 w 1504"/>
                <a:gd name="T55" fmla="*/ 2076 h 2116"/>
                <a:gd name="T56" fmla="*/ 226 w 1504"/>
                <a:gd name="T57" fmla="*/ 2060 h 2116"/>
                <a:gd name="T58" fmla="*/ 168 w 1504"/>
                <a:gd name="T59" fmla="*/ 2045 h 2116"/>
                <a:gd name="T60" fmla="*/ 115 w 1504"/>
                <a:gd name="T61" fmla="*/ 2026 h 2116"/>
                <a:gd name="T62" fmla="*/ 63 w 1504"/>
                <a:gd name="T63" fmla="*/ 2002 h 2116"/>
                <a:gd name="T64" fmla="*/ 27 w 1504"/>
                <a:gd name="T65" fmla="*/ 1973 h 2116"/>
                <a:gd name="T66" fmla="*/ 5 w 1504"/>
                <a:gd name="T67" fmla="*/ 1942 h 2116"/>
                <a:gd name="T68" fmla="*/ 0 w 1504"/>
                <a:gd name="T69" fmla="*/ 1921 h 2116"/>
                <a:gd name="T70" fmla="*/ 0 w 1504"/>
                <a:gd name="T71" fmla="*/ 1921 h 2116"/>
                <a:gd name="T72" fmla="*/ 0 w 1504"/>
                <a:gd name="T73" fmla="*/ 0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4" h="2116">
                  <a:moveTo>
                    <a:pt x="0" y="0"/>
                  </a:moveTo>
                  <a:lnTo>
                    <a:pt x="1504" y="0"/>
                  </a:lnTo>
                  <a:lnTo>
                    <a:pt x="1504" y="1921"/>
                  </a:lnTo>
                  <a:lnTo>
                    <a:pt x="1502" y="1940"/>
                  </a:lnTo>
                  <a:lnTo>
                    <a:pt x="1485" y="1965"/>
                  </a:lnTo>
                  <a:lnTo>
                    <a:pt x="1459" y="1990"/>
                  </a:lnTo>
                  <a:lnTo>
                    <a:pt x="1428" y="2008"/>
                  </a:lnTo>
                  <a:lnTo>
                    <a:pt x="1395" y="2023"/>
                  </a:lnTo>
                  <a:lnTo>
                    <a:pt x="1362" y="2036"/>
                  </a:lnTo>
                  <a:lnTo>
                    <a:pt x="1319" y="2048"/>
                  </a:lnTo>
                  <a:lnTo>
                    <a:pt x="1279" y="2060"/>
                  </a:lnTo>
                  <a:lnTo>
                    <a:pt x="1236" y="2069"/>
                  </a:lnTo>
                  <a:lnTo>
                    <a:pt x="1196" y="2079"/>
                  </a:lnTo>
                  <a:lnTo>
                    <a:pt x="1146" y="2088"/>
                  </a:lnTo>
                  <a:lnTo>
                    <a:pt x="1103" y="2094"/>
                  </a:lnTo>
                  <a:lnTo>
                    <a:pt x="1058" y="2100"/>
                  </a:lnTo>
                  <a:lnTo>
                    <a:pt x="1009" y="2103"/>
                  </a:lnTo>
                  <a:lnTo>
                    <a:pt x="948" y="2109"/>
                  </a:lnTo>
                  <a:lnTo>
                    <a:pt x="891" y="2113"/>
                  </a:lnTo>
                  <a:lnTo>
                    <a:pt x="822" y="2116"/>
                  </a:lnTo>
                  <a:lnTo>
                    <a:pt x="758" y="2116"/>
                  </a:lnTo>
                  <a:lnTo>
                    <a:pt x="689" y="2116"/>
                  </a:lnTo>
                  <a:lnTo>
                    <a:pt x="620" y="2113"/>
                  </a:lnTo>
                  <a:lnTo>
                    <a:pt x="553" y="2109"/>
                  </a:lnTo>
                  <a:lnTo>
                    <a:pt x="481" y="2103"/>
                  </a:lnTo>
                  <a:lnTo>
                    <a:pt x="417" y="2097"/>
                  </a:lnTo>
                  <a:lnTo>
                    <a:pt x="354" y="2088"/>
                  </a:lnTo>
                  <a:lnTo>
                    <a:pt x="289" y="2076"/>
                  </a:lnTo>
                  <a:lnTo>
                    <a:pt x="226" y="2060"/>
                  </a:lnTo>
                  <a:lnTo>
                    <a:pt x="168" y="2045"/>
                  </a:lnTo>
                  <a:lnTo>
                    <a:pt x="115" y="2026"/>
                  </a:lnTo>
                  <a:lnTo>
                    <a:pt x="63" y="2002"/>
                  </a:lnTo>
                  <a:lnTo>
                    <a:pt x="27" y="1973"/>
                  </a:lnTo>
                  <a:lnTo>
                    <a:pt x="5" y="1942"/>
                  </a:lnTo>
                  <a:lnTo>
                    <a:pt x="0" y="1921"/>
                  </a:lnTo>
                  <a:lnTo>
                    <a:pt x="0" y="1921"/>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27" name="Arc 310"/>
            <p:cNvSpPr>
              <a:spLocks/>
            </p:cNvSpPr>
            <p:nvPr/>
          </p:nvSpPr>
          <p:spPr bwMode="gray">
            <a:xfrm>
              <a:off x="1385" y="1522"/>
              <a:ext cx="57"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28" name="Arc 311"/>
            <p:cNvSpPr>
              <a:spLocks/>
            </p:cNvSpPr>
            <p:nvPr/>
          </p:nvSpPr>
          <p:spPr bwMode="gray">
            <a:xfrm>
              <a:off x="1385" y="1492"/>
              <a:ext cx="57"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29" name="Oval 312"/>
            <p:cNvSpPr>
              <a:spLocks noChangeArrowheads="1"/>
            </p:cNvSpPr>
            <p:nvPr/>
          </p:nvSpPr>
          <p:spPr bwMode="gray">
            <a:xfrm>
              <a:off x="1385" y="1457"/>
              <a:ext cx="57"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30" name="Freeform 313"/>
            <p:cNvSpPr>
              <a:spLocks/>
            </p:cNvSpPr>
            <p:nvPr/>
          </p:nvSpPr>
          <p:spPr bwMode="gray">
            <a:xfrm>
              <a:off x="1526" y="1466"/>
              <a:ext cx="54" cy="92"/>
            </a:xfrm>
            <a:custGeom>
              <a:avLst/>
              <a:gdLst>
                <a:gd name="T0" fmla="*/ 0 w 1531"/>
                <a:gd name="T1" fmla="*/ 0 h 2116"/>
                <a:gd name="T2" fmla="*/ 1531 w 1531"/>
                <a:gd name="T3" fmla="*/ 0 h 2116"/>
                <a:gd name="T4" fmla="*/ 1531 w 1531"/>
                <a:gd name="T5" fmla="*/ 1921 h 2116"/>
                <a:gd name="T6" fmla="*/ 1529 w 1531"/>
                <a:gd name="T7" fmla="*/ 1940 h 2116"/>
                <a:gd name="T8" fmla="*/ 1513 w 1531"/>
                <a:gd name="T9" fmla="*/ 1965 h 2116"/>
                <a:gd name="T10" fmla="*/ 1486 w 1531"/>
                <a:gd name="T11" fmla="*/ 1990 h 2116"/>
                <a:gd name="T12" fmla="*/ 1455 w 1531"/>
                <a:gd name="T13" fmla="*/ 2008 h 2116"/>
                <a:gd name="T14" fmla="*/ 1420 w 1531"/>
                <a:gd name="T15" fmla="*/ 2023 h 2116"/>
                <a:gd name="T16" fmla="*/ 1387 w 1531"/>
                <a:gd name="T17" fmla="*/ 2036 h 2116"/>
                <a:gd name="T18" fmla="*/ 1344 w 1531"/>
                <a:gd name="T19" fmla="*/ 2048 h 2116"/>
                <a:gd name="T20" fmla="*/ 1302 w 1531"/>
                <a:gd name="T21" fmla="*/ 2060 h 2116"/>
                <a:gd name="T22" fmla="*/ 1259 w 1531"/>
                <a:gd name="T23" fmla="*/ 2069 h 2116"/>
                <a:gd name="T24" fmla="*/ 1218 w 1531"/>
                <a:gd name="T25" fmla="*/ 2079 h 2116"/>
                <a:gd name="T26" fmla="*/ 1167 w 1531"/>
                <a:gd name="T27" fmla="*/ 2088 h 2116"/>
                <a:gd name="T28" fmla="*/ 1123 w 1531"/>
                <a:gd name="T29" fmla="*/ 2094 h 2116"/>
                <a:gd name="T30" fmla="*/ 1077 w 1531"/>
                <a:gd name="T31" fmla="*/ 2100 h 2116"/>
                <a:gd name="T32" fmla="*/ 1027 w 1531"/>
                <a:gd name="T33" fmla="*/ 2103 h 2116"/>
                <a:gd name="T34" fmla="*/ 965 w 1531"/>
                <a:gd name="T35" fmla="*/ 2109 h 2116"/>
                <a:gd name="T36" fmla="*/ 907 w 1531"/>
                <a:gd name="T37" fmla="*/ 2113 h 2116"/>
                <a:gd name="T38" fmla="*/ 837 w 1531"/>
                <a:gd name="T39" fmla="*/ 2116 h 2116"/>
                <a:gd name="T40" fmla="*/ 771 w 1531"/>
                <a:gd name="T41" fmla="*/ 2116 h 2116"/>
                <a:gd name="T42" fmla="*/ 702 w 1531"/>
                <a:gd name="T43" fmla="*/ 2116 h 2116"/>
                <a:gd name="T44" fmla="*/ 631 w 1531"/>
                <a:gd name="T45" fmla="*/ 2113 h 2116"/>
                <a:gd name="T46" fmla="*/ 563 w 1531"/>
                <a:gd name="T47" fmla="*/ 2109 h 2116"/>
                <a:gd name="T48" fmla="*/ 489 w 1531"/>
                <a:gd name="T49" fmla="*/ 2103 h 2116"/>
                <a:gd name="T50" fmla="*/ 424 w 1531"/>
                <a:gd name="T51" fmla="*/ 2097 h 2116"/>
                <a:gd name="T52" fmla="*/ 359 w 1531"/>
                <a:gd name="T53" fmla="*/ 2088 h 2116"/>
                <a:gd name="T54" fmla="*/ 294 w 1531"/>
                <a:gd name="T55" fmla="*/ 2076 h 2116"/>
                <a:gd name="T56" fmla="*/ 230 w 1531"/>
                <a:gd name="T57" fmla="*/ 2060 h 2116"/>
                <a:gd name="T58" fmla="*/ 171 w 1531"/>
                <a:gd name="T59" fmla="*/ 2045 h 2116"/>
                <a:gd name="T60" fmla="*/ 117 w 1531"/>
                <a:gd name="T61" fmla="*/ 2026 h 2116"/>
                <a:gd name="T62" fmla="*/ 64 w 1531"/>
                <a:gd name="T63" fmla="*/ 2002 h 2116"/>
                <a:gd name="T64" fmla="*/ 27 w 1531"/>
                <a:gd name="T65" fmla="*/ 1973 h 2116"/>
                <a:gd name="T66" fmla="*/ 5 w 1531"/>
                <a:gd name="T67" fmla="*/ 1942 h 2116"/>
                <a:gd name="T68" fmla="*/ 0 w 1531"/>
                <a:gd name="T69" fmla="*/ 1921 h 2116"/>
                <a:gd name="T70" fmla="*/ 0 w 1531"/>
                <a:gd name="T71" fmla="*/ 1921 h 2116"/>
                <a:gd name="T72" fmla="*/ 0 w 1531"/>
                <a:gd name="T73" fmla="*/ 0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1" h="2116">
                  <a:moveTo>
                    <a:pt x="0" y="0"/>
                  </a:moveTo>
                  <a:lnTo>
                    <a:pt x="1531" y="0"/>
                  </a:lnTo>
                  <a:lnTo>
                    <a:pt x="1531" y="1921"/>
                  </a:lnTo>
                  <a:lnTo>
                    <a:pt x="1529" y="1940"/>
                  </a:lnTo>
                  <a:lnTo>
                    <a:pt x="1513" y="1965"/>
                  </a:lnTo>
                  <a:lnTo>
                    <a:pt x="1486" y="1990"/>
                  </a:lnTo>
                  <a:lnTo>
                    <a:pt x="1455" y="2008"/>
                  </a:lnTo>
                  <a:lnTo>
                    <a:pt x="1420" y="2023"/>
                  </a:lnTo>
                  <a:lnTo>
                    <a:pt x="1387" y="2036"/>
                  </a:lnTo>
                  <a:lnTo>
                    <a:pt x="1344" y="2048"/>
                  </a:lnTo>
                  <a:lnTo>
                    <a:pt x="1302" y="2060"/>
                  </a:lnTo>
                  <a:lnTo>
                    <a:pt x="1259" y="2069"/>
                  </a:lnTo>
                  <a:lnTo>
                    <a:pt x="1218" y="2079"/>
                  </a:lnTo>
                  <a:lnTo>
                    <a:pt x="1167" y="2088"/>
                  </a:lnTo>
                  <a:lnTo>
                    <a:pt x="1123" y="2094"/>
                  </a:lnTo>
                  <a:lnTo>
                    <a:pt x="1077" y="2100"/>
                  </a:lnTo>
                  <a:lnTo>
                    <a:pt x="1027" y="2103"/>
                  </a:lnTo>
                  <a:lnTo>
                    <a:pt x="965" y="2109"/>
                  </a:lnTo>
                  <a:lnTo>
                    <a:pt x="907" y="2113"/>
                  </a:lnTo>
                  <a:lnTo>
                    <a:pt x="837" y="2116"/>
                  </a:lnTo>
                  <a:lnTo>
                    <a:pt x="771" y="2116"/>
                  </a:lnTo>
                  <a:lnTo>
                    <a:pt x="702" y="2116"/>
                  </a:lnTo>
                  <a:lnTo>
                    <a:pt x="631" y="2113"/>
                  </a:lnTo>
                  <a:lnTo>
                    <a:pt x="563" y="2109"/>
                  </a:lnTo>
                  <a:lnTo>
                    <a:pt x="489" y="2103"/>
                  </a:lnTo>
                  <a:lnTo>
                    <a:pt x="424" y="2097"/>
                  </a:lnTo>
                  <a:lnTo>
                    <a:pt x="359" y="2088"/>
                  </a:lnTo>
                  <a:lnTo>
                    <a:pt x="294" y="2076"/>
                  </a:lnTo>
                  <a:lnTo>
                    <a:pt x="230" y="2060"/>
                  </a:lnTo>
                  <a:lnTo>
                    <a:pt x="171" y="2045"/>
                  </a:lnTo>
                  <a:lnTo>
                    <a:pt x="117" y="2026"/>
                  </a:lnTo>
                  <a:lnTo>
                    <a:pt x="64" y="2002"/>
                  </a:lnTo>
                  <a:lnTo>
                    <a:pt x="27" y="1973"/>
                  </a:lnTo>
                  <a:lnTo>
                    <a:pt x="5" y="1942"/>
                  </a:lnTo>
                  <a:lnTo>
                    <a:pt x="0" y="1921"/>
                  </a:lnTo>
                  <a:lnTo>
                    <a:pt x="0" y="1921"/>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31" name="Arc 314"/>
            <p:cNvSpPr>
              <a:spLocks/>
            </p:cNvSpPr>
            <p:nvPr/>
          </p:nvSpPr>
          <p:spPr bwMode="gray">
            <a:xfrm>
              <a:off x="1525" y="1522"/>
              <a:ext cx="56"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32" name="Arc 315"/>
            <p:cNvSpPr>
              <a:spLocks/>
            </p:cNvSpPr>
            <p:nvPr/>
          </p:nvSpPr>
          <p:spPr bwMode="gray">
            <a:xfrm>
              <a:off x="1525" y="1492"/>
              <a:ext cx="56"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33" name="Oval 316"/>
            <p:cNvSpPr>
              <a:spLocks noChangeArrowheads="1"/>
            </p:cNvSpPr>
            <p:nvPr/>
          </p:nvSpPr>
          <p:spPr bwMode="gray">
            <a:xfrm>
              <a:off x="1525" y="1457"/>
              <a:ext cx="56"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34" name="Freeform 317"/>
            <p:cNvSpPr>
              <a:spLocks/>
            </p:cNvSpPr>
            <p:nvPr/>
          </p:nvSpPr>
          <p:spPr bwMode="gray">
            <a:xfrm>
              <a:off x="1275" y="1291"/>
              <a:ext cx="63" cy="93"/>
            </a:xfrm>
            <a:custGeom>
              <a:avLst/>
              <a:gdLst>
                <a:gd name="T0" fmla="*/ 0 w 1523"/>
                <a:gd name="T1" fmla="*/ 0 h 2136"/>
                <a:gd name="T2" fmla="*/ 1523 w 1523"/>
                <a:gd name="T3" fmla="*/ 0 h 2136"/>
                <a:gd name="T4" fmla="*/ 1523 w 1523"/>
                <a:gd name="T5" fmla="*/ 1940 h 2136"/>
                <a:gd name="T6" fmla="*/ 1521 w 1523"/>
                <a:gd name="T7" fmla="*/ 1959 h 2136"/>
                <a:gd name="T8" fmla="*/ 1505 w 1523"/>
                <a:gd name="T9" fmla="*/ 1984 h 2136"/>
                <a:gd name="T10" fmla="*/ 1478 w 1523"/>
                <a:gd name="T11" fmla="*/ 2009 h 2136"/>
                <a:gd name="T12" fmla="*/ 1447 w 1523"/>
                <a:gd name="T13" fmla="*/ 2028 h 2136"/>
                <a:gd name="T14" fmla="*/ 1413 w 1523"/>
                <a:gd name="T15" fmla="*/ 2043 h 2136"/>
                <a:gd name="T16" fmla="*/ 1380 w 1523"/>
                <a:gd name="T17" fmla="*/ 2056 h 2136"/>
                <a:gd name="T18" fmla="*/ 1337 w 1523"/>
                <a:gd name="T19" fmla="*/ 2068 h 2136"/>
                <a:gd name="T20" fmla="*/ 1295 w 1523"/>
                <a:gd name="T21" fmla="*/ 2081 h 2136"/>
                <a:gd name="T22" fmla="*/ 1252 w 1523"/>
                <a:gd name="T23" fmla="*/ 2090 h 2136"/>
                <a:gd name="T24" fmla="*/ 1212 w 1523"/>
                <a:gd name="T25" fmla="*/ 2099 h 2136"/>
                <a:gd name="T26" fmla="*/ 1161 w 1523"/>
                <a:gd name="T27" fmla="*/ 2108 h 2136"/>
                <a:gd name="T28" fmla="*/ 1117 w 1523"/>
                <a:gd name="T29" fmla="*/ 2115 h 2136"/>
                <a:gd name="T30" fmla="*/ 1072 w 1523"/>
                <a:gd name="T31" fmla="*/ 2121 h 2136"/>
                <a:gd name="T32" fmla="*/ 1022 w 1523"/>
                <a:gd name="T33" fmla="*/ 2124 h 2136"/>
                <a:gd name="T34" fmla="*/ 960 w 1523"/>
                <a:gd name="T35" fmla="*/ 2130 h 2136"/>
                <a:gd name="T36" fmla="*/ 902 w 1523"/>
                <a:gd name="T37" fmla="*/ 2133 h 2136"/>
                <a:gd name="T38" fmla="*/ 832 w 1523"/>
                <a:gd name="T39" fmla="*/ 2136 h 2136"/>
                <a:gd name="T40" fmla="*/ 767 w 1523"/>
                <a:gd name="T41" fmla="*/ 2136 h 2136"/>
                <a:gd name="T42" fmla="*/ 698 w 1523"/>
                <a:gd name="T43" fmla="*/ 2136 h 2136"/>
                <a:gd name="T44" fmla="*/ 628 w 1523"/>
                <a:gd name="T45" fmla="*/ 2133 h 2136"/>
                <a:gd name="T46" fmla="*/ 560 w 1523"/>
                <a:gd name="T47" fmla="*/ 2130 h 2136"/>
                <a:gd name="T48" fmla="*/ 487 w 1523"/>
                <a:gd name="T49" fmla="*/ 2124 h 2136"/>
                <a:gd name="T50" fmla="*/ 422 w 1523"/>
                <a:gd name="T51" fmla="*/ 2118 h 2136"/>
                <a:gd name="T52" fmla="*/ 358 w 1523"/>
                <a:gd name="T53" fmla="*/ 2108 h 2136"/>
                <a:gd name="T54" fmla="*/ 293 w 1523"/>
                <a:gd name="T55" fmla="*/ 2096 h 2136"/>
                <a:gd name="T56" fmla="*/ 229 w 1523"/>
                <a:gd name="T57" fmla="*/ 2081 h 2136"/>
                <a:gd name="T58" fmla="*/ 170 w 1523"/>
                <a:gd name="T59" fmla="*/ 2065 h 2136"/>
                <a:gd name="T60" fmla="*/ 116 w 1523"/>
                <a:gd name="T61" fmla="*/ 2046 h 2136"/>
                <a:gd name="T62" fmla="*/ 64 w 1523"/>
                <a:gd name="T63" fmla="*/ 2022 h 2136"/>
                <a:gd name="T64" fmla="*/ 26 w 1523"/>
                <a:gd name="T65" fmla="*/ 1993 h 2136"/>
                <a:gd name="T66" fmla="*/ 5 w 1523"/>
                <a:gd name="T67" fmla="*/ 1961 h 2136"/>
                <a:gd name="T68" fmla="*/ 0 w 1523"/>
                <a:gd name="T69" fmla="*/ 1940 h 2136"/>
                <a:gd name="T70" fmla="*/ 0 w 1523"/>
                <a:gd name="T71" fmla="*/ 1940 h 2136"/>
                <a:gd name="T72" fmla="*/ 0 w 1523"/>
                <a:gd name="T73"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3" h="2136">
                  <a:moveTo>
                    <a:pt x="0" y="0"/>
                  </a:moveTo>
                  <a:lnTo>
                    <a:pt x="1523" y="0"/>
                  </a:lnTo>
                  <a:lnTo>
                    <a:pt x="1523" y="1940"/>
                  </a:lnTo>
                  <a:lnTo>
                    <a:pt x="1521" y="1959"/>
                  </a:lnTo>
                  <a:lnTo>
                    <a:pt x="1505" y="1984"/>
                  </a:lnTo>
                  <a:lnTo>
                    <a:pt x="1478" y="2009"/>
                  </a:lnTo>
                  <a:lnTo>
                    <a:pt x="1447" y="2028"/>
                  </a:lnTo>
                  <a:lnTo>
                    <a:pt x="1413" y="2043"/>
                  </a:lnTo>
                  <a:lnTo>
                    <a:pt x="1380" y="2056"/>
                  </a:lnTo>
                  <a:lnTo>
                    <a:pt x="1337" y="2068"/>
                  </a:lnTo>
                  <a:lnTo>
                    <a:pt x="1295" y="2081"/>
                  </a:lnTo>
                  <a:lnTo>
                    <a:pt x="1252" y="2090"/>
                  </a:lnTo>
                  <a:lnTo>
                    <a:pt x="1212" y="2099"/>
                  </a:lnTo>
                  <a:lnTo>
                    <a:pt x="1161" y="2108"/>
                  </a:lnTo>
                  <a:lnTo>
                    <a:pt x="1117" y="2115"/>
                  </a:lnTo>
                  <a:lnTo>
                    <a:pt x="1072" y="2121"/>
                  </a:lnTo>
                  <a:lnTo>
                    <a:pt x="1022" y="2124"/>
                  </a:lnTo>
                  <a:lnTo>
                    <a:pt x="960" y="2130"/>
                  </a:lnTo>
                  <a:lnTo>
                    <a:pt x="902" y="2133"/>
                  </a:lnTo>
                  <a:lnTo>
                    <a:pt x="832" y="2136"/>
                  </a:lnTo>
                  <a:lnTo>
                    <a:pt x="767" y="2136"/>
                  </a:lnTo>
                  <a:lnTo>
                    <a:pt x="698" y="2136"/>
                  </a:lnTo>
                  <a:lnTo>
                    <a:pt x="628" y="2133"/>
                  </a:lnTo>
                  <a:lnTo>
                    <a:pt x="560" y="2130"/>
                  </a:lnTo>
                  <a:lnTo>
                    <a:pt x="487" y="2124"/>
                  </a:lnTo>
                  <a:lnTo>
                    <a:pt x="422" y="2118"/>
                  </a:lnTo>
                  <a:lnTo>
                    <a:pt x="358" y="2108"/>
                  </a:lnTo>
                  <a:lnTo>
                    <a:pt x="293" y="2096"/>
                  </a:lnTo>
                  <a:lnTo>
                    <a:pt x="229" y="2081"/>
                  </a:lnTo>
                  <a:lnTo>
                    <a:pt x="170" y="2065"/>
                  </a:lnTo>
                  <a:lnTo>
                    <a:pt x="116" y="2046"/>
                  </a:lnTo>
                  <a:lnTo>
                    <a:pt x="64" y="2022"/>
                  </a:lnTo>
                  <a:lnTo>
                    <a:pt x="26" y="1993"/>
                  </a:lnTo>
                  <a:lnTo>
                    <a:pt x="5" y="1961"/>
                  </a:lnTo>
                  <a:lnTo>
                    <a:pt x="0" y="1940"/>
                  </a:lnTo>
                  <a:lnTo>
                    <a:pt x="0" y="1940"/>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35" name="Arc 318"/>
            <p:cNvSpPr>
              <a:spLocks/>
            </p:cNvSpPr>
            <p:nvPr/>
          </p:nvSpPr>
          <p:spPr bwMode="gray">
            <a:xfrm>
              <a:off x="1274" y="1348"/>
              <a:ext cx="65"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36" name="Arc 319"/>
            <p:cNvSpPr>
              <a:spLocks/>
            </p:cNvSpPr>
            <p:nvPr/>
          </p:nvSpPr>
          <p:spPr bwMode="gray">
            <a:xfrm>
              <a:off x="1274" y="1317"/>
              <a:ext cx="65"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37" name="Oval 320"/>
            <p:cNvSpPr>
              <a:spLocks noChangeArrowheads="1"/>
            </p:cNvSpPr>
            <p:nvPr/>
          </p:nvSpPr>
          <p:spPr bwMode="gray">
            <a:xfrm>
              <a:off x="1274" y="1282"/>
              <a:ext cx="65"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38" name="Freeform 321"/>
            <p:cNvSpPr>
              <a:spLocks/>
            </p:cNvSpPr>
            <p:nvPr/>
          </p:nvSpPr>
          <p:spPr bwMode="gray">
            <a:xfrm>
              <a:off x="1340" y="1291"/>
              <a:ext cx="59" cy="93"/>
            </a:xfrm>
            <a:custGeom>
              <a:avLst/>
              <a:gdLst>
                <a:gd name="T0" fmla="*/ 0 w 1490"/>
                <a:gd name="T1" fmla="*/ 0 h 2136"/>
                <a:gd name="T2" fmla="*/ 1490 w 1490"/>
                <a:gd name="T3" fmla="*/ 0 h 2136"/>
                <a:gd name="T4" fmla="*/ 1490 w 1490"/>
                <a:gd name="T5" fmla="*/ 1940 h 2136"/>
                <a:gd name="T6" fmla="*/ 1488 w 1490"/>
                <a:gd name="T7" fmla="*/ 1959 h 2136"/>
                <a:gd name="T8" fmla="*/ 1472 w 1490"/>
                <a:gd name="T9" fmla="*/ 1984 h 2136"/>
                <a:gd name="T10" fmla="*/ 1445 w 1490"/>
                <a:gd name="T11" fmla="*/ 2009 h 2136"/>
                <a:gd name="T12" fmla="*/ 1415 w 1490"/>
                <a:gd name="T13" fmla="*/ 2028 h 2136"/>
                <a:gd name="T14" fmla="*/ 1382 w 1490"/>
                <a:gd name="T15" fmla="*/ 2043 h 2136"/>
                <a:gd name="T16" fmla="*/ 1350 w 1490"/>
                <a:gd name="T17" fmla="*/ 2056 h 2136"/>
                <a:gd name="T18" fmla="*/ 1307 w 1490"/>
                <a:gd name="T19" fmla="*/ 2068 h 2136"/>
                <a:gd name="T20" fmla="*/ 1267 w 1490"/>
                <a:gd name="T21" fmla="*/ 2081 h 2136"/>
                <a:gd name="T22" fmla="*/ 1225 w 1490"/>
                <a:gd name="T23" fmla="*/ 2090 h 2136"/>
                <a:gd name="T24" fmla="*/ 1185 w 1490"/>
                <a:gd name="T25" fmla="*/ 2099 h 2136"/>
                <a:gd name="T26" fmla="*/ 1136 w 1490"/>
                <a:gd name="T27" fmla="*/ 2108 h 2136"/>
                <a:gd name="T28" fmla="*/ 1092 w 1490"/>
                <a:gd name="T29" fmla="*/ 2115 h 2136"/>
                <a:gd name="T30" fmla="*/ 1048 w 1490"/>
                <a:gd name="T31" fmla="*/ 2121 h 2136"/>
                <a:gd name="T32" fmla="*/ 1000 w 1490"/>
                <a:gd name="T33" fmla="*/ 2124 h 2136"/>
                <a:gd name="T34" fmla="*/ 939 w 1490"/>
                <a:gd name="T35" fmla="*/ 2130 h 2136"/>
                <a:gd name="T36" fmla="*/ 883 w 1490"/>
                <a:gd name="T37" fmla="*/ 2133 h 2136"/>
                <a:gd name="T38" fmla="*/ 814 w 1490"/>
                <a:gd name="T39" fmla="*/ 2136 h 2136"/>
                <a:gd name="T40" fmla="*/ 751 w 1490"/>
                <a:gd name="T41" fmla="*/ 2136 h 2136"/>
                <a:gd name="T42" fmla="*/ 683 w 1490"/>
                <a:gd name="T43" fmla="*/ 2136 h 2136"/>
                <a:gd name="T44" fmla="*/ 614 w 1490"/>
                <a:gd name="T45" fmla="*/ 2133 h 2136"/>
                <a:gd name="T46" fmla="*/ 548 w 1490"/>
                <a:gd name="T47" fmla="*/ 2130 h 2136"/>
                <a:gd name="T48" fmla="*/ 476 w 1490"/>
                <a:gd name="T49" fmla="*/ 2124 h 2136"/>
                <a:gd name="T50" fmla="*/ 413 w 1490"/>
                <a:gd name="T51" fmla="*/ 2118 h 2136"/>
                <a:gd name="T52" fmla="*/ 350 w 1490"/>
                <a:gd name="T53" fmla="*/ 2108 h 2136"/>
                <a:gd name="T54" fmla="*/ 287 w 1490"/>
                <a:gd name="T55" fmla="*/ 2096 h 2136"/>
                <a:gd name="T56" fmla="*/ 224 w 1490"/>
                <a:gd name="T57" fmla="*/ 2081 h 2136"/>
                <a:gd name="T58" fmla="*/ 167 w 1490"/>
                <a:gd name="T59" fmla="*/ 2065 h 2136"/>
                <a:gd name="T60" fmla="*/ 114 w 1490"/>
                <a:gd name="T61" fmla="*/ 2046 h 2136"/>
                <a:gd name="T62" fmla="*/ 63 w 1490"/>
                <a:gd name="T63" fmla="*/ 2022 h 2136"/>
                <a:gd name="T64" fmla="*/ 26 w 1490"/>
                <a:gd name="T65" fmla="*/ 1993 h 2136"/>
                <a:gd name="T66" fmla="*/ 5 w 1490"/>
                <a:gd name="T67" fmla="*/ 1961 h 2136"/>
                <a:gd name="T68" fmla="*/ 0 w 1490"/>
                <a:gd name="T69" fmla="*/ 1940 h 2136"/>
                <a:gd name="T70" fmla="*/ 0 w 1490"/>
                <a:gd name="T71" fmla="*/ 1940 h 2136"/>
                <a:gd name="T72" fmla="*/ 0 w 1490"/>
                <a:gd name="T73"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0" h="2136">
                  <a:moveTo>
                    <a:pt x="0" y="0"/>
                  </a:moveTo>
                  <a:lnTo>
                    <a:pt x="1490" y="0"/>
                  </a:lnTo>
                  <a:lnTo>
                    <a:pt x="1490" y="1940"/>
                  </a:lnTo>
                  <a:lnTo>
                    <a:pt x="1488" y="1959"/>
                  </a:lnTo>
                  <a:lnTo>
                    <a:pt x="1472" y="1984"/>
                  </a:lnTo>
                  <a:lnTo>
                    <a:pt x="1445" y="2009"/>
                  </a:lnTo>
                  <a:lnTo>
                    <a:pt x="1415" y="2028"/>
                  </a:lnTo>
                  <a:lnTo>
                    <a:pt x="1382" y="2043"/>
                  </a:lnTo>
                  <a:lnTo>
                    <a:pt x="1350" y="2056"/>
                  </a:lnTo>
                  <a:lnTo>
                    <a:pt x="1307" y="2068"/>
                  </a:lnTo>
                  <a:lnTo>
                    <a:pt x="1267" y="2081"/>
                  </a:lnTo>
                  <a:lnTo>
                    <a:pt x="1225" y="2090"/>
                  </a:lnTo>
                  <a:lnTo>
                    <a:pt x="1185" y="2099"/>
                  </a:lnTo>
                  <a:lnTo>
                    <a:pt x="1136" y="2108"/>
                  </a:lnTo>
                  <a:lnTo>
                    <a:pt x="1092" y="2115"/>
                  </a:lnTo>
                  <a:lnTo>
                    <a:pt x="1048" y="2121"/>
                  </a:lnTo>
                  <a:lnTo>
                    <a:pt x="1000" y="2124"/>
                  </a:lnTo>
                  <a:lnTo>
                    <a:pt x="939" y="2130"/>
                  </a:lnTo>
                  <a:lnTo>
                    <a:pt x="883" y="2133"/>
                  </a:lnTo>
                  <a:lnTo>
                    <a:pt x="814" y="2136"/>
                  </a:lnTo>
                  <a:lnTo>
                    <a:pt x="751" y="2136"/>
                  </a:lnTo>
                  <a:lnTo>
                    <a:pt x="683" y="2136"/>
                  </a:lnTo>
                  <a:lnTo>
                    <a:pt x="614" y="2133"/>
                  </a:lnTo>
                  <a:lnTo>
                    <a:pt x="548" y="2130"/>
                  </a:lnTo>
                  <a:lnTo>
                    <a:pt x="476" y="2124"/>
                  </a:lnTo>
                  <a:lnTo>
                    <a:pt x="413" y="2118"/>
                  </a:lnTo>
                  <a:lnTo>
                    <a:pt x="350" y="2108"/>
                  </a:lnTo>
                  <a:lnTo>
                    <a:pt x="287" y="2096"/>
                  </a:lnTo>
                  <a:lnTo>
                    <a:pt x="224" y="2081"/>
                  </a:lnTo>
                  <a:lnTo>
                    <a:pt x="167" y="2065"/>
                  </a:lnTo>
                  <a:lnTo>
                    <a:pt x="114" y="2046"/>
                  </a:lnTo>
                  <a:lnTo>
                    <a:pt x="63" y="2022"/>
                  </a:lnTo>
                  <a:lnTo>
                    <a:pt x="26" y="1993"/>
                  </a:lnTo>
                  <a:lnTo>
                    <a:pt x="5" y="1961"/>
                  </a:lnTo>
                  <a:lnTo>
                    <a:pt x="0" y="1940"/>
                  </a:lnTo>
                  <a:lnTo>
                    <a:pt x="0" y="1940"/>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39" name="Arc 322"/>
            <p:cNvSpPr>
              <a:spLocks/>
            </p:cNvSpPr>
            <p:nvPr/>
          </p:nvSpPr>
          <p:spPr bwMode="gray">
            <a:xfrm>
              <a:off x="1339" y="1348"/>
              <a:ext cx="61"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40" name="Arc 323"/>
            <p:cNvSpPr>
              <a:spLocks/>
            </p:cNvSpPr>
            <p:nvPr/>
          </p:nvSpPr>
          <p:spPr bwMode="gray">
            <a:xfrm>
              <a:off x="1339" y="1317"/>
              <a:ext cx="61"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41" name="Oval 324"/>
            <p:cNvSpPr>
              <a:spLocks noChangeArrowheads="1"/>
            </p:cNvSpPr>
            <p:nvPr/>
          </p:nvSpPr>
          <p:spPr bwMode="gray">
            <a:xfrm>
              <a:off x="1339" y="1282"/>
              <a:ext cx="61"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42" name="Freeform 325"/>
            <p:cNvSpPr>
              <a:spLocks/>
            </p:cNvSpPr>
            <p:nvPr/>
          </p:nvSpPr>
          <p:spPr bwMode="gray">
            <a:xfrm>
              <a:off x="1471" y="1291"/>
              <a:ext cx="53" cy="93"/>
            </a:xfrm>
            <a:custGeom>
              <a:avLst/>
              <a:gdLst>
                <a:gd name="T0" fmla="*/ 0 w 1505"/>
                <a:gd name="T1" fmla="*/ 0 h 2136"/>
                <a:gd name="T2" fmla="*/ 1505 w 1505"/>
                <a:gd name="T3" fmla="*/ 0 h 2136"/>
                <a:gd name="T4" fmla="*/ 1505 w 1505"/>
                <a:gd name="T5" fmla="*/ 1940 h 2136"/>
                <a:gd name="T6" fmla="*/ 1503 w 1505"/>
                <a:gd name="T7" fmla="*/ 1959 h 2136"/>
                <a:gd name="T8" fmla="*/ 1486 w 1505"/>
                <a:gd name="T9" fmla="*/ 1984 h 2136"/>
                <a:gd name="T10" fmla="*/ 1460 w 1505"/>
                <a:gd name="T11" fmla="*/ 2009 h 2136"/>
                <a:gd name="T12" fmla="*/ 1429 w 1505"/>
                <a:gd name="T13" fmla="*/ 2028 h 2136"/>
                <a:gd name="T14" fmla="*/ 1396 w 1505"/>
                <a:gd name="T15" fmla="*/ 2043 h 2136"/>
                <a:gd name="T16" fmla="*/ 1363 w 1505"/>
                <a:gd name="T17" fmla="*/ 2056 h 2136"/>
                <a:gd name="T18" fmla="*/ 1320 w 1505"/>
                <a:gd name="T19" fmla="*/ 2068 h 2136"/>
                <a:gd name="T20" fmla="*/ 1280 w 1505"/>
                <a:gd name="T21" fmla="*/ 2081 h 2136"/>
                <a:gd name="T22" fmla="*/ 1237 w 1505"/>
                <a:gd name="T23" fmla="*/ 2090 h 2136"/>
                <a:gd name="T24" fmla="*/ 1197 w 1505"/>
                <a:gd name="T25" fmla="*/ 2099 h 2136"/>
                <a:gd name="T26" fmla="*/ 1147 w 1505"/>
                <a:gd name="T27" fmla="*/ 2108 h 2136"/>
                <a:gd name="T28" fmla="*/ 1103 w 1505"/>
                <a:gd name="T29" fmla="*/ 2115 h 2136"/>
                <a:gd name="T30" fmla="*/ 1059 w 1505"/>
                <a:gd name="T31" fmla="*/ 2121 h 2136"/>
                <a:gd name="T32" fmla="*/ 1010 w 1505"/>
                <a:gd name="T33" fmla="*/ 2124 h 2136"/>
                <a:gd name="T34" fmla="*/ 949 w 1505"/>
                <a:gd name="T35" fmla="*/ 2130 h 2136"/>
                <a:gd name="T36" fmla="*/ 892 w 1505"/>
                <a:gd name="T37" fmla="*/ 2133 h 2136"/>
                <a:gd name="T38" fmla="*/ 822 w 1505"/>
                <a:gd name="T39" fmla="*/ 2136 h 2136"/>
                <a:gd name="T40" fmla="*/ 758 w 1505"/>
                <a:gd name="T41" fmla="*/ 2136 h 2136"/>
                <a:gd name="T42" fmla="*/ 690 w 1505"/>
                <a:gd name="T43" fmla="*/ 2136 h 2136"/>
                <a:gd name="T44" fmla="*/ 621 w 1505"/>
                <a:gd name="T45" fmla="*/ 2133 h 2136"/>
                <a:gd name="T46" fmla="*/ 553 w 1505"/>
                <a:gd name="T47" fmla="*/ 2130 h 2136"/>
                <a:gd name="T48" fmla="*/ 481 w 1505"/>
                <a:gd name="T49" fmla="*/ 2124 h 2136"/>
                <a:gd name="T50" fmla="*/ 417 w 1505"/>
                <a:gd name="T51" fmla="*/ 2118 h 2136"/>
                <a:gd name="T52" fmla="*/ 354 w 1505"/>
                <a:gd name="T53" fmla="*/ 2108 h 2136"/>
                <a:gd name="T54" fmla="*/ 290 w 1505"/>
                <a:gd name="T55" fmla="*/ 2096 h 2136"/>
                <a:gd name="T56" fmla="*/ 226 w 1505"/>
                <a:gd name="T57" fmla="*/ 2081 h 2136"/>
                <a:gd name="T58" fmla="*/ 168 w 1505"/>
                <a:gd name="T59" fmla="*/ 2065 h 2136"/>
                <a:gd name="T60" fmla="*/ 115 w 1505"/>
                <a:gd name="T61" fmla="*/ 2046 h 2136"/>
                <a:gd name="T62" fmla="*/ 63 w 1505"/>
                <a:gd name="T63" fmla="*/ 2022 h 2136"/>
                <a:gd name="T64" fmla="*/ 27 w 1505"/>
                <a:gd name="T65" fmla="*/ 1993 h 2136"/>
                <a:gd name="T66" fmla="*/ 5 w 1505"/>
                <a:gd name="T67" fmla="*/ 1961 h 2136"/>
                <a:gd name="T68" fmla="*/ 0 w 1505"/>
                <a:gd name="T69" fmla="*/ 1940 h 2136"/>
                <a:gd name="T70" fmla="*/ 0 w 1505"/>
                <a:gd name="T71" fmla="*/ 1940 h 2136"/>
                <a:gd name="T72" fmla="*/ 0 w 1505"/>
                <a:gd name="T73"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5" h="2136">
                  <a:moveTo>
                    <a:pt x="0" y="0"/>
                  </a:moveTo>
                  <a:lnTo>
                    <a:pt x="1505" y="0"/>
                  </a:lnTo>
                  <a:lnTo>
                    <a:pt x="1505" y="1940"/>
                  </a:lnTo>
                  <a:lnTo>
                    <a:pt x="1503" y="1959"/>
                  </a:lnTo>
                  <a:lnTo>
                    <a:pt x="1486" y="1984"/>
                  </a:lnTo>
                  <a:lnTo>
                    <a:pt x="1460" y="2009"/>
                  </a:lnTo>
                  <a:lnTo>
                    <a:pt x="1429" y="2028"/>
                  </a:lnTo>
                  <a:lnTo>
                    <a:pt x="1396" y="2043"/>
                  </a:lnTo>
                  <a:lnTo>
                    <a:pt x="1363" y="2056"/>
                  </a:lnTo>
                  <a:lnTo>
                    <a:pt x="1320" y="2068"/>
                  </a:lnTo>
                  <a:lnTo>
                    <a:pt x="1280" y="2081"/>
                  </a:lnTo>
                  <a:lnTo>
                    <a:pt x="1237" y="2090"/>
                  </a:lnTo>
                  <a:lnTo>
                    <a:pt x="1197" y="2099"/>
                  </a:lnTo>
                  <a:lnTo>
                    <a:pt x="1147" y="2108"/>
                  </a:lnTo>
                  <a:lnTo>
                    <a:pt x="1103" y="2115"/>
                  </a:lnTo>
                  <a:lnTo>
                    <a:pt x="1059" y="2121"/>
                  </a:lnTo>
                  <a:lnTo>
                    <a:pt x="1010" y="2124"/>
                  </a:lnTo>
                  <a:lnTo>
                    <a:pt x="949" y="2130"/>
                  </a:lnTo>
                  <a:lnTo>
                    <a:pt x="892" y="2133"/>
                  </a:lnTo>
                  <a:lnTo>
                    <a:pt x="822" y="2136"/>
                  </a:lnTo>
                  <a:lnTo>
                    <a:pt x="758" y="2136"/>
                  </a:lnTo>
                  <a:lnTo>
                    <a:pt x="690" y="2136"/>
                  </a:lnTo>
                  <a:lnTo>
                    <a:pt x="621" y="2133"/>
                  </a:lnTo>
                  <a:lnTo>
                    <a:pt x="553" y="2130"/>
                  </a:lnTo>
                  <a:lnTo>
                    <a:pt x="481" y="2124"/>
                  </a:lnTo>
                  <a:lnTo>
                    <a:pt x="417" y="2118"/>
                  </a:lnTo>
                  <a:lnTo>
                    <a:pt x="354" y="2108"/>
                  </a:lnTo>
                  <a:lnTo>
                    <a:pt x="290" y="2096"/>
                  </a:lnTo>
                  <a:lnTo>
                    <a:pt x="226" y="2081"/>
                  </a:lnTo>
                  <a:lnTo>
                    <a:pt x="168" y="2065"/>
                  </a:lnTo>
                  <a:lnTo>
                    <a:pt x="115" y="2046"/>
                  </a:lnTo>
                  <a:lnTo>
                    <a:pt x="63" y="2022"/>
                  </a:lnTo>
                  <a:lnTo>
                    <a:pt x="27" y="1993"/>
                  </a:lnTo>
                  <a:lnTo>
                    <a:pt x="5" y="1961"/>
                  </a:lnTo>
                  <a:lnTo>
                    <a:pt x="0" y="1940"/>
                  </a:lnTo>
                  <a:lnTo>
                    <a:pt x="0" y="1940"/>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43" name="Arc 326"/>
            <p:cNvSpPr>
              <a:spLocks/>
            </p:cNvSpPr>
            <p:nvPr/>
          </p:nvSpPr>
          <p:spPr bwMode="gray">
            <a:xfrm>
              <a:off x="1470" y="1348"/>
              <a:ext cx="55"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44" name="Arc 327"/>
            <p:cNvSpPr>
              <a:spLocks/>
            </p:cNvSpPr>
            <p:nvPr/>
          </p:nvSpPr>
          <p:spPr bwMode="gray">
            <a:xfrm>
              <a:off x="1470" y="1317"/>
              <a:ext cx="55"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45" name="Oval 328"/>
            <p:cNvSpPr>
              <a:spLocks noChangeArrowheads="1"/>
            </p:cNvSpPr>
            <p:nvPr/>
          </p:nvSpPr>
          <p:spPr bwMode="gray">
            <a:xfrm>
              <a:off x="1470" y="1282"/>
              <a:ext cx="55"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46" name="Freeform 329"/>
            <p:cNvSpPr>
              <a:spLocks/>
            </p:cNvSpPr>
            <p:nvPr/>
          </p:nvSpPr>
          <p:spPr bwMode="gray">
            <a:xfrm>
              <a:off x="1552" y="1291"/>
              <a:ext cx="56" cy="93"/>
            </a:xfrm>
            <a:custGeom>
              <a:avLst/>
              <a:gdLst>
                <a:gd name="T0" fmla="*/ 0 w 1529"/>
                <a:gd name="T1" fmla="*/ 0 h 2136"/>
                <a:gd name="T2" fmla="*/ 1529 w 1529"/>
                <a:gd name="T3" fmla="*/ 0 h 2136"/>
                <a:gd name="T4" fmla="*/ 1529 w 1529"/>
                <a:gd name="T5" fmla="*/ 1940 h 2136"/>
                <a:gd name="T6" fmla="*/ 1527 w 1529"/>
                <a:gd name="T7" fmla="*/ 1959 h 2136"/>
                <a:gd name="T8" fmla="*/ 1511 w 1529"/>
                <a:gd name="T9" fmla="*/ 1984 h 2136"/>
                <a:gd name="T10" fmla="*/ 1484 w 1529"/>
                <a:gd name="T11" fmla="*/ 2009 h 2136"/>
                <a:gd name="T12" fmla="*/ 1453 w 1529"/>
                <a:gd name="T13" fmla="*/ 2028 h 2136"/>
                <a:gd name="T14" fmla="*/ 1419 w 1529"/>
                <a:gd name="T15" fmla="*/ 2043 h 2136"/>
                <a:gd name="T16" fmla="*/ 1385 w 1529"/>
                <a:gd name="T17" fmla="*/ 2056 h 2136"/>
                <a:gd name="T18" fmla="*/ 1342 w 1529"/>
                <a:gd name="T19" fmla="*/ 2068 h 2136"/>
                <a:gd name="T20" fmla="*/ 1300 w 1529"/>
                <a:gd name="T21" fmla="*/ 2081 h 2136"/>
                <a:gd name="T22" fmla="*/ 1257 w 1529"/>
                <a:gd name="T23" fmla="*/ 2090 h 2136"/>
                <a:gd name="T24" fmla="*/ 1217 w 1529"/>
                <a:gd name="T25" fmla="*/ 2099 h 2136"/>
                <a:gd name="T26" fmla="*/ 1166 w 1529"/>
                <a:gd name="T27" fmla="*/ 2108 h 2136"/>
                <a:gd name="T28" fmla="*/ 1121 w 1529"/>
                <a:gd name="T29" fmla="*/ 2115 h 2136"/>
                <a:gd name="T30" fmla="*/ 1076 w 1529"/>
                <a:gd name="T31" fmla="*/ 2121 h 2136"/>
                <a:gd name="T32" fmla="*/ 1026 w 1529"/>
                <a:gd name="T33" fmla="*/ 2124 h 2136"/>
                <a:gd name="T34" fmla="*/ 964 w 1529"/>
                <a:gd name="T35" fmla="*/ 2130 h 2136"/>
                <a:gd name="T36" fmla="*/ 906 w 1529"/>
                <a:gd name="T37" fmla="*/ 2133 h 2136"/>
                <a:gd name="T38" fmla="*/ 835 w 1529"/>
                <a:gd name="T39" fmla="*/ 2136 h 2136"/>
                <a:gd name="T40" fmla="*/ 770 w 1529"/>
                <a:gd name="T41" fmla="*/ 2136 h 2136"/>
                <a:gd name="T42" fmla="*/ 701 w 1529"/>
                <a:gd name="T43" fmla="*/ 2136 h 2136"/>
                <a:gd name="T44" fmla="*/ 630 w 1529"/>
                <a:gd name="T45" fmla="*/ 2133 h 2136"/>
                <a:gd name="T46" fmla="*/ 562 w 1529"/>
                <a:gd name="T47" fmla="*/ 2130 h 2136"/>
                <a:gd name="T48" fmla="*/ 488 w 1529"/>
                <a:gd name="T49" fmla="*/ 2124 h 2136"/>
                <a:gd name="T50" fmla="*/ 423 w 1529"/>
                <a:gd name="T51" fmla="*/ 2118 h 2136"/>
                <a:gd name="T52" fmla="*/ 359 w 1529"/>
                <a:gd name="T53" fmla="*/ 2108 h 2136"/>
                <a:gd name="T54" fmla="*/ 294 w 1529"/>
                <a:gd name="T55" fmla="*/ 2096 h 2136"/>
                <a:gd name="T56" fmla="*/ 230 w 1529"/>
                <a:gd name="T57" fmla="*/ 2081 h 2136"/>
                <a:gd name="T58" fmla="*/ 171 w 1529"/>
                <a:gd name="T59" fmla="*/ 2065 h 2136"/>
                <a:gd name="T60" fmla="*/ 117 w 1529"/>
                <a:gd name="T61" fmla="*/ 2046 h 2136"/>
                <a:gd name="T62" fmla="*/ 64 w 1529"/>
                <a:gd name="T63" fmla="*/ 2022 h 2136"/>
                <a:gd name="T64" fmla="*/ 27 w 1529"/>
                <a:gd name="T65" fmla="*/ 1993 h 2136"/>
                <a:gd name="T66" fmla="*/ 5 w 1529"/>
                <a:gd name="T67" fmla="*/ 1961 h 2136"/>
                <a:gd name="T68" fmla="*/ 0 w 1529"/>
                <a:gd name="T69" fmla="*/ 1940 h 2136"/>
                <a:gd name="T70" fmla="*/ 0 w 1529"/>
                <a:gd name="T71" fmla="*/ 1940 h 2136"/>
                <a:gd name="T72" fmla="*/ 0 w 1529"/>
                <a:gd name="T73"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9" h="2136">
                  <a:moveTo>
                    <a:pt x="0" y="0"/>
                  </a:moveTo>
                  <a:lnTo>
                    <a:pt x="1529" y="0"/>
                  </a:lnTo>
                  <a:lnTo>
                    <a:pt x="1529" y="1940"/>
                  </a:lnTo>
                  <a:lnTo>
                    <a:pt x="1527" y="1959"/>
                  </a:lnTo>
                  <a:lnTo>
                    <a:pt x="1511" y="1984"/>
                  </a:lnTo>
                  <a:lnTo>
                    <a:pt x="1484" y="2009"/>
                  </a:lnTo>
                  <a:lnTo>
                    <a:pt x="1453" y="2028"/>
                  </a:lnTo>
                  <a:lnTo>
                    <a:pt x="1419" y="2043"/>
                  </a:lnTo>
                  <a:lnTo>
                    <a:pt x="1385" y="2056"/>
                  </a:lnTo>
                  <a:lnTo>
                    <a:pt x="1342" y="2068"/>
                  </a:lnTo>
                  <a:lnTo>
                    <a:pt x="1300" y="2081"/>
                  </a:lnTo>
                  <a:lnTo>
                    <a:pt x="1257" y="2090"/>
                  </a:lnTo>
                  <a:lnTo>
                    <a:pt x="1217" y="2099"/>
                  </a:lnTo>
                  <a:lnTo>
                    <a:pt x="1166" y="2108"/>
                  </a:lnTo>
                  <a:lnTo>
                    <a:pt x="1121" y="2115"/>
                  </a:lnTo>
                  <a:lnTo>
                    <a:pt x="1076" y="2121"/>
                  </a:lnTo>
                  <a:lnTo>
                    <a:pt x="1026" y="2124"/>
                  </a:lnTo>
                  <a:lnTo>
                    <a:pt x="964" y="2130"/>
                  </a:lnTo>
                  <a:lnTo>
                    <a:pt x="906" y="2133"/>
                  </a:lnTo>
                  <a:lnTo>
                    <a:pt x="835" y="2136"/>
                  </a:lnTo>
                  <a:lnTo>
                    <a:pt x="770" y="2136"/>
                  </a:lnTo>
                  <a:lnTo>
                    <a:pt x="701" y="2136"/>
                  </a:lnTo>
                  <a:lnTo>
                    <a:pt x="630" y="2133"/>
                  </a:lnTo>
                  <a:lnTo>
                    <a:pt x="562" y="2130"/>
                  </a:lnTo>
                  <a:lnTo>
                    <a:pt x="488" y="2124"/>
                  </a:lnTo>
                  <a:lnTo>
                    <a:pt x="423" y="2118"/>
                  </a:lnTo>
                  <a:lnTo>
                    <a:pt x="359" y="2108"/>
                  </a:lnTo>
                  <a:lnTo>
                    <a:pt x="294" y="2096"/>
                  </a:lnTo>
                  <a:lnTo>
                    <a:pt x="230" y="2081"/>
                  </a:lnTo>
                  <a:lnTo>
                    <a:pt x="171" y="2065"/>
                  </a:lnTo>
                  <a:lnTo>
                    <a:pt x="117" y="2046"/>
                  </a:lnTo>
                  <a:lnTo>
                    <a:pt x="64" y="2022"/>
                  </a:lnTo>
                  <a:lnTo>
                    <a:pt x="27" y="1993"/>
                  </a:lnTo>
                  <a:lnTo>
                    <a:pt x="5" y="1961"/>
                  </a:lnTo>
                  <a:lnTo>
                    <a:pt x="0" y="1940"/>
                  </a:lnTo>
                  <a:lnTo>
                    <a:pt x="0" y="1940"/>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47" name="Arc 330"/>
            <p:cNvSpPr>
              <a:spLocks/>
            </p:cNvSpPr>
            <p:nvPr/>
          </p:nvSpPr>
          <p:spPr bwMode="gray">
            <a:xfrm>
              <a:off x="1551" y="1348"/>
              <a:ext cx="58"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48" name="Arc 331"/>
            <p:cNvSpPr>
              <a:spLocks/>
            </p:cNvSpPr>
            <p:nvPr/>
          </p:nvSpPr>
          <p:spPr bwMode="gray">
            <a:xfrm>
              <a:off x="1551" y="1317"/>
              <a:ext cx="58"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49" name="Oval 332"/>
            <p:cNvSpPr>
              <a:spLocks noChangeArrowheads="1"/>
            </p:cNvSpPr>
            <p:nvPr/>
          </p:nvSpPr>
          <p:spPr bwMode="gray">
            <a:xfrm>
              <a:off x="1551" y="1282"/>
              <a:ext cx="58"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50" name="Freeform 333"/>
            <p:cNvSpPr>
              <a:spLocks/>
            </p:cNvSpPr>
            <p:nvPr/>
          </p:nvSpPr>
          <p:spPr bwMode="gray">
            <a:xfrm>
              <a:off x="1300" y="1314"/>
              <a:ext cx="58" cy="93"/>
            </a:xfrm>
            <a:custGeom>
              <a:avLst/>
              <a:gdLst>
                <a:gd name="T0" fmla="*/ 0 w 1523"/>
                <a:gd name="T1" fmla="*/ 0 h 2136"/>
                <a:gd name="T2" fmla="*/ 1523 w 1523"/>
                <a:gd name="T3" fmla="*/ 0 h 2136"/>
                <a:gd name="T4" fmla="*/ 1523 w 1523"/>
                <a:gd name="T5" fmla="*/ 1940 h 2136"/>
                <a:gd name="T6" fmla="*/ 1521 w 1523"/>
                <a:gd name="T7" fmla="*/ 1959 h 2136"/>
                <a:gd name="T8" fmla="*/ 1505 w 1523"/>
                <a:gd name="T9" fmla="*/ 1984 h 2136"/>
                <a:gd name="T10" fmla="*/ 1478 w 1523"/>
                <a:gd name="T11" fmla="*/ 2009 h 2136"/>
                <a:gd name="T12" fmla="*/ 1447 w 1523"/>
                <a:gd name="T13" fmla="*/ 2028 h 2136"/>
                <a:gd name="T14" fmla="*/ 1413 w 1523"/>
                <a:gd name="T15" fmla="*/ 2043 h 2136"/>
                <a:gd name="T16" fmla="*/ 1380 w 1523"/>
                <a:gd name="T17" fmla="*/ 2056 h 2136"/>
                <a:gd name="T18" fmla="*/ 1337 w 1523"/>
                <a:gd name="T19" fmla="*/ 2068 h 2136"/>
                <a:gd name="T20" fmla="*/ 1295 w 1523"/>
                <a:gd name="T21" fmla="*/ 2081 h 2136"/>
                <a:gd name="T22" fmla="*/ 1252 w 1523"/>
                <a:gd name="T23" fmla="*/ 2090 h 2136"/>
                <a:gd name="T24" fmla="*/ 1212 w 1523"/>
                <a:gd name="T25" fmla="*/ 2099 h 2136"/>
                <a:gd name="T26" fmla="*/ 1161 w 1523"/>
                <a:gd name="T27" fmla="*/ 2108 h 2136"/>
                <a:gd name="T28" fmla="*/ 1117 w 1523"/>
                <a:gd name="T29" fmla="*/ 2115 h 2136"/>
                <a:gd name="T30" fmla="*/ 1072 w 1523"/>
                <a:gd name="T31" fmla="*/ 2121 h 2136"/>
                <a:gd name="T32" fmla="*/ 1022 w 1523"/>
                <a:gd name="T33" fmla="*/ 2124 h 2136"/>
                <a:gd name="T34" fmla="*/ 960 w 1523"/>
                <a:gd name="T35" fmla="*/ 2130 h 2136"/>
                <a:gd name="T36" fmla="*/ 902 w 1523"/>
                <a:gd name="T37" fmla="*/ 2133 h 2136"/>
                <a:gd name="T38" fmla="*/ 832 w 1523"/>
                <a:gd name="T39" fmla="*/ 2136 h 2136"/>
                <a:gd name="T40" fmla="*/ 767 w 1523"/>
                <a:gd name="T41" fmla="*/ 2136 h 2136"/>
                <a:gd name="T42" fmla="*/ 698 w 1523"/>
                <a:gd name="T43" fmla="*/ 2136 h 2136"/>
                <a:gd name="T44" fmla="*/ 628 w 1523"/>
                <a:gd name="T45" fmla="*/ 2133 h 2136"/>
                <a:gd name="T46" fmla="*/ 560 w 1523"/>
                <a:gd name="T47" fmla="*/ 2130 h 2136"/>
                <a:gd name="T48" fmla="*/ 487 w 1523"/>
                <a:gd name="T49" fmla="*/ 2124 h 2136"/>
                <a:gd name="T50" fmla="*/ 422 w 1523"/>
                <a:gd name="T51" fmla="*/ 2118 h 2136"/>
                <a:gd name="T52" fmla="*/ 358 w 1523"/>
                <a:gd name="T53" fmla="*/ 2108 h 2136"/>
                <a:gd name="T54" fmla="*/ 293 w 1523"/>
                <a:gd name="T55" fmla="*/ 2096 h 2136"/>
                <a:gd name="T56" fmla="*/ 229 w 1523"/>
                <a:gd name="T57" fmla="*/ 2081 h 2136"/>
                <a:gd name="T58" fmla="*/ 170 w 1523"/>
                <a:gd name="T59" fmla="*/ 2065 h 2136"/>
                <a:gd name="T60" fmla="*/ 116 w 1523"/>
                <a:gd name="T61" fmla="*/ 2046 h 2136"/>
                <a:gd name="T62" fmla="*/ 64 w 1523"/>
                <a:gd name="T63" fmla="*/ 2022 h 2136"/>
                <a:gd name="T64" fmla="*/ 26 w 1523"/>
                <a:gd name="T65" fmla="*/ 1993 h 2136"/>
                <a:gd name="T66" fmla="*/ 5 w 1523"/>
                <a:gd name="T67" fmla="*/ 1961 h 2136"/>
                <a:gd name="T68" fmla="*/ 0 w 1523"/>
                <a:gd name="T69" fmla="*/ 1940 h 2136"/>
                <a:gd name="T70" fmla="*/ 0 w 1523"/>
                <a:gd name="T71" fmla="*/ 1940 h 2136"/>
                <a:gd name="T72" fmla="*/ 0 w 1523"/>
                <a:gd name="T73"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3" h="2136">
                  <a:moveTo>
                    <a:pt x="0" y="0"/>
                  </a:moveTo>
                  <a:lnTo>
                    <a:pt x="1523" y="0"/>
                  </a:lnTo>
                  <a:lnTo>
                    <a:pt x="1523" y="1940"/>
                  </a:lnTo>
                  <a:lnTo>
                    <a:pt x="1521" y="1959"/>
                  </a:lnTo>
                  <a:lnTo>
                    <a:pt x="1505" y="1984"/>
                  </a:lnTo>
                  <a:lnTo>
                    <a:pt x="1478" y="2009"/>
                  </a:lnTo>
                  <a:lnTo>
                    <a:pt x="1447" y="2028"/>
                  </a:lnTo>
                  <a:lnTo>
                    <a:pt x="1413" y="2043"/>
                  </a:lnTo>
                  <a:lnTo>
                    <a:pt x="1380" y="2056"/>
                  </a:lnTo>
                  <a:lnTo>
                    <a:pt x="1337" y="2068"/>
                  </a:lnTo>
                  <a:lnTo>
                    <a:pt x="1295" y="2081"/>
                  </a:lnTo>
                  <a:lnTo>
                    <a:pt x="1252" y="2090"/>
                  </a:lnTo>
                  <a:lnTo>
                    <a:pt x="1212" y="2099"/>
                  </a:lnTo>
                  <a:lnTo>
                    <a:pt x="1161" y="2108"/>
                  </a:lnTo>
                  <a:lnTo>
                    <a:pt x="1117" y="2115"/>
                  </a:lnTo>
                  <a:lnTo>
                    <a:pt x="1072" y="2121"/>
                  </a:lnTo>
                  <a:lnTo>
                    <a:pt x="1022" y="2124"/>
                  </a:lnTo>
                  <a:lnTo>
                    <a:pt x="960" y="2130"/>
                  </a:lnTo>
                  <a:lnTo>
                    <a:pt x="902" y="2133"/>
                  </a:lnTo>
                  <a:lnTo>
                    <a:pt x="832" y="2136"/>
                  </a:lnTo>
                  <a:lnTo>
                    <a:pt x="767" y="2136"/>
                  </a:lnTo>
                  <a:lnTo>
                    <a:pt x="698" y="2136"/>
                  </a:lnTo>
                  <a:lnTo>
                    <a:pt x="628" y="2133"/>
                  </a:lnTo>
                  <a:lnTo>
                    <a:pt x="560" y="2130"/>
                  </a:lnTo>
                  <a:lnTo>
                    <a:pt x="487" y="2124"/>
                  </a:lnTo>
                  <a:lnTo>
                    <a:pt x="422" y="2118"/>
                  </a:lnTo>
                  <a:lnTo>
                    <a:pt x="358" y="2108"/>
                  </a:lnTo>
                  <a:lnTo>
                    <a:pt x="293" y="2096"/>
                  </a:lnTo>
                  <a:lnTo>
                    <a:pt x="229" y="2081"/>
                  </a:lnTo>
                  <a:lnTo>
                    <a:pt x="170" y="2065"/>
                  </a:lnTo>
                  <a:lnTo>
                    <a:pt x="116" y="2046"/>
                  </a:lnTo>
                  <a:lnTo>
                    <a:pt x="64" y="2022"/>
                  </a:lnTo>
                  <a:lnTo>
                    <a:pt x="26" y="1993"/>
                  </a:lnTo>
                  <a:lnTo>
                    <a:pt x="5" y="1961"/>
                  </a:lnTo>
                  <a:lnTo>
                    <a:pt x="0" y="1940"/>
                  </a:lnTo>
                  <a:lnTo>
                    <a:pt x="0" y="1940"/>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51" name="Arc 334"/>
            <p:cNvSpPr>
              <a:spLocks/>
            </p:cNvSpPr>
            <p:nvPr/>
          </p:nvSpPr>
          <p:spPr bwMode="gray">
            <a:xfrm>
              <a:off x="1299" y="1371"/>
              <a:ext cx="60"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52" name="Arc 335"/>
            <p:cNvSpPr>
              <a:spLocks/>
            </p:cNvSpPr>
            <p:nvPr/>
          </p:nvSpPr>
          <p:spPr bwMode="gray">
            <a:xfrm>
              <a:off x="1299" y="1340"/>
              <a:ext cx="60"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53" name="Oval 336"/>
            <p:cNvSpPr>
              <a:spLocks noChangeArrowheads="1"/>
            </p:cNvSpPr>
            <p:nvPr/>
          </p:nvSpPr>
          <p:spPr bwMode="gray">
            <a:xfrm>
              <a:off x="1299" y="1305"/>
              <a:ext cx="60"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54" name="Freeform 337"/>
            <p:cNvSpPr>
              <a:spLocks/>
            </p:cNvSpPr>
            <p:nvPr/>
          </p:nvSpPr>
          <p:spPr bwMode="gray">
            <a:xfrm>
              <a:off x="1388" y="1314"/>
              <a:ext cx="55" cy="93"/>
            </a:xfrm>
            <a:custGeom>
              <a:avLst/>
              <a:gdLst>
                <a:gd name="T0" fmla="*/ 0 w 1504"/>
                <a:gd name="T1" fmla="*/ 0 h 2136"/>
                <a:gd name="T2" fmla="*/ 1504 w 1504"/>
                <a:gd name="T3" fmla="*/ 0 h 2136"/>
                <a:gd name="T4" fmla="*/ 1504 w 1504"/>
                <a:gd name="T5" fmla="*/ 1940 h 2136"/>
                <a:gd name="T6" fmla="*/ 1502 w 1504"/>
                <a:gd name="T7" fmla="*/ 1959 h 2136"/>
                <a:gd name="T8" fmla="*/ 1485 w 1504"/>
                <a:gd name="T9" fmla="*/ 1984 h 2136"/>
                <a:gd name="T10" fmla="*/ 1459 w 1504"/>
                <a:gd name="T11" fmla="*/ 2009 h 2136"/>
                <a:gd name="T12" fmla="*/ 1428 w 1504"/>
                <a:gd name="T13" fmla="*/ 2028 h 2136"/>
                <a:gd name="T14" fmla="*/ 1395 w 1504"/>
                <a:gd name="T15" fmla="*/ 2043 h 2136"/>
                <a:gd name="T16" fmla="*/ 1362 w 1504"/>
                <a:gd name="T17" fmla="*/ 2056 h 2136"/>
                <a:gd name="T18" fmla="*/ 1319 w 1504"/>
                <a:gd name="T19" fmla="*/ 2068 h 2136"/>
                <a:gd name="T20" fmla="*/ 1279 w 1504"/>
                <a:gd name="T21" fmla="*/ 2081 h 2136"/>
                <a:gd name="T22" fmla="*/ 1236 w 1504"/>
                <a:gd name="T23" fmla="*/ 2090 h 2136"/>
                <a:gd name="T24" fmla="*/ 1196 w 1504"/>
                <a:gd name="T25" fmla="*/ 2099 h 2136"/>
                <a:gd name="T26" fmla="*/ 1146 w 1504"/>
                <a:gd name="T27" fmla="*/ 2108 h 2136"/>
                <a:gd name="T28" fmla="*/ 1103 w 1504"/>
                <a:gd name="T29" fmla="*/ 2115 h 2136"/>
                <a:gd name="T30" fmla="*/ 1058 w 1504"/>
                <a:gd name="T31" fmla="*/ 2121 h 2136"/>
                <a:gd name="T32" fmla="*/ 1009 w 1504"/>
                <a:gd name="T33" fmla="*/ 2124 h 2136"/>
                <a:gd name="T34" fmla="*/ 948 w 1504"/>
                <a:gd name="T35" fmla="*/ 2130 h 2136"/>
                <a:gd name="T36" fmla="*/ 891 w 1504"/>
                <a:gd name="T37" fmla="*/ 2133 h 2136"/>
                <a:gd name="T38" fmla="*/ 822 w 1504"/>
                <a:gd name="T39" fmla="*/ 2136 h 2136"/>
                <a:gd name="T40" fmla="*/ 758 w 1504"/>
                <a:gd name="T41" fmla="*/ 2136 h 2136"/>
                <a:gd name="T42" fmla="*/ 689 w 1504"/>
                <a:gd name="T43" fmla="*/ 2136 h 2136"/>
                <a:gd name="T44" fmla="*/ 620 w 1504"/>
                <a:gd name="T45" fmla="*/ 2133 h 2136"/>
                <a:gd name="T46" fmla="*/ 553 w 1504"/>
                <a:gd name="T47" fmla="*/ 2130 h 2136"/>
                <a:gd name="T48" fmla="*/ 481 w 1504"/>
                <a:gd name="T49" fmla="*/ 2124 h 2136"/>
                <a:gd name="T50" fmla="*/ 417 w 1504"/>
                <a:gd name="T51" fmla="*/ 2118 h 2136"/>
                <a:gd name="T52" fmla="*/ 354 w 1504"/>
                <a:gd name="T53" fmla="*/ 2108 h 2136"/>
                <a:gd name="T54" fmla="*/ 289 w 1504"/>
                <a:gd name="T55" fmla="*/ 2096 h 2136"/>
                <a:gd name="T56" fmla="*/ 226 w 1504"/>
                <a:gd name="T57" fmla="*/ 2081 h 2136"/>
                <a:gd name="T58" fmla="*/ 168 w 1504"/>
                <a:gd name="T59" fmla="*/ 2065 h 2136"/>
                <a:gd name="T60" fmla="*/ 115 w 1504"/>
                <a:gd name="T61" fmla="*/ 2046 h 2136"/>
                <a:gd name="T62" fmla="*/ 63 w 1504"/>
                <a:gd name="T63" fmla="*/ 2022 h 2136"/>
                <a:gd name="T64" fmla="*/ 27 w 1504"/>
                <a:gd name="T65" fmla="*/ 1993 h 2136"/>
                <a:gd name="T66" fmla="*/ 5 w 1504"/>
                <a:gd name="T67" fmla="*/ 1961 h 2136"/>
                <a:gd name="T68" fmla="*/ 0 w 1504"/>
                <a:gd name="T69" fmla="*/ 1940 h 2136"/>
                <a:gd name="T70" fmla="*/ 0 w 1504"/>
                <a:gd name="T71" fmla="*/ 1940 h 2136"/>
                <a:gd name="T72" fmla="*/ 0 w 1504"/>
                <a:gd name="T73"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4" h="2136">
                  <a:moveTo>
                    <a:pt x="0" y="0"/>
                  </a:moveTo>
                  <a:lnTo>
                    <a:pt x="1504" y="0"/>
                  </a:lnTo>
                  <a:lnTo>
                    <a:pt x="1504" y="1940"/>
                  </a:lnTo>
                  <a:lnTo>
                    <a:pt x="1502" y="1959"/>
                  </a:lnTo>
                  <a:lnTo>
                    <a:pt x="1485" y="1984"/>
                  </a:lnTo>
                  <a:lnTo>
                    <a:pt x="1459" y="2009"/>
                  </a:lnTo>
                  <a:lnTo>
                    <a:pt x="1428" y="2028"/>
                  </a:lnTo>
                  <a:lnTo>
                    <a:pt x="1395" y="2043"/>
                  </a:lnTo>
                  <a:lnTo>
                    <a:pt x="1362" y="2056"/>
                  </a:lnTo>
                  <a:lnTo>
                    <a:pt x="1319" y="2068"/>
                  </a:lnTo>
                  <a:lnTo>
                    <a:pt x="1279" y="2081"/>
                  </a:lnTo>
                  <a:lnTo>
                    <a:pt x="1236" y="2090"/>
                  </a:lnTo>
                  <a:lnTo>
                    <a:pt x="1196" y="2099"/>
                  </a:lnTo>
                  <a:lnTo>
                    <a:pt x="1146" y="2108"/>
                  </a:lnTo>
                  <a:lnTo>
                    <a:pt x="1103" y="2115"/>
                  </a:lnTo>
                  <a:lnTo>
                    <a:pt x="1058" y="2121"/>
                  </a:lnTo>
                  <a:lnTo>
                    <a:pt x="1009" y="2124"/>
                  </a:lnTo>
                  <a:lnTo>
                    <a:pt x="948" y="2130"/>
                  </a:lnTo>
                  <a:lnTo>
                    <a:pt x="891" y="2133"/>
                  </a:lnTo>
                  <a:lnTo>
                    <a:pt x="822" y="2136"/>
                  </a:lnTo>
                  <a:lnTo>
                    <a:pt x="758" y="2136"/>
                  </a:lnTo>
                  <a:lnTo>
                    <a:pt x="689" y="2136"/>
                  </a:lnTo>
                  <a:lnTo>
                    <a:pt x="620" y="2133"/>
                  </a:lnTo>
                  <a:lnTo>
                    <a:pt x="553" y="2130"/>
                  </a:lnTo>
                  <a:lnTo>
                    <a:pt x="481" y="2124"/>
                  </a:lnTo>
                  <a:lnTo>
                    <a:pt x="417" y="2118"/>
                  </a:lnTo>
                  <a:lnTo>
                    <a:pt x="354" y="2108"/>
                  </a:lnTo>
                  <a:lnTo>
                    <a:pt x="289" y="2096"/>
                  </a:lnTo>
                  <a:lnTo>
                    <a:pt x="226" y="2081"/>
                  </a:lnTo>
                  <a:lnTo>
                    <a:pt x="168" y="2065"/>
                  </a:lnTo>
                  <a:lnTo>
                    <a:pt x="115" y="2046"/>
                  </a:lnTo>
                  <a:lnTo>
                    <a:pt x="63" y="2022"/>
                  </a:lnTo>
                  <a:lnTo>
                    <a:pt x="27" y="1993"/>
                  </a:lnTo>
                  <a:lnTo>
                    <a:pt x="5" y="1961"/>
                  </a:lnTo>
                  <a:lnTo>
                    <a:pt x="0" y="1940"/>
                  </a:lnTo>
                  <a:lnTo>
                    <a:pt x="0" y="1940"/>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55" name="Arc 338"/>
            <p:cNvSpPr>
              <a:spLocks/>
            </p:cNvSpPr>
            <p:nvPr/>
          </p:nvSpPr>
          <p:spPr bwMode="gray">
            <a:xfrm>
              <a:off x="1387" y="1371"/>
              <a:ext cx="57"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56" name="Arc 339"/>
            <p:cNvSpPr>
              <a:spLocks/>
            </p:cNvSpPr>
            <p:nvPr/>
          </p:nvSpPr>
          <p:spPr bwMode="gray">
            <a:xfrm>
              <a:off x="1387" y="1340"/>
              <a:ext cx="57"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57" name="Oval 340"/>
            <p:cNvSpPr>
              <a:spLocks noChangeArrowheads="1"/>
            </p:cNvSpPr>
            <p:nvPr/>
          </p:nvSpPr>
          <p:spPr bwMode="gray">
            <a:xfrm>
              <a:off x="1387" y="1305"/>
              <a:ext cx="57"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58" name="Freeform 341"/>
            <p:cNvSpPr>
              <a:spLocks/>
            </p:cNvSpPr>
            <p:nvPr/>
          </p:nvSpPr>
          <p:spPr bwMode="gray">
            <a:xfrm>
              <a:off x="1491" y="1314"/>
              <a:ext cx="55" cy="93"/>
            </a:xfrm>
            <a:custGeom>
              <a:avLst/>
              <a:gdLst>
                <a:gd name="T0" fmla="*/ 0 w 1504"/>
                <a:gd name="T1" fmla="*/ 0 h 2136"/>
                <a:gd name="T2" fmla="*/ 1504 w 1504"/>
                <a:gd name="T3" fmla="*/ 0 h 2136"/>
                <a:gd name="T4" fmla="*/ 1504 w 1504"/>
                <a:gd name="T5" fmla="*/ 1940 h 2136"/>
                <a:gd name="T6" fmla="*/ 1502 w 1504"/>
                <a:gd name="T7" fmla="*/ 1959 h 2136"/>
                <a:gd name="T8" fmla="*/ 1485 w 1504"/>
                <a:gd name="T9" fmla="*/ 1984 h 2136"/>
                <a:gd name="T10" fmla="*/ 1459 w 1504"/>
                <a:gd name="T11" fmla="*/ 2009 h 2136"/>
                <a:gd name="T12" fmla="*/ 1428 w 1504"/>
                <a:gd name="T13" fmla="*/ 2028 h 2136"/>
                <a:gd name="T14" fmla="*/ 1395 w 1504"/>
                <a:gd name="T15" fmla="*/ 2043 h 2136"/>
                <a:gd name="T16" fmla="*/ 1362 w 1504"/>
                <a:gd name="T17" fmla="*/ 2056 h 2136"/>
                <a:gd name="T18" fmla="*/ 1319 w 1504"/>
                <a:gd name="T19" fmla="*/ 2068 h 2136"/>
                <a:gd name="T20" fmla="*/ 1279 w 1504"/>
                <a:gd name="T21" fmla="*/ 2081 h 2136"/>
                <a:gd name="T22" fmla="*/ 1236 w 1504"/>
                <a:gd name="T23" fmla="*/ 2090 h 2136"/>
                <a:gd name="T24" fmla="*/ 1196 w 1504"/>
                <a:gd name="T25" fmla="*/ 2099 h 2136"/>
                <a:gd name="T26" fmla="*/ 1146 w 1504"/>
                <a:gd name="T27" fmla="*/ 2108 h 2136"/>
                <a:gd name="T28" fmla="*/ 1103 w 1504"/>
                <a:gd name="T29" fmla="*/ 2115 h 2136"/>
                <a:gd name="T30" fmla="*/ 1058 w 1504"/>
                <a:gd name="T31" fmla="*/ 2121 h 2136"/>
                <a:gd name="T32" fmla="*/ 1009 w 1504"/>
                <a:gd name="T33" fmla="*/ 2124 h 2136"/>
                <a:gd name="T34" fmla="*/ 948 w 1504"/>
                <a:gd name="T35" fmla="*/ 2130 h 2136"/>
                <a:gd name="T36" fmla="*/ 891 w 1504"/>
                <a:gd name="T37" fmla="*/ 2133 h 2136"/>
                <a:gd name="T38" fmla="*/ 822 w 1504"/>
                <a:gd name="T39" fmla="*/ 2136 h 2136"/>
                <a:gd name="T40" fmla="*/ 758 w 1504"/>
                <a:gd name="T41" fmla="*/ 2136 h 2136"/>
                <a:gd name="T42" fmla="*/ 689 w 1504"/>
                <a:gd name="T43" fmla="*/ 2136 h 2136"/>
                <a:gd name="T44" fmla="*/ 620 w 1504"/>
                <a:gd name="T45" fmla="*/ 2133 h 2136"/>
                <a:gd name="T46" fmla="*/ 553 w 1504"/>
                <a:gd name="T47" fmla="*/ 2130 h 2136"/>
                <a:gd name="T48" fmla="*/ 481 w 1504"/>
                <a:gd name="T49" fmla="*/ 2124 h 2136"/>
                <a:gd name="T50" fmla="*/ 417 w 1504"/>
                <a:gd name="T51" fmla="*/ 2118 h 2136"/>
                <a:gd name="T52" fmla="*/ 354 w 1504"/>
                <a:gd name="T53" fmla="*/ 2108 h 2136"/>
                <a:gd name="T54" fmla="*/ 289 w 1504"/>
                <a:gd name="T55" fmla="*/ 2096 h 2136"/>
                <a:gd name="T56" fmla="*/ 226 w 1504"/>
                <a:gd name="T57" fmla="*/ 2081 h 2136"/>
                <a:gd name="T58" fmla="*/ 168 w 1504"/>
                <a:gd name="T59" fmla="*/ 2065 h 2136"/>
                <a:gd name="T60" fmla="*/ 115 w 1504"/>
                <a:gd name="T61" fmla="*/ 2046 h 2136"/>
                <a:gd name="T62" fmla="*/ 63 w 1504"/>
                <a:gd name="T63" fmla="*/ 2022 h 2136"/>
                <a:gd name="T64" fmla="*/ 27 w 1504"/>
                <a:gd name="T65" fmla="*/ 1993 h 2136"/>
                <a:gd name="T66" fmla="*/ 5 w 1504"/>
                <a:gd name="T67" fmla="*/ 1961 h 2136"/>
                <a:gd name="T68" fmla="*/ 0 w 1504"/>
                <a:gd name="T69" fmla="*/ 1940 h 2136"/>
                <a:gd name="T70" fmla="*/ 0 w 1504"/>
                <a:gd name="T71" fmla="*/ 1940 h 2136"/>
                <a:gd name="T72" fmla="*/ 0 w 1504"/>
                <a:gd name="T73"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4" h="2136">
                  <a:moveTo>
                    <a:pt x="0" y="0"/>
                  </a:moveTo>
                  <a:lnTo>
                    <a:pt x="1504" y="0"/>
                  </a:lnTo>
                  <a:lnTo>
                    <a:pt x="1504" y="1940"/>
                  </a:lnTo>
                  <a:lnTo>
                    <a:pt x="1502" y="1959"/>
                  </a:lnTo>
                  <a:lnTo>
                    <a:pt x="1485" y="1984"/>
                  </a:lnTo>
                  <a:lnTo>
                    <a:pt x="1459" y="2009"/>
                  </a:lnTo>
                  <a:lnTo>
                    <a:pt x="1428" y="2028"/>
                  </a:lnTo>
                  <a:lnTo>
                    <a:pt x="1395" y="2043"/>
                  </a:lnTo>
                  <a:lnTo>
                    <a:pt x="1362" y="2056"/>
                  </a:lnTo>
                  <a:lnTo>
                    <a:pt x="1319" y="2068"/>
                  </a:lnTo>
                  <a:lnTo>
                    <a:pt x="1279" y="2081"/>
                  </a:lnTo>
                  <a:lnTo>
                    <a:pt x="1236" y="2090"/>
                  </a:lnTo>
                  <a:lnTo>
                    <a:pt x="1196" y="2099"/>
                  </a:lnTo>
                  <a:lnTo>
                    <a:pt x="1146" y="2108"/>
                  </a:lnTo>
                  <a:lnTo>
                    <a:pt x="1103" y="2115"/>
                  </a:lnTo>
                  <a:lnTo>
                    <a:pt x="1058" y="2121"/>
                  </a:lnTo>
                  <a:lnTo>
                    <a:pt x="1009" y="2124"/>
                  </a:lnTo>
                  <a:lnTo>
                    <a:pt x="948" y="2130"/>
                  </a:lnTo>
                  <a:lnTo>
                    <a:pt x="891" y="2133"/>
                  </a:lnTo>
                  <a:lnTo>
                    <a:pt x="822" y="2136"/>
                  </a:lnTo>
                  <a:lnTo>
                    <a:pt x="758" y="2136"/>
                  </a:lnTo>
                  <a:lnTo>
                    <a:pt x="689" y="2136"/>
                  </a:lnTo>
                  <a:lnTo>
                    <a:pt x="620" y="2133"/>
                  </a:lnTo>
                  <a:lnTo>
                    <a:pt x="553" y="2130"/>
                  </a:lnTo>
                  <a:lnTo>
                    <a:pt x="481" y="2124"/>
                  </a:lnTo>
                  <a:lnTo>
                    <a:pt x="417" y="2118"/>
                  </a:lnTo>
                  <a:lnTo>
                    <a:pt x="354" y="2108"/>
                  </a:lnTo>
                  <a:lnTo>
                    <a:pt x="289" y="2096"/>
                  </a:lnTo>
                  <a:lnTo>
                    <a:pt x="226" y="2081"/>
                  </a:lnTo>
                  <a:lnTo>
                    <a:pt x="168" y="2065"/>
                  </a:lnTo>
                  <a:lnTo>
                    <a:pt x="115" y="2046"/>
                  </a:lnTo>
                  <a:lnTo>
                    <a:pt x="63" y="2022"/>
                  </a:lnTo>
                  <a:lnTo>
                    <a:pt x="27" y="1993"/>
                  </a:lnTo>
                  <a:lnTo>
                    <a:pt x="5" y="1961"/>
                  </a:lnTo>
                  <a:lnTo>
                    <a:pt x="0" y="1940"/>
                  </a:lnTo>
                  <a:lnTo>
                    <a:pt x="0" y="1940"/>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59" name="Arc 342"/>
            <p:cNvSpPr>
              <a:spLocks/>
            </p:cNvSpPr>
            <p:nvPr/>
          </p:nvSpPr>
          <p:spPr bwMode="gray">
            <a:xfrm>
              <a:off x="1490" y="1371"/>
              <a:ext cx="57"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60" name="Arc 343"/>
            <p:cNvSpPr>
              <a:spLocks/>
            </p:cNvSpPr>
            <p:nvPr/>
          </p:nvSpPr>
          <p:spPr bwMode="gray">
            <a:xfrm>
              <a:off x="1490" y="1340"/>
              <a:ext cx="57"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61" name="Oval 344"/>
            <p:cNvSpPr>
              <a:spLocks noChangeArrowheads="1"/>
            </p:cNvSpPr>
            <p:nvPr/>
          </p:nvSpPr>
          <p:spPr bwMode="gray">
            <a:xfrm>
              <a:off x="1490" y="1305"/>
              <a:ext cx="57" cy="18"/>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62" name="Freeform 345"/>
            <p:cNvSpPr>
              <a:spLocks/>
            </p:cNvSpPr>
            <p:nvPr/>
          </p:nvSpPr>
          <p:spPr bwMode="gray">
            <a:xfrm>
              <a:off x="1370" y="1592"/>
              <a:ext cx="59" cy="88"/>
            </a:xfrm>
            <a:custGeom>
              <a:avLst/>
              <a:gdLst>
                <a:gd name="T0" fmla="*/ 0 w 1490"/>
                <a:gd name="T1" fmla="*/ 0 h 2121"/>
                <a:gd name="T2" fmla="*/ 1490 w 1490"/>
                <a:gd name="T3" fmla="*/ 0 h 2121"/>
                <a:gd name="T4" fmla="*/ 1490 w 1490"/>
                <a:gd name="T5" fmla="*/ 1925 h 2121"/>
                <a:gd name="T6" fmla="*/ 1488 w 1490"/>
                <a:gd name="T7" fmla="*/ 1945 h 2121"/>
                <a:gd name="T8" fmla="*/ 1472 w 1490"/>
                <a:gd name="T9" fmla="*/ 1969 h 2121"/>
                <a:gd name="T10" fmla="*/ 1445 w 1490"/>
                <a:gd name="T11" fmla="*/ 1994 h 2121"/>
                <a:gd name="T12" fmla="*/ 1415 w 1490"/>
                <a:gd name="T13" fmla="*/ 2013 h 2121"/>
                <a:gd name="T14" fmla="*/ 1382 w 1490"/>
                <a:gd name="T15" fmla="*/ 2028 h 2121"/>
                <a:gd name="T16" fmla="*/ 1350 w 1490"/>
                <a:gd name="T17" fmla="*/ 2040 h 2121"/>
                <a:gd name="T18" fmla="*/ 1307 w 1490"/>
                <a:gd name="T19" fmla="*/ 2053 h 2121"/>
                <a:gd name="T20" fmla="*/ 1267 w 1490"/>
                <a:gd name="T21" fmla="*/ 2065 h 2121"/>
                <a:gd name="T22" fmla="*/ 1225 w 1490"/>
                <a:gd name="T23" fmla="*/ 2074 h 2121"/>
                <a:gd name="T24" fmla="*/ 1185 w 1490"/>
                <a:gd name="T25" fmla="*/ 2084 h 2121"/>
                <a:gd name="T26" fmla="*/ 1136 w 1490"/>
                <a:gd name="T27" fmla="*/ 2093 h 2121"/>
                <a:gd name="T28" fmla="*/ 1092 w 1490"/>
                <a:gd name="T29" fmla="*/ 2099 h 2121"/>
                <a:gd name="T30" fmla="*/ 1048 w 1490"/>
                <a:gd name="T31" fmla="*/ 2105 h 2121"/>
                <a:gd name="T32" fmla="*/ 1000 w 1490"/>
                <a:gd name="T33" fmla="*/ 2108 h 2121"/>
                <a:gd name="T34" fmla="*/ 939 w 1490"/>
                <a:gd name="T35" fmla="*/ 2114 h 2121"/>
                <a:gd name="T36" fmla="*/ 883 w 1490"/>
                <a:gd name="T37" fmla="*/ 2117 h 2121"/>
                <a:gd name="T38" fmla="*/ 814 w 1490"/>
                <a:gd name="T39" fmla="*/ 2121 h 2121"/>
                <a:gd name="T40" fmla="*/ 751 w 1490"/>
                <a:gd name="T41" fmla="*/ 2121 h 2121"/>
                <a:gd name="T42" fmla="*/ 683 w 1490"/>
                <a:gd name="T43" fmla="*/ 2121 h 2121"/>
                <a:gd name="T44" fmla="*/ 614 w 1490"/>
                <a:gd name="T45" fmla="*/ 2117 h 2121"/>
                <a:gd name="T46" fmla="*/ 548 w 1490"/>
                <a:gd name="T47" fmla="*/ 2114 h 2121"/>
                <a:gd name="T48" fmla="*/ 476 w 1490"/>
                <a:gd name="T49" fmla="*/ 2108 h 2121"/>
                <a:gd name="T50" fmla="*/ 413 w 1490"/>
                <a:gd name="T51" fmla="*/ 2102 h 2121"/>
                <a:gd name="T52" fmla="*/ 350 w 1490"/>
                <a:gd name="T53" fmla="*/ 2093 h 2121"/>
                <a:gd name="T54" fmla="*/ 287 w 1490"/>
                <a:gd name="T55" fmla="*/ 2080 h 2121"/>
                <a:gd name="T56" fmla="*/ 224 w 1490"/>
                <a:gd name="T57" fmla="*/ 2065 h 2121"/>
                <a:gd name="T58" fmla="*/ 167 w 1490"/>
                <a:gd name="T59" fmla="*/ 2050 h 2121"/>
                <a:gd name="T60" fmla="*/ 114 w 1490"/>
                <a:gd name="T61" fmla="*/ 2031 h 2121"/>
                <a:gd name="T62" fmla="*/ 63 w 1490"/>
                <a:gd name="T63" fmla="*/ 2006 h 2121"/>
                <a:gd name="T64" fmla="*/ 26 w 1490"/>
                <a:gd name="T65" fmla="*/ 1978 h 2121"/>
                <a:gd name="T66" fmla="*/ 5 w 1490"/>
                <a:gd name="T67" fmla="*/ 1947 h 2121"/>
                <a:gd name="T68" fmla="*/ 0 w 1490"/>
                <a:gd name="T69" fmla="*/ 1925 h 2121"/>
                <a:gd name="T70" fmla="*/ 0 w 1490"/>
                <a:gd name="T71" fmla="*/ 1925 h 2121"/>
                <a:gd name="T72" fmla="*/ 0 w 1490"/>
                <a:gd name="T73" fmla="*/ 0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0" h="2121">
                  <a:moveTo>
                    <a:pt x="0" y="0"/>
                  </a:moveTo>
                  <a:lnTo>
                    <a:pt x="1490" y="0"/>
                  </a:lnTo>
                  <a:lnTo>
                    <a:pt x="1490" y="1925"/>
                  </a:lnTo>
                  <a:lnTo>
                    <a:pt x="1488" y="1945"/>
                  </a:lnTo>
                  <a:lnTo>
                    <a:pt x="1472" y="1969"/>
                  </a:lnTo>
                  <a:lnTo>
                    <a:pt x="1445" y="1994"/>
                  </a:lnTo>
                  <a:lnTo>
                    <a:pt x="1415" y="2013"/>
                  </a:lnTo>
                  <a:lnTo>
                    <a:pt x="1382" y="2028"/>
                  </a:lnTo>
                  <a:lnTo>
                    <a:pt x="1350" y="2040"/>
                  </a:lnTo>
                  <a:lnTo>
                    <a:pt x="1307" y="2053"/>
                  </a:lnTo>
                  <a:lnTo>
                    <a:pt x="1267" y="2065"/>
                  </a:lnTo>
                  <a:lnTo>
                    <a:pt x="1225" y="2074"/>
                  </a:lnTo>
                  <a:lnTo>
                    <a:pt x="1185" y="2084"/>
                  </a:lnTo>
                  <a:lnTo>
                    <a:pt x="1136" y="2093"/>
                  </a:lnTo>
                  <a:lnTo>
                    <a:pt x="1092" y="2099"/>
                  </a:lnTo>
                  <a:lnTo>
                    <a:pt x="1048" y="2105"/>
                  </a:lnTo>
                  <a:lnTo>
                    <a:pt x="1000" y="2108"/>
                  </a:lnTo>
                  <a:lnTo>
                    <a:pt x="939" y="2114"/>
                  </a:lnTo>
                  <a:lnTo>
                    <a:pt x="883" y="2117"/>
                  </a:lnTo>
                  <a:lnTo>
                    <a:pt x="814" y="2121"/>
                  </a:lnTo>
                  <a:lnTo>
                    <a:pt x="751" y="2121"/>
                  </a:lnTo>
                  <a:lnTo>
                    <a:pt x="683" y="2121"/>
                  </a:lnTo>
                  <a:lnTo>
                    <a:pt x="614" y="2117"/>
                  </a:lnTo>
                  <a:lnTo>
                    <a:pt x="548" y="2114"/>
                  </a:lnTo>
                  <a:lnTo>
                    <a:pt x="476" y="2108"/>
                  </a:lnTo>
                  <a:lnTo>
                    <a:pt x="413" y="2102"/>
                  </a:lnTo>
                  <a:lnTo>
                    <a:pt x="350" y="2093"/>
                  </a:lnTo>
                  <a:lnTo>
                    <a:pt x="287" y="2080"/>
                  </a:lnTo>
                  <a:lnTo>
                    <a:pt x="224" y="2065"/>
                  </a:lnTo>
                  <a:lnTo>
                    <a:pt x="167" y="2050"/>
                  </a:lnTo>
                  <a:lnTo>
                    <a:pt x="114" y="2031"/>
                  </a:lnTo>
                  <a:lnTo>
                    <a:pt x="63" y="2006"/>
                  </a:lnTo>
                  <a:lnTo>
                    <a:pt x="26" y="1978"/>
                  </a:lnTo>
                  <a:lnTo>
                    <a:pt x="5" y="1947"/>
                  </a:lnTo>
                  <a:lnTo>
                    <a:pt x="0" y="1925"/>
                  </a:lnTo>
                  <a:lnTo>
                    <a:pt x="0" y="1925"/>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63" name="Arc 346"/>
            <p:cNvSpPr>
              <a:spLocks/>
            </p:cNvSpPr>
            <p:nvPr/>
          </p:nvSpPr>
          <p:spPr bwMode="gray">
            <a:xfrm>
              <a:off x="1369" y="1645"/>
              <a:ext cx="61" cy="10"/>
            </a:xfrm>
            <a:custGeom>
              <a:avLst/>
              <a:gdLst>
                <a:gd name="G0" fmla="+- 21600 0 0"/>
                <a:gd name="G1" fmla="+- 2652 0 0"/>
                <a:gd name="G2" fmla="+- 21600 0 0"/>
                <a:gd name="T0" fmla="*/ 43037 w 43200"/>
                <a:gd name="T1" fmla="*/ 0 h 24252"/>
                <a:gd name="T2" fmla="*/ 153 w 43200"/>
                <a:gd name="T3" fmla="*/ 87 h 24252"/>
                <a:gd name="T4" fmla="*/ 21600 w 43200"/>
                <a:gd name="T5" fmla="*/ 2652 h 24252"/>
              </a:gdLst>
              <a:ahLst/>
              <a:cxnLst>
                <a:cxn ang="0">
                  <a:pos x="T0" y="T1"/>
                </a:cxn>
                <a:cxn ang="0">
                  <a:pos x="T2" y="T3"/>
                </a:cxn>
                <a:cxn ang="0">
                  <a:pos x="T4" y="T5"/>
                </a:cxn>
              </a:cxnLst>
              <a:rect l="0" t="0" r="r" b="b"/>
              <a:pathLst>
                <a:path w="43200" h="24252" fill="none" extrusionOk="0">
                  <a:moveTo>
                    <a:pt x="43036" y="0"/>
                  </a:moveTo>
                  <a:cubicBezTo>
                    <a:pt x="43145" y="879"/>
                    <a:pt x="43200" y="1765"/>
                    <a:pt x="43200" y="2652"/>
                  </a:cubicBezTo>
                  <a:cubicBezTo>
                    <a:pt x="43200" y="14581"/>
                    <a:pt x="33529" y="24252"/>
                    <a:pt x="21600" y="24252"/>
                  </a:cubicBezTo>
                  <a:cubicBezTo>
                    <a:pt x="9670" y="24252"/>
                    <a:pt x="0" y="14581"/>
                    <a:pt x="0" y="2652"/>
                  </a:cubicBezTo>
                  <a:cubicBezTo>
                    <a:pt x="0" y="1794"/>
                    <a:pt x="51" y="938"/>
                    <a:pt x="152" y="86"/>
                  </a:cubicBezTo>
                </a:path>
                <a:path w="43200" h="24252" stroke="0" extrusionOk="0">
                  <a:moveTo>
                    <a:pt x="43036" y="0"/>
                  </a:moveTo>
                  <a:cubicBezTo>
                    <a:pt x="43145" y="879"/>
                    <a:pt x="43200" y="1765"/>
                    <a:pt x="43200" y="2652"/>
                  </a:cubicBezTo>
                  <a:cubicBezTo>
                    <a:pt x="43200" y="14581"/>
                    <a:pt x="33529" y="24252"/>
                    <a:pt x="21600" y="24252"/>
                  </a:cubicBezTo>
                  <a:cubicBezTo>
                    <a:pt x="9670" y="24252"/>
                    <a:pt x="0" y="14581"/>
                    <a:pt x="0" y="2652"/>
                  </a:cubicBezTo>
                  <a:cubicBezTo>
                    <a:pt x="0" y="1794"/>
                    <a:pt x="51" y="938"/>
                    <a:pt x="152" y="86"/>
                  </a:cubicBezTo>
                  <a:lnTo>
                    <a:pt x="21600" y="2652"/>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64" name="Arc 347"/>
            <p:cNvSpPr>
              <a:spLocks/>
            </p:cNvSpPr>
            <p:nvPr/>
          </p:nvSpPr>
          <p:spPr bwMode="gray">
            <a:xfrm>
              <a:off x="1369" y="1617"/>
              <a:ext cx="61"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65" name="Oval 348"/>
            <p:cNvSpPr>
              <a:spLocks noChangeArrowheads="1"/>
            </p:cNvSpPr>
            <p:nvPr/>
          </p:nvSpPr>
          <p:spPr bwMode="gray">
            <a:xfrm>
              <a:off x="1369" y="1583"/>
              <a:ext cx="61" cy="17"/>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66" name="Rectangle 349"/>
            <p:cNvSpPr>
              <a:spLocks noChangeArrowheads="1"/>
            </p:cNvSpPr>
            <p:nvPr/>
          </p:nvSpPr>
          <p:spPr bwMode="gray">
            <a:xfrm>
              <a:off x="1276" y="1357"/>
              <a:ext cx="19" cy="411"/>
            </a:xfrm>
            <a:prstGeom prst="rect">
              <a:avLst/>
            </a:prstGeom>
            <a:gradFill rotWithShape="0">
              <a:gsLst>
                <a:gs pos="0">
                  <a:srgbClr val="712000"/>
                </a:gs>
                <a:gs pos="50000">
                  <a:srgbClr val="712000">
                    <a:gamma/>
                    <a:tint val="70196"/>
                    <a:invGamma/>
                  </a:srgbClr>
                </a:gs>
                <a:gs pos="100000">
                  <a:srgbClr val="712000"/>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67" name="Rectangle 350"/>
            <p:cNvSpPr>
              <a:spLocks noChangeArrowheads="1"/>
            </p:cNvSpPr>
            <p:nvPr/>
          </p:nvSpPr>
          <p:spPr bwMode="gray">
            <a:xfrm>
              <a:off x="1648" y="1357"/>
              <a:ext cx="20" cy="409"/>
            </a:xfrm>
            <a:prstGeom prst="rect">
              <a:avLst/>
            </a:prstGeom>
            <a:gradFill rotWithShape="0">
              <a:gsLst>
                <a:gs pos="0">
                  <a:srgbClr val="712000"/>
                </a:gs>
                <a:gs pos="50000">
                  <a:srgbClr val="712000">
                    <a:gamma/>
                    <a:tint val="70196"/>
                    <a:invGamma/>
                  </a:srgbClr>
                </a:gs>
                <a:gs pos="100000">
                  <a:srgbClr val="712000"/>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68" name="Freeform 351"/>
            <p:cNvSpPr>
              <a:spLocks/>
            </p:cNvSpPr>
            <p:nvPr/>
          </p:nvSpPr>
          <p:spPr bwMode="gray">
            <a:xfrm>
              <a:off x="1471" y="1592"/>
              <a:ext cx="51" cy="88"/>
            </a:xfrm>
            <a:custGeom>
              <a:avLst/>
              <a:gdLst>
                <a:gd name="T0" fmla="*/ 0 w 1502"/>
                <a:gd name="T1" fmla="*/ 0 h 2121"/>
                <a:gd name="T2" fmla="*/ 1502 w 1502"/>
                <a:gd name="T3" fmla="*/ 0 h 2121"/>
                <a:gd name="T4" fmla="*/ 1502 w 1502"/>
                <a:gd name="T5" fmla="*/ 1925 h 2121"/>
                <a:gd name="T6" fmla="*/ 1500 w 1502"/>
                <a:gd name="T7" fmla="*/ 1945 h 2121"/>
                <a:gd name="T8" fmla="*/ 1483 w 1502"/>
                <a:gd name="T9" fmla="*/ 1969 h 2121"/>
                <a:gd name="T10" fmla="*/ 1457 w 1502"/>
                <a:gd name="T11" fmla="*/ 1994 h 2121"/>
                <a:gd name="T12" fmla="*/ 1426 w 1502"/>
                <a:gd name="T13" fmla="*/ 2013 h 2121"/>
                <a:gd name="T14" fmla="*/ 1393 w 1502"/>
                <a:gd name="T15" fmla="*/ 2028 h 2121"/>
                <a:gd name="T16" fmla="*/ 1360 w 1502"/>
                <a:gd name="T17" fmla="*/ 2040 h 2121"/>
                <a:gd name="T18" fmla="*/ 1318 w 1502"/>
                <a:gd name="T19" fmla="*/ 2053 h 2121"/>
                <a:gd name="T20" fmla="*/ 1277 w 1502"/>
                <a:gd name="T21" fmla="*/ 2065 h 2121"/>
                <a:gd name="T22" fmla="*/ 1234 w 1502"/>
                <a:gd name="T23" fmla="*/ 2074 h 2121"/>
                <a:gd name="T24" fmla="*/ 1195 w 1502"/>
                <a:gd name="T25" fmla="*/ 2084 h 2121"/>
                <a:gd name="T26" fmla="*/ 1145 w 1502"/>
                <a:gd name="T27" fmla="*/ 2093 h 2121"/>
                <a:gd name="T28" fmla="*/ 1101 w 1502"/>
                <a:gd name="T29" fmla="*/ 2099 h 2121"/>
                <a:gd name="T30" fmla="*/ 1056 w 1502"/>
                <a:gd name="T31" fmla="*/ 2105 h 2121"/>
                <a:gd name="T32" fmla="*/ 1008 w 1502"/>
                <a:gd name="T33" fmla="*/ 2108 h 2121"/>
                <a:gd name="T34" fmla="*/ 947 w 1502"/>
                <a:gd name="T35" fmla="*/ 2114 h 2121"/>
                <a:gd name="T36" fmla="*/ 890 w 1502"/>
                <a:gd name="T37" fmla="*/ 2117 h 2121"/>
                <a:gd name="T38" fmla="*/ 821 w 1502"/>
                <a:gd name="T39" fmla="*/ 2121 h 2121"/>
                <a:gd name="T40" fmla="*/ 757 w 1502"/>
                <a:gd name="T41" fmla="*/ 2121 h 2121"/>
                <a:gd name="T42" fmla="*/ 688 w 1502"/>
                <a:gd name="T43" fmla="*/ 2121 h 2121"/>
                <a:gd name="T44" fmla="*/ 619 w 1502"/>
                <a:gd name="T45" fmla="*/ 2117 h 2121"/>
                <a:gd name="T46" fmla="*/ 552 w 1502"/>
                <a:gd name="T47" fmla="*/ 2114 h 2121"/>
                <a:gd name="T48" fmla="*/ 480 w 1502"/>
                <a:gd name="T49" fmla="*/ 2108 h 2121"/>
                <a:gd name="T50" fmla="*/ 416 w 1502"/>
                <a:gd name="T51" fmla="*/ 2102 h 2121"/>
                <a:gd name="T52" fmla="*/ 353 w 1502"/>
                <a:gd name="T53" fmla="*/ 2093 h 2121"/>
                <a:gd name="T54" fmla="*/ 289 w 1502"/>
                <a:gd name="T55" fmla="*/ 2080 h 2121"/>
                <a:gd name="T56" fmla="*/ 226 w 1502"/>
                <a:gd name="T57" fmla="*/ 2065 h 2121"/>
                <a:gd name="T58" fmla="*/ 168 w 1502"/>
                <a:gd name="T59" fmla="*/ 2050 h 2121"/>
                <a:gd name="T60" fmla="*/ 115 w 1502"/>
                <a:gd name="T61" fmla="*/ 2031 h 2121"/>
                <a:gd name="T62" fmla="*/ 63 w 1502"/>
                <a:gd name="T63" fmla="*/ 2006 h 2121"/>
                <a:gd name="T64" fmla="*/ 27 w 1502"/>
                <a:gd name="T65" fmla="*/ 1978 h 2121"/>
                <a:gd name="T66" fmla="*/ 5 w 1502"/>
                <a:gd name="T67" fmla="*/ 1947 h 2121"/>
                <a:gd name="T68" fmla="*/ 0 w 1502"/>
                <a:gd name="T69" fmla="*/ 1925 h 2121"/>
                <a:gd name="T70" fmla="*/ 0 w 1502"/>
                <a:gd name="T71" fmla="*/ 1925 h 2121"/>
                <a:gd name="T72" fmla="*/ 0 w 1502"/>
                <a:gd name="T73" fmla="*/ 0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2" h="2121">
                  <a:moveTo>
                    <a:pt x="0" y="0"/>
                  </a:moveTo>
                  <a:lnTo>
                    <a:pt x="1502" y="0"/>
                  </a:lnTo>
                  <a:lnTo>
                    <a:pt x="1502" y="1925"/>
                  </a:lnTo>
                  <a:lnTo>
                    <a:pt x="1500" y="1945"/>
                  </a:lnTo>
                  <a:lnTo>
                    <a:pt x="1483" y="1969"/>
                  </a:lnTo>
                  <a:lnTo>
                    <a:pt x="1457" y="1994"/>
                  </a:lnTo>
                  <a:lnTo>
                    <a:pt x="1426" y="2013"/>
                  </a:lnTo>
                  <a:lnTo>
                    <a:pt x="1393" y="2028"/>
                  </a:lnTo>
                  <a:lnTo>
                    <a:pt x="1360" y="2040"/>
                  </a:lnTo>
                  <a:lnTo>
                    <a:pt x="1318" y="2053"/>
                  </a:lnTo>
                  <a:lnTo>
                    <a:pt x="1277" y="2065"/>
                  </a:lnTo>
                  <a:lnTo>
                    <a:pt x="1234" y="2074"/>
                  </a:lnTo>
                  <a:lnTo>
                    <a:pt x="1195" y="2084"/>
                  </a:lnTo>
                  <a:lnTo>
                    <a:pt x="1145" y="2093"/>
                  </a:lnTo>
                  <a:lnTo>
                    <a:pt x="1101" y="2099"/>
                  </a:lnTo>
                  <a:lnTo>
                    <a:pt x="1056" y="2105"/>
                  </a:lnTo>
                  <a:lnTo>
                    <a:pt x="1008" y="2108"/>
                  </a:lnTo>
                  <a:lnTo>
                    <a:pt x="947" y="2114"/>
                  </a:lnTo>
                  <a:lnTo>
                    <a:pt x="890" y="2117"/>
                  </a:lnTo>
                  <a:lnTo>
                    <a:pt x="821" y="2121"/>
                  </a:lnTo>
                  <a:lnTo>
                    <a:pt x="757" y="2121"/>
                  </a:lnTo>
                  <a:lnTo>
                    <a:pt x="688" y="2121"/>
                  </a:lnTo>
                  <a:lnTo>
                    <a:pt x="619" y="2117"/>
                  </a:lnTo>
                  <a:lnTo>
                    <a:pt x="552" y="2114"/>
                  </a:lnTo>
                  <a:lnTo>
                    <a:pt x="480" y="2108"/>
                  </a:lnTo>
                  <a:lnTo>
                    <a:pt x="416" y="2102"/>
                  </a:lnTo>
                  <a:lnTo>
                    <a:pt x="353" y="2093"/>
                  </a:lnTo>
                  <a:lnTo>
                    <a:pt x="289" y="2080"/>
                  </a:lnTo>
                  <a:lnTo>
                    <a:pt x="226" y="2065"/>
                  </a:lnTo>
                  <a:lnTo>
                    <a:pt x="168" y="2050"/>
                  </a:lnTo>
                  <a:lnTo>
                    <a:pt x="115" y="2031"/>
                  </a:lnTo>
                  <a:lnTo>
                    <a:pt x="63" y="2006"/>
                  </a:lnTo>
                  <a:lnTo>
                    <a:pt x="27" y="1978"/>
                  </a:lnTo>
                  <a:lnTo>
                    <a:pt x="5" y="1947"/>
                  </a:lnTo>
                  <a:lnTo>
                    <a:pt x="0" y="1925"/>
                  </a:lnTo>
                  <a:lnTo>
                    <a:pt x="0" y="1925"/>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69" name="Arc 352"/>
            <p:cNvSpPr>
              <a:spLocks/>
            </p:cNvSpPr>
            <p:nvPr/>
          </p:nvSpPr>
          <p:spPr bwMode="gray">
            <a:xfrm>
              <a:off x="1470" y="1645"/>
              <a:ext cx="53" cy="10"/>
            </a:xfrm>
            <a:custGeom>
              <a:avLst/>
              <a:gdLst>
                <a:gd name="G0" fmla="+- 21600 0 0"/>
                <a:gd name="G1" fmla="+- 2673 0 0"/>
                <a:gd name="G2" fmla="+- 21600 0 0"/>
                <a:gd name="T0" fmla="*/ 43034 w 43200"/>
                <a:gd name="T1" fmla="*/ 0 h 24273"/>
                <a:gd name="T2" fmla="*/ 154 w 43200"/>
                <a:gd name="T3" fmla="*/ 101 h 24273"/>
                <a:gd name="T4" fmla="*/ 21600 w 43200"/>
                <a:gd name="T5" fmla="*/ 2673 h 24273"/>
              </a:gdLst>
              <a:ahLst/>
              <a:cxnLst>
                <a:cxn ang="0">
                  <a:pos x="T0" y="T1"/>
                </a:cxn>
                <a:cxn ang="0">
                  <a:pos x="T2" y="T3"/>
                </a:cxn>
                <a:cxn ang="0">
                  <a:pos x="T4" y="T5"/>
                </a:cxn>
              </a:cxnLst>
              <a:rect l="0" t="0" r="r" b="b"/>
              <a:pathLst>
                <a:path w="43200" h="24273" fill="none" extrusionOk="0">
                  <a:moveTo>
                    <a:pt x="43033" y="0"/>
                  </a:moveTo>
                  <a:cubicBezTo>
                    <a:pt x="43144" y="886"/>
                    <a:pt x="43200" y="1779"/>
                    <a:pt x="43200" y="2673"/>
                  </a:cubicBezTo>
                  <a:cubicBezTo>
                    <a:pt x="43200" y="14602"/>
                    <a:pt x="33529" y="24273"/>
                    <a:pt x="21600" y="24273"/>
                  </a:cubicBezTo>
                  <a:cubicBezTo>
                    <a:pt x="9670" y="24273"/>
                    <a:pt x="0" y="14602"/>
                    <a:pt x="0" y="2673"/>
                  </a:cubicBezTo>
                  <a:cubicBezTo>
                    <a:pt x="0" y="1813"/>
                    <a:pt x="51" y="954"/>
                    <a:pt x="153" y="100"/>
                  </a:cubicBezTo>
                </a:path>
                <a:path w="43200" h="24273" stroke="0" extrusionOk="0">
                  <a:moveTo>
                    <a:pt x="43033" y="0"/>
                  </a:moveTo>
                  <a:cubicBezTo>
                    <a:pt x="43144" y="886"/>
                    <a:pt x="43200" y="1779"/>
                    <a:pt x="43200" y="2673"/>
                  </a:cubicBezTo>
                  <a:cubicBezTo>
                    <a:pt x="43200" y="14602"/>
                    <a:pt x="33529" y="24273"/>
                    <a:pt x="21600" y="24273"/>
                  </a:cubicBezTo>
                  <a:cubicBezTo>
                    <a:pt x="9670" y="24273"/>
                    <a:pt x="0" y="14602"/>
                    <a:pt x="0" y="2673"/>
                  </a:cubicBezTo>
                  <a:cubicBezTo>
                    <a:pt x="0" y="1813"/>
                    <a:pt x="51" y="954"/>
                    <a:pt x="153" y="100"/>
                  </a:cubicBezTo>
                  <a:lnTo>
                    <a:pt x="21600" y="2673"/>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70" name="Arc 353"/>
            <p:cNvSpPr>
              <a:spLocks/>
            </p:cNvSpPr>
            <p:nvPr/>
          </p:nvSpPr>
          <p:spPr bwMode="gray">
            <a:xfrm>
              <a:off x="1470" y="1617"/>
              <a:ext cx="53"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71" name="Oval 354"/>
            <p:cNvSpPr>
              <a:spLocks noChangeArrowheads="1"/>
            </p:cNvSpPr>
            <p:nvPr/>
          </p:nvSpPr>
          <p:spPr bwMode="gray">
            <a:xfrm>
              <a:off x="1470" y="1583"/>
              <a:ext cx="53" cy="17"/>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72" name="Freeform 355"/>
            <p:cNvSpPr>
              <a:spLocks/>
            </p:cNvSpPr>
            <p:nvPr/>
          </p:nvSpPr>
          <p:spPr bwMode="gray">
            <a:xfrm>
              <a:off x="1532" y="1592"/>
              <a:ext cx="58" cy="88"/>
            </a:xfrm>
            <a:custGeom>
              <a:avLst/>
              <a:gdLst>
                <a:gd name="T0" fmla="*/ 0 w 1523"/>
                <a:gd name="T1" fmla="*/ 0 h 2121"/>
                <a:gd name="T2" fmla="*/ 1523 w 1523"/>
                <a:gd name="T3" fmla="*/ 0 h 2121"/>
                <a:gd name="T4" fmla="*/ 1523 w 1523"/>
                <a:gd name="T5" fmla="*/ 1925 h 2121"/>
                <a:gd name="T6" fmla="*/ 1521 w 1523"/>
                <a:gd name="T7" fmla="*/ 1945 h 2121"/>
                <a:gd name="T8" fmla="*/ 1505 w 1523"/>
                <a:gd name="T9" fmla="*/ 1969 h 2121"/>
                <a:gd name="T10" fmla="*/ 1478 w 1523"/>
                <a:gd name="T11" fmla="*/ 1994 h 2121"/>
                <a:gd name="T12" fmla="*/ 1447 w 1523"/>
                <a:gd name="T13" fmla="*/ 2013 h 2121"/>
                <a:gd name="T14" fmla="*/ 1413 w 1523"/>
                <a:gd name="T15" fmla="*/ 2028 h 2121"/>
                <a:gd name="T16" fmla="*/ 1380 w 1523"/>
                <a:gd name="T17" fmla="*/ 2040 h 2121"/>
                <a:gd name="T18" fmla="*/ 1337 w 1523"/>
                <a:gd name="T19" fmla="*/ 2053 h 2121"/>
                <a:gd name="T20" fmla="*/ 1295 w 1523"/>
                <a:gd name="T21" fmla="*/ 2065 h 2121"/>
                <a:gd name="T22" fmla="*/ 1252 w 1523"/>
                <a:gd name="T23" fmla="*/ 2074 h 2121"/>
                <a:gd name="T24" fmla="*/ 1212 w 1523"/>
                <a:gd name="T25" fmla="*/ 2084 h 2121"/>
                <a:gd name="T26" fmla="*/ 1161 w 1523"/>
                <a:gd name="T27" fmla="*/ 2093 h 2121"/>
                <a:gd name="T28" fmla="*/ 1117 w 1523"/>
                <a:gd name="T29" fmla="*/ 2099 h 2121"/>
                <a:gd name="T30" fmla="*/ 1072 w 1523"/>
                <a:gd name="T31" fmla="*/ 2105 h 2121"/>
                <a:gd name="T32" fmla="*/ 1022 w 1523"/>
                <a:gd name="T33" fmla="*/ 2108 h 2121"/>
                <a:gd name="T34" fmla="*/ 960 w 1523"/>
                <a:gd name="T35" fmla="*/ 2114 h 2121"/>
                <a:gd name="T36" fmla="*/ 902 w 1523"/>
                <a:gd name="T37" fmla="*/ 2117 h 2121"/>
                <a:gd name="T38" fmla="*/ 832 w 1523"/>
                <a:gd name="T39" fmla="*/ 2121 h 2121"/>
                <a:gd name="T40" fmla="*/ 767 w 1523"/>
                <a:gd name="T41" fmla="*/ 2121 h 2121"/>
                <a:gd name="T42" fmla="*/ 698 w 1523"/>
                <a:gd name="T43" fmla="*/ 2121 h 2121"/>
                <a:gd name="T44" fmla="*/ 628 w 1523"/>
                <a:gd name="T45" fmla="*/ 2117 h 2121"/>
                <a:gd name="T46" fmla="*/ 560 w 1523"/>
                <a:gd name="T47" fmla="*/ 2114 h 2121"/>
                <a:gd name="T48" fmla="*/ 487 w 1523"/>
                <a:gd name="T49" fmla="*/ 2108 h 2121"/>
                <a:gd name="T50" fmla="*/ 422 w 1523"/>
                <a:gd name="T51" fmla="*/ 2102 h 2121"/>
                <a:gd name="T52" fmla="*/ 358 w 1523"/>
                <a:gd name="T53" fmla="*/ 2093 h 2121"/>
                <a:gd name="T54" fmla="*/ 293 w 1523"/>
                <a:gd name="T55" fmla="*/ 2080 h 2121"/>
                <a:gd name="T56" fmla="*/ 229 w 1523"/>
                <a:gd name="T57" fmla="*/ 2065 h 2121"/>
                <a:gd name="T58" fmla="*/ 170 w 1523"/>
                <a:gd name="T59" fmla="*/ 2050 h 2121"/>
                <a:gd name="T60" fmla="*/ 116 w 1523"/>
                <a:gd name="T61" fmla="*/ 2031 h 2121"/>
                <a:gd name="T62" fmla="*/ 64 w 1523"/>
                <a:gd name="T63" fmla="*/ 2006 h 2121"/>
                <a:gd name="T64" fmla="*/ 26 w 1523"/>
                <a:gd name="T65" fmla="*/ 1978 h 2121"/>
                <a:gd name="T66" fmla="*/ 5 w 1523"/>
                <a:gd name="T67" fmla="*/ 1947 h 2121"/>
                <a:gd name="T68" fmla="*/ 0 w 1523"/>
                <a:gd name="T69" fmla="*/ 1925 h 2121"/>
                <a:gd name="T70" fmla="*/ 0 w 1523"/>
                <a:gd name="T71" fmla="*/ 1925 h 2121"/>
                <a:gd name="T72" fmla="*/ 0 w 1523"/>
                <a:gd name="T73" fmla="*/ 0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3" h="2121">
                  <a:moveTo>
                    <a:pt x="0" y="0"/>
                  </a:moveTo>
                  <a:lnTo>
                    <a:pt x="1523" y="0"/>
                  </a:lnTo>
                  <a:lnTo>
                    <a:pt x="1523" y="1925"/>
                  </a:lnTo>
                  <a:lnTo>
                    <a:pt x="1521" y="1945"/>
                  </a:lnTo>
                  <a:lnTo>
                    <a:pt x="1505" y="1969"/>
                  </a:lnTo>
                  <a:lnTo>
                    <a:pt x="1478" y="1994"/>
                  </a:lnTo>
                  <a:lnTo>
                    <a:pt x="1447" y="2013"/>
                  </a:lnTo>
                  <a:lnTo>
                    <a:pt x="1413" y="2028"/>
                  </a:lnTo>
                  <a:lnTo>
                    <a:pt x="1380" y="2040"/>
                  </a:lnTo>
                  <a:lnTo>
                    <a:pt x="1337" y="2053"/>
                  </a:lnTo>
                  <a:lnTo>
                    <a:pt x="1295" y="2065"/>
                  </a:lnTo>
                  <a:lnTo>
                    <a:pt x="1252" y="2074"/>
                  </a:lnTo>
                  <a:lnTo>
                    <a:pt x="1212" y="2084"/>
                  </a:lnTo>
                  <a:lnTo>
                    <a:pt x="1161" y="2093"/>
                  </a:lnTo>
                  <a:lnTo>
                    <a:pt x="1117" y="2099"/>
                  </a:lnTo>
                  <a:lnTo>
                    <a:pt x="1072" y="2105"/>
                  </a:lnTo>
                  <a:lnTo>
                    <a:pt x="1022" y="2108"/>
                  </a:lnTo>
                  <a:lnTo>
                    <a:pt x="960" y="2114"/>
                  </a:lnTo>
                  <a:lnTo>
                    <a:pt x="902" y="2117"/>
                  </a:lnTo>
                  <a:lnTo>
                    <a:pt x="832" y="2121"/>
                  </a:lnTo>
                  <a:lnTo>
                    <a:pt x="767" y="2121"/>
                  </a:lnTo>
                  <a:lnTo>
                    <a:pt x="698" y="2121"/>
                  </a:lnTo>
                  <a:lnTo>
                    <a:pt x="628" y="2117"/>
                  </a:lnTo>
                  <a:lnTo>
                    <a:pt x="560" y="2114"/>
                  </a:lnTo>
                  <a:lnTo>
                    <a:pt x="487" y="2108"/>
                  </a:lnTo>
                  <a:lnTo>
                    <a:pt x="422" y="2102"/>
                  </a:lnTo>
                  <a:lnTo>
                    <a:pt x="358" y="2093"/>
                  </a:lnTo>
                  <a:lnTo>
                    <a:pt x="293" y="2080"/>
                  </a:lnTo>
                  <a:lnTo>
                    <a:pt x="229" y="2065"/>
                  </a:lnTo>
                  <a:lnTo>
                    <a:pt x="170" y="2050"/>
                  </a:lnTo>
                  <a:lnTo>
                    <a:pt x="116" y="2031"/>
                  </a:lnTo>
                  <a:lnTo>
                    <a:pt x="64" y="2006"/>
                  </a:lnTo>
                  <a:lnTo>
                    <a:pt x="26" y="1978"/>
                  </a:lnTo>
                  <a:lnTo>
                    <a:pt x="5" y="1947"/>
                  </a:lnTo>
                  <a:lnTo>
                    <a:pt x="0" y="1925"/>
                  </a:lnTo>
                  <a:lnTo>
                    <a:pt x="0" y="1925"/>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73" name="Arc 356"/>
            <p:cNvSpPr>
              <a:spLocks/>
            </p:cNvSpPr>
            <p:nvPr/>
          </p:nvSpPr>
          <p:spPr bwMode="gray">
            <a:xfrm>
              <a:off x="1531" y="1645"/>
              <a:ext cx="60" cy="10"/>
            </a:xfrm>
            <a:custGeom>
              <a:avLst/>
              <a:gdLst>
                <a:gd name="G0" fmla="+- 21600 0 0"/>
                <a:gd name="G1" fmla="+- 2610 0 0"/>
                <a:gd name="G2" fmla="+- 21600 0 0"/>
                <a:gd name="T0" fmla="*/ 43042 w 43200"/>
                <a:gd name="T1" fmla="*/ 0 h 24210"/>
                <a:gd name="T2" fmla="*/ 158 w 43200"/>
                <a:gd name="T3" fmla="*/ 0 h 24210"/>
                <a:gd name="T4" fmla="*/ 21600 w 43200"/>
                <a:gd name="T5" fmla="*/ 2610 h 24210"/>
              </a:gdLst>
              <a:ahLst/>
              <a:cxnLst>
                <a:cxn ang="0">
                  <a:pos x="T0" y="T1"/>
                </a:cxn>
                <a:cxn ang="0">
                  <a:pos x="T2" y="T3"/>
                </a:cxn>
                <a:cxn ang="0">
                  <a:pos x="T4" y="T5"/>
                </a:cxn>
              </a:cxnLst>
              <a:rect l="0" t="0" r="r" b="b"/>
              <a:pathLst>
                <a:path w="43200" h="24210" fill="none" extrusionOk="0">
                  <a:moveTo>
                    <a:pt x="43041" y="0"/>
                  </a:moveTo>
                  <a:cubicBezTo>
                    <a:pt x="43147" y="866"/>
                    <a:pt x="43200" y="1737"/>
                    <a:pt x="43200" y="2610"/>
                  </a:cubicBezTo>
                  <a:cubicBezTo>
                    <a:pt x="43200" y="14539"/>
                    <a:pt x="33529" y="24210"/>
                    <a:pt x="21600" y="24210"/>
                  </a:cubicBezTo>
                  <a:cubicBezTo>
                    <a:pt x="9670" y="24210"/>
                    <a:pt x="0" y="14539"/>
                    <a:pt x="0" y="2610"/>
                  </a:cubicBezTo>
                  <a:cubicBezTo>
                    <a:pt x="0" y="1737"/>
                    <a:pt x="52" y="866"/>
                    <a:pt x="158" y="0"/>
                  </a:cubicBezTo>
                </a:path>
                <a:path w="43200" h="24210" stroke="0" extrusionOk="0">
                  <a:moveTo>
                    <a:pt x="43041" y="0"/>
                  </a:moveTo>
                  <a:cubicBezTo>
                    <a:pt x="43147" y="866"/>
                    <a:pt x="43200" y="1737"/>
                    <a:pt x="43200" y="2610"/>
                  </a:cubicBezTo>
                  <a:cubicBezTo>
                    <a:pt x="43200" y="14539"/>
                    <a:pt x="33529" y="24210"/>
                    <a:pt x="21600" y="24210"/>
                  </a:cubicBezTo>
                  <a:cubicBezTo>
                    <a:pt x="9670" y="24210"/>
                    <a:pt x="0" y="14539"/>
                    <a:pt x="0" y="2610"/>
                  </a:cubicBezTo>
                  <a:cubicBezTo>
                    <a:pt x="0" y="1737"/>
                    <a:pt x="52" y="866"/>
                    <a:pt x="158" y="0"/>
                  </a:cubicBezTo>
                  <a:lnTo>
                    <a:pt x="21600" y="261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74" name="Arc 357"/>
            <p:cNvSpPr>
              <a:spLocks/>
            </p:cNvSpPr>
            <p:nvPr/>
          </p:nvSpPr>
          <p:spPr bwMode="gray">
            <a:xfrm>
              <a:off x="1531" y="1617"/>
              <a:ext cx="60"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75" name="Oval 358"/>
            <p:cNvSpPr>
              <a:spLocks noChangeArrowheads="1"/>
            </p:cNvSpPr>
            <p:nvPr/>
          </p:nvSpPr>
          <p:spPr bwMode="gray">
            <a:xfrm>
              <a:off x="1531" y="1583"/>
              <a:ext cx="60" cy="17"/>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76" name="Freeform 359"/>
            <p:cNvSpPr>
              <a:spLocks/>
            </p:cNvSpPr>
            <p:nvPr/>
          </p:nvSpPr>
          <p:spPr bwMode="gray">
            <a:xfrm>
              <a:off x="1306" y="1617"/>
              <a:ext cx="54" cy="88"/>
            </a:xfrm>
            <a:custGeom>
              <a:avLst/>
              <a:gdLst>
                <a:gd name="T0" fmla="*/ 0 w 1531"/>
                <a:gd name="T1" fmla="*/ 0 h 2121"/>
                <a:gd name="T2" fmla="*/ 1531 w 1531"/>
                <a:gd name="T3" fmla="*/ 0 h 2121"/>
                <a:gd name="T4" fmla="*/ 1531 w 1531"/>
                <a:gd name="T5" fmla="*/ 1925 h 2121"/>
                <a:gd name="T6" fmla="*/ 1529 w 1531"/>
                <a:gd name="T7" fmla="*/ 1945 h 2121"/>
                <a:gd name="T8" fmla="*/ 1513 w 1531"/>
                <a:gd name="T9" fmla="*/ 1969 h 2121"/>
                <a:gd name="T10" fmla="*/ 1486 w 1531"/>
                <a:gd name="T11" fmla="*/ 1994 h 2121"/>
                <a:gd name="T12" fmla="*/ 1455 w 1531"/>
                <a:gd name="T13" fmla="*/ 2013 h 2121"/>
                <a:gd name="T14" fmla="*/ 1420 w 1531"/>
                <a:gd name="T15" fmla="*/ 2028 h 2121"/>
                <a:gd name="T16" fmla="*/ 1387 w 1531"/>
                <a:gd name="T17" fmla="*/ 2040 h 2121"/>
                <a:gd name="T18" fmla="*/ 1344 w 1531"/>
                <a:gd name="T19" fmla="*/ 2053 h 2121"/>
                <a:gd name="T20" fmla="*/ 1302 w 1531"/>
                <a:gd name="T21" fmla="*/ 2065 h 2121"/>
                <a:gd name="T22" fmla="*/ 1259 w 1531"/>
                <a:gd name="T23" fmla="*/ 2074 h 2121"/>
                <a:gd name="T24" fmla="*/ 1218 w 1531"/>
                <a:gd name="T25" fmla="*/ 2084 h 2121"/>
                <a:gd name="T26" fmla="*/ 1167 w 1531"/>
                <a:gd name="T27" fmla="*/ 2093 h 2121"/>
                <a:gd name="T28" fmla="*/ 1123 w 1531"/>
                <a:gd name="T29" fmla="*/ 2099 h 2121"/>
                <a:gd name="T30" fmla="*/ 1077 w 1531"/>
                <a:gd name="T31" fmla="*/ 2105 h 2121"/>
                <a:gd name="T32" fmla="*/ 1027 w 1531"/>
                <a:gd name="T33" fmla="*/ 2108 h 2121"/>
                <a:gd name="T34" fmla="*/ 965 w 1531"/>
                <a:gd name="T35" fmla="*/ 2114 h 2121"/>
                <a:gd name="T36" fmla="*/ 907 w 1531"/>
                <a:gd name="T37" fmla="*/ 2117 h 2121"/>
                <a:gd name="T38" fmla="*/ 837 w 1531"/>
                <a:gd name="T39" fmla="*/ 2121 h 2121"/>
                <a:gd name="T40" fmla="*/ 771 w 1531"/>
                <a:gd name="T41" fmla="*/ 2121 h 2121"/>
                <a:gd name="T42" fmla="*/ 702 w 1531"/>
                <a:gd name="T43" fmla="*/ 2121 h 2121"/>
                <a:gd name="T44" fmla="*/ 631 w 1531"/>
                <a:gd name="T45" fmla="*/ 2117 h 2121"/>
                <a:gd name="T46" fmla="*/ 563 w 1531"/>
                <a:gd name="T47" fmla="*/ 2114 h 2121"/>
                <a:gd name="T48" fmla="*/ 489 w 1531"/>
                <a:gd name="T49" fmla="*/ 2108 h 2121"/>
                <a:gd name="T50" fmla="*/ 424 w 1531"/>
                <a:gd name="T51" fmla="*/ 2102 h 2121"/>
                <a:gd name="T52" fmla="*/ 359 w 1531"/>
                <a:gd name="T53" fmla="*/ 2093 h 2121"/>
                <a:gd name="T54" fmla="*/ 294 w 1531"/>
                <a:gd name="T55" fmla="*/ 2080 h 2121"/>
                <a:gd name="T56" fmla="*/ 230 w 1531"/>
                <a:gd name="T57" fmla="*/ 2065 h 2121"/>
                <a:gd name="T58" fmla="*/ 171 w 1531"/>
                <a:gd name="T59" fmla="*/ 2050 h 2121"/>
                <a:gd name="T60" fmla="*/ 117 w 1531"/>
                <a:gd name="T61" fmla="*/ 2031 h 2121"/>
                <a:gd name="T62" fmla="*/ 64 w 1531"/>
                <a:gd name="T63" fmla="*/ 2006 h 2121"/>
                <a:gd name="T64" fmla="*/ 27 w 1531"/>
                <a:gd name="T65" fmla="*/ 1978 h 2121"/>
                <a:gd name="T66" fmla="*/ 5 w 1531"/>
                <a:gd name="T67" fmla="*/ 1947 h 2121"/>
                <a:gd name="T68" fmla="*/ 0 w 1531"/>
                <a:gd name="T69" fmla="*/ 1925 h 2121"/>
                <a:gd name="T70" fmla="*/ 0 w 1531"/>
                <a:gd name="T71" fmla="*/ 1925 h 2121"/>
                <a:gd name="T72" fmla="*/ 0 w 1531"/>
                <a:gd name="T73" fmla="*/ 0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1" h="2121">
                  <a:moveTo>
                    <a:pt x="0" y="0"/>
                  </a:moveTo>
                  <a:lnTo>
                    <a:pt x="1531" y="0"/>
                  </a:lnTo>
                  <a:lnTo>
                    <a:pt x="1531" y="1925"/>
                  </a:lnTo>
                  <a:lnTo>
                    <a:pt x="1529" y="1945"/>
                  </a:lnTo>
                  <a:lnTo>
                    <a:pt x="1513" y="1969"/>
                  </a:lnTo>
                  <a:lnTo>
                    <a:pt x="1486" y="1994"/>
                  </a:lnTo>
                  <a:lnTo>
                    <a:pt x="1455" y="2013"/>
                  </a:lnTo>
                  <a:lnTo>
                    <a:pt x="1420" y="2028"/>
                  </a:lnTo>
                  <a:lnTo>
                    <a:pt x="1387" y="2040"/>
                  </a:lnTo>
                  <a:lnTo>
                    <a:pt x="1344" y="2053"/>
                  </a:lnTo>
                  <a:lnTo>
                    <a:pt x="1302" y="2065"/>
                  </a:lnTo>
                  <a:lnTo>
                    <a:pt x="1259" y="2074"/>
                  </a:lnTo>
                  <a:lnTo>
                    <a:pt x="1218" y="2084"/>
                  </a:lnTo>
                  <a:lnTo>
                    <a:pt x="1167" y="2093"/>
                  </a:lnTo>
                  <a:lnTo>
                    <a:pt x="1123" y="2099"/>
                  </a:lnTo>
                  <a:lnTo>
                    <a:pt x="1077" y="2105"/>
                  </a:lnTo>
                  <a:lnTo>
                    <a:pt x="1027" y="2108"/>
                  </a:lnTo>
                  <a:lnTo>
                    <a:pt x="965" y="2114"/>
                  </a:lnTo>
                  <a:lnTo>
                    <a:pt x="907" y="2117"/>
                  </a:lnTo>
                  <a:lnTo>
                    <a:pt x="837" y="2121"/>
                  </a:lnTo>
                  <a:lnTo>
                    <a:pt x="771" y="2121"/>
                  </a:lnTo>
                  <a:lnTo>
                    <a:pt x="702" y="2121"/>
                  </a:lnTo>
                  <a:lnTo>
                    <a:pt x="631" y="2117"/>
                  </a:lnTo>
                  <a:lnTo>
                    <a:pt x="563" y="2114"/>
                  </a:lnTo>
                  <a:lnTo>
                    <a:pt x="489" y="2108"/>
                  </a:lnTo>
                  <a:lnTo>
                    <a:pt x="424" y="2102"/>
                  </a:lnTo>
                  <a:lnTo>
                    <a:pt x="359" y="2093"/>
                  </a:lnTo>
                  <a:lnTo>
                    <a:pt x="294" y="2080"/>
                  </a:lnTo>
                  <a:lnTo>
                    <a:pt x="230" y="2065"/>
                  </a:lnTo>
                  <a:lnTo>
                    <a:pt x="171" y="2050"/>
                  </a:lnTo>
                  <a:lnTo>
                    <a:pt x="117" y="2031"/>
                  </a:lnTo>
                  <a:lnTo>
                    <a:pt x="64" y="2006"/>
                  </a:lnTo>
                  <a:lnTo>
                    <a:pt x="27" y="1978"/>
                  </a:lnTo>
                  <a:lnTo>
                    <a:pt x="5" y="1947"/>
                  </a:lnTo>
                  <a:lnTo>
                    <a:pt x="0" y="1925"/>
                  </a:lnTo>
                  <a:lnTo>
                    <a:pt x="0" y="1925"/>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77" name="Arc 360"/>
            <p:cNvSpPr>
              <a:spLocks/>
            </p:cNvSpPr>
            <p:nvPr/>
          </p:nvSpPr>
          <p:spPr bwMode="gray">
            <a:xfrm>
              <a:off x="1305" y="1670"/>
              <a:ext cx="56" cy="10"/>
            </a:xfrm>
            <a:custGeom>
              <a:avLst/>
              <a:gdLst>
                <a:gd name="G0" fmla="+- 21600 0 0"/>
                <a:gd name="G1" fmla="+- 2616 0 0"/>
                <a:gd name="G2" fmla="+- 21600 0 0"/>
                <a:gd name="T0" fmla="*/ 43041 w 43200"/>
                <a:gd name="T1" fmla="*/ 0 h 24216"/>
                <a:gd name="T2" fmla="*/ 159 w 43200"/>
                <a:gd name="T3" fmla="*/ 0 h 24216"/>
                <a:gd name="T4" fmla="*/ 21600 w 43200"/>
                <a:gd name="T5" fmla="*/ 2616 h 24216"/>
              </a:gdLst>
              <a:ahLst/>
              <a:cxnLst>
                <a:cxn ang="0">
                  <a:pos x="T0" y="T1"/>
                </a:cxn>
                <a:cxn ang="0">
                  <a:pos x="T2" y="T3"/>
                </a:cxn>
                <a:cxn ang="0">
                  <a:pos x="T4" y="T5"/>
                </a:cxn>
              </a:cxnLst>
              <a:rect l="0" t="0" r="r" b="b"/>
              <a:pathLst>
                <a:path w="43200" h="24216" fill="none" extrusionOk="0">
                  <a:moveTo>
                    <a:pt x="43041" y="-1"/>
                  </a:moveTo>
                  <a:cubicBezTo>
                    <a:pt x="43146" y="867"/>
                    <a:pt x="43200" y="1741"/>
                    <a:pt x="43200" y="2616"/>
                  </a:cubicBezTo>
                  <a:cubicBezTo>
                    <a:pt x="43200" y="14545"/>
                    <a:pt x="33529" y="24216"/>
                    <a:pt x="21600" y="24216"/>
                  </a:cubicBezTo>
                  <a:cubicBezTo>
                    <a:pt x="9670" y="24216"/>
                    <a:pt x="0" y="14545"/>
                    <a:pt x="0" y="2616"/>
                  </a:cubicBezTo>
                  <a:cubicBezTo>
                    <a:pt x="0" y="1741"/>
                    <a:pt x="53" y="867"/>
                    <a:pt x="158" y="-1"/>
                  </a:cubicBezTo>
                </a:path>
                <a:path w="43200" h="24216" stroke="0" extrusionOk="0">
                  <a:moveTo>
                    <a:pt x="43041" y="-1"/>
                  </a:moveTo>
                  <a:cubicBezTo>
                    <a:pt x="43146" y="867"/>
                    <a:pt x="43200" y="1741"/>
                    <a:pt x="43200" y="2616"/>
                  </a:cubicBezTo>
                  <a:cubicBezTo>
                    <a:pt x="43200" y="14545"/>
                    <a:pt x="33529" y="24216"/>
                    <a:pt x="21600" y="24216"/>
                  </a:cubicBezTo>
                  <a:cubicBezTo>
                    <a:pt x="9670" y="24216"/>
                    <a:pt x="0" y="14545"/>
                    <a:pt x="0" y="2616"/>
                  </a:cubicBezTo>
                  <a:cubicBezTo>
                    <a:pt x="0" y="1741"/>
                    <a:pt x="53" y="867"/>
                    <a:pt x="158" y="-1"/>
                  </a:cubicBezTo>
                  <a:lnTo>
                    <a:pt x="21600" y="2616"/>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78" name="Arc 361"/>
            <p:cNvSpPr>
              <a:spLocks/>
            </p:cNvSpPr>
            <p:nvPr/>
          </p:nvSpPr>
          <p:spPr bwMode="gray">
            <a:xfrm>
              <a:off x="1305" y="1642"/>
              <a:ext cx="56"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79" name="Oval 362"/>
            <p:cNvSpPr>
              <a:spLocks noChangeArrowheads="1"/>
            </p:cNvSpPr>
            <p:nvPr/>
          </p:nvSpPr>
          <p:spPr bwMode="gray">
            <a:xfrm>
              <a:off x="1305" y="1608"/>
              <a:ext cx="56" cy="17"/>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80" name="Freeform 363"/>
            <p:cNvSpPr>
              <a:spLocks/>
            </p:cNvSpPr>
            <p:nvPr/>
          </p:nvSpPr>
          <p:spPr bwMode="gray">
            <a:xfrm>
              <a:off x="1457" y="1617"/>
              <a:ext cx="55" cy="88"/>
            </a:xfrm>
            <a:custGeom>
              <a:avLst/>
              <a:gdLst>
                <a:gd name="T0" fmla="*/ 0 w 1504"/>
                <a:gd name="T1" fmla="*/ 0 h 2121"/>
                <a:gd name="T2" fmla="*/ 1504 w 1504"/>
                <a:gd name="T3" fmla="*/ 0 h 2121"/>
                <a:gd name="T4" fmla="*/ 1504 w 1504"/>
                <a:gd name="T5" fmla="*/ 1925 h 2121"/>
                <a:gd name="T6" fmla="*/ 1502 w 1504"/>
                <a:gd name="T7" fmla="*/ 1945 h 2121"/>
                <a:gd name="T8" fmla="*/ 1485 w 1504"/>
                <a:gd name="T9" fmla="*/ 1969 h 2121"/>
                <a:gd name="T10" fmla="*/ 1459 w 1504"/>
                <a:gd name="T11" fmla="*/ 1994 h 2121"/>
                <a:gd name="T12" fmla="*/ 1428 w 1504"/>
                <a:gd name="T13" fmla="*/ 2013 h 2121"/>
                <a:gd name="T14" fmla="*/ 1395 w 1504"/>
                <a:gd name="T15" fmla="*/ 2028 h 2121"/>
                <a:gd name="T16" fmla="*/ 1362 w 1504"/>
                <a:gd name="T17" fmla="*/ 2040 h 2121"/>
                <a:gd name="T18" fmla="*/ 1319 w 1504"/>
                <a:gd name="T19" fmla="*/ 2053 h 2121"/>
                <a:gd name="T20" fmla="*/ 1279 w 1504"/>
                <a:gd name="T21" fmla="*/ 2065 h 2121"/>
                <a:gd name="T22" fmla="*/ 1236 w 1504"/>
                <a:gd name="T23" fmla="*/ 2074 h 2121"/>
                <a:gd name="T24" fmla="*/ 1196 w 1504"/>
                <a:gd name="T25" fmla="*/ 2084 h 2121"/>
                <a:gd name="T26" fmla="*/ 1146 w 1504"/>
                <a:gd name="T27" fmla="*/ 2093 h 2121"/>
                <a:gd name="T28" fmla="*/ 1103 w 1504"/>
                <a:gd name="T29" fmla="*/ 2099 h 2121"/>
                <a:gd name="T30" fmla="*/ 1058 w 1504"/>
                <a:gd name="T31" fmla="*/ 2105 h 2121"/>
                <a:gd name="T32" fmla="*/ 1009 w 1504"/>
                <a:gd name="T33" fmla="*/ 2108 h 2121"/>
                <a:gd name="T34" fmla="*/ 948 w 1504"/>
                <a:gd name="T35" fmla="*/ 2114 h 2121"/>
                <a:gd name="T36" fmla="*/ 891 w 1504"/>
                <a:gd name="T37" fmla="*/ 2117 h 2121"/>
                <a:gd name="T38" fmla="*/ 822 w 1504"/>
                <a:gd name="T39" fmla="*/ 2121 h 2121"/>
                <a:gd name="T40" fmla="*/ 758 w 1504"/>
                <a:gd name="T41" fmla="*/ 2121 h 2121"/>
                <a:gd name="T42" fmla="*/ 689 w 1504"/>
                <a:gd name="T43" fmla="*/ 2121 h 2121"/>
                <a:gd name="T44" fmla="*/ 620 w 1504"/>
                <a:gd name="T45" fmla="*/ 2117 h 2121"/>
                <a:gd name="T46" fmla="*/ 553 w 1504"/>
                <a:gd name="T47" fmla="*/ 2114 h 2121"/>
                <a:gd name="T48" fmla="*/ 481 w 1504"/>
                <a:gd name="T49" fmla="*/ 2108 h 2121"/>
                <a:gd name="T50" fmla="*/ 417 w 1504"/>
                <a:gd name="T51" fmla="*/ 2102 h 2121"/>
                <a:gd name="T52" fmla="*/ 354 w 1504"/>
                <a:gd name="T53" fmla="*/ 2093 h 2121"/>
                <a:gd name="T54" fmla="*/ 289 w 1504"/>
                <a:gd name="T55" fmla="*/ 2080 h 2121"/>
                <a:gd name="T56" fmla="*/ 226 w 1504"/>
                <a:gd name="T57" fmla="*/ 2065 h 2121"/>
                <a:gd name="T58" fmla="*/ 168 w 1504"/>
                <a:gd name="T59" fmla="*/ 2050 h 2121"/>
                <a:gd name="T60" fmla="*/ 115 w 1504"/>
                <a:gd name="T61" fmla="*/ 2031 h 2121"/>
                <a:gd name="T62" fmla="*/ 63 w 1504"/>
                <a:gd name="T63" fmla="*/ 2006 h 2121"/>
                <a:gd name="T64" fmla="*/ 27 w 1504"/>
                <a:gd name="T65" fmla="*/ 1978 h 2121"/>
                <a:gd name="T66" fmla="*/ 5 w 1504"/>
                <a:gd name="T67" fmla="*/ 1947 h 2121"/>
                <a:gd name="T68" fmla="*/ 0 w 1504"/>
                <a:gd name="T69" fmla="*/ 1925 h 2121"/>
                <a:gd name="T70" fmla="*/ 0 w 1504"/>
                <a:gd name="T71" fmla="*/ 1925 h 2121"/>
                <a:gd name="T72" fmla="*/ 0 w 1504"/>
                <a:gd name="T73" fmla="*/ 0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4" h="2121">
                  <a:moveTo>
                    <a:pt x="0" y="0"/>
                  </a:moveTo>
                  <a:lnTo>
                    <a:pt x="1504" y="0"/>
                  </a:lnTo>
                  <a:lnTo>
                    <a:pt x="1504" y="1925"/>
                  </a:lnTo>
                  <a:lnTo>
                    <a:pt x="1502" y="1945"/>
                  </a:lnTo>
                  <a:lnTo>
                    <a:pt x="1485" y="1969"/>
                  </a:lnTo>
                  <a:lnTo>
                    <a:pt x="1459" y="1994"/>
                  </a:lnTo>
                  <a:lnTo>
                    <a:pt x="1428" y="2013"/>
                  </a:lnTo>
                  <a:lnTo>
                    <a:pt x="1395" y="2028"/>
                  </a:lnTo>
                  <a:lnTo>
                    <a:pt x="1362" y="2040"/>
                  </a:lnTo>
                  <a:lnTo>
                    <a:pt x="1319" y="2053"/>
                  </a:lnTo>
                  <a:lnTo>
                    <a:pt x="1279" y="2065"/>
                  </a:lnTo>
                  <a:lnTo>
                    <a:pt x="1236" y="2074"/>
                  </a:lnTo>
                  <a:lnTo>
                    <a:pt x="1196" y="2084"/>
                  </a:lnTo>
                  <a:lnTo>
                    <a:pt x="1146" y="2093"/>
                  </a:lnTo>
                  <a:lnTo>
                    <a:pt x="1103" y="2099"/>
                  </a:lnTo>
                  <a:lnTo>
                    <a:pt x="1058" y="2105"/>
                  </a:lnTo>
                  <a:lnTo>
                    <a:pt x="1009" y="2108"/>
                  </a:lnTo>
                  <a:lnTo>
                    <a:pt x="948" y="2114"/>
                  </a:lnTo>
                  <a:lnTo>
                    <a:pt x="891" y="2117"/>
                  </a:lnTo>
                  <a:lnTo>
                    <a:pt x="822" y="2121"/>
                  </a:lnTo>
                  <a:lnTo>
                    <a:pt x="758" y="2121"/>
                  </a:lnTo>
                  <a:lnTo>
                    <a:pt x="689" y="2121"/>
                  </a:lnTo>
                  <a:lnTo>
                    <a:pt x="620" y="2117"/>
                  </a:lnTo>
                  <a:lnTo>
                    <a:pt x="553" y="2114"/>
                  </a:lnTo>
                  <a:lnTo>
                    <a:pt x="481" y="2108"/>
                  </a:lnTo>
                  <a:lnTo>
                    <a:pt x="417" y="2102"/>
                  </a:lnTo>
                  <a:lnTo>
                    <a:pt x="354" y="2093"/>
                  </a:lnTo>
                  <a:lnTo>
                    <a:pt x="289" y="2080"/>
                  </a:lnTo>
                  <a:lnTo>
                    <a:pt x="226" y="2065"/>
                  </a:lnTo>
                  <a:lnTo>
                    <a:pt x="168" y="2050"/>
                  </a:lnTo>
                  <a:lnTo>
                    <a:pt x="115" y="2031"/>
                  </a:lnTo>
                  <a:lnTo>
                    <a:pt x="63" y="2006"/>
                  </a:lnTo>
                  <a:lnTo>
                    <a:pt x="27" y="1978"/>
                  </a:lnTo>
                  <a:lnTo>
                    <a:pt x="5" y="1947"/>
                  </a:lnTo>
                  <a:lnTo>
                    <a:pt x="0" y="1925"/>
                  </a:lnTo>
                  <a:lnTo>
                    <a:pt x="0" y="1925"/>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81" name="Arc 364"/>
            <p:cNvSpPr>
              <a:spLocks/>
            </p:cNvSpPr>
            <p:nvPr/>
          </p:nvSpPr>
          <p:spPr bwMode="gray">
            <a:xfrm>
              <a:off x="1456" y="1670"/>
              <a:ext cx="57" cy="10"/>
            </a:xfrm>
            <a:custGeom>
              <a:avLst/>
              <a:gdLst>
                <a:gd name="G0" fmla="+- 21600 0 0"/>
                <a:gd name="G1" fmla="+- 2662 0 0"/>
                <a:gd name="G2" fmla="+- 21600 0 0"/>
                <a:gd name="T0" fmla="*/ 43035 w 43200"/>
                <a:gd name="T1" fmla="*/ 0 h 24262"/>
                <a:gd name="T2" fmla="*/ 153 w 43200"/>
                <a:gd name="T3" fmla="*/ 94 h 24262"/>
                <a:gd name="T4" fmla="*/ 21600 w 43200"/>
                <a:gd name="T5" fmla="*/ 2662 h 24262"/>
              </a:gdLst>
              <a:ahLst/>
              <a:cxnLst>
                <a:cxn ang="0">
                  <a:pos x="T0" y="T1"/>
                </a:cxn>
                <a:cxn ang="0">
                  <a:pos x="T2" y="T3"/>
                </a:cxn>
                <a:cxn ang="0">
                  <a:pos x="T4" y="T5"/>
                </a:cxn>
              </a:cxnLst>
              <a:rect l="0" t="0" r="r" b="b"/>
              <a:pathLst>
                <a:path w="43200" h="24262" fill="none" extrusionOk="0">
                  <a:moveTo>
                    <a:pt x="43035" y="-1"/>
                  </a:moveTo>
                  <a:cubicBezTo>
                    <a:pt x="43145" y="883"/>
                    <a:pt x="43200" y="1772"/>
                    <a:pt x="43200" y="2662"/>
                  </a:cubicBezTo>
                  <a:cubicBezTo>
                    <a:pt x="43200" y="14591"/>
                    <a:pt x="33529" y="24262"/>
                    <a:pt x="21600" y="24262"/>
                  </a:cubicBezTo>
                  <a:cubicBezTo>
                    <a:pt x="9670" y="24262"/>
                    <a:pt x="0" y="14591"/>
                    <a:pt x="0" y="2662"/>
                  </a:cubicBezTo>
                  <a:cubicBezTo>
                    <a:pt x="0" y="1803"/>
                    <a:pt x="51" y="946"/>
                    <a:pt x="153" y="94"/>
                  </a:cubicBezTo>
                </a:path>
                <a:path w="43200" h="24262" stroke="0" extrusionOk="0">
                  <a:moveTo>
                    <a:pt x="43035" y="-1"/>
                  </a:moveTo>
                  <a:cubicBezTo>
                    <a:pt x="43145" y="883"/>
                    <a:pt x="43200" y="1772"/>
                    <a:pt x="43200" y="2662"/>
                  </a:cubicBezTo>
                  <a:cubicBezTo>
                    <a:pt x="43200" y="14591"/>
                    <a:pt x="33529" y="24262"/>
                    <a:pt x="21600" y="24262"/>
                  </a:cubicBezTo>
                  <a:cubicBezTo>
                    <a:pt x="9670" y="24262"/>
                    <a:pt x="0" y="14591"/>
                    <a:pt x="0" y="2662"/>
                  </a:cubicBezTo>
                  <a:cubicBezTo>
                    <a:pt x="0" y="1803"/>
                    <a:pt x="51" y="946"/>
                    <a:pt x="153" y="94"/>
                  </a:cubicBezTo>
                  <a:lnTo>
                    <a:pt x="21600" y="2662"/>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82" name="Arc 365"/>
            <p:cNvSpPr>
              <a:spLocks/>
            </p:cNvSpPr>
            <p:nvPr/>
          </p:nvSpPr>
          <p:spPr bwMode="gray">
            <a:xfrm>
              <a:off x="1456" y="1642"/>
              <a:ext cx="57"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83" name="Oval 366"/>
            <p:cNvSpPr>
              <a:spLocks noChangeArrowheads="1"/>
            </p:cNvSpPr>
            <p:nvPr/>
          </p:nvSpPr>
          <p:spPr bwMode="gray">
            <a:xfrm>
              <a:off x="1456" y="1608"/>
              <a:ext cx="57" cy="17"/>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84" name="Freeform 367"/>
            <p:cNvSpPr>
              <a:spLocks/>
            </p:cNvSpPr>
            <p:nvPr/>
          </p:nvSpPr>
          <p:spPr bwMode="gray">
            <a:xfrm>
              <a:off x="1390" y="1617"/>
              <a:ext cx="57" cy="88"/>
            </a:xfrm>
            <a:custGeom>
              <a:avLst/>
              <a:gdLst>
                <a:gd name="T0" fmla="*/ 0 w 1499"/>
                <a:gd name="T1" fmla="*/ 0 h 2121"/>
                <a:gd name="T2" fmla="*/ 1499 w 1499"/>
                <a:gd name="T3" fmla="*/ 0 h 2121"/>
                <a:gd name="T4" fmla="*/ 1499 w 1499"/>
                <a:gd name="T5" fmla="*/ 1925 h 2121"/>
                <a:gd name="T6" fmla="*/ 1497 w 1499"/>
                <a:gd name="T7" fmla="*/ 1945 h 2121"/>
                <a:gd name="T8" fmla="*/ 1480 w 1499"/>
                <a:gd name="T9" fmla="*/ 1969 h 2121"/>
                <a:gd name="T10" fmla="*/ 1454 w 1499"/>
                <a:gd name="T11" fmla="*/ 1994 h 2121"/>
                <a:gd name="T12" fmla="*/ 1424 w 1499"/>
                <a:gd name="T13" fmla="*/ 2013 h 2121"/>
                <a:gd name="T14" fmla="*/ 1390 w 1499"/>
                <a:gd name="T15" fmla="*/ 2028 h 2121"/>
                <a:gd name="T16" fmla="*/ 1358 w 1499"/>
                <a:gd name="T17" fmla="*/ 2040 h 2121"/>
                <a:gd name="T18" fmla="*/ 1315 w 1499"/>
                <a:gd name="T19" fmla="*/ 2053 h 2121"/>
                <a:gd name="T20" fmla="*/ 1275 w 1499"/>
                <a:gd name="T21" fmla="*/ 2065 h 2121"/>
                <a:gd name="T22" fmla="*/ 1232 w 1499"/>
                <a:gd name="T23" fmla="*/ 2074 h 2121"/>
                <a:gd name="T24" fmla="*/ 1192 w 1499"/>
                <a:gd name="T25" fmla="*/ 2084 h 2121"/>
                <a:gd name="T26" fmla="*/ 1143 w 1499"/>
                <a:gd name="T27" fmla="*/ 2093 h 2121"/>
                <a:gd name="T28" fmla="*/ 1099 w 1499"/>
                <a:gd name="T29" fmla="*/ 2099 h 2121"/>
                <a:gd name="T30" fmla="*/ 1054 w 1499"/>
                <a:gd name="T31" fmla="*/ 2105 h 2121"/>
                <a:gd name="T32" fmla="*/ 1006 w 1499"/>
                <a:gd name="T33" fmla="*/ 2108 h 2121"/>
                <a:gd name="T34" fmla="*/ 945 w 1499"/>
                <a:gd name="T35" fmla="*/ 2114 h 2121"/>
                <a:gd name="T36" fmla="*/ 888 w 1499"/>
                <a:gd name="T37" fmla="*/ 2117 h 2121"/>
                <a:gd name="T38" fmla="*/ 819 w 1499"/>
                <a:gd name="T39" fmla="*/ 2121 h 2121"/>
                <a:gd name="T40" fmla="*/ 755 w 1499"/>
                <a:gd name="T41" fmla="*/ 2121 h 2121"/>
                <a:gd name="T42" fmla="*/ 687 w 1499"/>
                <a:gd name="T43" fmla="*/ 2121 h 2121"/>
                <a:gd name="T44" fmla="*/ 618 w 1499"/>
                <a:gd name="T45" fmla="*/ 2117 h 2121"/>
                <a:gd name="T46" fmla="*/ 551 w 1499"/>
                <a:gd name="T47" fmla="*/ 2114 h 2121"/>
                <a:gd name="T48" fmla="*/ 479 w 1499"/>
                <a:gd name="T49" fmla="*/ 2108 h 2121"/>
                <a:gd name="T50" fmla="*/ 415 w 1499"/>
                <a:gd name="T51" fmla="*/ 2102 h 2121"/>
                <a:gd name="T52" fmla="*/ 352 w 1499"/>
                <a:gd name="T53" fmla="*/ 2093 h 2121"/>
                <a:gd name="T54" fmla="*/ 288 w 1499"/>
                <a:gd name="T55" fmla="*/ 2080 h 2121"/>
                <a:gd name="T56" fmla="*/ 225 w 1499"/>
                <a:gd name="T57" fmla="*/ 2065 h 2121"/>
                <a:gd name="T58" fmla="*/ 168 w 1499"/>
                <a:gd name="T59" fmla="*/ 2050 h 2121"/>
                <a:gd name="T60" fmla="*/ 115 w 1499"/>
                <a:gd name="T61" fmla="*/ 2031 h 2121"/>
                <a:gd name="T62" fmla="*/ 63 w 1499"/>
                <a:gd name="T63" fmla="*/ 2006 h 2121"/>
                <a:gd name="T64" fmla="*/ 27 w 1499"/>
                <a:gd name="T65" fmla="*/ 1978 h 2121"/>
                <a:gd name="T66" fmla="*/ 5 w 1499"/>
                <a:gd name="T67" fmla="*/ 1947 h 2121"/>
                <a:gd name="T68" fmla="*/ 0 w 1499"/>
                <a:gd name="T69" fmla="*/ 1925 h 2121"/>
                <a:gd name="T70" fmla="*/ 0 w 1499"/>
                <a:gd name="T71" fmla="*/ 1925 h 2121"/>
                <a:gd name="T72" fmla="*/ 0 w 1499"/>
                <a:gd name="T73" fmla="*/ 0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9" h="2121">
                  <a:moveTo>
                    <a:pt x="0" y="0"/>
                  </a:moveTo>
                  <a:lnTo>
                    <a:pt x="1499" y="0"/>
                  </a:lnTo>
                  <a:lnTo>
                    <a:pt x="1499" y="1925"/>
                  </a:lnTo>
                  <a:lnTo>
                    <a:pt x="1497" y="1945"/>
                  </a:lnTo>
                  <a:lnTo>
                    <a:pt x="1480" y="1969"/>
                  </a:lnTo>
                  <a:lnTo>
                    <a:pt x="1454" y="1994"/>
                  </a:lnTo>
                  <a:lnTo>
                    <a:pt x="1424" y="2013"/>
                  </a:lnTo>
                  <a:lnTo>
                    <a:pt x="1390" y="2028"/>
                  </a:lnTo>
                  <a:lnTo>
                    <a:pt x="1358" y="2040"/>
                  </a:lnTo>
                  <a:lnTo>
                    <a:pt x="1315" y="2053"/>
                  </a:lnTo>
                  <a:lnTo>
                    <a:pt x="1275" y="2065"/>
                  </a:lnTo>
                  <a:lnTo>
                    <a:pt x="1232" y="2074"/>
                  </a:lnTo>
                  <a:lnTo>
                    <a:pt x="1192" y="2084"/>
                  </a:lnTo>
                  <a:lnTo>
                    <a:pt x="1143" y="2093"/>
                  </a:lnTo>
                  <a:lnTo>
                    <a:pt x="1099" y="2099"/>
                  </a:lnTo>
                  <a:lnTo>
                    <a:pt x="1054" y="2105"/>
                  </a:lnTo>
                  <a:lnTo>
                    <a:pt x="1006" y="2108"/>
                  </a:lnTo>
                  <a:lnTo>
                    <a:pt x="945" y="2114"/>
                  </a:lnTo>
                  <a:lnTo>
                    <a:pt x="888" y="2117"/>
                  </a:lnTo>
                  <a:lnTo>
                    <a:pt x="819" y="2121"/>
                  </a:lnTo>
                  <a:lnTo>
                    <a:pt x="755" y="2121"/>
                  </a:lnTo>
                  <a:lnTo>
                    <a:pt x="687" y="2121"/>
                  </a:lnTo>
                  <a:lnTo>
                    <a:pt x="618" y="2117"/>
                  </a:lnTo>
                  <a:lnTo>
                    <a:pt x="551" y="2114"/>
                  </a:lnTo>
                  <a:lnTo>
                    <a:pt x="479" y="2108"/>
                  </a:lnTo>
                  <a:lnTo>
                    <a:pt x="415" y="2102"/>
                  </a:lnTo>
                  <a:lnTo>
                    <a:pt x="352" y="2093"/>
                  </a:lnTo>
                  <a:lnTo>
                    <a:pt x="288" y="2080"/>
                  </a:lnTo>
                  <a:lnTo>
                    <a:pt x="225" y="2065"/>
                  </a:lnTo>
                  <a:lnTo>
                    <a:pt x="168" y="2050"/>
                  </a:lnTo>
                  <a:lnTo>
                    <a:pt x="115" y="2031"/>
                  </a:lnTo>
                  <a:lnTo>
                    <a:pt x="63" y="2006"/>
                  </a:lnTo>
                  <a:lnTo>
                    <a:pt x="27" y="1978"/>
                  </a:lnTo>
                  <a:lnTo>
                    <a:pt x="5" y="1947"/>
                  </a:lnTo>
                  <a:lnTo>
                    <a:pt x="0" y="1925"/>
                  </a:lnTo>
                  <a:lnTo>
                    <a:pt x="0" y="1925"/>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85" name="Arc 368"/>
            <p:cNvSpPr>
              <a:spLocks/>
            </p:cNvSpPr>
            <p:nvPr/>
          </p:nvSpPr>
          <p:spPr bwMode="gray">
            <a:xfrm>
              <a:off x="1389" y="1670"/>
              <a:ext cx="59" cy="10"/>
            </a:xfrm>
            <a:custGeom>
              <a:avLst/>
              <a:gdLst>
                <a:gd name="G0" fmla="+- 21600 0 0"/>
                <a:gd name="G1" fmla="+- 2657 0 0"/>
                <a:gd name="G2" fmla="+- 21600 0 0"/>
                <a:gd name="T0" fmla="*/ 43036 w 43200"/>
                <a:gd name="T1" fmla="*/ 0 h 24257"/>
                <a:gd name="T2" fmla="*/ 153 w 43200"/>
                <a:gd name="T3" fmla="*/ 90 h 24257"/>
                <a:gd name="T4" fmla="*/ 21600 w 43200"/>
                <a:gd name="T5" fmla="*/ 2657 h 24257"/>
              </a:gdLst>
              <a:ahLst/>
              <a:cxnLst>
                <a:cxn ang="0">
                  <a:pos x="T0" y="T1"/>
                </a:cxn>
                <a:cxn ang="0">
                  <a:pos x="T2" y="T3"/>
                </a:cxn>
                <a:cxn ang="0">
                  <a:pos x="T4" y="T5"/>
                </a:cxn>
              </a:cxnLst>
              <a:rect l="0" t="0" r="r" b="b"/>
              <a:pathLst>
                <a:path w="43200" h="24257" fill="none" extrusionOk="0">
                  <a:moveTo>
                    <a:pt x="43035" y="0"/>
                  </a:moveTo>
                  <a:cubicBezTo>
                    <a:pt x="43145" y="881"/>
                    <a:pt x="43200" y="1768"/>
                    <a:pt x="43200" y="2657"/>
                  </a:cubicBezTo>
                  <a:cubicBezTo>
                    <a:pt x="43200" y="14586"/>
                    <a:pt x="33529" y="24257"/>
                    <a:pt x="21600" y="24257"/>
                  </a:cubicBezTo>
                  <a:cubicBezTo>
                    <a:pt x="9670" y="24257"/>
                    <a:pt x="0" y="14586"/>
                    <a:pt x="0" y="2657"/>
                  </a:cubicBezTo>
                  <a:cubicBezTo>
                    <a:pt x="0" y="1799"/>
                    <a:pt x="51" y="941"/>
                    <a:pt x="153" y="90"/>
                  </a:cubicBezTo>
                </a:path>
                <a:path w="43200" h="24257" stroke="0" extrusionOk="0">
                  <a:moveTo>
                    <a:pt x="43035" y="0"/>
                  </a:moveTo>
                  <a:cubicBezTo>
                    <a:pt x="43145" y="881"/>
                    <a:pt x="43200" y="1768"/>
                    <a:pt x="43200" y="2657"/>
                  </a:cubicBezTo>
                  <a:cubicBezTo>
                    <a:pt x="43200" y="14586"/>
                    <a:pt x="33529" y="24257"/>
                    <a:pt x="21600" y="24257"/>
                  </a:cubicBezTo>
                  <a:cubicBezTo>
                    <a:pt x="9670" y="24257"/>
                    <a:pt x="0" y="14586"/>
                    <a:pt x="0" y="2657"/>
                  </a:cubicBezTo>
                  <a:cubicBezTo>
                    <a:pt x="0" y="1799"/>
                    <a:pt x="51" y="941"/>
                    <a:pt x="153" y="90"/>
                  </a:cubicBezTo>
                  <a:lnTo>
                    <a:pt x="21600" y="2657"/>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86" name="Arc 369"/>
            <p:cNvSpPr>
              <a:spLocks/>
            </p:cNvSpPr>
            <p:nvPr/>
          </p:nvSpPr>
          <p:spPr bwMode="gray">
            <a:xfrm>
              <a:off x="1389" y="1642"/>
              <a:ext cx="59"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87" name="Oval 370"/>
            <p:cNvSpPr>
              <a:spLocks noChangeArrowheads="1"/>
            </p:cNvSpPr>
            <p:nvPr/>
          </p:nvSpPr>
          <p:spPr bwMode="gray">
            <a:xfrm>
              <a:off x="1389" y="1608"/>
              <a:ext cx="59" cy="17"/>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88" name="Freeform 371"/>
            <p:cNvSpPr>
              <a:spLocks/>
            </p:cNvSpPr>
            <p:nvPr/>
          </p:nvSpPr>
          <p:spPr bwMode="gray">
            <a:xfrm>
              <a:off x="1558" y="1617"/>
              <a:ext cx="55" cy="88"/>
            </a:xfrm>
            <a:custGeom>
              <a:avLst/>
              <a:gdLst>
                <a:gd name="T0" fmla="*/ 0 w 1504"/>
                <a:gd name="T1" fmla="*/ 0 h 2121"/>
                <a:gd name="T2" fmla="*/ 1504 w 1504"/>
                <a:gd name="T3" fmla="*/ 0 h 2121"/>
                <a:gd name="T4" fmla="*/ 1504 w 1504"/>
                <a:gd name="T5" fmla="*/ 1925 h 2121"/>
                <a:gd name="T6" fmla="*/ 1502 w 1504"/>
                <a:gd name="T7" fmla="*/ 1945 h 2121"/>
                <a:gd name="T8" fmla="*/ 1485 w 1504"/>
                <a:gd name="T9" fmla="*/ 1969 h 2121"/>
                <a:gd name="T10" fmla="*/ 1459 w 1504"/>
                <a:gd name="T11" fmla="*/ 1994 h 2121"/>
                <a:gd name="T12" fmla="*/ 1428 w 1504"/>
                <a:gd name="T13" fmla="*/ 2013 h 2121"/>
                <a:gd name="T14" fmla="*/ 1395 w 1504"/>
                <a:gd name="T15" fmla="*/ 2028 h 2121"/>
                <a:gd name="T16" fmla="*/ 1362 w 1504"/>
                <a:gd name="T17" fmla="*/ 2040 h 2121"/>
                <a:gd name="T18" fmla="*/ 1319 w 1504"/>
                <a:gd name="T19" fmla="*/ 2053 h 2121"/>
                <a:gd name="T20" fmla="*/ 1279 w 1504"/>
                <a:gd name="T21" fmla="*/ 2065 h 2121"/>
                <a:gd name="T22" fmla="*/ 1236 w 1504"/>
                <a:gd name="T23" fmla="*/ 2074 h 2121"/>
                <a:gd name="T24" fmla="*/ 1196 w 1504"/>
                <a:gd name="T25" fmla="*/ 2084 h 2121"/>
                <a:gd name="T26" fmla="*/ 1146 w 1504"/>
                <a:gd name="T27" fmla="*/ 2093 h 2121"/>
                <a:gd name="T28" fmla="*/ 1103 w 1504"/>
                <a:gd name="T29" fmla="*/ 2099 h 2121"/>
                <a:gd name="T30" fmla="*/ 1058 w 1504"/>
                <a:gd name="T31" fmla="*/ 2105 h 2121"/>
                <a:gd name="T32" fmla="*/ 1009 w 1504"/>
                <a:gd name="T33" fmla="*/ 2108 h 2121"/>
                <a:gd name="T34" fmla="*/ 948 w 1504"/>
                <a:gd name="T35" fmla="*/ 2114 h 2121"/>
                <a:gd name="T36" fmla="*/ 891 w 1504"/>
                <a:gd name="T37" fmla="*/ 2117 h 2121"/>
                <a:gd name="T38" fmla="*/ 822 w 1504"/>
                <a:gd name="T39" fmla="*/ 2121 h 2121"/>
                <a:gd name="T40" fmla="*/ 758 w 1504"/>
                <a:gd name="T41" fmla="*/ 2121 h 2121"/>
                <a:gd name="T42" fmla="*/ 689 w 1504"/>
                <a:gd name="T43" fmla="*/ 2121 h 2121"/>
                <a:gd name="T44" fmla="*/ 620 w 1504"/>
                <a:gd name="T45" fmla="*/ 2117 h 2121"/>
                <a:gd name="T46" fmla="*/ 553 w 1504"/>
                <a:gd name="T47" fmla="*/ 2114 h 2121"/>
                <a:gd name="T48" fmla="*/ 481 w 1504"/>
                <a:gd name="T49" fmla="*/ 2108 h 2121"/>
                <a:gd name="T50" fmla="*/ 417 w 1504"/>
                <a:gd name="T51" fmla="*/ 2102 h 2121"/>
                <a:gd name="T52" fmla="*/ 354 w 1504"/>
                <a:gd name="T53" fmla="*/ 2093 h 2121"/>
                <a:gd name="T54" fmla="*/ 289 w 1504"/>
                <a:gd name="T55" fmla="*/ 2080 h 2121"/>
                <a:gd name="T56" fmla="*/ 226 w 1504"/>
                <a:gd name="T57" fmla="*/ 2065 h 2121"/>
                <a:gd name="T58" fmla="*/ 168 w 1504"/>
                <a:gd name="T59" fmla="*/ 2050 h 2121"/>
                <a:gd name="T60" fmla="*/ 115 w 1504"/>
                <a:gd name="T61" fmla="*/ 2031 h 2121"/>
                <a:gd name="T62" fmla="*/ 63 w 1504"/>
                <a:gd name="T63" fmla="*/ 2006 h 2121"/>
                <a:gd name="T64" fmla="*/ 27 w 1504"/>
                <a:gd name="T65" fmla="*/ 1978 h 2121"/>
                <a:gd name="T66" fmla="*/ 5 w 1504"/>
                <a:gd name="T67" fmla="*/ 1947 h 2121"/>
                <a:gd name="T68" fmla="*/ 0 w 1504"/>
                <a:gd name="T69" fmla="*/ 1925 h 2121"/>
                <a:gd name="T70" fmla="*/ 0 w 1504"/>
                <a:gd name="T71" fmla="*/ 1925 h 2121"/>
                <a:gd name="T72" fmla="*/ 0 w 1504"/>
                <a:gd name="T73" fmla="*/ 0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4" h="2121">
                  <a:moveTo>
                    <a:pt x="0" y="0"/>
                  </a:moveTo>
                  <a:lnTo>
                    <a:pt x="1504" y="0"/>
                  </a:lnTo>
                  <a:lnTo>
                    <a:pt x="1504" y="1925"/>
                  </a:lnTo>
                  <a:lnTo>
                    <a:pt x="1502" y="1945"/>
                  </a:lnTo>
                  <a:lnTo>
                    <a:pt x="1485" y="1969"/>
                  </a:lnTo>
                  <a:lnTo>
                    <a:pt x="1459" y="1994"/>
                  </a:lnTo>
                  <a:lnTo>
                    <a:pt x="1428" y="2013"/>
                  </a:lnTo>
                  <a:lnTo>
                    <a:pt x="1395" y="2028"/>
                  </a:lnTo>
                  <a:lnTo>
                    <a:pt x="1362" y="2040"/>
                  </a:lnTo>
                  <a:lnTo>
                    <a:pt x="1319" y="2053"/>
                  </a:lnTo>
                  <a:lnTo>
                    <a:pt x="1279" y="2065"/>
                  </a:lnTo>
                  <a:lnTo>
                    <a:pt x="1236" y="2074"/>
                  </a:lnTo>
                  <a:lnTo>
                    <a:pt x="1196" y="2084"/>
                  </a:lnTo>
                  <a:lnTo>
                    <a:pt x="1146" y="2093"/>
                  </a:lnTo>
                  <a:lnTo>
                    <a:pt x="1103" y="2099"/>
                  </a:lnTo>
                  <a:lnTo>
                    <a:pt x="1058" y="2105"/>
                  </a:lnTo>
                  <a:lnTo>
                    <a:pt x="1009" y="2108"/>
                  </a:lnTo>
                  <a:lnTo>
                    <a:pt x="948" y="2114"/>
                  </a:lnTo>
                  <a:lnTo>
                    <a:pt x="891" y="2117"/>
                  </a:lnTo>
                  <a:lnTo>
                    <a:pt x="822" y="2121"/>
                  </a:lnTo>
                  <a:lnTo>
                    <a:pt x="758" y="2121"/>
                  </a:lnTo>
                  <a:lnTo>
                    <a:pt x="689" y="2121"/>
                  </a:lnTo>
                  <a:lnTo>
                    <a:pt x="620" y="2117"/>
                  </a:lnTo>
                  <a:lnTo>
                    <a:pt x="553" y="2114"/>
                  </a:lnTo>
                  <a:lnTo>
                    <a:pt x="481" y="2108"/>
                  </a:lnTo>
                  <a:lnTo>
                    <a:pt x="417" y="2102"/>
                  </a:lnTo>
                  <a:lnTo>
                    <a:pt x="354" y="2093"/>
                  </a:lnTo>
                  <a:lnTo>
                    <a:pt x="289" y="2080"/>
                  </a:lnTo>
                  <a:lnTo>
                    <a:pt x="226" y="2065"/>
                  </a:lnTo>
                  <a:lnTo>
                    <a:pt x="168" y="2050"/>
                  </a:lnTo>
                  <a:lnTo>
                    <a:pt x="115" y="2031"/>
                  </a:lnTo>
                  <a:lnTo>
                    <a:pt x="63" y="2006"/>
                  </a:lnTo>
                  <a:lnTo>
                    <a:pt x="27" y="1978"/>
                  </a:lnTo>
                  <a:lnTo>
                    <a:pt x="5" y="1947"/>
                  </a:lnTo>
                  <a:lnTo>
                    <a:pt x="0" y="1925"/>
                  </a:lnTo>
                  <a:lnTo>
                    <a:pt x="0" y="1925"/>
                  </a:lnTo>
                  <a:lnTo>
                    <a:pt x="0" y="0"/>
                  </a:lnTo>
                  <a:close/>
                </a:path>
              </a:pathLst>
            </a:custGeom>
            <a:solidFill>
              <a:srgbClr val="808080"/>
            </a:solidFill>
            <a:ln w="1588">
              <a:solidFill>
                <a:srgbClr val="000000"/>
              </a:solidFill>
              <a:prstDash val="solid"/>
              <a:round/>
              <a:headEnd/>
              <a:tailEnd/>
            </a:ln>
          </p:spPr>
          <p:txBody>
            <a:bodyP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389" name="Arc 372"/>
            <p:cNvSpPr>
              <a:spLocks/>
            </p:cNvSpPr>
            <p:nvPr/>
          </p:nvSpPr>
          <p:spPr bwMode="gray">
            <a:xfrm>
              <a:off x="1557" y="1670"/>
              <a:ext cx="57" cy="10"/>
            </a:xfrm>
            <a:custGeom>
              <a:avLst/>
              <a:gdLst>
                <a:gd name="G0" fmla="+- 21600 0 0"/>
                <a:gd name="G1" fmla="+- 2662 0 0"/>
                <a:gd name="G2" fmla="+- 21600 0 0"/>
                <a:gd name="T0" fmla="*/ 43035 w 43200"/>
                <a:gd name="T1" fmla="*/ 0 h 24262"/>
                <a:gd name="T2" fmla="*/ 153 w 43200"/>
                <a:gd name="T3" fmla="*/ 94 h 24262"/>
                <a:gd name="T4" fmla="*/ 21600 w 43200"/>
                <a:gd name="T5" fmla="*/ 2662 h 24262"/>
              </a:gdLst>
              <a:ahLst/>
              <a:cxnLst>
                <a:cxn ang="0">
                  <a:pos x="T0" y="T1"/>
                </a:cxn>
                <a:cxn ang="0">
                  <a:pos x="T2" y="T3"/>
                </a:cxn>
                <a:cxn ang="0">
                  <a:pos x="T4" y="T5"/>
                </a:cxn>
              </a:cxnLst>
              <a:rect l="0" t="0" r="r" b="b"/>
              <a:pathLst>
                <a:path w="43200" h="24262" fill="none" extrusionOk="0">
                  <a:moveTo>
                    <a:pt x="43035" y="-1"/>
                  </a:moveTo>
                  <a:cubicBezTo>
                    <a:pt x="43145" y="883"/>
                    <a:pt x="43200" y="1772"/>
                    <a:pt x="43200" y="2662"/>
                  </a:cubicBezTo>
                  <a:cubicBezTo>
                    <a:pt x="43200" y="14591"/>
                    <a:pt x="33529" y="24262"/>
                    <a:pt x="21600" y="24262"/>
                  </a:cubicBezTo>
                  <a:cubicBezTo>
                    <a:pt x="9670" y="24262"/>
                    <a:pt x="0" y="14591"/>
                    <a:pt x="0" y="2662"/>
                  </a:cubicBezTo>
                  <a:cubicBezTo>
                    <a:pt x="0" y="1803"/>
                    <a:pt x="51" y="946"/>
                    <a:pt x="153" y="94"/>
                  </a:cubicBezTo>
                </a:path>
                <a:path w="43200" h="24262" stroke="0" extrusionOk="0">
                  <a:moveTo>
                    <a:pt x="43035" y="-1"/>
                  </a:moveTo>
                  <a:cubicBezTo>
                    <a:pt x="43145" y="883"/>
                    <a:pt x="43200" y="1772"/>
                    <a:pt x="43200" y="2662"/>
                  </a:cubicBezTo>
                  <a:cubicBezTo>
                    <a:pt x="43200" y="14591"/>
                    <a:pt x="33529" y="24262"/>
                    <a:pt x="21600" y="24262"/>
                  </a:cubicBezTo>
                  <a:cubicBezTo>
                    <a:pt x="9670" y="24262"/>
                    <a:pt x="0" y="14591"/>
                    <a:pt x="0" y="2662"/>
                  </a:cubicBezTo>
                  <a:cubicBezTo>
                    <a:pt x="0" y="1803"/>
                    <a:pt x="51" y="946"/>
                    <a:pt x="153" y="94"/>
                  </a:cubicBezTo>
                  <a:lnTo>
                    <a:pt x="21600" y="2662"/>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90" name="Arc 373"/>
            <p:cNvSpPr>
              <a:spLocks/>
            </p:cNvSpPr>
            <p:nvPr/>
          </p:nvSpPr>
          <p:spPr bwMode="gray">
            <a:xfrm>
              <a:off x="1557" y="1642"/>
              <a:ext cx="57"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sp>
          <p:nvSpPr>
            <p:cNvPr id="391" name="Oval 374"/>
            <p:cNvSpPr>
              <a:spLocks noChangeArrowheads="1"/>
            </p:cNvSpPr>
            <p:nvPr/>
          </p:nvSpPr>
          <p:spPr bwMode="gray">
            <a:xfrm>
              <a:off x="1557" y="1608"/>
              <a:ext cx="57" cy="17"/>
            </a:xfrm>
            <a:prstGeom prst="ellipse">
              <a:avLst/>
            </a:prstGeom>
            <a:solidFill>
              <a:srgbClr val="C0C0C0"/>
            </a:solidFill>
            <a:ln w="1588">
              <a:solidFill>
                <a:srgbClr val="000000"/>
              </a:solidFill>
              <a:round/>
              <a:headEnd/>
              <a:tailEnd/>
            </a:ln>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defRPr/>
              </a:pPr>
              <a:endParaRPr kumimoji="0" lang="en-US" altLang="en-US" sz="1600" b="1" kern="0">
                <a:solidFill>
                  <a:srgbClr val="000000"/>
                </a:solidFill>
                <a:latin typeface="Arial" panose="020B0604020202020204" pitchFamily="34" charset="0"/>
                <a:cs typeface="Angsana New" panose="02020603050405020304" pitchFamily="18" charset="-34"/>
              </a:endParaRPr>
            </a:p>
          </p:txBody>
        </p:sp>
      </p:grpSp>
      <p:sp>
        <p:nvSpPr>
          <p:cNvPr id="392" name="Text Box 375"/>
          <p:cNvSpPr txBox="1">
            <a:spLocks noChangeArrowheads="1"/>
          </p:cNvSpPr>
          <p:nvPr/>
        </p:nvSpPr>
        <p:spPr bwMode="gray">
          <a:xfrm>
            <a:off x="1295400" y="2490791"/>
            <a:ext cx="2362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50000"/>
              </a:spcBef>
              <a:spcAft>
                <a:spcPct val="0"/>
              </a:spcAft>
            </a:pPr>
            <a:r>
              <a:rPr lang="en-US" altLang="en-US" sz="1400" b="1">
                <a:solidFill>
                  <a:srgbClr val="000000"/>
                </a:solidFill>
                <a:latin typeface="Arial" panose="020B0604020202020204" pitchFamily="34" charset="0"/>
                <a:cs typeface="Angsana New" panose="02020603050405020304" pitchFamily="18" charset="-34"/>
              </a:rPr>
              <a:t>Finished goods or </a:t>
            </a:r>
            <a:br>
              <a:rPr lang="en-US" altLang="en-US" sz="1400" b="1">
                <a:solidFill>
                  <a:srgbClr val="000000"/>
                </a:solidFill>
                <a:latin typeface="Arial" panose="020B0604020202020204" pitchFamily="34" charset="0"/>
                <a:cs typeface="Angsana New" panose="02020603050405020304" pitchFamily="18" charset="-34"/>
              </a:rPr>
            </a:br>
            <a:r>
              <a:rPr lang="en-US" altLang="en-US" sz="1400" b="1">
                <a:solidFill>
                  <a:srgbClr val="000000"/>
                </a:solidFill>
                <a:latin typeface="Arial" panose="020B0604020202020204" pitchFamily="34" charset="0"/>
                <a:cs typeface="Angsana New" panose="02020603050405020304" pitchFamily="18" charset="-34"/>
              </a:rPr>
              <a:t>    assemblies</a:t>
            </a:r>
            <a:endParaRPr lang="de-DE" altLang="en-US" sz="1400" b="1">
              <a:solidFill>
                <a:srgbClr val="000000"/>
              </a:solidFill>
              <a:latin typeface="Arial" panose="020B0604020202020204" pitchFamily="34" charset="0"/>
              <a:cs typeface="Angsana New" panose="02020603050405020304" pitchFamily="18" charset="-34"/>
            </a:endParaRPr>
          </a:p>
        </p:txBody>
      </p:sp>
      <p:sp>
        <p:nvSpPr>
          <p:cNvPr id="393" name="Text Box 376"/>
          <p:cNvSpPr txBox="1">
            <a:spLocks noChangeArrowheads="1"/>
          </p:cNvSpPr>
          <p:nvPr/>
        </p:nvSpPr>
        <p:spPr bwMode="gray">
          <a:xfrm>
            <a:off x="1295400" y="4243391"/>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50000"/>
              </a:spcBef>
              <a:spcAft>
                <a:spcPct val="0"/>
              </a:spcAft>
            </a:pPr>
            <a:r>
              <a:rPr lang="en-US" altLang="en-US" sz="1400" b="1">
                <a:solidFill>
                  <a:srgbClr val="000000"/>
                </a:solidFill>
                <a:latin typeface="Arial" panose="020B0604020202020204" pitchFamily="34" charset="0"/>
                <a:cs typeface="Angsana New" panose="02020603050405020304" pitchFamily="18" charset="-34"/>
              </a:rPr>
              <a:t>Material warehouse /</a:t>
            </a:r>
            <a:endParaRPr lang="de-DE" altLang="en-US" sz="1400" b="1">
              <a:solidFill>
                <a:srgbClr val="000000"/>
              </a:solidFill>
              <a:latin typeface="Arial" panose="020B0604020202020204" pitchFamily="34" charset="0"/>
              <a:cs typeface="Angsana New" panose="02020603050405020304" pitchFamily="18" charset="-34"/>
            </a:endParaRPr>
          </a:p>
        </p:txBody>
      </p:sp>
      <p:grpSp>
        <p:nvGrpSpPr>
          <p:cNvPr id="394" name="Group 377"/>
          <p:cNvGrpSpPr>
            <a:grpSpLocks/>
          </p:cNvGrpSpPr>
          <p:nvPr/>
        </p:nvGrpSpPr>
        <p:grpSpPr bwMode="auto">
          <a:xfrm>
            <a:off x="4678364" y="5691191"/>
            <a:ext cx="1089025" cy="552450"/>
            <a:chOff x="4852" y="2443"/>
            <a:chExt cx="686" cy="348"/>
          </a:xfrm>
        </p:grpSpPr>
        <p:sp>
          <p:nvSpPr>
            <p:cNvPr id="395" name="Freeform 378"/>
            <p:cNvSpPr>
              <a:spLocks/>
            </p:cNvSpPr>
            <p:nvPr/>
          </p:nvSpPr>
          <p:spPr bwMode="auto">
            <a:xfrm>
              <a:off x="4977" y="2512"/>
              <a:ext cx="12" cy="198"/>
            </a:xfrm>
            <a:custGeom>
              <a:avLst/>
              <a:gdLst>
                <a:gd name="T0" fmla="*/ 11 w 22"/>
                <a:gd name="T1" fmla="*/ 595 h 595"/>
                <a:gd name="T2" fmla="*/ 22 w 22"/>
                <a:gd name="T3" fmla="*/ 595 h 595"/>
                <a:gd name="T4" fmla="*/ 22 w 22"/>
                <a:gd name="T5" fmla="*/ 0 h 595"/>
                <a:gd name="T6" fmla="*/ 0 w 22"/>
                <a:gd name="T7" fmla="*/ 0 h 595"/>
                <a:gd name="T8" fmla="*/ 0 w 22"/>
                <a:gd name="T9" fmla="*/ 595 h 595"/>
                <a:gd name="T10" fmla="*/ 11 w 22"/>
                <a:gd name="T11" fmla="*/ 595 h 595"/>
              </a:gdLst>
              <a:ahLst/>
              <a:cxnLst>
                <a:cxn ang="0">
                  <a:pos x="T0" y="T1"/>
                </a:cxn>
                <a:cxn ang="0">
                  <a:pos x="T2" y="T3"/>
                </a:cxn>
                <a:cxn ang="0">
                  <a:pos x="T4" y="T5"/>
                </a:cxn>
                <a:cxn ang="0">
                  <a:pos x="T6" y="T7"/>
                </a:cxn>
                <a:cxn ang="0">
                  <a:pos x="T8" y="T9"/>
                </a:cxn>
                <a:cxn ang="0">
                  <a:pos x="T10" y="T11"/>
                </a:cxn>
              </a:cxnLst>
              <a:rect l="0" t="0" r="r" b="b"/>
              <a:pathLst>
                <a:path w="22" h="595">
                  <a:moveTo>
                    <a:pt x="11" y="595"/>
                  </a:moveTo>
                  <a:lnTo>
                    <a:pt x="22" y="595"/>
                  </a:lnTo>
                  <a:lnTo>
                    <a:pt x="22" y="0"/>
                  </a:lnTo>
                  <a:lnTo>
                    <a:pt x="0" y="0"/>
                  </a:lnTo>
                  <a:lnTo>
                    <a:pt x="0" y="595"/>
                  </a:lnTo>
                  <a:lnTo>
                    <a:pt x="11" y="5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396" name="Freeform 379"/>
            <p:cNvSpPr>
              <a:spLocks/>
            </p:cNvSpPr>
            <p:nvPr/>
          </p:nvSpPr>
          <p:spPr bwMode="auto">
            <a:xfrm>
              <a:off x="5046" y="2495"/>
              <a:ext cx="12" cy="165"/>
            </a:xfrm>
            <a:custGeom>
              <a:avLst/>
              <a:gdLst>
                <a:gd name="T0" fmla="*/ 11 w 22"/>
                <a:gd name="T1" fmla="*/ 497 h 497"/>
                <a:gd name="T2" fmla="*/ 22 w 22"/>
                <a:gd name="T3" fmla="*/ 497 h 497"/>
                <a:gd name="T4" fmla="*/ 22 w 22"/>
                <a:gd name="T5" fmla="*/ 0 h 497"/>
                <a:gd name="T6" fmla="*/ 0 w 22"/>
                <a:gd name="T7" fmla="*/ 0 h 497"/>
                <a:gd name="T8" fmla="*/ 0 w 22"/>
                <a:gd name="T9" fmla="*/ 497 h 497"/>
                <a:gd name="T10" fmla="*/ 11 w 22"/>
                <a:gd name="T11" fmla="*/ 497 h 497"/>
              </a:gdLst>
              <a:ahLst/>
              <a:cxnLst>
                <a:cxn ang="0">
                  <a:pos x="T0" y="T1"/>
                </a:cxn>
                <a:cxn ang="0">
                  <a:pos x="T2" y="T3"/>
                </a:cxn>
                <a:cxn ang="0">
                  <a:pos x="T4" y="T5"/>
                </a:cxn>
                <a:cxn ang="0">
                  <a:pos x="T6" y="T7"/>
                </a:cxn>
                <a:cxn ang="0">
                  <a:pos x="T8" y="T9"/>
                </a:cxn>
                <a:cxn ang="0">
                  <a:pos x="T10" y="T11"/>
                </a:cxn>
              </a:cxnLst>
              <a:rect l="0" t="0" r="r" b="b"/>
              <a:pathLst>
                <a:path w="22" h="497">
                  <a:moveTo>
                    <a:pt x="11" y="497"/>
                  </a:moveTo>
                  <a:lnTo>
                    <a:pt x="22" y="497"/>
                  </a:lnTo>
                  <a:lnTo>
                    <a:pt x="22" y="0"/>
                  </a:lnTo>
                  <a:lnTo>
                    <a:pt x="0" y="0"/>
                  </a:lnTo>
                  <a:lnTo>
                    <a:pt x="0" y="497"/>
                  </a:lnTo>
                  <a:lnTo>
                    <a:pt x="11" y="4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397" name="Freeform 380"/>
            <p:cNvSpPr>
              <a:spLocks/>
            </p:cNvSpPr>
            <p:nvPr/>
          </p:nvSpPr>
          <p:spPr bwMode="auto">
            <a:xfrm>
              <a:off x="5101" y="2480"/>
              <a:ext cx="12" cy="138"/>
            </a:xfrm>
            <a:custGeom>
              <a:avLst/>
              <a:gdLst>
                <a:gd name="T0" fmla="*/ 11 w 22"/>
                <a:gd name="T1" fmla="*/ 416 h 416"/>
                <a:gd name="T2" fmla="*/ 22 w 22"/>
                <a:gd name="T3" fmla="*/ 416 h 416"/>
                <a:gd name="T4" fmla="*/ 22 w 22"/>
                <a:gd name="T5" fmla="*/ 0 h 416"/>
                <a:gd name="T6" fmla="*/ 0 w 22"/>
                <a:gd name="T7" fmla="*/ 0 h 416"/>
                <a:gd name="T8" fmla="*/ 0 w 22"/>
                <a:gd name="T9" fmla="*/ 416 h 416"/>
                <a:gd name="T10" fmla="*/ 11 w 22"/>
                <a:gd name="T11" fmla="*/ 416 h 416"/>
              </a:gdLst>
              <a:ahLst/>
              <a:cxnLst>
                <a:cxn ang="0">
                  <a:pos x="T0" y="T1"/>
                </a:cxn>
                <a:cxn ang="0">
                  <a:pos x="T2" y="T3"/>
                </a:cxn>
                <a:cxn ang="0">
                  <a:pos x="T4" y="T5"/>
                </a:cxn>
                <a:cxn ang="0">
                  <a:pos x="T6" y="T7"/>
                </a:cxn>
                <a:cxn ang="0">
                  <a:pos x="T8" y="T9"/>
                </a:cxn>
                <a:cxn ang="0">
                  <a:pos x="T10" y="T11"/>
                </a:cxn>
              </a:cxnLst>
              <a:rect l="0" t="0" r="r" b="b"/>
              <a:pathLst>
                <a:path w="22" h="416">
                  <a:moveTo>
                    <a:pt x="11" y="416"/>
                  </a:moveTo>
                  <a:lnTo>
                    <a:pt x="22" y="416"/>
                  </a:lnTo>
                  <a:lnTo>
                    <a:pt x="22" y="0"/>
                  </a:lnTo>
                  <a:lnTo>
                    <a:pt x="0" y="0"/>
                  </a:lnTo>
                  <a:lnTo>
                    <a:pt x="0" y="416"/>
                  </a:lnTo>
                  <a:lnTo>
                    <a:pt x="11" y="4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398" name="Freeform 381"/>
            <p:cNvSpPr>
              <a:spLocks/>
            </p:cNvSpPr>
            <p:nvPr/>
          </p:nvSpPr>
          <p:spPr bwMode="auto">
            <a:xfrm>
              <a:off x="5204" y="2566"/>
              <a:ext cx="109" cy="7"/>
            </a:xfrm>
            <a:custGeom>
              <a:avLst/>
              <a:gdLst>
                <a:gd name="T0" fmla="*/ 179 w 201"/>
                <a:gd name="T1" fmla="*/ 11 h 21"/>
                <a:gd name="T2" fmla="*/ 190 w 201"/>
                <a:gd name="T3" fmla="*/ 0 h 21"/>
                <a:gd name="T4" fmla="*/ 0 w 201"/>
                <a:gd name="T5" fmla="*/ 0 h 21"/>
                <a:gd name="T6" fmla="*/ 0 w 201"/>
                <a:gd name="T7" fmla="*/ 21 h 21"/>
                <a:gd name="T8" fmla="*/ 190 w 201"/>
                <a:gd name="T9" fmla="*/ 21 h 21"/>
                <a:gd name="T10" fmla="*/ 201 w 201"/>
                <a:gd name="T11" fmla="*/ 11 h 21"/>
                <a:gd name="T12" fmla="*/ 190 w 201"/>
                <a:gd name="T13" fmla="*/ 21 h 21"/>
                <a:gd name="T14" fmla="*/ 201 w 201"/>
                <a:gd name="T15" fmla="*/ 21 h 21"/>
                <a:gd name="T16" fmla="*/ 201 w 201"/>
                <a:gd name="T17" fmla="*/ 11 h 21"/>
                <a:gd name="T18" fmla="*/ 179 w 201"/>
                <a:gd name="T1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1">
                  <a:moveTo>
                    <a:pt x="179" y="11"/>
                  </a:moveTo>
                  <a:lnTo>
                    <a:pt x="190" y="0"/>
                  </a:lnTo>
                  <a:lnTo>
                    <a:pt x="0" y="0"/>
                  </a:lnTo>
                  <a:lnTo>
                    <a:pt x="0" y="21"/>
                  </a:lnTo>
                  <a:lnTo>
                    <a:pt x="190" y="21"/>
                  </a:lnTo>
                  <a:lnTo>
                    <a:pt x="201" y="11"/>
                  </a:lnTo>
                  <a:lnTo>
                    <a:pt x="190" y="21"/>
                  </a:lnTo>
                  <a:lnTo>
                    <a:pt x="201" y="21"/>
                  </a:lnTo>
                  <a:lnTo>
                    <a:pt x="201" y="11"/>
                  </a:lnTo>
                  <a:lnTo>
                    <a:pt x="179"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399" name="Freeform 382"/>
            <p:cNvSpPr>
              <a:spLocks/>
            </p:cNvSpPr>
            <p:nvPr/>
          </p:nvSpPr>
          <p:spPr bwMode="auto">
            <a:xfrm>
              <a:off x="5301" y="2443"/>
              <a:ext cx="12" cy="127"/>
            </a:xfrm>
            <a:custGeom>
              <a:avLst/>
              <a:gdLst>
                <a:gd name="T0" fmla="*/ 11 w 22"/>
                <a:gd name="T1" fmla="*/ 21 h 381"/>
                <a:gd name="T2" fmla="*/ 0 w 22"/>
                <a:gd name="T3" fmla="*/ 11 h 381"/>
                <a:gd name="T4" fmla="*/ 0 w 22"/>
                <a:gd name="T5" fmla="*/ 381 h 381"/>
                <a:gd name="T6" fmla="*/ 22 w 22"/>
                <a:gd name="T7" fmla="*/ 381 h 381"/>
                <a:gd name="T8" fmla="*/ 22 w 22"/>
                <a:gd name="T9" fmla="*/ 11 h 381"/>
                <a:gd name="T10" fmla="*/ 11 w 22"/>
                <a:gd name="T11" fmla="*/ 0 h 381"/>
                <a:gd name="T12" fmla="*/ 22 w 22"/>
                <a:gd name="T13" fmla="*/ 11 h 381"/>
                <a:gd name="T14" fmla="*/ 22 w 22"/>
                <a:gd name="T15" fmla="*/ 0 h 381"/>
                <a:gd name="T16" fmla="*/ 11 w 22"/>
                <a:gd name="T17" fmla="*/ 0 h 381"/>
                <a:gd name="T18" fmla="*/ 11 w 22"/>
                <a:gd name="T19" fmla="*/ 2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81">
                  <a:moveTo>
                    <a:pt x="11" y="21"/>
                  </a:moveTo>
                  <a:lnTo>
                    <a:pt x="0" y="11"/>
                  </a:lnTo>
                  <a:lnTo>
                    <a:pt x="0" y="381"/>
                  </a:lnTo>
                  <a:lnTo>
                    <a:pt x="22" y="381"/>
                  </a:lnTo>
                  <a:lnTo>
                    <a:pt x="22" y="11"/>
                  </a:lnTo>
                  <a:lnTo>
                    <a:pt x="11" y="0"/>
                  </a:lnTo>
                  <a:lnTo>
                    <a:pt x="22" y="11"/>
                  </a:lnTo>
                  <a:lnTo>
                    <a:pt x="22" y="0"/>
                  </a:lnTo>
                  <a:lnTo>
                    <a:pt x="11" y="0"/>
                  </a:lnTo>
                  <a:lnTo>
                    <a:pt x="11"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00" name="Freeform 383"/>
            <p:cNvSpPr>
              <a:spLocks/>
            </p:cNvSpPr>
            <p:nvPr/>
          </p:nvSpPr>
          <p:spPr bwMode="auto">
            <a:xfrm>
              <a:off x="5198" y="2443"/>
              <a:ext cx="108" cy="7"/>
            </a:xfrm>
            <a:custGeom>
              <a:avLst/>
              <a:gdLst>
                <a:gd name="T0" fmla="*/ 22 w 201"/>
                <a:gd name="T1" fmla="*/ 11 h 21"/>
                <a:gd name="T2" fmla="*/ 11 w 201"/>
                <a:gd name="T3" fmla="*/ 21 h 21"/>
                <a:gd name="T4" fmla="*/ 201 w 201"/>
                <a:gd name="T5" fmla="*/ 21 h 21"/>
                <a:gd name="T6" fmla="*/ 201 w 201"/>
                <a:gd name="T7" fmla="*/ 0 h 21"/>
                <a:gd name="T8" fmla="*/ 11 w 201"/>
                <a:gd name="T9" fmla="*/ 0 h 21"/>
                <a:gd name="T10" fmla="*/ 0 w 201"/>
                <a:gd name="T11" fmla="*/ 11 h 21"/>
                <a:gd name="T12" fmla="*/ 11 w 201"/>
                <a:gd name="T13" fmla="*/ 0 h 21"/>
                <a:gd name="T14" fmla="*/ 0 w 201"/>
                <a:gd name="T15" fmla="*/ 0 h 21"/>
                <a:gd name="T16" fmla="*/ 0 w 201"/>
                <a:gd name="T17" fmla="*/ 11 h 21"/>
                <a:gd name="T18" fmla="*/ 22 w 201"/>
                <a:gd name="T1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1">
                  <a:moveTo>
                    <a:pt x="22" y="11"/>
                  </a:moveTo>
                  <a:lnTo>
                    <a:pt x="11" y="21"/>
                  </a:lnTo>
                  <a:lnTo>
                    <a:pt x="201" y="21"/>
                  </a:lnTo>
                  <a:lnTo>
                    <a:pt x="201" y="0"/>
                  </a:lnTo>
                  <a:lnTo>
                    <a:pt x="11" y="0"/>
                  </a:lnTo>
                  <a:lnTo>
                    <a:pt x="0" y="11"/>
                  </a:lnTo>
                  <a:lnTo>
                    <a:pt x="11" y="0"/>
                  </a:lnTo>
                  <a:lnTo>
                    <a:pt x="0" y="0"/>
                  </a:lnTo>
                  <a:lnTo>
                    <a:pt x="0" y="11"/>
                  </a:lnTo>
                  <a:lnTo>
                    <a:pt x="2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01" name="Freeform 384"/>
            <p:cNvSpPr>
              <a:spLocks/>
            </p:cNvSpPr>
            <p:nvPr/>
          </p:nvSpPr>
          <p:spPr bwMode="auto">
            <a:xfrm>
              <a:off x="5198" y="2446"/>
              <a:ext cx="12" cy="127"/>
            </a:xfrm>
            <a:custGeom>
              <a:avLst/>
              <a:gdLst>
                <a:gd name="T0" fmla="*/ 11 w 22"/>
                <a:gd name="T1" fmla="*/ 359 h 380"/>
                <a:gd name="T2" fmla="*/ 22 w 22"/>
                <a:gd name="T3" fmla="*/ 370 h 380"/>
                <a:gd name="T4" fmla="*/ 22 w 22"/>
                <a:gd name="T5" fmla="*/ 0 h 380"/>
                <a:gd name="T6" fmla="*/ 0 w 22"/>
                <a:gd name="T7" fmla="*/ 0 h 380"/>
                <a:gd name="T8" fmla="*/ 0 w 22"/>
                <a:gd name="T9" fmla="*/ 370 h 380"/>
                <a:gd name="T10" fmla="*/ 11 w 22"/>
                <a:gd name="T11" fmla="*/ 380 h 380"/>
                <a:gd name="T12" fmla="*/ 0 w 22"/>
                <a:gd name="T13" fmla="*/ 370 h 380"/>
                <a:gd name="T14" fmla="*/ 0 w 22"/>
                <a:gd name="T15" fmla="*/ 380 h 380"/>
                <a:gd name="T16" fmla="*/ 11 w 22"/>
                <a:gd name="T17" fmla="*/ 380 h 380"/>
                <a:gd name="T18" fmla="*/ 11 w 22"/>
                <a:gd name="T19" fmla="*/ 359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80">
                  <a:moveTo>
                    <a:pt x="11" y="359"/>
                  </a:moveTo>
                  <a:lnTo>
                    <a:pt x="22" y="370"/>
                  </a:lnTo>
                  <a:lnTo>
                    <a:pt x="22" y="0"/>
                  </a:lnTo>
                  <a:lnTo>
                    <a:pt x="0" y="0"/>
                  </a:lnTo>
                  <a:lnTo>
                    <a:pt x="0" y="370"/>
                  </a:lnTo>
                  <a:lnTo>
                    <a:pt x="11" y="380"/>
                  </a:lnTo>
                  <a:lnTo>
                    <a:pt x="0" y="370"/>
                  </a:lnTo>
                  <a:lnTo>
                    <a:pt x="0" y="380"/>
                  </a:lnTo>
                  <a:lnTo>
                    <a:pt x="11" y="380"/>
                  </a:lnTo>
                  <a:lnTo>
                    <a:pt x="11" y="3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02" name="Freeform 385"/>
            <p:cNvSpPr>
              <a:spLocks/>
            </p:cNvSpPr>
            <p:nvPr/>
          </p:nvSpPr>
          <p:spPr bwMode="auto">
            <a:xfrm>
              <a:off x="5234" y="2446"/>
              <a:ext cx="12" cy="124"/>
            </a:xfrm>
            <a:custGeom>
              <a:avLst/>
              <a:gdLst>
                <a:gd name="T0" fmla="*/ 11 w 22"/>
                <a:gd name="T1" fmla="*/ 370 h 370"/>
                <a:gd name="T2" fmla="*/ 22 w 22"/>
                <a:gd name="T3" fmla="*/ 370 h 370"/>
                <a:gd name="T4" fmla="*/ 22 w 22"/>
                <a:gd name="T5" fmla="*/ 0 h 370"/>
                <a:gd name="T6" fmla="*/ 0 w 22"/>
                <a:gd name="T7" fmla="*/ 0 h 370"/>
                <a:gd name="T8" fmla="*/ 0 w 22"/>
                <a:gd name="T9" fmla="*/ 370 h 370"/>
                <a:gd name="T10" fmla="*/ 11 w 22"/>
                <a:gd name="T11" fmla="*/ 370 h 370"/>
              </a:gdLst>
              <a:ahLst/>
              <a:cxnLst>
                <a:cxn ang="0">
                  <a:pos x="T0" y="T1"/>
                </a:cxn>
                <a:cxn ang="0">
                  <a:pos x="T2" y="T3"/>
                </a:cxn>
                <a:cxn ang="0">
                  <a:pos x="T4" y="T5"/>
                </a:cxn>
                <a:cxn ang="0">
                  <a:pos x="T6" y="T7"/>
                </a:cxn>
                <a:cxn ang="0">
                  <a:pos x="T8" y="T9"/>
                </a:cxn>
                <a:cxn ang="0">
                  <a:pos x="T10" y="T11"/>
                </a:cxn>
              </a:cxnLst>
              <a:rect l="0" t="0" r="r" b="b"/>
              <a:pathLst>
                <a:path w="22" h="370">
                  <a:moveTo>
                    <a:pt x="11" y="370"/>
                  </a:moveTo>
                  <a:lnTo>
                    <a:pt x="22" y="370"/>
                  </a:lnTo>
                  <a:lnTo>
                    <a:pt x="22" y="0"/>
                  </a:lnTo>
                  <a:lnTo>
                    <a:pt x="0" y="0"/>
                  </a:lnTo>
                  <a:lnTo>
                    <a:pt x="0" y="370"/>
                  </a:lnTo>
                  <a:lnTo>
                    <a:pt x="11" y="3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03" name="Freeform 386"/>
            <p:cNvSpPr>
              <a:spLocks/>
            </p:cNvSpPr>
            <p:nvPr/>
          </p:nvSpPr>
          <p:spPr bwMode="auto">
            <a:xfrm>
              <a:off x="5265" y="2446"/>
              <a:ext cx="12" cy="124"/>
            </a:xfrm>
            <a:custGeom>
              <a:avLst/>
              <a:gdLst>
                <a:gd name="T0" fmla="*/ 11 w 22"/>
                <a:gd name="T1" fmla="*/ 370 h 370"/>
                <a:gd name="T2" fmla="*/ 22 w 22"/>
                <a:gd name="T3" fmla="*/ 370 h 370"/>
                <a:gd name="T4" fmla="*/ 22 w 22"/>
                <a:gd name="T5" fmla="*/ 0 h 370"/>
                <a:gd name="T6" fmla="*/ 0 w 22"/>
                <a:gd name="T7" fmla="*/ 0 h 370"/>
                <a:gd name="T8" fmla="*/ 0 w 22"/>
                <a:gd name="T9" fmla="*/ 370 h 370"/>
                <a:gd name="T10" fmla="*/ 11 w 22"/>
                <a:gd name="T11" fmla="*/ 370 h 370"/>
              </a:gdLst>
              <a:ahLst/>
              <a:cxnLst>
                <a:cxn ang="0">
                  <a:pos x="T0" y="T1"/>
                </a:cxn>
                <a:cxn ang="0">
                  <a:pos x="T2" y="T3"/>
                </a:cxn>
                <a:cxn ang="0">
                  <a:pos x="T4" y="T5"/>
                </a:cxn>
                <a:cxn ang="0">
                  <a:pos x="T6" y="T7"/>
                </a:cxn>
                <a:cxn ang="0">
                  <a:pos x="T8" y="T9"/>
                </a:cxn>
                <a:cxn ang="0">
                  <a:pos x="T10" y="T11"/>
                </a:cxn>
              </a:cxnLst>
              <a:rect l="0" t="0" r="r" b="b"/>
              <a:pathLst>
                <a:path w="22" h="370">
                  <a:moveTo>
                    <a:pt x="11" y="370"/>
                  </a:moveTo>
                  <a:lnTo>
                    <a:pt x="22" y="370"/>
                  </a:lnTo>
                  <a:lnTo>
                    <a:pt x="22" y="0"/>
                  </a:lnTo>
                  <a:lnTo>
                    <a:pt x="0" y="0"/>
                  </a:lnTo>
                  <a:lnTo>
                    <a:pt x="0" y="370"/>
                  </a:lnTo>
                  <a:lnTo>
                    <a:pt x="11" y="3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04" name="Freeform 387"/>
            <p:cNvSpPr>
              <a:spLocks/>
            </p:cNvSpPr>
            <p:nvPr/>
          </p:nvSpPr>
          <p:spPr bwMode="auto">
            <a:xfrm>
              <a:off x="4862" y="2750"/>
              <a:ext cx="207" cy="10"/>
            </a:xfrm>
            <a:custGeom>
              <a:avLst/>
              <a:gdLst>
                <a:gd name="T0" fmla="*/ 31 w 382"/>
                <a:gd name="T1" fmla="*/ 0 h 31"/>
                <a:gd name="T2" fmla="*/ 0 w 382"/>
                <a:gd name="T3" fmla="*/ 31 h 31"/>
                <a:gd name="T4" fmla="*/ 360 w 382"/>
                <a:gd name="T5" fmla="*/ 31 h 31"/>
                <a:gd name="T6" fmla="*/ 382 w 382"/>
                <a:gd name="T7" fmla="*/ 0 h 31"/>
                <a:gd name="T8" fmla="*/ 31 w 382"/>
                <a:gd name="T9" fmla="*/ 0 h 31"/>
              </a:gdLst>
              <a:ahLst/>
              <a:cxnLst>
                <a:cxn ang="0">
                  <a:pos x="T0" y="T1"/>
                </a:cxn>
                <a:cxn ang="0">
                  <a:pos x="T2" y="T3"/>
                </a:cxn>
                <a:cxn ang="0">
                  <a:pos x="T4" y="T5"/>
                </a:cxn>
                <a:cxn ang="0">
                  <a:pos x="T6" y="T7"/>
                </a:cxn>
                <a:cxn ang="0">
                  <a:pos x="T8" y="T9"/>
                </a:cxn>
              </a:cxnLst>
              <a:rect l="0" t="0" r="r" b="b"/>
              <a:pathLst>
                <a:path w="382" h="31">
                  <a:moveTo>
                    <a:pt x="31" y="0"/>
                  </a:moveTo>
                  <a:lnTo>
                    <a:pt x="0" y="31"/>
                  </a:lnTo>
                  <a:lnTo>
                    <a:pt x="360" y="31"/>
                  </a:lnTo>
                  <a:lnTo>
                    <a:pt x="382" y="0"/>
                  </a:lnTo>
                  <a:lnTo>
                    <a:pt x="31"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05" name="Freeform 388"/>
            <p:cNvSpPr>
              <a:spLocks/>
            </p:cNvSpPr>
            <p:nvPr/>
          </p:nvSpPr>
          <p:spPr bwMode="auto">
            <a:xfrm>
              <a:off x="4879" y="2739"/>
              <a:ext cx="202" cy="11"/>
            </a:xfrm>
            <a:custGeom>
              <a:avLst/>
              <a:gdLst>
                <a:gd name="T0" fmla="*/ 0 w 373"/>
                <a:gd name="T1" fmla="*/ 31 h 31"/>
                <a:gd name="T2" fmla="*/ 32 w 373"/>
                <a:gd name="T3" fmla="*/ 0 h 31"/>
                <a:gd name="T4" fmla="*/ 373 w 373"/>
                <a:gd name="T5" fmla="*/ 0 h 31"/>
                <a:gd name="T6" fmla="*/ 351 w 373"/>
                <a:gd name="T7" fmla="*/ 31 h 31"/>
                <a:gd name="T8" fmla="*/ 0 w 373"/>
                <a:gd name="T9" fmla="*/ 31 h 31"/>
              </a:gdLst>
              <a:ahLst/>
              <a:cxnLst>
                <a:cxn ang="0">
                  <a:pos x="T0" y="T1"/>
                </a:cxn>
                <a:cxn ang="0">
                  <a:pos x="T2" y="T3"/>
                </a:cxn>
                <a:cxn ang="0">
                  <a:pos x="T4" y="T5"/>
                </a:cxn>
                <a:cxn ang="0">
                  <a:pos x="T6" y="T7"/>
                </a:cxn>
                <a:cxn ang="0">
                  <a:pos x="T8" y="T9"/>
                </a:cxn>
              </a:cxnLst>
              <a:rect l="0" t="0" r="r" b="b"/>
              <a:pathLst>
                <a:path w="373" h="31">
                  <a:moveTo>
                    <a:pt x="0" y="31"/>
                  </a:moveTo>
                  <a:lnTo>
                    <a:pt x="32" y="0"/>
                  </a:lnTo>
                  <a:lnTo>
                    <a:pt x="373" y="0"/>
                  </a:lnTo>
                  <a:lnTo>
                    <a:pt x="351" y="31"/>
                  </a:lnTo>
                  <a:lnTo>
                    <a:pt x="0" y="31"/>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06" name="Freeform 389"/>
            <p:cNvSpPr>
              <a:spLocks/>
            </p:cNvSpPr>
            <p:nvPr/>
          </p:nvSpPr>
          <p:spPr bwMode="auto">
            <a:xfrm>
              <a:off x="4896" y="2729"/>
              <a:ext cx="198" cy="10"/>
            </a:xfrm>
            <a:custGeom>
              <a:avLst/>
              <a:gdLst>
                <a:gd name="T0" fmla="*/ 0 w 364"/>
                <a:gd name="T1" fmla="*/ 32 h 32"/>
                <a:gd name="T2" fmla="*/ 32 w 364"/>
                <a:gd name="T3" fmla="*/ 0 h 32"/>
                <a:gd name="T4" fmla="*/ 364 w 364"/>
                <a:gd name="T5" fmla="*/ 0 h 32"/>
                <a:gd name="T6" fmla="*/ 341 w 364"/>
                <a:gd name="T7" fmla="*/ 32 h 32"/>
                <a:gd name="T8" fmla="*/ 0 w 364"/>
                <a:gd name="T9" fmla="*/ 32 h 32"/>
              </a:gdLst>
              <a:ahLst/>
              <a:cxnLst>
                <a:cxn ang="0">
                  <a:pos x="T0" y="T1"/>
                </a:cxn>
                <a:cxn ang="0">
                  <a:pos x="T2" y="T3"/>
                </a:cxn>
                <a:cxn ang="0">
                  <a:pos x="T4" y="T5"/>
                </a:cxn>
                <a:cxn ang="0">
                  <a:pos x="T6" y="T7"/>
                </a:cxn>
                <a:cxn ang="0">
                  <a:pos x="T8" y="T9"/>
                </a:cxn>
              </a:cxnLst>
              <a:rect l="0" t="0" r="r" b="b"/>
              <a:pathLst>
                <a:path w="364" h="32">
                  <a:moveTo>
                    <a:pt x="0" y="32"/>
                  </a:moveTo>
                  <a:lnTo>
                    <a:pt x="32" y="0"/>
                  </a:lnTo>
                  <a:lnTo>
                    <a:pt x="364" y="0"/>
                  </a:lnTo>
                  <a:lnTo>
                    <a:pt x="341" y="32"/>
                  </a:lnTo>
                  <a:lnTo>
                    <a:pt x="0" y="3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07" name="Freeform 390"/>
            <p:cNvSpPr>
              <a:spLocks/>
            </p:cNvSpPr>
            <p:nvPr/>
          </p:nvSpPr>
          <p:spPr bwMode="auto">
            <a:xfrm>
              <a:off x="4914" y="2718"/>
              <a:ext cx="192" cy="11"/>
            </a:xfrm>
            <a:custGeom>
              <a:avLst/>
              <a:gdLst>
                <a:gd name="T0" fmla="*/ 0 w 355"/>
                <a:gd name="T1" fmla="*/ 32 h 32"/>
                <a:gd name="T2" fmla="*/ 33 w 355"/>
                <a:gd name="T3" fmla="*/ 0 h 32"/>
                <a:gd name="T4" fmla="*/ 355 w 355"/>
                <a:gd name="T5" fmla="*/ 0 h 32"/>
                <a:gd name="T6" fmla="*/ 332 w 355"/>
                <a:gd name="T7" fmla="*/ 32 h 32"/>
                <a:gd name="T8" fmla="*/ 0 w 355"/>
                <a:gd name="T9" fmla="*/ 32 h 32"/>
              </a:gdLst>
              <a:ahLst/>
              <a:cxnLst>
                <a:cxn ang="0">
                  <a:pos x="T0" y="T1"/>
                </a:cxn>
                <a:cxn ang="0">
                  <a:pos x="T2" y="T3"/>
                </a:cxn>
                <a:cxn ang="0">
                  <a:pos x="T4" y="T5"/>
                </a:cxn>
                <a:cxn ang="0">
                  <a:pos x="T6" y="T7"/>
                </a:cxn>
                <a:cxn ang="0">
                  <a:pos x="T8" y="T9"/>
                </a:cxn>
              </a:cxnLst>
              <a:rect l="0" t="0" r="r" b="b"/>
              <a:pathLst>
                <a:path w="355" h="32">
                  <a:moveTo>
                    <a:pt x="0" y="32"/>
                  </a:moveTo>
                  <a:lnTo>
                    <a:pt x="33" y="0"/>
                  </a:lnTo>
                  <a:lnTo>
                    <a:pt x="355" y="0"/>
                  </a:lnTo>
                  <a:lnTo>
                    <a:pt x="332" y="32"/>
                  </a:lnTo>
                  <a:lnTo>
                    <a:pt x="0" y="3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08" name="Freeform 391"/>
            <p:cNvSpPr>
              <a:spLocks/>
            </p:cNvSpPr>
            <p:nvPr/>
          </p:nvSpPr>
          <p:spPr bwMode="auto">
            <a:xfrm>
              <a:off x="4931" y="2708"/>
              <a:ext cx="187" cy="10"/>
            </a:xfrm>
            <a:custGeom>
              <a:avLst/>
              <a:gdLst>
                <a:gd name="T0" fmla="*/ 0 w 345"/>
                <a:gd name="T1" fmla="*/ 31 h 31"/>
                <a:gd name="T2" fmla="*/ 32 w 345"/>
                <a:gd name="T3" fmla="*/ 0 h 31"/>
                <a:gd name="T4" fmla="*/ 345 w 345"/>
                <a:gd name="T5" fmla="*/ 0 h 31"/>
                <a:gd name="T6" fmla="*/ 322 w 345"/>
                <a:gd name="T7" fmla="*/ 31 h 31"/>
                <a:gd name="T8" fmla="*/ 0 w 345"/>
                <a:gd name="T9" fmla="*/ 31 h 31"/>
              </a:gdLst>
              <a:ahLst/>
              <a:cxnLst>
                <a:cxn ang="0">
                  <a:pos x="T0" y="T1"/>
                </a:cxn>
                <a:cxn ang="0">
                  <a:pos x="T2" y="T3"/>
                </a:cxn>
                <a:cxn ang="0">
                  <a:pos x="T4" y="T5"/>
                </a:cxn>
                <a:cxn ang="0">
                  <a:pos x="T6" y="T7"/>
                </a:cxn>
                <a:cxn ang="0">
                  <a:pos x="T8" y="T9"/>
                </a:cxn>
              </a:cxnLst>
              <a:rect l="0" t="0" r="r" b="b"/>
              <a:pathLst>
                <a:path w="345" h="31">
                  <a:moveTo>
                    <a:pt x="0" y="31"/>
                  </a:moveTo>
                  <a:lnTo>
                    <a:pt x="32" y="0"/>
                  </a:lnTo>
                  <a:lnTo>
                    <a:pt x="345" y="0"/>
                  </a:lnTo>
                  <a:lnTo>
                    <a:pt x="322" y="31"/>
                  </a:lnTo>
                  <a:lnTo>
                    <a:pt x="0" y="3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09" name="Freeform 392"/>
            <p:cNvSpPr>
              <a:spLocks/>
            </p:cNvSpPr>
            <p:nvPr/>
          </p:nvSpPr>
          <p:spPr bwMode="auto">
            <a:xfrm>
              <a:off x="4949" y="2697"/>
              <a:ext cx="182" cy="11"/>
            </a:xfrm>
            <a:custGeom>
              <a:avLst/>
              <a:gdLst>
                <a:gd name="T0" fmla="*/ 0 w 335"/>
                <a:gd name="T1" fmla="*/ 32 h 32"/>
                <a:gd name="T2" fmla="*/ 34 w 335"/>
                <a:gd name="T3" fmla="*/ 0 h 32"/>
                <a:gd name="T4" fmla="*/ 335 w 335"/>
                <a:gd name="T5" fmla="*/ 0 h 32"/>
                <a:gd name="T6" fmla="*/ 313 w 335"/>
                <a:gd name="T7" fmla="*/ 32 h 32"/>
                <a:gd name="T8" fmla="*/ 0 w 335"/>
                <a:gd name="T9" fmla="*/ 32 h 32"/>
              </a:gdLst>
              <a:ahLst/>
              <a:cxnLst>
                <a:cxn ang="0">
                  <a:pos x="T0" y="T1"/>
                </a:cxn>
                <a:cxn ang="0">
                  <a:pos x="T2" y="T3"/>
                </a:cxn>
                <a:cxn ang="0">
                  <a:pos x="T4" y="T5"/>
                </a:cxn>
                <a:cxn ang="0">
                  <a:pos x="T6" y="T7"/>
                </a:cxn>
                <a:cxn ang="0">
                  <a:pos x="T8" y="T9"/>
                </a:cxn>
              </a:cxnLst>
              <a:rect l="0" t="0" r="r" b="b"/>
              <a:pathLst>
                <a:path w="335" h="32">
                  <a:moveTo>
                    <a:pt x="0" y="32"/>
                  </a:moveTo>
                  <a:lnTo>
                    <a:pt x="34" y="0"/>
                  </a:lnTo>
                  <a:lnTo>
                    <a:pt x="335" y="0"/>
                  </a:lnTo>
                  <a:lnTo>
                    <a:pt x="313" y="32"/>
                  </a:lnTo>
                  <a:lnTo>
                    <a:pt x="0" y="3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10" name="Freeform 393"/>
            <p:cNvSpPr>
              <a:spLocks/>
            </p:cNvSpPr>
            <p:nvPr/>
          </p:nvSpPr>
          <p:spPr bwMode="auto">
            <a:xfrm>
              <a:off x="4967" y="2686"/>
              <a:ext cx="176" cy="11"/>
            </a:xfrm>
            <a:custGeom>
              <a:avLst/>
              <a:gdLst>
                <a:gd name="T0" fmla="*/ 0 w 324"/>
                <a:gd name="T1" fmla="*/ 32 h 32"/>
                <a:gd name="T2" fmla="*/ 32 w 324"/>
                <a:gd name="T3" fmla="*/ 0 h 32"/>
                <a:gd name="T4" fmla="*/ 324 w 324"/>
                <a:gd name="T5" fmla="*/ 0 h 32"/>
                <a:gd name="T6" fmla="*/ 301 w 324"/>
                <a:gd name="T7" fmla="*/ 32 h 32"/>
                <a:gd name="T8" fmla="*/ 0 w 324"/>
                <a:gd name="T9" fmla="*/ 32 h 32"/>
              </a:gdLst>
              <a:ahLst/>
              <a:cxnLst>
                <a:cxn ang="0">
                  <a:pos x="T0" y="T1"/>
                </a:cxn>
                <a:cxn ang="0">
                  <a:pos x="T2" y="T3"/>
                </a:cxn>
                <a:cxn ang="0">
                  <a:pos x="T4" y="T5"/>
                </a:cxn>
                <a:cxn ang="0">
                  <a:pos x="T6" y="T7"/>
                </a:cxn>
                <a:cxn ang="0">
                  <a:pos x="T8" y="T9"/>
                </a:cxn>
              </a:cxnLst>
              <a:rect l="0" t="0" r="r" b="b"/>
              <a:pathLst>
                <a:path w="324" h="32">
                  <a:moveTo>
                    <a:pt x="0" y="32"/>
                  </a:moveTo>
                  <a:lnTo>
                    <a:pt x="32" y="0"/>
                  </a:lnTo>
                  <a:lnTo>
                    <a:pt x="324" y="0"/>
                  </a:lnTo>
                  <a:lnTo>
                    <a:pt x="301" y="32"/>
                  </a:lnTo>
                  <a:lnTo>
                    <a:pt x="0" y="3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11" name="Freeform 394"/>
            <p:cNvSpPr>
              <a:spLocks/>
            </p:cNvSpPr>
            <p:nvPr/>
          </p:nvSpPr>
          <p:spPr bwMode="auto">
            <a:xfrm>
              <a:off x="4984" y="2676"/>
              <a:ext cx="171" cy="10"/>
            </a:xfrm>
            <a:custGeom>
              <a:avLst/>
              <a:gdLst>
                <a:gd name="T0" fmla="*/ 0 w 315"/>
                <a:gd name="T1" fmla="*/ 32 h 32"/>
                <a:gd name="T2" fmla="*/ 33 w 315"/>
                <a:gd name="T3" fmla="*/ 0 h 32"/>
                <a:gd name="T4" fmla="*/ 315 w 315"/>
                <a:gd name="T5" fmla="*/ 0 h 32"/>
                <a:gd name="T6" fmla="*/ 292 w 315"/>
                <a:gd name="T7" fmla="*/ 32 h 32"/>
                <a:gd name="T8" fmla="*/ 0 w 315"/>
                <a:gd name="T9" fmla="*/ 32 h 32"/>
              </a:gdLst>
              <a:ahLst/>
              <a:cxnLst>
                <a:cxn ang="0">
                  <a:pos x="T0" y="T1"/>
                </a:cxn>
                <a:cxn ang="0">
                  <a:pos x="T2" y="T3"/>
                </a:cxn>
                <a:cxn ang="0">
                  <a:pos x="T4" y="T5"/>
                </a:cxn>
                <a:cxn ang="0">
                  <a:pos x="T6" y="T7"/>
                </a:cxn>
                <a:cxn ang="0">
                  <a:pos x="T8" y="T9"/>
                </a:cxn>
              </a:cxnLst>
              <a:rect l="0" t="0" r="r" b="b"/>
              <a:pathLst>
                <a:path w="315" h="32">
                  <a:moveTo>
                    <a:pt x="0" y="32"/>
                  </a:moveTo>
                  <a:lnTo>
                    <a:pt x="33" y="0"/>
                  </a:lnTo>
                  <a:lnTo>
                    <a:pt x="315" y="0"/>
                  </a:lnTo>
                  <a:lnTo>
                    <a:pt x="292" y="32"/>
                  </a:lnTo>
                  <a:lnTo>
                    <a:pt x="0" y="3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12" name="Freeform 395"/>
            <p:cNvSpPr>
              <a:spLocks/>
            </p:cNvSpPr>
            <p:nvPr/>
          </p:nvSpPr>
          <p:spPr bwMode="auto">
            <a:xfrm>
              <a:off x="5002" y="2665"/>
              <a:ext cx="166" cy="11"/>
            </a:xfrm>
            <a:custGeom>
              <a:avLst/>
              <a:gdLst>
                <a:gd name="T0" fmla="*/ 0 w 305"/>
                <a:gd name="T1" fmla="*/ 32 h 32"/>
                <a:gd name="T2" fmla="*/ 32 w 305"/>
                <a:gd name="T3" fmla="*/ 0 h 32"/>
                <a:gd name="T4" fmla="*/ 305 w 305"/>
                <a:gd name="T5" fmla="*/ 0 h 32"/>
                <a:gd name="T6" fmla="*/ 282 w 305"/>
                <a:gd name="T7" fmla="*/ 32 h 32"/>
                <a:gd name="T8" fmla="*/ 0 w 305"/>
                <a:gd name="T9" fmla="*/ 32 h 32"/>
              </a:gdLst>
              <a:ahLst/>
              <a:cxnLst>
                <a:cxn ang="0">
                  <a:pos x="T0" y="T1"/>
                </a:cxn>
                <a:cxn ang="0">
                  <a:pos x="T2" y="T3"/>
                </a:cxn>
                <a:cxn ang="0">
                  <a:pos x="T4" y="T5"/>
                </a:cxn>
                <a:cxn ang="0">
                  <a:pos x="T6" y="T7"/>
                </a:cxn>
                <a:cxn ang="0">
                  <a:pos x="T8" y="T9"/>
                </a:cxn>
              </a:cxnLst>
              <a:rect l="0" t="0" r="r" b="b"/>
              <a:pathLst>
                <a:path w="305" h="32">
                  <a:moveTo>
                    <a:pt x="0" y="32"/>
                  </a:moveTo>
                  <a:lnTo>
                    <a:pt x="32" y="0"/>
                  </a:lnTo>
                  <a:lnTo>
                    <a:pt x="305" y="0"/>
                  </a:lnTo>
                  <a:lnTo>
                    <a:pt x="282" y="32"/>
                  </a:lnTo>
                  <a:lnTo>
                    <a:pt x="0" y="32"/>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13" name="Freeform 396"/>
            <p:cNvSpPr>
              <a:spLocks/>
            </p:cNvSpPr>
            <p:nvPr/>
          </p:nvSpPr>
          <p:spPr bwMode="auto">
            <a:xfrm>
              <a:off x="5020" y="2654"/>
              <a:ext cx="159" cy="11"/>
            </a:xfrm>
            <a:custGeom>
              <a:avLst/>
              <a:gdLst>
                <a:gd name="T0" fmla="*/ 0 w 296"/>
                <a:gd name="T1" fmla="*/ 32 h 32"/>
                <a:gd name="T2" fmla="*/ 33 w 296"/>
                <a:gd name="T3" fmla="*/ 0 h 32"/>
                <a:gd name="T4" fmla="*/ 296 w 296"/>
                <a:gd name="T5" fmla="*/ 0 h 32"/>
                <a:gd name="T6" fmla="*/ 273 w 296"/>
                <a:gd name="T7" fmla="*/ 32 h 32"/>
                <a:gd name="T8" fmla="*/ 0 w 296"/>
                <a:gd name="T9" fmla="*/ 32 h 32"/>
              </a:gdLst>
              <a:ahLst/>
              <a:cxnLst>
                <a:cxn ang="0">
                  <a:pos x="T0" y="T1"/>
                </a:cxn>
                <a:cxn ang="0">
                  <a:pos x="T2" y="T3"/>
                </a:cxn>
                <a:cxn ang="0">
                  <a:pos x="T4" y="T5"/>
                </a:cxn>
                <a:cxn ang="0">
                  <a:pos x="T6" y="T7"/>
                </a:cxn>
                <a:cxn ang="0">
                  <a:pos x="T8" y="T9"/>
                </a:cxn>
              </a:cxnLst>
              <a:rect l="0" t="0" r="r" b="b"/>
              <a:pathLst>
                <a:path w="296" h="32">
                  <a:moveTo>
                    <a:pt x="0" y="32"/>
                  </a:moveTo>
                  <a:lnTo>
                    <a:pt x="33" y="0"/>
                  </a:lnTo>
                  <a:lnTo>
                    <a:pt x="296" y="0"/>
                  </a:lnTo>
                  <a:lnTo>
                    <a:pt x="273" y="32"/>
                  </a:lnTo>
                  <a:lnTo>
                    <a:pt x="0" y="32"/>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14" name="Freeform 397"/>
            <p:cNvSpPr>
              <a:spLocks/>
            </p:cNvSpPr>
            <p:nvPr/>
          </p:nvSpPr>
          <p:spPr bwMode="auto">
            <a:xfrm>
              <a:off x="5038" y="2644"/>
              <a:ext cx="154" cy="10"/>
            </a:xfrm>
            <a:custGeom>
              <a:avLst/>
              <a:gdLst>
                <a:gd name="T0" fmla="*/ 0 w 285"/>
                <a:gd name="T1" fmla="*/ 31 h 31"/>
                <a:gd name="T2" fmla="*/ 33 w 285"/>
                <a:gd name="T3" fmla="*/ 0 h 31"/>
                <a:gd name="T4" fmla="*/ 285 w 285"/>
                <a:gd name="T5" fmla="*/ 0 h 31"/>
                <a:gd name="T6" fmla="*/ 263 w 285"/>
                <a:gd name="T7" fmla="*/ 31 h 31"/>
                <a:gd name="T8" fmla="*/ 0 w 285"/>
                <a:gd name="T9" fmla="*/ 31 h 31"/>
              </a:gdLst>
              <a:ahLst/>
              <a:cxnLst>
                <a:cxn ang="0">
                  <a:pos x="T0" y="T1"/>
                </a:cxn>
                <a:cxn ang="0">
                  <a:pos x="T2" y="T3"/>
                </a:cxn>
                <a:cxn ang="0">
                  <a:pos x="T4" y="T5"/>
                </a:cxn>
                <a:cxn ang="0">
                  <a:pos x="T6" y="T7"/>
                </a:cxn>
                <a:cxn ang="0">
                  <a:pos x="T8" y="T9"/>
                </a:cxn>
              </a:cxnLst>
              <a:rect l="0" t="0" r="r" b="b"/>
              <a:pathLst>
                <a:path w="285" h="31">
                  <a:moveTo>
                    <a:pt x="0" y="31"/>
                  </a:moveTo>
                  <a:lnTo>
                    <a:pt x="33" y="0"/>
                  </a:lnTo>
                  <a:lnTo>
                    <a:pt x="285" y="0"/>
                  </a:lnTo>
                  <a:lnTo>
                    <a:pt x="263" y="31"/>
                  </a:lnTo>
                  <a:lnTo>
                    <a:pt x="0" y="31"/>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15" name="Freeform 398"/>
            <p:cNvSpPr>
              <a:spLocks/>
            </p:cNvSpPr>
            <p:nvPr/>
          </p:nvSpPr>
          <p:spPr bwMode="auto">
            <a:xfrm>
              <a:off x="5055" y="2633"/>
              <a:ext cx="149" cy="11"/>
            </a:xfrm>
            <a:custGeom>
              <a:avLst/>
              <a:gdLst>
                <a:gd name="T0" fmla="*/ 0 w 275"/>
                <a:gd name="T1" fmla="*/ 32 h 32"/>
                <a:gd name="T2" fmla="*/ 32 w 275"/>
                <a:gd name="T3" fmla="*/ 0 h 32"/>
                <a:gd name="T4" fmla="*/ 275 w 275"/>
                <a:gd name="T5" fmla="*/ 0 h 32"/>
                <a:gd name="T6" fmla="*/ 252 w 275"/>
                <a:gd name="T7" fmla="*/ 32 h 32"/>
                <a:gd name="T8" fmla="*/ 0 w 275"/>
                <a:gd name="T9" fmla="*/ 32 h 32"/>
              </a:gdLst>
              <a:ahLst/>
              <a:cxnLst>
                <a:cxn ang="0">
                  <a:pos x="T0" y="T1"/>
                </a:cxn>
                <a:cxn ang="0">
                  <a:pos x="T2" y="T3"/>
                </a:cxn>
                <a:cxn ang="0">
                  <a:pos x="T4" y="T5"/>
                </a:cxn>
                <a:cxn ang="0">
                  <a:pos x="T6" y="T7"/>
                </a:cxn>
                <a:cxn ang="0">
                  <a:pos x="T8" y="T9"/>
                </a:cxn>
              </a:cxnLst>
              <a:rect l="0" t="0" r="r" b="b"/>
              <a:pathLst>
                <a:path w="275" h="32">
                  <a:moveTo>
                    <a:pt x="0" y="32"/>
                  </a:moveTo>
                  <a:lnTo>
                    <a:pt x="32" y="0"/>
                  </a:lnTo>
                  <a:lnTo>
                    <a:pt x="275" y="0"/>
                  </a:lnTo>
                  <a:lnTo>
                    <a:pt x="252" y="32"/>
                  </a:lnTo>
                  <a:lnTo>
                    <a:pt x="0" y="32"/>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16" name="Freeform 399"/>
            <p:cNvSpPr>
              <a:spLocks/>
            </p:cNvSpPr>
            <p:nvPr/>
          </p:nvSpPr>
          <p:spPr bwMode="auto">
            <a:xfrm>
              <a:off x="5073" y="2623"/>
              <a:ext cx="143" cy="10"/>
            </a:xfrm>
            <a:custGeom>
              <a:avLst/>
              <a:gdLst>
                <a:gd name="T0" fmla="*/ 0 w 266"/>
                <a:gd name="T1" fmla="*/ 32 h 32"/>
                <a:gd name="T2" fmla="*/ 33 w 266"/>
                <a:gd name="T3" fmla="*/ 0 h 32"/>
                <a:gd name="T4" fmla="*/ 266 w 266"/>
                <a:gd name="T5" fmla="*/ 0 h 32"/>
                <a:gd name="T6" fmla="*/ 243 w 266"/>
                <a:gd name="T7" fmla="*/ 32 h 32"/>
                <a:gd name="T8" fmla="*/ 0 w 266"/>
                <a:gd name="T9" fmla="*/ 32 h 32"/>
              </a:gdLst>
              <a:ahLst/>
              <a:cxnLst>
                <a:cxn ang="0">
                  <a:pos x="T0" y="T1"/>
                </a:cxn>
                <a:cxn ang="0">
                  <a:pos x="T2" y="T3"/>
                </a:cxn>
                <a:cxn ang="0">
                  <a:pos x="T4" y="T5"/>
                </a:cxn>
                <a:cxn ang="0">
                  <a:pos x="T6" y="T7"/>
                </a:cxn>
                <a:cxn ang="0">
                  <a:pos x="T8" y="T9"/>
                </a:cxn>
              </a:cxnLst>
              <a:rect l="0" t="0" r="r" b="b"/>
              <a:pathLst>
                <a:path w="266" h="32">
                  <a:moveTo>
                    <a:pt x="0" y="32"/>
                  </a:moveTo>
                  <a:lnTo>
                    <a:pt x="33" y="0"/>
                  </a:lnTo>
                  <a:lnTo>
                    <a:pt x="266" y="0"/>
                  </a:lnTo>
                  <a:lnTo>
                    <a:pt x="243" y="32"/>
                  </a:lnTo>
                  <a:lnTo>
                    <a:pt x="0" y="3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17" name="Freeform 400"/>
            <p:cNvSpPr>
              <a:spLocks/>
            </p:cNvSpPr>
            <p:nvPr/>
          </p:nvSpPr>
          <p:spPr bwMode="auto">
            <a:xfrm>
              <a:off x="5091" y="2612"/>
              <a:ext cx="138" cy="11"/>
            </a:xfrm>
            <a:custGeom>
              <a:avLst/>
              <a:gdLst>
                <a:gd name="T0" fmla="*/ 0 w 256"/>
                <a:gd name="T1" fmla="*/ 32 h 32"/>
                <a:gd name="T2" fmla="*/ 32 w 256"/>
                <a:gd name="T3" fmla="*/ 0 h 32"/>
                <a:gd name="T4" fmla="*/ 256 w 256"/>
                <a:gd name="T5" fmla="*/ 0 h 32"/>
                <a:gd name="T6" fmla="*/ 233 w 256"/>
                <a:gd name="T7" fmla="*/ 32 h 32"/>
                <a:gd name="T8" fmla="*/ 0 w 256"/>
                <a:gd name="T9" fmla="*/ 32 h 32"/>
              </a:gdLst>
              <a:ahLst/>
              <a:cxnLst>
                <a:cxn ang="0">
                  <a:pos x="T0" y="T1"/>
                </a:cxn>
                <a:cxn ang="0">
                  <a:pos x="T2" y="T3"/>
                </a:cxn>
                <a:cxn ang="0">
                  <a:pos x="T4" y="T5"/>
                </a:cxn>
                <a:cxn ang="0">
                  <a:pos x="T6" y="T7"/>
                </a:cxn>
                <a:cxn ang="0">
                  <a:pos x="T8" y="T9"/>
                </a:cxn>
              </a:cxnLst>
              <a:rect l="0" t="0" r="r" b="b"/>
              <a:pathLst>
                <a:path w="256" h="32">
                  <a:moveTo>
                    <a:pt x="0" y="32"/>
                  </a:moveTo>
                  <a:lnTo>
                    <a:pt x="32" y="0"/>
                  </a:lnTo>
                  <a:lnTo>
                    <a:pt x="256" y="0"/>
                  </a:lnTo>
                  <a:lnTo>
                    <a:pt x="233" y="32"/>
                  </a:lnTo>
                  <a:lnTo>
                    <a:pt x="0" y="3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18" name="Freeform 401"/>
            <p:cNvSpPr>
              <a:spLocks/>
            </p:cNvSpPr>
            <p:nvPr/>
          </p:nvSpPr>
          <p:spPr bwMode="auto">
            <a:xfrm>
              <a:off x="5108" y="2601"/>
              <a:ext cx="133" cy="11"/>
            </a:xfrm>
            <a:custGeom>
              <a:avLst/>
              <a:gdLst>
                <a:gd name="T0" fmla="*/ 0 w 246"/>
                <a:gd name="T1" fmla="*/ 32 h 32"/>
                <a:gd name="T2" fmla="*/ 34 w 246"/>
                <a:gd name="T3" fmla="*/ 0 h 32"/>
                <a:gd name="T4" fmla="*/ 246 w 246"/>
                <a:gd name="T5" fmla="*/ 0 h 32"/>
                <a:gd name="T6" fmla="*/ 224 w 246"/>
                <a:gd name="T7" fmla="*/ 32 h 32"/>
                <a:gd name="T8" fmla="*/ 0 w 246"/>
                <a:gd name="T9" fmla="*/ 32 h 32"/>
              </a:gdLst>
              <a:ahLst/>
              <a:cxnLst>
                <a:cxn ang="0">
                  <a:pos x="T0" y="T1"/>
                </a:cxn>
                <a:cxn ang="0">
                  <a:pos x="T2" y="T3"/>
                </a:cxn>
                <a:cxn ang="0">
                  <a:pos x="T4" y="T5"/>
                </a:cxn>
                <a:cxn ang="0">
                  <a:pos x="T6" y="T7"/>
                </a:cxn>
                <a:cxn ang="0">
                  <a:pos x="T8" y="T9"/>
                </a:cxn>
              </a:cxnLst>
              <a:rect l="0" t="0" r="r" b="b"/>
              <a:pathLst>
                <a:path w="246" h="32">
                  <a:moveTo>
                    <a:pt x="0" y="32"/>
                  </a:moveTo>
                  <a:lnTo>
                    <a:pt x="34" y="0"/>
                  </a:lnTo>
                  <a:lnTo>
                    <a:pt x="246" y="0"/>
                  </a:lnTo>
                  <a:lnTo>
                    <a:pt x="224" y="32"/>
                  </a:lnTo>
                  <a:lnTo>
                    <a:pt x="0" y="3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19" name="Freeform 402"/>
            <p:cNvSpPr>
              <a:spLocks/>
            </p:cNvSpPr>
            <p:nvPr/>
          </p:nvSpPr>
          <p:spPr bwMode="auto">
            <a:xfrm>
              <a:off x="5126" y="2591"/>
              <a:ext cx="128" cy="10"/>
            </a:xfrm>
            <a:custGeom>
              <a:avLst/>
              <a:gdLst>
                <a:gd name="T0" fmla="*/ 0 w 235"/>
                <a:gd name="T1" fmla="*/ 31 h 31"/>
                <a:gd name="T2" fmla="*/ 32 w 235"/>
                <a:gd name="T3" fmla="*/ 0 h 31"/>
                <a:gd name="T4" fmla="*/ 235 w 235"/>
                <a:gd name="T5" fmla="*/ 0 h 31"/>
                <a:gd name="T6" fmla="*/ 212 w 235"/>
                <a:gd name="T7" fmla="*/ 31 h 31"/>
                <a:gd name="T8" fmla="*/ 0 w 235"/>
                <a:gd name="T9" fmla="*/ 31 h 31"/>
              </a:gdLst>
              <a:ahLst/>
              <a:cxnLst>
                <a:cxn ang="0">
                  <a:pos x="T0" y="T1"/>
                </a:cxn>
                <a:cxn ang="0">
                  <a:pos x="T2" y="T3"/>
                </a:cxn>
                <a:cxn ang="0">
                  <a:pos x="T4" y="T5"/>
                </a:cxn>
                <a:cxn ang="0">
                  <a:pos x="T6" y="T7"/>
                </a:cxn>
                <a:cxn ang="0">
                  <a:pos x="T8" y="T9"/>
                </a:cxn>
              </a:cxnLst>
              <a:rect l="0" t="0" r="r" b="b"/>
              <a:pathLst>
                <a:path w="235" h="31">
                  <a:moveTo>
                    <a:pt x="0" y="31"/>
                  </a:moveTo>
                  <a:lnTo>
                    <a:pt x="32" y="0"/>
                  </a:lnTo>
                  <a:lnTo>
                    <a:pt x="235" y="0"/>
                  </a:lnTo>
                  <a:lnTo>
                    <a:pt x="212" y="31"/>
                  </a:lnTo>
                  <a:lnTo>
                    <a:pt x="0"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20" name="Freeform 403"/>
            <p:cNvSpPr>
              <a:spLocks/>
            </p:cNvSpPr>
            <p:nvPr/>
          </p:nvSpPr>
          <p:spPr bwMode="auto">
            <a:xfrm>
              <a:off x="5144" y="2580"/>
              <a:ext cx="123" cy="11"/>
            </a:xfrm>
            <a:custGeom>
              <a:avLst/>
              <a:gdLst>
                <a:gd name="T0" fmla="*/ 0 w 227"/>
                <a:gd name="T1" fmla="*/ 32 h 32"/>
                <a:gd name="T2" fmla="*/ 33 w 227"/>
                <a:gd name="T3" fmla="*/ 0 h 32"/>
                <a:gd name="T4" fmla="*/ 227 w 227"/>
                <a:gd name="T5" fmla="*/ 0 h 32"/>
                <a:gd name="T6" fmla="*/ 203 w 227"/>
                <a:gd name="T7" fmla="*/ 32 h 32"/>
                <a:gd name="T8" fmla="*/ 0 w 227"/>
                <a:gd name="T9" fmla="*/ 32 h 32"/>
              </a:gdLst>
              <a:ahLst/>
              <a:cxnLst>
                <a:cxn ang="0">
                  <a:pos x="T0" y="T1"/>
                </a:cxn>
                <a:cxn ang="0">
                  <a:pos x="T2" y="T3"/>
                </a:cxn>
                <a:cxn ang="0">
                  <a:pos x="T4" y="T5"/>
                </a:cxn>
                <a:cxn ang="0">
                  <a:pos x="T6" y="T7"/>
                </a:cxn>
                <a:cxn ang="0">
                  <a:pos x="T8" y="T9"/>
                </a:cxn>
              </a:cxnLst>
              <a:rect l="0" t="0" r="r" b="b"/>
              <a:pathLst>
                <a:path w="227" h="32">
                  <a:moveTo>
                    <a:pt x="0" y="32"/>
                  </a:moveTo>
                  <a:lnTo>
                    <a:pt x="33" y="0"/>
                  </a:lnTo>
                  <a:lnTo>
                    <a:pt x="227" y="0"/>
                  </a:lnTo>
                  <a:lnTo>
                    <a:pt x="203" y="32"/>
                  </a:lnTo>
                  <a:lnTo>
                    <a:pt x="0" y="3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21" name="Freeform 404"/>
            <p:cNvSpPr>
              <a:spLocks/>
            </p:cNvSpPr>
            <p:nvPr/>
          </p:nvSpPr>
          <p:spPr bwMode="auto">
            <a:xfrm>
              <a:off x="5161" y="2570"/>
              <a:ext cx="118" cy="10"/>
            </a:xfrm>
            <a:custGeom>
              <a:avLst/>
              <a:gdLst>
                <a:gd name="T0" fmla="*/ 0 w 217"/>
                <a:gd name="T1" fmla="*/ 32 h 32"/>
                <a:gd name="T2" fmla="*/ 32 w 217"/>
                <a:gd name="T3" fmla="*/ 0 h 32"/>
                <a:gd name="T4" fmla="*/ 217 w 217"/>
                <a:gd name="T5" fmla="*/ 0 h 32"/>
                <a:gd name="T6" fmla="*/ 194 w 217"/>
                <a:gd name="T7" fmla="*/ 32 h 32"/>
                <a:gd name="T8" fmla="*/ 0 w 217"/>
                <a:gd name="T9" fmla="*/ 32 h 32"/>
              </a:gdLst>
              <a:ahLst/>
              <a:cxnLst>
                <a:cxn ang="0">
                  <a:pos x="T0" y="T1"/>
                </a:cxn>
                <a:cxn ang="0">
                  <a:pos x="T2" y="T3"/>
                </a:cxn>
                <a:cxn ang="0">
                  <a:pos x="T4" y="T5"/>
                </a:cxn>
                <a:cxn ang="0">
                  <a:pos x="T6" y="T7"/>
                </a:cxn>
                <a:cxn ang="0">
                  <a:pos x="T8" y="T9"/>
                </a:cxn>
              </a:cxnLst>
              <a:rect l="0" t="0" r="r" b="b"/>
              <a:pathLst>
                <a:path w="217" h="32">
                  <a:moveTo>
                    <a:pt x="0" y="32"/>
                  </a:moveTo>
                  <a:lnTo>
                    <a:pt x="32" y="0"/>
                  </a:lnTo>
                  <a:lnTo>
                    <a:pt x="217" y="0"/>
                  </a:lnTo>
                  <a:lnTo>
                    <a:pt x="194" y="32"/>
                  </a:lnTo>
                  <a:lnTo>
                    <a:pt x="0" y="32"/>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22" name="Freeform 405"/>
            <p:cNvSpPr>
              <a:spLocks/>
            </p:cNvSpPr>
            <p:nvPr/>
          </p:nvSpPr>
          <p:spPr bwMode="auto">
            <a:xfrm>
              <a:off x="5179" y="2559"/>
              <a:ext cx="112" cy="11"/>
            </a:xfrm>
            <a:custGeom>
              <a:avLst/>
              <a:gdLst>
                <a:gd name="T0" fmla="*/ 0 w 208"/>
                <a:gd name="T1" fmla="*/ 32 h 32"/>
                <a:gd name="T2" fmla="*/ 33 w 208"/>
                <a:gd name="T3" fmla="*/ 0 h 32"/>
                <a:gd name="T4" fmla="*/ 208 w 208"/>
                <a:gd name="T5" fmla="*/ 0 h 32"/>
                <a:gd name="T6" fmla="*/ 185 w 208"/>
                <a:gd name="T7" fmla="*/ 32 h 32"/>
                <a:gd name="T8" fmla="*/ 0 w 208"/>
                <a:gd name="T9" fmla="*/ 32 h 32"/>
              </a:gdLst>
              <a:ahLst/>
              <a:cxnLst>
                <a:cxn ang="0">
                  <a:pos x="T0" y="T1"/>
                </a:cxn>
                <a:cxn ang="0">
                  <a:pos x="T2" y="T3"/>
                </a:cxn>
                <a:cxn ang="0">
                  <a:pos x="T4" y="T5"/>
                </a:cxn>
                <a:cxn ang="0">
                  <a:pos x="T6" y="T7"/>
                </a:cxn>
                <a:cxn ang="0">
                  <a:pos x="T8" y="T9"/>
                </a:cxn>
              </a:cxnLst>
              <a:rect l="0" t="0" r="r" b="b"/>
              <a:pathLst>
                <a:path w="208" h="32">
                  <a:moveTo>
                    <a:pt x="0" y="32"/>
                  </a:moveTo>
                  <a:lnTo>
                    <a:pt x="33" y="0"/>
                  </a:lnTo>
                  <a:lnTo>
                    <a:pt x="208" y="0"/>
                  </a:lnTo>
                  <a:lnTo>
                    <a:pt x="185" y="32"/>
                  </a:lnTo>
                  <a:lnTo>
                    <a:pt x="0" y="32"/>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23" name="Freeform 406"/>
            <p:cNvSpPr>
              <a:spLocks/>
            </p:cNvSpPr>
            <p:nvPr/>
          </p:nvSpPr>
          <p:spPr bwMode="auto">
            <a:xfrm>
              <a:off x="5197" y="2549"/>
              <a:ext cx="106" cy="10"/>
            </a:xfrm>
            <a:custGeom>
              <a:avLst/>
              <a:gdLst>
                <a:gd name="T0" fmla="*/ 0 w 196"/>
                <a:gd name="T1" fmla="*/ 31 h 31"/>
                <a:gd name="T2" fmla="*/ 31 w 196"/>
                <a:gd name="T3" fmla="*/ 0 h 31"/>
                <a:gd name="T4" fmla="*/ 196 w 196"/>
                <a:gd name="T5" fmla="*/ 0 h 31"/>
                <a:gd name="T6" fmla="*/ 175 w 196"/>
                <a:gd name="T7" fmla="*/ 31 h 31"/>
                <a:gd name="T8" fmla="*/ 0 w 196"/>
                <a:gd name="T9" fmla="*/ 31 h 31"/>
              </a:gdLst>
              <a:ahLst/>
              <a:cxnLst>
                <a:cxn ang="0">
                  <a:pos x="T0" y="T1"/>
                </a:cxn>
                <a:cxn ang="0">
                  <a:pos x="T2" y="T3"/>
                </a:cxn>
                <a:cxn ang="0">
                  <a:pos x="T4" y="T5"/>
                </a:cxn>
                <a:cxn ang="0">
                  <a:pos x="T6" y="T7"/>
                </a:cxn>
                <a:cxn ang="0">
                  <a:pos x="T8" y="T9"/>
                </a:cxn>
              </a:cxnLst>
              <a:rect l="0" t="0" r="r" b="b"/>
              <a:pathLst>
                <a:path w="196" h="31">
                  <a:moveTo>
                    <a:pt x="0" y="31"/>
                  </a:moveTo>
                  <a:lnTo>
                    <a:pt x="31" y="0"/>
                  </a:lnTo>
                  <a:lnTo>
                    <a:pt x="196" y="0"/>
                  </a:lnTo>
                  <a:lnTo>
                    <a:pt x="175" y="31"/>
                  </a:lnTo>
                  <a:lnTo>
                    <a:pt x="0" y="31"/>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24" name="Freeform 407"/>
            <p:cNvSpPr>
              <a:spLocks/>
            </p:cNvSpPr>
            <p:nvPr/>
          </p:nvSpPr>
          <p:spPr bwMode="auto">
            <a:xfrm>
              <a:off x="4860" y="2547"/>
              <a:ext cx="355" cy="214"/>
            </a:xfrm>
            <a:custGeom>
              <a:avLst/>
              <a:gdLst>
                <a:gd name="T0" fmla="*/ 653 w 657"/>
                <a:gd name="T1" fmla="*/ 0 h 641"/>
                <a:gd name="T2" fmla="*/ 650 w 657"/>
                <a:gd name="T3" fmla="*/ 1 h 641"/>
                <a:gd name="T4" fmla="*/ 0 w 657"/>
                <a:gd name="T5" fmla="*/ 634 h 641"/>
                <a:gd name="T6" fmla="*/ 7 w 657"/>
                <a:gd name="T7" fmla="*/ 641 h 641"/>
                <a:gd name="T8" fmla="*/ 657 w 657"/>
                <a:gd name="T9" fmla="*/ 7 h 641"/>
                <a:gd name="T10" fmla="*/ 653 w 657"/>
                <a:gd name="T11" fmla="*/ 9 h 641"/>
                <a:gd name="T12" fmla="*/ 653 w 657"/>
                <a:gd name="T13" fmla="*/ 0 h 641"/>
              </a:gdLst>
              <a:ahLst/>
              <a:cxnLst>
                <a:cxn ang="0">
                  <a:pos x="T0" y="T1"/>
                </a:cxn>
                <a:cxn ang="0">
                  <a:pos x="T2" y="T3"/>
                </a:cxn>
                <a:cxn ang="0">
                  <a:pos x="T4" y="T5"/>
                </a:cxn>
                <a:cxn ang="0">
                  <a:pos x="T6" y="T7"/>
                </a:cxn>
                <a:cxn ang="0">
                  <a:pos x="T8" y="T9"/>
                </a:cxn>
                <a:cxn ang="0">
                  <a:pos x="T10" y="T11"/>
                </a:cxn>
                <a:cxn ang="0">
                  <a:pos x="T12" y="T13"/>
                </a:cxn>
              </a:cxnLst>
              <a:rect l="0" t="0" r="r" b="b"/>
              <a:pathLst>
                <a:path w="657" h="641">
                  <a:moveTo>
                    <a:pt x="653" y="0"/>
                  </a:moveTo>
                  <a:lnTo>
                    <a:pt x="650" y="1"/>
                  </a:lnTo>
                  <a:lnTo>
                    <a:pt x="0" y="634"/>
                  </a:lnTo>
                  <a:lnTo>
                    <a:pt x="7" y="641"/>
                  </a:lnTo>
                  <a:lnTo>
                    <a:pt x="657" y="7"/>
                  </a:lnTo>
                  <a:lnTo>
                    <a:pt x="653" y="9"/>
                  </a:lnTo>
                  <a:lnTo>
                    <a:pt x="6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25" name="Freeform 408"/>
            <p:cNvSpPr>
              <a:spLocks/>
            </p:cNvSpPr>
            <p:nvPr/>
          </p:nvSpPr>
          <p:spPr bwMode="auto">
            <a:xfrm>
              <a:off x="5214" y="2547"/>
              <a:ext cx="91" cy="3"/>
            </a:xfrm>
            <a:custGeom>
              <a:avLst/>
              <a:gdLst>
                <a:gd name="T0" fmla="*/ 169 w 169"/>
                <a:gd name="T1" fmla="*/ 6 h 9"/>
                <a:gd name="T2" fmla="*/ 165 w 169"/>
                <a:gd name="T3" fmla="*/ 0 h 9"/>
                <a:gd name="T4" fmla="*/ 0 w 169"/>
                <a:gd name="T5" fmla="*/ 0 h 9"/>
                <a:gd name="T6" fmla="*/ 0 w 169"/>
                <a:gd name="T7" fmla="*/ 9 h 9"/>
                <a:gd name="T8" fmla="*/ 165 w 169"/>
                <a:gd name="T9" fmla="*/ 9 h 9"/>
                <a:gd name="T10" fmla="*/ 162 w 169"/>
                <a:gd name="T11" fmla="*/ 2 h 9"/>
                <a:gd name="T12" fmla="*/ 169 w 169"/>
                <a:gd name="T13" fmla="*/ 6 h 9"/>
              </a:gdLst>
              <a:ahLst/>
              <a:cxnLst>
                <a:cxn ang="0">
                  <a:pos x="T0" y="T1"/>
                </a:cxn>
                <a:cxn ang="0">
                  <a:pos x="T2" y="T3"/>
                </a:cxn>
                <a:cxn ang="0">
                  <a:pos x="T4" y="T5"/>
                </a:cxn>
                <a:cxn ang="0">
                  <a:pos x="T6" y="T7"/>
                </a:cxn>
                <a:cxn ang="0">
                  <a:pos x="T8" y="T9"/>
                </a:cxn>
                <a:cxn ang="0">
                  <a:pos x="T10" y="T11"/>
                </a:cxn>
                <a:cxn ang="0">
                  <a:pos x="T12" y="T13"/>
                </a:cxn>
              </a:cxnLst>
              <a:rect l="0" t="0" r="r" b="b"/>
              <a:pathLst>
                <a:path w="169" h="9">
                  <a:moveTo>
                    <a:pt x="169" y="6"/>
                  </a:moveTo>
                  <a:lnTo>
                    <a:pt x="165" y="0"/>
                  </a:lnTo>
                  <a:lnTo>
                    <a:pt x="0" y="0"/>
                  </a:lnTo>
                  <a:lnTo>
                    <a:pt x="0" y="9"/>
                  </a:lnTo>
                  <a:lnTo>
                    <a:pt x="165" y="9"/>
                  </a:lnTo>
                  <a:lnTo>
                    <a:pt x="162" y="2"/>
                  </a:lnTo>
                  <a:lnTo>
                    <a:pt x="169"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26" name="Freeform 409"/>
            <p:cNvSpPr>
              <a:spLocks/>
            </p:cNvSpPr>
            <p:nvPr/>
          </p:nvSpPr>
          <p:spPr bwMode="auto">
            <a:xfrm>
              <a:off x="5055" y="2548"/>
              <a:ext cx="250" cy="213"/>
            </a:xfrm>
            <a:custGeom>
              <a:avLst/>
              <a:gdLst>
                <a:gd name="T0" fmla="*/ 3 w 461"/>
                <a:gd name="T1" fmla="*/ 640 h 640"/>
                <a:gd name="T2" fmla="*/ 6 w 461"/>
                <a:gd name="T3" fmla="*/ 638 h 640"/>
                <a:gd name="T4" fmla="*/ 461 w 461"/>
                <a:gd name="T5" fmla="*/ 4 h 640"/>
                <a:gd name="T6" fmla="*/ 454 w 461"/>
                <a:gd name="T7" fmla="*/ 0 h 640"/>
                <a:gd name="T8" fmla="*/ 0 w 461"/>
                <a:gd name="T9" fmla="*/ 633 h 640"/>
                <a:gd name="T10" fmla="*/ 3 w 461"/>
                <a:gd name="T11" fmla="*/ 631 h 640"/>
                <a:gd name="T12" fmla="*/ 3 w 461"/>
                <a:gd name="T13" fmla="*/ 640 h 640"/>
              </a:gdLst>
              <a:ahLst/>
              <a:cxnLst>
                <a:cxn ang="0">
                  <a:pos x="T0" y="T1"/>
                </a:cxn>
                <a:cxn ang="0">
                  <a:pos x="T2" y="T3"/>
                </a:cxn>
                <a:cxn ang="0">
                  <a:pos x="T4" y="T5"/>
                </a:cxn>
                <a:cxn ang="0">
                  <a:pos x="T6" y="T7"/>
                </a:cxn>
                <a:cxn ang="0">
                  <a:pos x="T8" y="T9"/>
                </a:cxn>
                <a:cxn ang="0">
                  <a:pos x="T10" y="T11"/>
                </a:cxn>
                <a:cxn ang="0">
                  <a:pos x="T12" y="T13"/>
                </a:cxn>
              </a:cxnLst>
              <a:rect l="0" t="0" r="r" b="b"/>
              <a:pathLst>
                <a:path w="461" h="640">
                  <a:moveTo>
                    <a:pt x="3" y="640"/>
                  </a:moveTo>
                  <a:lnTo>
                    <a:pt x="6" y="638"/>
                  </a:lnTo>
                  <a:lnTo>
                    <a:pt x="461" y="4"/>
                  </a:lnTo>
                  <a:lnTo>
                    <a:pt x="454" y="0"/>
                  </a:lnTo>
                  <a:lnTo>
                    <a:pt x="0" y="633"/>
                  </a:lnTo>
                  <a:lnTo>
                    <a:pt x="3" y="631"/>
                  </a:lnTo>
                  <a:lnTo>
                    <a:pt x="3" y="6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27" name="Freeform 410"/>
            <p:cNvSpPr>
              <a:spLocks/>
            </p:cNvSpPr>
            <p:nvPr/>
          </p:nvSpPr>
          <p:spPr bwMode="auto">
            <a:xfrm>
              <a:off x="4860" y="2758"/>
              <a:ext cx="197" cy="3"/>
            </a:xfrm>
            <a:custGeom>
              <a:avLst/>
              <a:gdLst>
                <a:gd name="T0" fmla="*/ 0 w 364"/>
                <a:gd name="T1" fmla="*/ 1 h 9"/>
                <a:gd name="T2" fmla="*/ 4 w 364"/>
                <a:gd name="T3" fmla="*/ 9 h 9"/>
                <a:gd name="T4" fmla="*/ 364 w 364"/>
                <a:gd name="T5" fmla="*/ 9 h 9"/>
                <a:gd name="T6" fmla="*/ 364 w 364"/>
                <a:gd name="T7" fmla="*/ 0 h 9"/>
                <a:gd name="T8" fmla="*/ 4 w 364"/>
                <a:gd name="T9" fmla="*/ 0 h 9"/>
                <a:gd name="T10" fmla="*/ 7 w 364"/>
                <a:gd name="T11" fmla="*/ 8 h 9"/>
                <a:gd name="T12" fmla="*/ 0 w 364"/>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64" h="9">
                  <a:moveTo>
                    <a:pt x="0" y="1"/>
                  </a:moveTo>
                  <a:lnTo>
                    <a:pt x="4" y="9"/>
                  </a:lnTo>
                  <a:lnTo>
                    <a:pt x="364" y="9"/>
                  </a:lnTo>
                  <a:lnTo>
                    <a:pt x="364" y="0"/>
                  </a:lnTo>
                  <a:lnTo>
                    <a:pt x="4" y="0"/>
                  </a:lnTo>
                  <a:lnTo>
                    <a:pt x="7" y="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28" name="Freeform 411"/>
            <p:cNvSpPr>
              <a:spLocks/>
            </p:cNvSpPr>
            <p:nvPr/>
          </p:nvSpPr>
          <p:spPr bwMode="auto">
            <a:xfrm>
              <a:off x="5057" y="2755"/>
              <a:ext cx="12" cy="11"/>
            </a:xfrm>
            <a:custGeom>
              <a:avLst/>
              <a:gdLst>
                <a:gd name="T0" fmla="*/ 11 w 23"/>
                <a:gd name="T1" fmla="*/ 0 h 32"/>
                <a:gd name="T2" fmla="*/ 0 w 23"/>
                <a:gd name="T3" fmla="*/ 15 h 32"/>
                <a:gd name="T4" fmla="*/ 0 w 23"/>
                <a:gd name="T5" fmla="*/ 32 h 32"/>
                <a:gd name="T6" fmla="*/ 23 w 23"/>
                <a:gd name="T7" fmla="*/ 0 h 32"/>
                <a:gd name="T8" fmla="*/ 11 w 23"/>
                <a:gd name="T9" fmla="*/ 0 h 32"/>
              </a:gdLst>
              <a:ahLst/>
              <a:cxnLst>
                <a:cxn ang="0">
                  <a:pos x="T0" y="T1"/>
                </a:cxn>
                <a:cxn ang="0">
                  <a:pos x="T2" y="T3"/>
                </a:cxn>
                <a:cxn ang="0">
                  <a:pos x="T4" y="T5"/>
                </a:cxn>
                <a:cxn ang="0">
                  <a:pos x="T6" y="T7"/>
                </a:cxn>
                <a:cxn ang="0">
                  <a:pos x="T8" y="T9"/>
                </a:cxn>
              </a:cxnLst>
              <a:rect l="0" t="0" r="r" b="b"/>
              <a:pathLst>
                <a:path w="23" h="32">
                  <a:moveTo>
                    <a:pt x="11" y="0"/>
                  </a:moveTo>
                  <a:lnTo>
                    <a:pt x="0" y="15"/>
                  </a:lnTo>
                  <a:lnTo>
                    <a:pt x="0" y="32"/>
                  </a:lnTo>
                  <a:lnTo>
                    <a:pt x="23" y="0"/>
                  </a:lnTo>
                  <a:lnTo>
                    <a:pt x="11"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29" name="Freeform 412"/>
            <p:cNvSpPr>
              <a:spLocks/>
            </p:cNvSpPr>
            <p:nvPr/>
          </p:nvSpPr>
          <p:spPr bwMode="auto">
            <a:xfrm>
              <a:off x="5062" y="2744"/>
              <a:ext cx="20" cy="11"/>
            </a:xfrm>
            <a:custGeom>
              <a:avLst/>
              <a:gdLst>
                <a:gd name="T0" fmla="*/ 0 w 34"/>
                <a:gd name="T1" fmla="*/ 32 h 32"/>
                <a:gd name="T2" fmla="*/ 22 w 34"/>
                <a:gd name="T3" fmla="*/ 0 h 32"/>
                <a:gd name="T4" fmla="*/ 34 w 34"/>
                <a:gd name="T5" fmla="*/ 0 h 32"/>
                <a:gd name="T6" fmla="*/ 12 w 34"/>
                <a:gd name="T7" fmla="*/ 32 h 32"/>
                <a:gd name="T8" fmla="*/ 0 w 34"/>
                <a:gd name="T9" fmla="*/ 32 h 32"/>
              </a:gdLst>
              <a:ahLst/>
              <a:cxnLst>
                <a:cxn ang="0">
                  <a:pos x="T0" y="T1"/>
                </a:cxn>
                <a:cxn ang="0">
                  <a:pos x="T2" y="T3"/>
                </a:cxn>
                <a:cxn ang="0">
                  <a:pos x="T4" y="T5"/>
                </a:cxn>
                <a:cxn ang="0">
                  <a:pos x="T6" y="T7"/>
                </a:cxn>
                <a:cxn ang="0">
                  <a:pos x="T8" y="T9"/>
                </a:cxn>
              </a:cxnLst>
              <a:rect l="0" t="0" r="r" b="b"/>
              <a:pathLst>
                <a:path w="34" h="32">
                  <a:moveTo>
                    <a:pt x="0" y="32"/>
                  </a:moveTo>
                  <a:lnTo>
                    <a:pt x="22" y="0"/>
                  </a:lnTo>
                  <a:lnTo>
                    <a:pt x="34" y="0"/>
                  </a:lnTo>
                  <a:lnTo>
                    <a:pt x="12" y="32"/>
                  </a:lnTo>
                  <a:lnTo>
                    <a:pt x="0" y="3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30" name="Freeform 413"/>
            <p:cNvSpPr>
              <a:spLocks/>
            </p:cNvSpPr>
            <p:nvPr/>
          </p:nvSpPr>
          <p:spPr bwMode="auto">
            <a:xfrm>
              <a:off x="5075" y="2733"/>
              <a:ext cx="19" cy="11"/>
            </a:xfrm>
            <a:custGeom>
              <a:avLst/>
              <a:gdLst>
                <a:gd name="T0" fmla="*/ 0 w 35"/>
                <a:gd name="T1" fmla="*/ 33 h 33"/>
                <a:gd name="T2" fmla="*/ 24 w 35"/>
                <a:gd name="T3" fmla="*/ 0 h 33"/>
                <a:gd name="T4" fmla="*/ 35 w 35"/>
                <a:gd name="T5" fmla="*/ 0 h 33"/>
                <a:gd name="T6" fmla="*/ 12 w 35"/>
                <a:gd name="T7" fmla="*/ 33 h 33"/>
                <a:gd name="T8" fmla="*/ 0 w 35"/>
                <a:gd name="T9" fmla="*/ 33 h 33"/>
              </a:gdLst>
              <a:ahLst/>
              <a:cxnLst>
                <a:cxn ang="0">
                  <a:pos x="T0" y="T1"/>
                </a:cxn>
                <a:cxn ang="0">
                  <a:pos x="T2" y="T3"/>
                </a:cxn>
                <a:cxn ang="0">
                  <a:pos x="T4" y="T5"/>
                </a:cxn>
                <a:cxn ang="0">
                  <a:pos x="T6" y="T7"/>
                </a:cxn>
                <a:cxn ang="0">
                  <a:pos x="T8" y="T9"/>
                </a:cxn>
              </a:cxnLst>
              <a:rect l="0" t="0" r="r" b="b"/>
              <a:pathLst>
                <a:path w="35" h="33">
                  <a:moveTo>
                    <a:pt x="0" y="33"/>
                  </a:moveTo>
                  <a:lnTo>
                    <a:pt x="24" y="0"/>
                  </a:lnTo>
                  <a:lnTo>
                    <a:pt x="35" y="0"/>
                  </a:lnTo>
                  <a:lnTo>
                    <a:pt x="12" y="33"/>
                  </a:lnTo>
                  <a:lnTo>
                    <a:pt x="0" y="3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31" name="Freeform 414"/>
            <p:cNvSpPr>
              <a:spLocks/>
            </p:cNvSpPr>
            <p:nvPr/>
          </p:nvSpPr>
          <p:spPr bwMode="auto">
            <a:xfrm>
              <a:off x="5088" y="2722"/>
              <a:ext cx="18" cy="11"/>
            </a:xfrm>
            <a:custGeom>
              <a:avLst/>
              <a:gdLst>
                <a:gd name="T0" fmla="*/ 0 w 34"/>
                <a:gd name="T1" fmla="*/ 33 h 33"/>
                <a:gd name="T2" fmla="*/ 23 w 34"/>
                <a:gd name="T3" fmla="*/ 0 h 33"/>
                <a:gd name="T4" fmla="*/ 34 w 34"/>
                <a:gd name="T5" fmla="*/ 0 h 33"/>
                <a:gd name="T6" fmla="*/ 11 w 34"/>
                <a:gd name="T7" fmla="*/ 33 h 33"/>
                <a:gd name="T8" fmla="*/ 0 w 34"/>
                <a:gd name="T9" fmla="*/ 33 h 33"/>
              </a:gdLst>
              <a:ahLst/>
              <a:cxnLst>
                <a:cxn ang="0">
                  <a:pos x="T0" y="T1"/>
                </a:cxn>
                <a:cxn ang="0">
                  <a:pos x="T2" y="T3"/>
                </a:cxn>
                <a:cxn ang="0">
                  <a:pos x="T4" y="T5"/>
                </a:cxn>
                <a:cxn ang="0">
                  <a:pos x="T6" y="T7"/>
                </a:cxn>
                <a:cxn ang="0">
                  <a:pos x="T8" y="T9"/>
                </a:cxn>
              </a:cxnLst>
              <a:rect l="0" t="0" r="r" b="b"/>
              <a:pathLst>
                <a:path w="34" h="33">
                  <a:moveTo>
                    <a:pt x="0" y="33"/>
                  </a:moveTo>
                  <a:lnTo>
                    <a:pt x="23" y="0"/>
                  </a:lnTo>
                  <a:lnTo>
                    <a:pt x="34" y="0"/>
                  </a:lnTo>
                  <a:lnTo>
                    <a:pt x="11" y="33"/>
                  </a:lnTo>
                  <a:lnTo>
                    <a:pt x="0" y="3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32" name="Freeform 415"/>
            <p:cNvSpPr>
              <a:spLocks/>
            </p:cNvSpPr>
            <p:nvPr/>
          </p:nvSpPr>
          <p:spPr bwMode="auto">
            <a:xfrm>
              <a:off x="5100" y="2712"/>
              <a:ext cx="19" cy="10"/>
            </a:xfrm>
            <a:custGeom>
              <a:avLst/>
              <a:gdLst>
                <a:gd name="T0" fmla="*/ 0 w 34"/>
                <a:gd name="T1" fmla="*/ 32 h 32"/>
                <a:gd name="T2" fmla="*/ 23 w 34"/>
                <a:gd name="T3" fmla="*/ 0 h 32"/>
                <a:gd name="T4" fmla="*/ 34 w 34"/>
                <a:gd name="T5" fmla="*/ 0 h 32"/>
                <a:gd name="T6" fmla="*/ 11 w 34"/>
                <a:gd name="T7" fmla="*/ 32 h 32"/>
                <a:gd name="T8" fmla="*/ 0 w 34"/>
                <a:gd name="T9" fmla="*/ 32 h 32"/>
              </a:gdLst>
              <a:ahLst/>
              <a:cxnLst>
                <a:cxn ang="0">
                  <a:pos x="T0" y="T1"/>
                </a:cxn>
                <a:cxn ang="0">
                  <a:pos x="T2" y="T3"/>
                </a:cxn>
                <a:cxn ang="0">
                  <a:pos x="T4" y="T5"/>
                </a:cxn>
                <a:cxn ang="0">
                  <a:pos x="T6" y="T7"/>
                </a:cxn>
                <a:cxn ang="0">
                  <a:pos x="T8" y="T9"/>
                </a:cxn>
              </a:cxnLst>
              <a:rect l="0" t="0" r="r" b="b"/>
              <a:pathLst>
                <a:path w="34" h="32">
                  <a:moveTo>
                    <a:pt x="0" y="32"/>
                  </a:moveTo>
                  <a:lnTo>
                    <a:pt x="23" y="0"/>
                  </a:lnTo>
                  <a:lnTo>
                    <a:pt x="34" y="0"/>
                  </a:lnTo>
                  <a:lnTo>
                    <a:pt x="11" y="32"/>
                  </a:lnTo>
                  <a:lnTo>
                    <a:pt x="0" y="3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33" name="Freeform 416"/>
            <p:cNvSpPr>
              <a:spLocks/>
            </p:cNvSpPr>
            <p:nvPr/>
          </p:nvSpPr>
          <p:spPr bwMode="auto">
            <a:xfrm>
              <a:off x="5112" y="2701"/>
              <a:ext cx="20" cy="11"/>
            </a:xfrm>
            <a:custGeom>
              <a:avLst/>
              <a:gdLst>
                <a:gd name="T0" fmla="*/ 0 w 35"/>
                <a:gd name="T1" fmla="*/ 33 h 33"/>
                <a:gd name="T2" fmla="*/ 24 w 35"/>
                <a:gd name="T3" fmla="*/ 0 h 33"/>
                <a:gd name="T4" fmla="*/ 35 w 35"/>
                <a:gd name="T5" fmla="*/ 0 h 33"/>
                <a:gd name="T6" fmla="*/ 11 w 35"/>
                <a:gd name="T7" fmla="*/ 33 h 33"/>
                <a:gd name="T8" fmla="*/ 0 w 35"/>
                <a:gd name="T9" fmla="*/ 33 h 33"/>
              </a:gdLst>
              <a:ahLst/>
              <a:cxnLst>
                <a:cxn ang="0">
                  <a:pos x="T0" y="T1"/>
                </a:cxn>
                <a:cxn ang="0">
                  <a:pos x="T2" y="T3"/>
                </a:cxn>
                <a:cxn ang="0">
                  <a:pos x="T4" y="T5"/>
                </a:cxn>
                <a:cxn ang="0">
                  <a:pos x="T6" y="T7"/>
                </a:cxn>
                <a:cxn ang="0">
                  <a:pos x="T8" y="T9"/>
                </a:cxn>
              </a:cxnLst>
              <a:rect l="0" t="0" r="r" b="b"/>
              <a:pathLst>
                <a:path w="35" h="33">
                  <a:moveTo>
                    <a:pt x="0" y="33"/>
                  </a:moveTo>
                  <a:lnTo>
                    <a:pt x="24" y="0"/>
                  </a:lnTo>
                  <a:lnTo>
                    <a:pt x="35" y="0"/>
                  </a:lnTo>
                  <a:lnTo>
                    <a:pt x="11" y="33"/>
                  </a:lnTo>
                  <a:lnTo>
                    <a:pt x="0" y="3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34" name="Freeform 417"/>
            <p:cNvSpPr>
              <a:spLocks/>
            </p:cNvSpPr>
            <p:nvPr/>
          </p:nvSpPr>
          <p:spPr bwMode="auto">
            <a:xfrm>
              <a:off x="5125" y="2690"/>
              <a:ext cx="19" cy="11"/>
            </a:xfrm>
            <a:custGeom>
              <a:avLst/>
              <a:gdLst>
                <a:gd name="T0" fmla="*/ 0 w 33"/>
                <a:gd name="T1" fmla="*/ 32 h 32"/>
                <a:gd name="T2" fmla="*/ 24 w 33"/>
                <a:gd name="T3" fmla="*/ 0 h 32"/>
                <a:gd name="T4" fmla="*/ 33 w 33"/>
                <a:gd name="T5" fmla="*/ 0 h 32"/>
                <a:gd name="T6" fmla="*/ 11 w 33"/>
                <a:gd name="T7" fmla="*/ 32 h 32"/>
                <a:gd name="T8" fmla="*/ 0 w 33"/>
                <a:gd name="T9" fmla="*/ 32 h 32"/>
              </a:gdLst>
              <a:ahLst/>
              <a:cxnLst>
                <a:cxn ang="0">
                  <a:pos x="T0" y="T1"/>
                </a:cxn>
                <a:cxn ang="0">
                  <a:pos x="T2" y="T3"/>
                </a:cxn>
                <a:cxn ang="0">
                  <a:pos x="T4" y="T5"/>
                </a:cxn>
                <a:cxn ang="0">
                  <a:pos x="T6" y="T7"/>
                </a:cxn>
                <a:cxn ang="0">
                  <a:pos x="T8" y="T9"/>
                </a:cxn>
              </a:cxnLst>
              <a:rect l="0" t="0" r="r" b="b"/>
              <a:pathLst>
                <a:path w="33" h="32">
                  <a:moveTo>
                    <a:pt x="0" y="32"/>
                  </a:moveTo>
                  <a:lnTo>
                    <a:pt x="24" y="0"/>
                  </a:lnTo>
                  <a:lnTo>
                    <a:pt x="33" y="0"/>
                  </a:lnTo>
                  <a:lnTo>
                    <a:pt x="11" y="32"/>
                  </a:lnTo>
                  <a:lnTo>
                    <a:pt x="0" y="3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35" name="Freeform 418"/>
            <p:cNvSpPr>
              <a:spLocks/>
            </p:cNvSpPr>
            <p:nvPr/>
          </p:nvSpPr>
          <p:spPr bwMode="auto">
            <a:xfrm>
              <a:off x="5138" y="2679"/>
              <a:ext cx="19" cy="11"/>
            </a:xfrm>
            <a:custGeom>
              <a:avLst/>
              <a:gdLst>
                <a:gd name="T0" fmla="*/ 0 w 33"/>
                <a:gd name="T1" fmla="*/ 33 h 33"/>
                <a:gd name="T2" fmla="*/ 23 w 33"/>
                <a:gd name="T3" fmla="*/ 0 h 33"/>
                <a:gd name="T4" fmla="*/ 33 w 33"/>
                <a:gd name="T5" fmla="*/ 0 h 33"/>
                <a:gd name="T6" fmla="*/ 9 w 33"/>
                <a:gd name="T7" fmla="*/ 33 h 33"/>
                <a:gd name="T8" fmla="*/ 0 w 33"/>
                <a:gd name="T9" fmla="*/ 33 h 33"/>
              </a:gdLst>
              <a:ahLst/>
              <a:cxnLst>
                <a:cxn ang="0">
                  <a:pos x="T0" y="T1"/>
                </a:cxn>
                <a:cxn ang="0">
                  <a:pos x="T2" y="T3"/>
                </a:cxn>
                <a:cxn ang="0">
                  <a:pos x="T4" y="T5"/>
                </a:cxn>
                <a:cxn ang="0">
                  <a:pos x="T6" y="T7"/>
                </a:cxn>
                <a:cxn ang="0">
                  <a:pos x="T8" y="T9"/>
                </a:cxn>
              </a:cxnLst>
              <a:rect l="0" t="0" r="r" b="b"/>
              <a:pathLst>
                <a:path w="33" h="33">
                  <a:moveTo>
                    <a:pt x="0" y="33"/>
                  </a:moveTo>
                  <a:lnTo>
                    <a:pt x="23" y="0"/>
                  </a:lnTo>
                  <a:lnTo>
                    <a:pt x="33" y="0"/>
                  </a:lnTo>
                  <a:lnTo>
                    <a:pt x="9" y="33"/>
                  </a:lnTo>
                  <a:lnTo>
                    <a:pt x="0" y="3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36" name="Freeform 419"/>
            <p:cNvSpPr>
              <a:spLocks/>
            </p:cNvSpPr>
            <p:nvPr/>
          </p:nvSpPr>
          <p:spPr bwMode="auto">
            <a:xfrm>
              <a:off x="5151" y="2668"/>
              <a:ext cx="18" cy="11"/>
            </a:xfrm>
            <a:custGeom>
              <a:avLst/>
              <a:gdLst>
                <a:gd name="T0" fmla="*/ 0 w 32"/>
                <a:gd name="T1" fmla="*/ 32 h 32"/>
                <a:gd name="T2" fmla="*/ 23 w 32"/>
                <a:gd name="T3" fmla="*/ 0 h 32"/>
                <a:gd name="T4" fmla="*/ 32 w 32"/>
                <a:gd name="T5" fmla="*/ 0 h 32"/>
                <a:gd name="T6" fmla="*/ 10 w 32"/>
                <a:gd name="T7" fmla="*/ 32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23" y="0"/>
                  </a:lnTo>
                  <a:lnTo>
                    <a:pt x="32" y="0"/>
                  </a:lnTo>
                  <a:lnTo>
                    <a:pt x="10" y="32"/>
                  </a:lnTo>
                  <a:lnTo>
                    <a:pt x="0" y="32"/>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37" name="Freeform 420"/>
            <p:cNvSpPr>
              <a:spLocks/>
            </p:cNvSpPr>
            <p:nvPr/>
          </p:nvSpPr>
          <p:spPr bwMode="auto">
            <a:xfrm>
              <a:off x="5164" y="2657"/>
              <a:ext cx="18" cy="11"/>
            </a:xfrm>
            <a:custGeom>
              <a:avLst/>
              <a:gdLst>
                <a:gd name="T0" fmla="*/ 0 w 33"/>
                <a:gd name="T1" fmla="*/ 33 h 33"/>
                <a:gd name="T2" fmla="*/ 24 w 33"/>
                <a:gd name="T3" fmla="*/ 0 h 33"/>
                <a:gd name="T4" fmla="*/ 33 w 33"/>
                <a:gd name="T5" fmla="*/ 0 h 33"/>
                <a:gd name="T6" fmla="*/ 9 w 33"/>
                <a:gd name="T7" fmla="*/ 33 h 33"/>
                <a:gd name="T8" fmla="*/ 0 w 33"/>
                <a:gd name="T9" fmla="*/ 33 h 33"/>
              </a:gdLst>
              <a:ahLst/>
              <a:cxnLst>
                <a:cxn ang="0">
                  <a:pos x="T0" y="T1"/>
                </a:cxn>
                <a:cxn ang="0">
                  <a:pos x="T2" y="T3"/>
                </a:cxn>
                <a:cxn ang="0">
                  <a:pos x="T4" y="T5"/>
                </a:cxn>
                <a:cxn ang="0">
                  <a:pos x="T6" y="T7"/>
                </a:cxn>
                <a:cxn ang="0">
                  <a:pos x="T8" y="T9"/>
                </a:cxn>
              </a:cxnLst>
              <a:rect l="0" t="0" r="r" b="b"/>
              <a:pathLst>
                <a:path w="33" h="33">
                  <a:moveTo>
                    <a:pt x="0" y="33"/>
                  </a:moveTo>
                  <a:lnTo>
                    <a:pt x="24" y="0"/>
                  </a:lnTo>
                  <a:lnTo>
                    <a:pt x="33" y="0"/>
                  </a:lnTo>
                  <a:lnTo>
                    <a:pt x="9" y="33"/>
                  </a:lnTo>
                  <a:lnTo>
                    <a:pt x="0" y="3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38" name="Freeform 421"/>
            <p:cNvSpPr>
              <a:spLocks/>
            </p:cNvSpPr>
            <p:nvPr/>
          </p:nvSpPr>
          <p:spPr bwMode="auto">
            <a:xfrm>
              <a:off x="5177" y="2646"/>
              <a:ext cx="17" cy="11"/>
            </a:xfrm>
            <a:custGeom>
              <a:avLst/>
              <a:gdLst>
                <a:gd name="T0" fmla="*/ 0 w 32"/>
                <a:gd name="T1" fmla="*/ 33 h 33"/>
                <a:gd name="T2" fmla="*/ 23 w 32"/>
                <a:gd name="T3" fmla="*/ 0 h 33"/>
                <a:gd name="T4" fmla="*/ 32 w 32"/>
                <a:gd name="T5" fmla="*/ 0 h 33"/>
                <a:gd name="T6" fmla="*/ 9 w 32"/>
                <a:gd name="T7" fmla="*/ 33 h 33"/>
                <a:gd name="T8" fmla="*/ 0 w 32"/>
                <a:gd name="T9" fmla="*/ 33 h 33"/>
              </a:gdLst>
              <a:ahLst/>
              <a:cxnLst>
                <a:cxn ang="0">
                  <a:pos x="T0" y="T1"/>
                </a:cxn>
                <a:cxn ang="0">
                  <a:pos x="T2" y="T3"/>
                </a:cxn>
                <a:cxn ang="0">
                  <a:pos x="T4" y="T5"/>
                </a:cxn>
                <a:cxn ang="0">
                  <a:pos x="T6" y="T7"/>
                </a:cxn>
                <a:cxn ang="0">
                  <a:pos x="T8" y="T9"/>
                </a:cxn>
              </a:cxnLst>
              <a:rect l="0" t="0" r="r" b="b"/>
              <a:pathLst>
                <a:path w="32" h="33">
                  <a:moveTo>
                    <a:pt x="0" y="33"/>
                  </a:moveTo>
                  <a:lnTo>
                    <a:pt x="23" y="0"/>
                  </a:lnTo>
                  <a:lnTo>
                    <a:pt x="32" y="0"/>
                  </a:lnTo>
                  <a:lnTo>
                    <a:pt x="9" y="33"/>
                  </a:lnTo>
                  <a:lnTo>
                    <a:pt x="0" y="3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39" name="Freeform 422"/>
            <p:cNvSpPr>
              <a:spLocks/>
            </p:cNvSpPr>
            <p:nvPr/>
          </p:nvSpPr>
          <p:spPr bwMode="auto">
            <a:xfrm>
              <a:off x="5189" y="2636"/>
              <a:ext cx="18" cy="10"/>
            </a:xfrm>
            <a:custGeom>
              <a:avLst/>
              <a:gdLst>
                <a:gd name="T0" fmla="*/ 0 w 31"/>
                <a:gd name="T1" fmla="*/ 32 h 32"/>
                <a:gd name="T2" fmla="*/ 23 w 31"/>
                <a:gd name="T3" fmla="*/ 0 h 32"/>
                <a:gd name="T4" fmla="*/ 31 w 31"/>
                <a:gd name="T5" fmla="*/ 0 h 32"/>
                <a:gd name="T6" fmla="*/ 9 w 31"/>
                <a:gd name="T7" fmla="*/ 32 h 32"/>
                <a:gd name="T8" fmla="*/ 0 w 31"/>
                <a:gd name="T9" fmla="*/ 32 h 32"/>
              </a:gdLst>
              <a:ahLst/>
              <a:cxnLst>
                <a:cxn ang="0">
                  <a:pos x="T0" y="T1"/>
                </a:cxn>
                <a:cxn ang="0">
                  <a:pos x="T2" y="T3"/>
                </a:cxn>
                <a:cxn ang="0">
                  <a:pos x="T4" y="T5"/>
                </a:cxn>
                <a:cxn ang="0">
                  <a:pos x="T6" y="T7"/>
                </a:cxn>
                <a:cxn ang="0">
                  <a:pos x="T8" y="T9"/>
                </a:cxn>
              </a:cxnLst>
              <a:rect l="0" t="0" r="r" b="b"/>
              <a:pathLst>
                <a:path w="31" h="32">
                  <a:moveTo>
                    <a:pt x="0" y="32"/>
                  </a:moveTo>
                  <a:lnTo>
                    <a:pt x="23" y="0"/>
                  </a:lnTo>
                  <a:lnTo>
                    <a:pt x="31" y="0"/>
                  </a:lnTo>
                  <a:lnTo>
                    <a:pt x="9" y="32"/>
                  </a:lnTo>
                  <a:lnTo>
                    <a:pt x="0" y="32"/>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40" name="Freeform 423"/>
            <p:cNvSpPr>
              <a:spLocks/>
            </p:cNvSpPr>
            <p:nvPr/>
          </p:nvSpPr>
          <p:spPr bwMode="auto">
            <a:xfrm>
              <a:off x="5201" y="2625"/>
              <a:ext cx="19" cy="11"/>
            </a:xfrm>
            <a:custGeom>
              <a:avLst/>
              <a:gdLst>
                <a:gd name="T0" fmla="*/ 0 w 32"/>
                <a:gd name="T1" fmla="*/ 33 h 33"/>
                <a:gd name="T2" fmla="*/ 24 w 32"/>
                <a:gd name="T3" fmla="*/ 0 h 33"/>
                <a:gd name="T4" fmla="*/ 32 w 32"/>
                <a:gd name="T5" fmla="*/ 0 h 33"/>
                <a:gd name="T6" fmla="*/ 8 w 32"/>
                <a:gd name="T7" fmla="*/ 33 h 33"/>
                <a:gd name="T8" fmla="*/ 0 w 32"/>
                <a:gd name="T9" fmla="*/ 33 h 33"/>
              </a:gdLst>
              <a:ahLst/>
              <a:cxnLst>
                <a:cxn ang="0">
                  <a:pos x="T0" y="T1"/>
                </a:cxn>
                <a:cxn ang="0">
                  <a:pos x="T2" y="T3"/>
                </a:cxn>
                <a:cxn ang="0">
                  <a:pos x="T4" y="T5"/>
                </a:cxn>
                <a:cxn ang="0">
                  <a:pos x="T6" y="T7"/>
                </a:cxn>
                <a:cxn ang="0">
                  <a:pos x="T8" y="T9"/>
                </a:cxn>
              </a:cxnLst>
              <a:rect l="0" t="0" r="r" b="b"/>
              <a:pathLst>
                <a:path w="32" h="33">
                  <a:moveTo>
                    <a:pt x="0" y="33"/>
                  </a:moveTo>
                  <a:lnTo>
                    <a:pt x="24" y="0"/>
                  </a:lnTo>
                  <a:lnTo>
                    <a:pt x="32" y="0"/>
                  </a:lnTo>
                  <a:lnTo>
                    <a:pt x="8" y="33"/>
                  </a:lnTo>
                  <a:lnTo>
                    <a:pt x="0" y="3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41" name="Freeform 424"/>
            <p:cNvSpPr>
              <a:spLocks/>
            </p:cNvSpPr>
            <p:nvPr/>
          </p:nvSpPr>
          <p:spPr bwMode="auto">
            <a:xfrm>
              <a:off x="5214" y="2614"/>
              <a:ext cx="17" cy="11"/>
            </a:xfrm>
            <a:custGeom>
              <a:avLst/>
              <a:gdLst>
                <a:gd name="T0" fmla="*/ 0 w 31"/>
                <a:gd name="T1" fmla="*/ 33 h 33"/>
                <a:gd name="T2" fmla="*/ 23 w 31"/>
                <a:gd name="T3" fmla="*/ 0 h 33"/>
                <a:gd name="T4" fmla="*/ 31 w 31"/>
                <a:gd name="T5" fmla="*/ 0 h 33"/>
                <a:gd name="T6" fmla="*/ 8 w 31"/>
                <a:gd name="T7" fmla="*/ 33 h 33"/>
                <a:gd name="T8" fmla="*/ 0 w 31"/>
                <a:gd name="T9" fmla="*/ 33 h 33"/>
              </a:gdLst>
              <a:ahLst/>
              <a:cxnLst>
                <a:cxn ang="0">
                  <a:pos x="T0" y="T1"/>
                </a:cxn>
                <a:cxn ang="0">
                  <a:pos x="T2" y="T3"/>
                </a:cxn>
                <a:cxn ang="0">
                  <a:pos x="T4" y="T5"/>
                </a:cxn>
                <a:cxn ang="0">
                  <a:pos x="T6" y="T7"/>
                </a:cxn>
                <a:cxn ang="0">
                  <a:pos x="T8" y="T9"/>
                </a:cxn>
              </a:cxnLst>
              <a:rect l="0" t="0" r="r" b="b"/>
              <a:pathLst>
                <a:path w="31" h="33">
                  <a:moveTo>
                    <a:pt x="0" y="33"/>
                  </a:moveTo>
                  <a:lnTo>
                    <a:pt x="23" y="0"/>
                  </a:lnTo>
                  <a:lnTo>
                    <a:pt x="31" y="0"/>
                  </a:lnTo>
                  <a:lnTo>
                    <a:pt x="8" y="33"/>
                  </a:lnTo>
                  <a:lnTo>
                    <a:pt x="0" y="3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42" name="Freeform 425"/>
            <p:cNvSpPr>
              <a:spLocks/>
            </p:cNvSpPr>
            <p:nvPr/>
          </p:nvSpPr>
          <p:spPr bwMode="auto">
            <a:xfrm>
              <a:off x="5227" y="2603"/>
              <a:ext cx="17" cy="11"/>
            </a:xfrm>
            <a:custGeom>
              <a:avLst/>
              <a:gdLst>
                <a:gd name="T0" fmla="*/ 0 w 32"/>
                <a:gd name="T1" fmla="*/ 32 h 32"/>
                <a:gd name="T2" fmla="*/ 24 w 32"/>
                <a:gd name="T3" fmla="*/ 0 h 32"/>
                <a:gd name="T4" fmla="*/ 32 w 32"/>
                <a:gd name="T5" fmla="*/ 0 h 32"/>
                <a:gd name="T6" fmla="*/ 8 w 32"/>
                <a:gd name="T7" fmla="*/ 32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24" y="0"/>
                  </a:lnTo>
                  <a:lnTo>
                    <a:pt x="32" y="0"/>
                  </a:lnTo>
                  <a:lnTo>
                    <a:pt x="8" y="32"/>
                  </a:lnTo>
                  <a:lnTo>
                    <a:pt x="0" y="3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43" name="Freeform 426"/>
            <p:cNvSpPr>
              <a:spLocks/>
            </p:cNvSpPr>
            <p:nvPr/>
          </p:nvSpPr>
          <p:spPr bwMode="auto">
            <a:xfrm>
              <a:off x="5240" y="2592"/>
              <a:ext cx="16" cy="11"/>
            </a:xfrm>
            <a:custGeom>
              <a:avLst/>
              <a:gdLst>
                <a:gd name="T0" fmla="*/ 0 w 30"/>
                <a:gd name="T1" fmla="*/ 32 h 32"/>
                <a:gd name="T2" fmla="*/ 23 w 30"/>
                <a:gd name="T3" fmla="*/ 0 h 32"/>
                <a:gd name="T4" fmla="*/ 30 w 30"/>
                <a:gd name="T5" fmla="*/ 0 h 32"/>
                <a:gd name="T6" fmla="*/ 8 w 30"/>
                <a:gd name="T7" fmla="*/ 32 h 32"/>
                <a:gd name="T8" fmla="*/ 0 w 30"/>
                <a:gd name="T9" fmla="*/ 32 h 32"/>
              </a:gdLst>
              <a:ahLst/>
              <a:cxnLst>
                <a:cxn ang="0">
                  <a:pos x="T0" y="T1"/>
                </a:cxn>
                <a:cxn ang="0">
                  <a:pos x="T2" y="T3"/>
                </a:cxn>
                <a:cxn ang="0">
                  <a:pos x="T4" y="T5"/>
                </a:cxn>
                <a:cxn ang="0">
                  <a:pos x="T6" y="T7"/>
                </a:cxn>
                <a:cxn ang="0">
                  <a:pos x="T8" y="T9"/>
                </a:cxn>
              </a:cxnLst>
              <a:rect l="0" t="0" r="r" b="b"/>
              <a:pathLst>
                <a:path w="30" h="32">
                  <a:moveTo>
                    <a:pt x="0" y="32"/>
                  </a:moveTo>
                  <a:lnTo>
                    <a:pt x="23" y="0"/>
                  </a:lnTo>
                  <a:lnTo>
                    <a:pt x="30" y="0"/>
                  </a:lnTo>
                  <a:lnTo>
                    <a:pt x="8" y="32"/>
                  </a:lnTo>
                  <a:lnTo>
                    <a:pt x="0" y="3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44" name="Freeform 427"/>
            <p:cNvSpPr>
              <a:spLocks/>
            </p:cNvSpPr>
            <p:nvPr/>
          </p:nvSpPr>
          <p:spPr bwMode="auto">
            <a:xfrm>
              <a:off x="5253" y="2581"/>
              <a:ext cx="16" cy="11"/>
            </a:xfrm>
            <a:custGeom>
              <a:avLst/>
              <a:gdLst>
                <a:gd name="T0" fmla="*/ 0 w 30"/>
                <a:gd name="T1" fmla="*/ 33 h 33"/>
                <a:gd name="T2" fmla="*/ 23 w 30"/>
                <a:gd name="T3" fmla="*/ 0 h 33"/>
                <a:gd name="T4" fmla="*/ 30 w 30"/>
                <a:gd name="T5" fmla="*/ 0 h 33"/>
                <a:gd name="T6" fmla="*/ 7 w 30"/>
                <a:gd name="T7" fmla="*/ 33 h 33"/>
                <a:gd name="T8" fmla="*/ 0 w 30"/>
                <a:gd name="T9" fmla="*/ 33 h 33"/>
              </a:gdLst>
              <a:ahLst/>
              <a:cxnLst>
                <a:cxn ang="0">
                  <a:pos x="T0" y="T1"/>
                </a:cxn>
                <a:cxn ang="0">
                  <a:pos x="T2" y="T3"/>
                </a:cxn>
                <a:cxn ang="0">
                  <a:pos x="T4" y="T5"/>
                </a:cxn>
                <a:cxn ang="0">
                  <a:pos x="T6" y="T7"/>
                </a:cxn>
                <a:cxn ang="0">
                  <a:pos x="T8" y="T9"/>
                </a:cxn>
              </a:cxnLst>
              <a:rect l="0" t="0" r="r" b="b"/>
              <a:pathLst>
                <a:path w="30" h="33">
                  <a:moveTo>
                    <a:pt x="0" y="33"/>
                  </a:moveTo>
                  <a:lnTo>
                    <a:pt x="23" y="0"/>
                  </a:lnTo>
                  <a:lnTo>
                    <a:pt x="30" y="0"/>
                  </a:lnTo>
                  <a:lnTo>
                    <a:pt x="7" y="33"/>
                  </a:lnTo>
                  <a:lnTo>
                    <a:pt x="0" y="3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45" name="Freeform 428"/>
            <p:cNvSpPr>
              <a:spLocks/>
            </p:cNvSpPr>
            <p:nvPr/>
          </p:nvSpPr>
          <p:spPr bwMode="auto">
            <a:xfrm>
              <a:off x="5265" y="2570"/>
              <a:ext cx="16" cy="11"/>
            </a:xfrm>
            <a:custGeom>
              <a:avLst/>
              <a:gdLst>
                <a:gd name="T0" fmla="*/ 0 w 30"/>
                <a:gd name="T1" fmla="*/ 33 h 33"/>
                <a:gd name="T2" fmla="*/ 24 w 30"/>
                <a:gd name="T3" fmla="*/ 0 h 33"/>
                <a:gd name="T4" fmla="*/ 30 w 30"/>
                <a:gd name="T5" fmla="*/ 0 h 33"/>
                <a:gd name="T6" fmla="*/ 7 w 30"/>
                <a:gd name="T7" fmla="*/ 33 h 33"/>
                <a:gd name="T8" fmla="*/ 0 w 30"/>
                <a:gd name="T9" fmla="*/ 33 h 33"/>
              </a:gdLst>
              <a:ahLst/>
              <a:cxnLst>
                <a:cxn ang="0">
                  <a:pos x="T0" y="T1"/>
                </a:cxn>
                <a:cxn ang="0">
                  <a:pos x="T2" y="T3"/>
                </a:cxn>
                <a:cxn ang="0">
                  <a:pos x="T4" y="T5"/>
                </a:cxn>
                <a:cxn ang="0">
                  <a:pos x="T6" y="T7"/>
                </a:cxn>
                <a:cxn ang="0">
                  <a:pos x="T8" y="T9"/>
                </a:cxn>
              </a:cxnLst>
              <a:rect l="0" t="0" r="r" b="b"/>
              <a:pathLst>
                <a:path w="30" h="33">
                  <a:moveTo>
                    <a:pt x="0" y="33"/>
                  </a:moveTo>
                  <a:lnTo>
                    <a:pt x="24" y="0"/>
                  </a:lnTo>
                  <a:lnTo>
                    <a:pt x="30" y="0"/>
                  </a:lnTo>
                  <a:lnTo>
                    <a:pt x="7" y="33"/>
                  </a:lnTo>
                  <a:lnTo>
                    <a:pt x="0" y="33"/>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46" name="Freeform 429"/>
            <p:cNvSpPr>
              <a:spLocks/>
            </p:cNvSpPr>
            <p:nvPr/>
          </p:nvSpPr>
          <p:spPr bwMode="auto">
            <a:xfrm>
              <a:off x="5278" y="2559"/>
              <a:ext cx="16" cy="11"/>
            </a:xfrm>
            <a:custGeom>
              <a:avLst/>
              <a:gdLst>
                <a:gd name="T0" fmla="*/ 0 w 30"/>
                <a:gd name="T1" fmla="*/ 33 h 33"/>
                <a:gd name="T2" fmla="*/ 24 w 30"/>
                <a:gd name="T3" fmla="*/ 0 h 33"/>
                <a:gd name="T4" fmla="*/ 30 w 30"/>
                <a:gd name="T5" fmla="*/ 0 h 33"/>
                <a:gd name="T6" fmla="*/ 6 w 30"/>
                <a:gd name="T7" fmla="*/ 33 h 33"/>
                <a:gd name="T8" fmla="*/ 0 w 30"/>
                <a:gd name="T9" fmla="*/ 33 h 33"/>
              </a:gdLst>
              <a:ahLst/>
              <a:cxnLst>
                <a:cxn ang="0">
                  <a:pos x="T0" y="T1"/>
                </a:cxn>
                <a:cxn ang="0">
                  <a:pos x="T2" y="T3"/>
                </a:cxn>
                <a:cxn ang="0">
                  <a:pos x="T4" y="T5"/>
                </a:cxn>
                <a:cxn ang="0">
                  <a:pos x="T6" y="T7"/>
                </a:cxn>
                <a:cxn ang="0">
                  <a:pos x="T8" y="T9"/>
                </a:cxn>
              </a:cxnLst>
              <a:rect l="0" t="0" r="r" b="b"/>
              <a:pathLst>
                <a:path w="30" h="33">
                  <a:moveTo>
                    <a:pt x="0" y="33"/>
                  </a:moveTo>
                  <a:lnTo>
                    <a:pt x="24" y="0"/>
                  </a:lnTo>
                  <a:lnTo>
                    <a:pt x="30" y="0"/>
                  </a:lnTo>
                  <a:lnTo>
                    <a:pt x="6" y="33"/>
                  </a:lnTo>
                  <a:lnTo>
                    <a:pt x="0" y="33"/>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47" name="Freeform 430"/>
            <p:cNvSpPr>
              <a:spLocks/>
            </p:cNvSpPr>
            <p:nvPr/>
          </p:nvSpPr>
          <p:spPr bwMode="auto">
            <a:xfrm>
              <a:off x="5291" y="2549"/>
              <a:ext cx="12" cy="10"/>
            </a:xfrm>
            <a:custGeom>
              <a:avLst/>
              <a:gdLst>
                <a:gd name="T0" fmla="*/ 0 w 22"/>
                <a:gd name="T1" fmla="*/ 32 h 32"/>
                <a:gd name="T2" fmla="*/ 22 w 22"/>
                <a:gd name="T3" fmla="*/ 0 h 32"/>
                <a:gd name="T4" fmla="*/ 22 w 22"/>
                <a:gd name="T5" fmla="*/ 9 h 32"/>
                <a:gd name="T6" fmla="*/ 6 w 22"/>
                <a:gd name="T7" fmla="*/ 32 h 32"/>
                <a:gd name="T8" fmla="*/ 0 w 22"/>
                <a:gd name="T9" fmla="*/ 32 h 32"/>
              </a:gdLst>
              <a:ahLst/>
              <a:cxnLst>
                <a:cxn ang="0">
                  <a:pos x="T0" y="T1"/>
                </a:cxn>
                <a:cxn ang="0">
                  <a:pos x="T2" y="T3"/>
                </a:cxn>
                <a:cxn ang="0">
                  <a:pos x="T4" y="T5"/>
                </a:cxn>
                <a:cxn ang="0">
                  <a:pos x="T6" y="T7"/>
                </a:cxn>
                <a:cxn ang="0">
                  <a:pos x="T8" y="T9"/>
                </a:cxn>
              </a:cxnLst>
              <a:rect l="0" t="0" r="r" b="b"/>
              <a:pathLst>
                <a:path w="22" h="32">
                  <a:moveTo>
                    <a:pt x="0" y="32"/>
                  </a:moveTo>
                  <a:lnTo>
                    <a:pt x="22" y="0"/>
                  </a:lnTo>
                  <a:lnTo>
                    <a:pt x="22" y="9"/>
                  </a:lnTo>
                  <a:lnTo>
                    <a:pt x="6" y="32"/>
                  </a:lnTo>
                  <a:lnTo>
                    <a:pt x="0" y="32"/>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48" name="Freeform 431"/>
            <p:cNvSpPr>
              <a:spLocks/>
            </p:cNvSpPr>
            <p:nvPr/>
          </p:nvSpPr>
          <p:spPr bwMode="auto">
            <a:xfrm>
              <a:off x="5055" y="2548"/>
              <a:ext cx="250" cy="213"/>
            </a:xfrm>
            <a:custGeom>
              <a:avLst/>
              <a:gdLst>
                <a:gd name="T0" fmla="*/ 462 w 462"/>
                <a:gd name="T1" fmla="*/ 2 h 638"/>
                <a:gd name="T2" fmla="*/ 454 w 462"/>
                <a:gd name="T3" fmla="*/ 0 h 638"/>
                <a:gd name="T4" fmla="*/ 0 w 462"/>
                <a:gd name="T5" fmla="*/ 633 h 638"/>
                <a:gd name="T6" fmla="*/ 6 w 462"/>
                <a:gd name="T7" fmla="*/ 638 h 638"/>
                <a:gd name="T8" fmla="*/ 461 w 462"/>
                <a:gd name="T9" fmla="*/ 4 h 638"/>
                <a:gd name="T10" fmla="*/ 453 w 462"/>
                <a:gd name="T11" fmla="*/ 2 h 638"/>
                <a:gd name="T12" fmla="*/ 462 w 462"/>
                <a:gd name="T13" fmla="*/ 2 h 638"/>
              </a:gdLst>
              <a:ahLst/>
              <a:cxnLst>
                <a:cxn ang="0">
                  <a:pos x="T0" y="T1"/>
                </a:cxn>
                <a:cxn ang="0">
                  <a:pos x="T2" y="T3"/>
                </a:cxn>
                <a:cxn ang="0">
                  <a:pos x="T4" y="T5"/>
                </a:cxn>
                <a:cxn ang="0">
                  <a:pos x="T6" y="T7"/>
                </a:cxn>
                <a:cxn ang="0">
                  <a:pos x="T8" y="T9"/>
                </a:cxn>
                <a:cxn ang="0">
                  <a:pos x="T10" y="T11"/>
                </a:cxn>
                <a:cxn ang="0">
                  <a:pos x="T12" y="T13"/>
                </a:cxn>
              </a:cxnLst>
              <a:rect l="0" t="0" r="r" b="b"/>
              <a:pathLst>
                <a:path w="462" h="638">
                  <a:moveTo>
                    <a:pt x="462" y="2"/>
                  </a:moveTo>
                  <a:lnTo>
                    <a:pt x="454" y="0"/>
                  </a:lnTo>
                  <a:lnTo>
                    <a:pt x="0" y="633"/>
                  </a:lnTo>
                  <a:lnTo>
                    <a:pt x="6" y="638"/>
                  </a:lnTo>
                  <a:lnTo>
                    <a:pt x="461" y="4"/>
                  </a:lnTo>
                  <a:lnTo>
                    <a:pt x="453" y="2"/>
                  </a:lnTo>
                  <a:lnTo>
                    <a:pt x="46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49" name="Freeform 432"/>
            <p:cNvSpPr>
              <a:spLocks/>
            </p:cNvSpPr>
            <p:nvPr/>
          </p:nvSpPr>
          <p:spPr bwMode="auto">
            <a:xfrm>
              <a:off x="5301" y="2549"/>
              <a:ext cx="4" cy="3"/>
            </a:xfrm>
            <a:custGeom>
              <a:avLst/>
              <a:gdLst>
                <a:gd name="T0" fmla="*/ 8 w 9"/>
                <a:gd name="T1" fmla="*/ 11 h 11"/>
                <a:gd name="T2" fmla="*/ 9 w 9"/>
                <a:gd name="T3" fmla="*/ 9 h 11"/>
                <a:gd name="T4" fmla="*/ 9 w 9"/>
                <a:gd name="T5" fmla="*/ 0 h 11"/>
                <a:gd name="T6" fmla="*/ 0 w 9"/>
                <a:gd name="T7" fmla="*/ 0 h 11"/>
                <a:gd name="T8" fmla="*/ 0 w 9"/>
                <a:gd name="T9" fmla="*/ 9 h 11"/>
                <a:gd name="T10" fmla="*/ 1 w 9"/>
                <a:gd name="T11" fmla="*/ 7 h 11"/>
                <a:gd name="T12" fmla="*/ 8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8" y="11"/>
                  </a:moveTo>
                  <a:lnTo>
                    <a:pt x="9" y="9"/>
                  </a:lnTo>
                  <a:lnTo>
                    <a:pt x="9" y="0"/>
                  </a:lnTo>
                  <a:lnTo>
                    <a:pt x="0" y="0"/>
                  </a:lnTo>
                  <a:lnTo>
                    <a:pt x="0" y="9"/>
                  </a:lnTo>
                  <a:lnTo>
                    <a:pt x="1" y="7"/>
                  </a:lnTo>
                  <a:lnTo>
                    <a:pt x="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50" name="Freeform 433"/>
            <p:cNvSpPr>
              <a:spLocks/>
            </p:cNvSpPr>
            <p:nvPr/>
          </p:nvSpPr>
          <p:spPr bwMode="auto">
            <a:xfrm>
              <a:off x="5055" y="2551"/>
              <a:ext cx="250" cy="215"/>
            </a:xfrm>
            <a:custGeom>
              <a:avLst/>
              <a:gdLst>
                <a:gd name="T0" fmla="*/ 0 w 463"/>
                <a:gd name="T1" fmla="*/ 644 h 646"/>
                <a:gd name="T2" fmla="*/ 8 w 463"/>
                <a:gd name="T3" fmla="*/ 646 h 646"/>
                <a:gd name="T4" fmla="*/ 463 w 463"/>
                <a:gd name="T5" fmla="*/ 4 h 646"/>
                <a:gd name="T6" fmla="*/ 456 w 463"/>
                <a:gd name="T7" fmla="*/ 0 h 646"/>
                <a:gd name="T8" fmla="*/ 2 w 463"/>
                <a:gd name="T9" fmla="*/ 641 h 646"/>
                <a:gd name="T10" fmla="*/ 9 w 463"/>
                <a:gd name="T11" fmla="*/ 644 h 646"/>
                <a:gd name="T12" fmla="*/ 0 w 463"/>
                <a:gd name="T13" fmla="*/ 644 h 646"/>
              </a:gdLst>
              <a:ahLst/>
              <a:cxnLst>
                <a:cxn ang="0">
                  <a:pos x="T0" y="T1"/>
                </a:cxn>
                <a:cxn ang="0">
                  <a:pos x="T2" y="T3"/>
                </a:cxn>
                <a:cxn ang="0">
                  <a:pos x="T4" y="T5"/>
                </a:cxn>
                <a:cxn ang="0">
                  <a:pos x="T6" y="T7"/>
                </a:cxn>
                <a:cxn ang="0">
                  <a:pos x="T8" y="T9"/>
                </a:cxn>
                <a:cxn ang="0">
                  <a:pos x="T10" y="T11"/>
                </a:cxn>
                <a:cxn ang="0">
                  <a:pos x="T12" y="T13"/>
                </a:cxn>
              </a:cxnLst>
              <a:rect l="0" t="0" r="r" b="b"/>
              <a:pathLst>
                <a:path w="463" h="646">
                  <a:moveTo>
                    <a:pt x="0" y="644"/>
                  </a:moveTo>
                  <a:lnTo>
                    <a:pt x="8" y="646"/>
                  </a:lnTo>
                  <a:lnTo>
                    <a:pt x="463" y="4"/>
                  </a:lnTo>
                  <a:lnTo>
                    <a:pt x="456" y="0"/>
                  </a:lnTo>
                  <a:lnTo>
                    <a:pt x="2" y="641"/>
                  </a:lnTo>
                  <a:lnTo>
                    <a:pt x="9" y="644"/>
                  </a:lnTo>
                  <a:lnTo>
                    <a:pt x="0" y="6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51" name="Freeform 434"/>
            <p:cNvSpPr>
              <a:spLocks/>
            </p:cNvSpPr>
            <p:nvPr/>
          </p:nvSpPr>
          <p:spPr bwMode="auto">
            <a:xfrm>
              <a:off x="5055" y="2759"/>
              <a:ext cx="4" cy="7"/>
            </a:xfrm>
            <a:custGeom>
              <a:avLst/>
              <a:gdLst>
                <a:gd name="T0" fmla="*/ 2 w 9"/>
                <a:gd name="T1" fmla="*/ 0 h 20"/>
                <a:gd name="T2" fmla="*/ 0 w 9"/>
                <a:gd name="T3" fmla="*/ 3 h 20"/>
                <a:gd name="T4" fmla="*/ 0 w 9"/>
                <a:gd name="T5" fmla="*/ 20 h 20"/>
                <a:gd name="T6" fmla="*/ 9 w 9"/>
                <a:gd name="T7" fmla="*/ 20 h 20"/>
                <a:gd name="T8" fmla="*/ 9 w 9"/>
                <a:gd name="T9" fmla="*/ 3 h 20"/>
                <a:gd name="T10" fmla="*/ 8 w 9"/>
                <a:gd name="T11" fmla="*/ 5 h 20"/>
                <a:gd name="T12" fmla="*/ 2 w 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9" h="20">
                  <a:moveTo>
                    <a:pt x="2" y="0"/>
                  </a:moveTo>
                  <a:lnTo>
                    <a:pt x="0" y="3"/>
                  </a:lnTo>
                  <a:lnTo>
                    <a:pt x="0" y="20"/>
                  </a:lnTo>
                  <a:lnTo>
                    <a:pt x="9" y="20"/>
                  </a:lnTo>
                  <a:lnTo>
                    <a:pt x="9" y="3"/>
                  </a:lnTo>
                  <a:lnTo>
                    <a:pt x="8" y="5"/>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52" name="Rectangle 435"/>
            <p:cNvSpPr>
              <a:spLocks noChangeArrowheads="1"/>
            </p:cNvSpPr>
            <p:nvPr/>
          </p:nvSpPr>
          <p:spPr bwMode="auto">
            <a:xfrm>
              <a:off x="4862" y="2763"/>
              <a:ext cx="195" cy="1"/>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de-DE" altLang="en-US" sz="1600" b="1">
                <a:solidFill>
                  <a:srgbClr val="000000"/>
                </a:solidFill>
                <a:latin typeface="Arial" panose="020B0604020202020204" pitchFamily="34" charset="0"/>
                <a:cs typeface="Angsana New" panose="02020603050405020304" pitchFamily="18" charset="-34"/>
              </a:endParaRPr>
            </a:p>
          </p:txBody>
        </p:sp>
        <p:sp>
          <p:nvSpPr>
            <p:cNvPr id="453" name="Freeform 436"/>
            <p:cNvSpPr>
              <a:spLocks/>
            </p:cNvSpPr>
            <p:nvPr/>
          </p:nvSpPr>
          <p:spPr bwMode="auto">
            <a:xfrm>
              <a:off x="4862" y="2758"/>
              <a:ext cx="197" cy="3"/>
            </a:xfrm>
            <a:custGeom>
              <a:avLst/>
              <a:gdLst>
                <a:gd name="T0" fmla="*/ 364 w 364"/>
                <a:gd name="T1" fmla="*/ 5 h 9"/>
                <a:gd name="T2" fmla="*/ 360 w 364"/>
                <a:gd name="T3" fmla="*/ 0 h 9"/>
                <a:gd name="T4" fmla="*/ 0 w 364"/>
                <a:gd name="T5" fmla="*/ 0 h 9"/>
                <a:gd name="T6" fmla="*/ 0 w 364"/>
                <a:gd name="T7" fmla="*/ 9 h 9"/>
                <a:gd name="T8" fmla="*/ 360 w 364"/>
                <a:gd name="T9" fmla="*/ 9 h 9"/>
                <a:gd name="T10" fmla="*/ 355 w 364"/>
                <a:gd name="T11" fmla="*/ 5 h 9"/>
                <a:gd name="T12" fmla="*/ 364 w 364"/>
                <a:gd name="T13" fmla="*/ 5 h 9"/>
                <a:gd name="T14" fmla="*/ 364 w 364"/>
                <a:gd name="T15" fmla="*/ 0 h 9"/>
                <a:gd name="T16" fmla="*/ 360 w 364"/>
                <a:gd name="T17" fmla="*/ 0 h 9"/>
                <a:gd name="T18" fmla="*/ 364 w 364"/>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9">
                  <a:moveTo>
                    <a:pt x="364" y="5"/>
                  </a:moveTo>
                  <a:lnTo>
                    <a:pt x="360" y="0"/>
                  </a:lnTo>
                  <a:lnTo>
                    <a:pt x="0" y="0"/>
                  </a:lnTo>
                  <a:lnTo>
                    <a:pt x="0" y="9"/>
                  </a:lnTo>
                  <a:lnTo>
                    <a:pt x="360" y="9"/>
                  </a:lnTo>
                  <a:lnTo>
                    <a:pt x="355" y="5"/>
                  </a:lnTo>
                  <a:lnTo>
                    <a:pt x="364" y="5"/>
                  </a:lnTo>
                  <a:lnTo>
                    <a:pt x="364" y="0"/>
                  </a:lnTo>
                  <a:lnTo>
                    <a:pt x="360" y="0"/>
                  </a:lnTo>
                  <a:lnTo>
                    <a:pt x="36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54" name="Freeform 437"/>
            <p:cNvSpPr>
              <a:spLocks/>
            </p:cNvSpPr>
            <p:nvPr/>
          </p:nvSpPr>
          <p:spPr bwMode="auto">
            <a:xfrm>
              <a:off x="5055" y="2760"/>
              <a:ext cx="4" cy="7"/>
            </a:xfrm>
            <a:custGeom>
              <a:avLst/>
              <a:gdLst>
                <a:gd name="T0" fmla="*/ 5 w 9"/>
                <a:gd name="T1" fmla="*/ 21 h 21"/>
                <a:gd name="T2" fmla="*/ 9 w 9"/>
                <a:gd name="T3" fmla="*/ 17 h 21"/>
                <a:gd name="T4" fmla="*/ 9 w 9"/>
                <a:gd name="T5" fmla="*/ 0 h 21"/>
                <a:gd name="T6" fmla="*/ 0 w 9"/>
                <a:gd name="T7" fmla="*/ 0 h 21"/>
                <a:gd name="T8" fmla="*/ 0 w 9"/>
                <a:gd name="T9" fmla="*/ 17 h 21"/>
                <a:gd name="T10" fmla="*/ 5 w 9"/>
                <a:gd name="T11" fmla="*/ 12 h 21"/>
                <a:gd name="T12" fmla="*/ 5 w 9"/>
                <a:gd name="T13" fmla="*/ 21 h 21"/>
                <a:gd name="T14" fmla="*/ 9 w 9"/>
                <a:gd name="T15" fmla="*/ 21 h 21"/>
                <a:gd name="T16" fmla="*/ 9 w 9"/>
                <a:gd name="T17" fmla="*/ 17 h 21"/>
                <a:gd name="T18" fmla="*/ 5 w 9"/>
                <a:gd name="T1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21">
                  <a:moveTo>
                    <a:pt x="5" y="21"/>
                  </a:moveTo>
                  <a:lnTo>
                    <a:pt x="9" y="17"/>
                  </a:lnTo>
                  <a:lnTo>
                    <a:pt x="9" y="0"/>
                  </a:lnTo>
                  <a:lnTo>
                    <a:pt x="0" y="0"/>
                  </a:lnTo>
                  <a:lnTo>
                    <a:pt x="0" y="17"/>
                  </a:lnTo>
                  <a:lnTo>
                    <a:pt x="5" y="12"/>
                  </a:lnTo>
                  <a:lnTo>
                    <a:pt x="5" y="21"/>
                  </a:lnTo>
                  <a:lnTo>
                    <a:pt x="9" y="21"/>
                  </a:lnTo>
                  <a:lnTo>
                    <a:pt x="9" y="17"/>
                  </a:lnTo>
                  <a:lnTo>
                    <a:pt x="5"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55" name="Freeform 438"/>
            <p:cNvSpPr>
              <a:spLocks/>
            </p:cNvSpPr>
            <p:nvPr/>
          </p:nvSpPr>
          <p:spPr bwMode="auto">
            <a:xfrm>
              <a:off x="4860" y="2764"/>
              <a:ext cx="197" cy="3"/>
            </a:xfrm>
            <a:custGeom>
              <a:avLst/>
              <a:gdLst>
                <a:gd name="T0" fmla="*/ 0 w 365"/>
                <a:gd name="T1" fmla="*/ 5 h 9"/>
                <a:gd name="T2" fmla="*/ 5 w 365"/>
                <a:gd name="T3" fmla="*/ 9 h 9"/>
                <a:gd name="T4" fmla="*/ 365 w 365"/>
                <a:gd name="T5" fmla="*/ 9 h 9"/>
                <a:gd name="T6" fmla="*/ 365 w 365"/>
                <a:gd name="T7" fmla="*/ 0 h 9"/>
                <a:gd name="T8" fmla="*/ 5 w 365"/>
                <a:gd name="T9" fmla="*/ 0 h 9"/>
                <a:gd name="T10" fmla="*/ 9 w 365"/>
                <a:gd name="T11" fmla="*/ 5 h 9"/>
                <a:gd name="T12" fmla="*/ 0 w 365"/>
                <a:gd name="T13" fmla="*/ 5 h 9"/>
                <a:gd name="T14" fmla="*/ 0 w 365"/>
                <a:gd name="T15" fmla="*/ 9 h 9"/>
                <a:gd name="T16" fmla="*/ 5 w 365"/>
                <a:gd name="T17" fmla="*/ 9 h 9"/>
                <a:gd name="T18" fmla="*/ 0 w 365"/>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5" h="9">
                  <a:moveTo>
                    <a:pt x="0" y="5"/>
                  </a:moveTo>
                  <a:lnTo>
                    <a:pt x="5" y="9"/>
                  </a:lnTo>
                  <a:lnTo>
                    <a:pt x="365" y="9"/>
                  </a:lnTo>
                  <a:lnTo>
                    <a:pt x="365" y="0"/>
                  </a:lnTo>
                  <a:lnTo>
                    <a:pt x="5" y="0"/>
                  </a:lnTo>
                  <a:lnTo>
                    <a:pt x="9" y="5"/>
                  </a:lnTo>
                  <a:lnTo>
                    <a:pt x="0" y="5"/>
                  </a:lnTo>
                  <a:lnTo>
                    <a:pt x="0" y="9"/>
                  </a:lnTo>
                  <a:lnTo>
                    <a:pt x="5" y="9"/>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56" name="Freeform 439"/>
            <p:cNvSpPr>
              <a:spLocks/>
            </p:cNvSpPr>
            <p:nvPr/>
          </p:nvSpPr>
          <p:spPr bwMode="auto">
            <a:xfrm>
              <a:off x="4860" y="2758"/>
              <a:ext cx="4" cy="8"/>
            </a:xfrm>
            <a:custGeom>
              <a:avLst/>
              <a:gdLst>
                <a:gd name="T0" fmla="*/ 5 w 9"/>
                <a:gd name="T1" fmla="*/ 0 h 22"/>
                <a:gd name="T2" fmla="*/ 0 w 9"/>
                <a:gd name="T3" fmla="*/ 5 h 22"/>
                <a:gd name="T4" fmla="*/ 0 w 9"/>
                <a:gd name="T5" fmla="*/ 22 h 22"/>
                <a:gd name="T6" fmla="*/ 9 w 9"/>
                <a:gd name="T7" fmla="*/ 22 h 22"/>
                <a:gd name="T8" fmla="*/ 9 w 9"/>
                <a:gd name="T9" fmla="*/ 5 h 22"/>
                <a:gd name="T10" fmla="*/ 5 w 9"/>
                <a:gd name="T11" fmla="*/ 9 h 22"/>
                <a:gd name="T12" fmla="*/ 5 w 9"/>
                <a:gd name="T13" fmla="*/ 0 h 22"/>
                <a:gd name="T14" fmla="*/ 0 w 9"/>
                <a:gd name="T15" fmla="*/ 0 h 22"/>
                <a:gd name="T16" fmla="*/ 0 w 9"/>
                <a:gd name="T17" fmla="*/ 5 h 22"/>
                <a:gd name="T18" fmla="*/ 5 w 9"/>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22">
                  <a:moveTo>
                    <a:pt x="5" y="0"/>
                  </a:moveTo>
                  <a:lnTo>
                    <a:pt x="0" y="5"/>
                  </a:lnTo>
                  <a:lnTo>
                    <a:pt x="0" y="22"/>
                  </a:lnTo>
                  <a:lnTo>
                    <a:pt x="9" y="22"/>
                  </a:lnTo>
                  <a:lnTo>
                    <a:pt x="9" y="5"/>
                  </a:lnTo>
                  <a:lnTo>
                    <a:pt x="5" y="9"/>
                  </a:lnTo>
                  <a:lnTo>
                    <a:pt x="5" y="0"/>
                  </a:lnTo>
                  <a:lnTo>
                    <a:pt x="0" y="0"/>
                  </a:lnTo>
                  <a:lnTo>
                    <a:pt x="0"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57" name="Freeform 440"/>
            <p:cNvSpPr>
              <a:spLocks/>
            </p:cNvSpPr>
            <p:nvPr/>
          </p:nvSpPr>
          <p:spPr bwMode="auto">
            <a:xfrm>
              <a:off x="4862" y="2694"/>
              <a:ext cx="207" cy="9"/>
            </a:xfrm>
            <a:custGeom>
              <a:avLst/>
              <a:gdLst>
                <a:gd name="T0" fmla="*/ 31 w 382"/>
                <a:gd name="T1" fmla="*/ 0 h 27"/>
                <a:gd name="T2" fmla="*/ 0 w 382"/>
                <a:gd name="T3" fmla="*/ 27 h 27"/>
                <a:gd name="T4" fmla="*/ 360 w 382"/>
                <a:gd name="T5" fmla="*/ 27 h 27"/>
                <a:gd name="T6" fmla="*/ 382 w 382"/>
                <a:gd name="T7" fmla="*/ 0 h 27"/>
                <a:gd name="T8" fmla="*/ 31 w 382"/>
                <a:gd name="T9" fmla="*/ 0 h 27"/>
              </a:gdLst>
              <a:ahLst/>
              <a:cxnLst>
                <a:cxn ang="0">
                  <a:pos x="T0" y="T1"/>
                </a:cxn>
                <a:cxn ang="0">
                  <a:pos x="T2" y="T3"/>
                </a:cxn>
                <a:cxn ang="0">
                  <a:pos x="T4" y="T5"/>
                </a:cxn>
                <a:cxn ang="0">
                  <a:pos x="T6" y="T7"/>
                </a:cxn>
                <a:cxn ang="0">
                  <a:pos x="T8" y="T9"/>
                </a:cxn>
              </a:cxnLst>
              <a:rect l="0" t="0" r="r" b="b"/>
              <a:pathLst>
                <a:path w="382" h="27">
                  <a:moveTo>
                    <a:pt x="31" y="0"/>
                  </a:moveTo>
                  <a:lnTo>
                    <a:pt x="0" y="27"/>
                  </a:lnTo>
                  <a:lnTo>
                    <a:pt x="360" y="27"/>
                  </a:lnTo>
                  <a:lnTo>
                    <a:pt x="382" y="0"/>
                  </a:lnTo>
                  <a:lnTo>
                    <a:pt x="31"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58" name="Freeform 441"/>
            <p:cNvSpPr>
              <a:spLocks/>
            </p:cNvSpPr>
            <p:nvPr/>
          </p:nvSpPr>
          <p:spPr bwMode="auto">
            <a:xfrm>
              <a:off x="4879" y="2686"/>
              <a:ext cx="202" cy="8"/>
            </a:xfrm>
            <a:custGeom>
              <a:avLst/>
              <a:gdLst>
                <a:gd name="T0" fmla="*/ 0 w 373"/>
                <a:gd name="T1" fmla="*/ 26 h 26"/>
                <a:gd name="T2" fmla="*/ 33 w 373"/>
                <a:gd name="T3" fmla="*/ 0 h 26"/>
                <a:gd name="T4" fmla="*/ 373 w 373"/>
                <a:gd name="T5" fmla="*/ 0 h 26"/>
                <a:gd name="T6" fmla="*/ 351 w 373"/>
                <a:gd name="T7" fmla="*/ 26 h 26"/>
                <a:gd name="T8" fmla="*/ 0 w 373"/>
                <a:gd name="T9" fmla="*/ 26 h 26"/>
              </a:gdLst>
              <a:ahLst/>
              <a:cxnLst>
                <a:cxn ang="0">
                  <a:pos x="T0" y="T1"/>
                </a:cxn>
                <a:cxn ang="0">
                  <a:pos x="T2" y="T3"/>
                </a:cxn>
                <a:cxn ang="0">
                  <a:pos x="T4" y="T5"/>
                </a:cxn>
                <a:cxn ang="0">
                  <a:pos x="T6" y="T7"/>
                </a:cxn>
                <a:cxn ang="0">
                  <a:pos x="T8" y="T9"/>
                </a:cxn>
              </a:cxnLst>
              <a:rect l="0" t="0" r="r" b="b"/>
              <a:pathLst>
                <a:path w="373" h="26">
                  <a:moveTo>
                    <a:pt x="0" y="26"/>
                  </a:moveTo>
                  <a:lnTo>
                    <a:pt x="33" y="0"/>
                  </a:lnTo>
                  <a:lnTo>
                    <a:pt x="373" y="0"/>
                  </a:lnTo>
                  <a:lnTo>
                    <a:pt x="351" y="26"/>
                  </a:lnTo>
                  <a:lnTo>
                    <a:pt x="0" y="2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59" name="Freeform 442"/>
            <p:cNvSpPr>
              <a:spLocks/>
            </p:cNvSpPr>
            <p:nvPr/>
          </p:nvSpPr>
          <p:spPr bwMode="auto">
            <a:xfrm>
              <a:off x="4897" y="2676"/>
              <a:ext cx="197" cy="10"/>
            </a:xfrm>
            <a:custGeom>
              <a:avLst/>
              <a:gdLst>
                <a:gd name="T0" fmla="*/ 0 w 363"/>
                <a:gd name="T1" fmla="*/ 28 h 28"/>
                <a:gd name="T2" fmla="*/ 32 w 363"/>
                <a:gd name="T3" fmla="*/ 0 h 28"/>
                <a:gd name="T4" fmla="*/ 363 w 363"/>
                <a:gd name="T5" fmla="*/ 0 h 28"/>
                <a:gd name="T6" fmla="*/ 340 w 363"/>
                <a:gd name="T7" fmla="*/ 28 h 28"/>
                <a:gd name="T8" fmla="*/ 0 w 363"/>
                <a:gd name="T9" fmla="*/ 28 h 28"/>
              </a:gdLst>
              <a:ahLst/>
              <a:cxnLst>
                <a:cxn ang="0">
                  <a:pos x="T0" y="T1"/>
                </a:cxn>
                <a:cxn ang="0">
                  <a:pos x="T2" y="T3"/>
                </a:cxn>
                <a:cxn ang="0">
                  <a:pos x="T4" y="T5"/>
                </a:cxn>
                <a:cxn ang="0">
                  <a:pos x="T6" y="T7"/>
                </a:cxn>
                <a:cxn ang="0">
                  <a:pos x="T8" y="T9"/>
                </a:cxn>
              </a:cxnLst>
              <a:rect l="0" t="0" r="r" b="b"/>
              <a:pathLst>
                <a:path w="363" h="28">
                  <a:moveTo>
                    <a:pt x="0" y="28"/>
                  </a:moveTo>
                  <a:lnTo>
                    <a:pt x="32" y="0"/>
                  </a:lnTo>
                  <a:lnTo>
                    <a:pt x="363" y="0"/>
                  </a:lnTo>
                  <a:lnTo>
                    <a:pt x="340" y="28"/>
                  </a:lnTo>
                  <a:lnTo>
                    <a:pt x="0" y="28"/>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60" name="Freeform 443"/>
            <p:cNvSpPr>
              <a:spLocks/>
            </p:cNvSpPr>
            <p:nvPr/>
          </p:nvSpPr>
          <p:spPr bwMode="auto">
            <a:xfrm>
              <a:off x="4914" y="2668"/>
              <a:ext cx="192" cy="8"/>
            </a:xfrm>
            <a:custGeom>
              <a:avLst/>
              <a:gdLst>
                <a:gd name="T0" fmla="*/ 0 w 354"/>
                <a:gd name="T1" fmla="*/ 26 h 26"/>
                <a:gd name="T2" fmla="*/ 32 w 354"/>
                <a:gd name="T3" fmla="*/ 0 h 26"/>
                <a:gd name="T4" fmla="*/ 354 w 354"/>
                <a:gd name="T5" fmla="*/ 0 h 26"/>
                <a:gd name="T6" fmla="*/ 331 w 354"/>
                <a:gd name="T7" fmla="*/ 26 h 26"/>
                <a:gd name="T8" fmla="*/ 0 w 354"/>
                <a:gd name="T9" fmla="*/ 26 h 26"/>
              </a:gdLst>
              <a:ahLst/>
              <a:cxnLst>
                <a:cxn ang="0">
                  <a:pos x="T0" y="T1"/>
                </a:cxn>
                <a:cxn ang="0">
                  <a:pos x="T2" y="T3"/>
                </a:cxn>
                <a:cxn ang="0">
                  <a:pos x="T4" y="T5"/>
                </a:cxn>
                <a:cxn ang="0">
                  <a:pos x="T6" y="T7"/>
                </a:cxn>
                <a:cxn ang="0">
                  <a:pos x="T8" y="T9"/>
                </a:cxn>
              </a:cxnLst>
              <a:rect l="0" t="0" r="r" b="b"/>
              <a:pathLst>
                <a:path w="354" h="26">
                  <a:moveTo>
                    <a:pt x="0" y="26"/>
                  </a:moveTo>
                  <a:lnTo>
                    <a:pt x="32" y="0"/>
                  </a:lnTo>
                  <a:lnTo>
                    <a:pt x="354" y="0"/>
                  </a:lnTo>
                  <a:lnTo>
                    <a:pt x="331" y="26"/>
                  </a:lnTo>
                  <a:lnTo>
                    <a:pt x="0" y="26"/>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61" name="Freeform 444"/>
            <p:cNvSpPr>
              <a:spLocks/>
            </p:cNvSpPr>
            <p:nvPr/>
          </p:nvSpPr>
          <p:spPr bwMode="auto">
            <a:xfrm>
              <a:off x="4931" y="2658"/>
              <a:ext cx="187" cy="10"/>
            </a:xfrm>
            <a:custGeom>
              <a:avLst/>
              <a:gdLst>
                <a:gd name="T0" fmla="*/ 0 w 345"/>
                <a:gd name="T1" fmla="*/ 28 h 28"/>
                <a:gd name="T2" fmla="*/ 33 w 345"/>
                <a:gd name="T3" fmla="*/ 0 h 28"/>
                <a:gd name="T4" fmla="*/ 345 w 345"/>
                <a:gd name="T5" fmla="*/ 0 h 28"/>
                <a:gd name="T6" fmla="*/ 322 w 345"/>
                <a:gd name="T7" fmla="*/ 28 h 28"/>
                <a:gd name="T8" fmla="*/ 0 w 345"/>
                <a:gd name="T9" fmla="*/ 28 h 28"/>
              </a:gdLst>
              <a:ahLst/>
              <a:cxnLst>
                <a:cxn ang="0">
                  <a:pos x="T0" y="T1"/>
                </a:cxn>
                <a:cxn ang="0">
                  <a:pos x="T2" y="T3"/>
                </a:cxn>
                <a:cxn ang="0">
                  <a:pos x="T4" y="T5"/>
                </a:cxn>
                <a:cxn ang="0">
                  <a:pos x="T6" y="T7"/>
                </a:cxn>
                <a:cxn ang="0">
                  <a:pos x="T8" y="T9"/>
                </a:cxn>
              </a:cxnLst>
              <a:rect l="0" t="0" r="r" b="b"/>
              <a:pathLst>
                <a:path w="345" h="28">
                  <a:moveTo>
                    <a:pt x="0" y="28"/>
                  </a:moveTo>
                  <a:lnTo>
                    <a:pt x="33" y="0"/>
                  </a:lnTo>
                  <a:lnTo>
                    <a:pt x="345" y="0"/>
                  </a:lnTo>
                  <a:lnTo>
                    <a:pt x="322" y="28"/>
                  </a:lnTo>
                  <a:lnTo>
                    <a:pt x="0" y="2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62" name="Freeform 445"/>
            <p:cNvSpPr>
              <a:spLocks/>
            </p:cNvSpPr>
            <p:nvPr/>
          </p:nvSpPr>
          <p:spPr bwMode="auto">
            <a:xfrm>
              <a:off x="4950" y="2649"/>
              <a:ext cx="181" cy="9"/>
            </a:xfrm>
            <a:custGeom>
              <a:avLst/>
              <a:gdLst>
                <a:gd name="T0" fmla="*/ 0 w 334"/>
                <a:gd name="T1" fmla="*/ 27 h 27"/>
                <a:gd name="T2" fmla="*/ 33 w 334"/>
                <a:gd name="T3" fmla="*/ 0 h 27"/>
                <a:gd name="T4" fmla="*/ 334 w 334"/>
                <a:gd name="T5" fmla="*/ 0 h 27"/>
                <a:gd name="T6" fmla="*/ 312 w 334"/>
                <a:gd name="T7" fmla="*/ 27 h 27"/>
                <a:gd name="T8" fmla="*/ 0 w 334"/>
                <a:gd name="T9" fmla="*/ 27 h 27"/>
              </a:gdLst>
              <a:ahLst/>
              <a:cxnLst>
                <a:cxn ang="0">
                  <a:pos x="T0" y="T1"/>
                </a:cxn>
                <a:cxn ang="0">
                  <a:pos x="T2" y="T3"/>
                </a:cxn>
                <a:cxn ang="0">
                  <a:pos x="T4" y="T5"/>
                </a:cxn>
                <a:cxn ang="0">
                  <a:pos x="T6" y="T7"/>
                </a:cxn>
                <a:cxn ang="0">
                  <a:pos x="T8" y="T9"/>
                </a:cxn>
              </a:cxnLst>
              <a:rect l="0" t="0" r="r" b="b"/>
              <a:pathLst>
                <a:path w="334" h="27">
                  <a:moveTo>
                    <a:pt x="0" y="27"/>
                  </a:moveTo>
                  <a:lnTo>
                    <a:pt x="33" y="0"/>
                  </a:lnTo>
                  <a:lnTo>
                    <a:pt x="334" y="0"/>
                  </a:lnTo>
                  <a:lnTo>
                    <a:pt x="312" y="27"/>
                  </a:lnTo>
                  <a:lnTo>
                    <a:pt x="0" y="27"/>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63" name="Freeform 446"/>
            <p:cNvSpPr>
              <a:spLocks/>
            </p:cNvSpPr>
            <p:nvPr/>
          </p:nvSpPr>
          <p:spPr bwMode="auto">
            <a:xfrm>
              <a:off x="4967" y="2640"/>
              <a:ext cx="176" cy="9"/>
            </a:xfrm>
            <a:custGeom>
              <a:avLst/>
              <a:gdLst>
                <a:gd name="T0" fmla="*/ 0 w 324"/>
                <a:gd name="T1" fmla="*/ 27 h 27"/>
                <a:gd name="T2" fmla="*/ 32 w 324"/>
                <a:gd name="T3" fmla="*/ 0 h 27"/>
                <a:gd name="T4" fmla="*/ 324 w 324"/>
                <a:gd name="T5" fmla="*/ 0 h 27"/>
                <a:gd name="T6" fmla="*/ 301 w 324"/>
                <a:gd name="T7" fmla="*/ 27 h 27"/>
                <a:gd name="T8" fmla="*/ 0 w 324"/>
                <a:gd name="T9" fmla="*/ 27 h 27"/>
              </a:gdLst>
              <a:ahLst/>
              <a:cxnLst>
                <a:cxn ang="0">
                  <a:pos x="T0" y="T1"/>
                </a:cxn>
                <a:cxn ang="0">
                  <a:pos x="T2" y="T3"/>
                </a:cxn>
                <a:cxn ang="0">
                  <a:pos x="T4" y="T5"/>
                </a:cxn>
                <a:cxn ang="0">
                  <a:pos x="T6" y="T7"/>
                </a:cxn>
                <a:cxn ang="0">
                  <a:pos x="T8" y="T9"/>
                </a:cxn>
              </a:cxnLst>
              <a:rect l="0" t="0" r="r" b="b"/>
              <a:pathLst>
                <a:path w="324" h="27">
                  <a:moveTo>
                    <a:pt x="0" y="27"/>
                  </a:moveTo>
                  <a:lnTo>
                    <a:pt x="32" y="0"/>
                  </a:lnTo>
                  <a:lnTo>
                    <a:pt x="324" y="0"/>
                  </a:lnTo>
                  <a:lnTo>
                    <a:pt x="301" y="27"/>
                  </a:lnTo>
                  <a:lnTo>
                    <a:pt x="0" y="27"/>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64" name="Freeform 447"/>
            <p:cNvSpPr>
              <a:spLocks/>
            </p:cNvSpPr>
            <p:nvPr/>
          </p:nvSpPr>
          <p:spPr bwMode="auto">
            <a:xfrm>
              <a:off x="4984" y="2631"/>
              <a:ext cx="171" cy="9"/>
            </a:xfrm>
            <a:custGeom>
              <a:avLst/>
              <a:gdLst>
                <a:gd name="T0" fmla="*/ 0 w 315"/>
                <a:gd name="T1" fmla="*/ 28 h 28"/>
                <a:gd name="T2" fmla="*/ 33 w 315"/>
                <a:gd name="T3" fmla="*/ 0 h 28"/>
                <a:gd name="T4" fmla="*/ 315 w 315"/>
                <a:gd name="T5" fmla="*/ 0 h 28"/>
                <a:gd name="T6" fmla="*/ 292 w 315"/>
                <a:gd name="T7" fmla="*/ 28 h 28"/>
                <a:gd name="T8" fmla="*/ 0 w 315"/>
                <a:gd name="T9" fmla="*/ 28 h 28"/>
              </a:gdLst>
              <a:ahLst/>
              <a:cxnLst>
                <a:cxn ang="0">
                  <a:pos x="T0" y="T1"/>
                </a:cxn>
                <a:cxn ang="0">
                  <a:pos x="T2" y="T3"/>
                </a:cxn>
                <a:cxn ang="0">
                  <a:pos x="T4" y="T5"/>
                </a:cxn>
                <a:cxn ang="0">
                  <a:pos x="T6" y="T7"/>
                </a:cxn>
                <a:cxn ang="0">
                  <a:pos x="T8" y="T9"/>
                </a:cxn>
              </a:cxnLst>
              <a:rect l="0" t="0" r="r" b="b"/>
              <a:pathLst>
                <a:path w="315" h="28">
                  <a:moveTo>
                    <a:pt x="0" y="28"/>
                  </a:moveTo>
                  <a:lnTo>
                    <a:pt x="33" y="0"/>
                  </a:lnTo>
                  <a:lnTo>
                    <a:pt x="315" y="0"/>
                  </a:lnTo>
                  <a:lnTo>
                    <a:pt x="292" y="28"/>
                  </a:lnTo>
                  <a:lnTo>
                    <a:pt x="0" y="28"/>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65" name="Freeform 448"/>
            <p:cNvSpPr>
              <a:spLocks/>
            </p:cNvSpPr>
            <p:nvPr/>
          </p:nvSpPr>
          <p:spPr bwMode="auto">
            <a:xfrm>
              <a:off x="5002" y="2622"/>
              <a:ext cx="166" cy="9"/>
            </a:xfrm>
            <a:custGeom>
              <a:avLst/>
              <a:gdLst>
                <a:gd name="T0" fmla="*/ 0 w 305"/>
                <a:gd name="T1" fmla="*/ 26 h 26"/>
                <a:gd name="T2" fmla="*/ 31 w 305"/>
                <a:gd name="T3" fmla="*/ 0 h 26"/>
                <a:gd name="T4" fmla="*/ 305 w 305"/>
                <a:gd name="T5" fmla="*/ 0 h 26"/>
                <a:gd name="T6" fmla="*/ 282 w 305"/>
                <a:gd name="T7" fmla="*/ 26 h 26"/>
                <a:gd name="T8" fmla="*/ 0 w 305"/>
                <a:gd name="T9" fmla="*/ 26 h 26"/>
              </a:gdLst>
              <a:ahLst/>
              <a:cxnLst>
                <a:cxn ang="0">
                  <a:pos x="T0" y="T1"/>
                </a:cxn>
                <a:cxn ang="0">
                  <a:pos x="T2" y="T3"/>
                </a:cxn>
                <a:cxn ang="0">
                  <a:pos x="T4" y="T5"/>
                </a:cxn>
                <a:cxn ang="0">
                  <a:pos x="T6" y="T7"/>
                </a:cxn>
                <a:cxn ang="0">
                  <a:pos x="T8" y="T9"/>
                </a:cxn>
              </a:cxnLst>
              <a:rect l="0" t="0" r="r" b="b"/>
              <a:pathLst>
                <a:path w="305" h="26">
                  <a:moveTo>
                    <a:pt x="0" y="26"/>
                  </a:moveTo>
                  <a:lnTo>
                    <a:pt x="31" y="0"/>
                  </a:lnTo>
                  <a:lnTo>
                    <a:pt x="305" y="0"/>
                  </a:lnTo>
                  <a:lnTo>
                    <a:pt x="282" y="26"/>
                  </a:lnTo>
                  <a:lnTo>
                    <a:pt x="0" y="26"/>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66" name="Freeform 449"/>
            <p:cNvSpPr>
              <a:spLocks/>
            </p:cNvSpPr>
            <p:nvPr/>
          </p:nvSpPr>
          <p:spPr bwMode="auto">
            <a:xfrm>
              <a:off x="5019" y="2613"/>
              <a:ext cx="160" cy="9"/>
            </a:xfrm>
            <a:custGeom>
              <a:avLst/>
              <a:gdLst>
                <a:gd name="T0" fmla="*/ 0 w 297"/>
                <a:gd name="T1" fmla="*/ 28 h 28"/>
                <a:gd name="T2" fmla="*/ 34 w 297"/>
                <a:gd name="T3" fmla="*/ 0 h 28"/>
                <a:gd name="T4" fmla="*/ 297 w 297"/>
                <a:gd name="T5" fmla="*/ 0 h 28"/>
                <a:gd name="T6" fmla="*/ 274 w 297"/>
                <a:gd name="T7" fmla="*/ 28 h 28"/>
                <a:gd name="T8" fmla="*/ 0 w 297"/>
                <a:gd name="T9" fmla="*/ 28 h 28"/>
              </a:gdLst>
              <a:ahLst/>
              <a:cxnLst>
                <a:cxn ang="0">
                  <a:pos x="T0" y="T1"/>
                </a:cxn>
                <a:cxn ang="0">
                  <a:pos x="T2" y="T3"/>
                </a:cxn>
                <a:cxn ang="0">
                  <a:pos x="T4" y="T5"/>
                </a:cxn>
                <a:cxn ang="0">
                  <a:pos x="T6" y="T7"/>
                </a:cxn>
                <a:cxn ang="0">
                  <a:pos x="T8" y="T9"/>
                </a:cxn>
              </a:cxnLst>
              <a:rect l="0" t="0" r="r" b="b"/>
              <a:pathLst>
                <a:path w="297" h="28">
                  <a:moveTo>
                    <a:pt x="0" y="28"/>
                  </a:moveTo>
                  <a:lnTo>
                    <a:pt x="34" y="0"/>
                  </a:lnTo>
                  <a:lnTo>
                    <a:pt x="297" y="0"/>
                  </a:lnTo>
                  <a:lnTo>
                    <a:pt x="274" y="28"/>
                  </a:lnTo>
                  <a:lnTo>
                    <a:pt x="0" y="28"/>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67" name="Freeform 450"/>
            <p:cNvSpPr>
              <a:spLocks/>
            </p:cNvSpPr>
            <p:nvPr/>
          </p:nvSpPr>
          <p:spPr bwMode="auto">
            <a:xfrm>
              <a:off x="5038" y="2604"/>
              <a:ext cx="154" cy="9"/>
            </a:xfrm>
            <a:custGeom>
              <a:avLst/>
              <a:gdLst>
                <a:gd name="T0" fmla="*/ 0 w 285"/>
                <a:gd name="T1" fmla="*/ 27 h 27"/>
                <a:gd name="T2" fmla="*/ 33 w 285"/>
                <a:gd name="T3" fmla="*/ 0 h 27"/>
                <a:gd name="T4" fmla="*/ 285 w 285"/>
                <a:gd name="T5" fmla="*/ 0 h 27"/>
                <a:gd name="T6" fmla="*/ 263 w 285"/>
                <a:gd name="T7" fmla="*/ 27 h 27"/>
                <a:gd name="T8" fmla="*/ 0 w 285"/>
                <a:gd name="T9" fmla="*/ 27 h 27"/>
              </a:gdLst>
              <a:ahLst/>
              <a:cxnLst>
                <a:cxn ang="0">
                  <a:pos x="T0" y="T1"/>
                </a:cxn>
                <a:cxn ang="0">
                  <a:pos x="T2" y="T3"/>
                </a:cxn>
                <a:cxn ang="0">
                  <a:pos x="T4" y="T5"/>
                </a:cxn>
                <a:cxn ang="0">
                  <a:pos x="T6" y="T7"/>
                </a:cxn>
                <a:cxn ang="0">
                  <a:pos x="T8" y="T9"/>
                </a:cxn>
              </a:cxnLst>
              <a:rect l="0" t="0" r="r" b="b"/>
              <a:pathLst>
                <a:path w="285" h="27">
                  <a:moveTo>
                    <a:pt x="0" y="27"/>
                  </a:moveTo>
                  <a:lnTo>
                    <a:pt x="33" y="0"/>
                  </a:lnTo>
                  <a:lnTo>
                    <a:pt x="285" y="0"/>
                  </a:lnTo>
                  <a:lnTo>
                    <a:pt x="263" y="27"/>
                  </a:lnTo>
                  <a:lnTo>
                    <a:pt x="0" y="27"/>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68" name="Freeform 451"/>
            <p:cNvSpPr>
              <a:spLocks/>
            </p:cNvSpPr>
            <p:nvPr/>
          </p:nvSpPr>
          <p:spPr bwMode="auto">
            <a:xfrm>
              <a:off x="5055" y="2595"/>
              <a:ext cx="149" cy="9"/>
            </a:xfrm>
            <a:custGeom>
              <a:avLst/>
              <a:gdLst>
                <a:gd name="T0" fmla="*/ 0 w 275"/>
                <a:gd name="T1" fmla="*/ 27 h 27"/>
                <a:gd name="T2" fmla="*/ 32 w 275"/>
                <a:gd name="T3" fmla="*/ 0 h 27"/>
                <a:gd name="T4" fmla="*/ 275 w 275"/>
                <a:gd name="T5" fmla="*/ 0 h 27"/>
                <a:gd name="T6" fmla="*/ 252 w 275"/>
                <a:gd name="T7" fmla="*/ 27 h 27"/>
                <a:gd name="T8" fmla="*/ 0 w 275"/>
                <a:gd name="T9" fmla="*/ 27 h 27"/>
              </a:gdLst>
              <a:ahLst/>
              <a:cxnLst>
                <a:cxn ang="0">
                  <a:pos x="T0" y="T1"/>
                </a:cxn>
                <a:cxn ang="0">
                  <a:pos x="T2" y="T3"/>
                </a:cxn>
                <a:cxn ang="0">
                  <a:pos x="T4" y="T5"/>
                </a:cxn>
                <a:cxn ang="0">
                  <a:pos x="T6" y="T7"/>
                </a:cxn>
                <a:cxn ang="0">
                  <a:pos x="T8" y="T9"/>
                </a:cxn>
              </a:cxnLst>
              <a:rect l="0" t="0" r="r" b="b"/>
              <a:pathLst>
                <a:path w="275" h="27">
                  <a:moveTo>
                    <a:pt x="0" y="27"/>
                  </a:moveTo>
                  <a:lnTo>
                    <a:pt x="32" y="0"/>
                  </a:lnTo>
                  <a:lnTo>
                    <a:pt x="275" y="0"/>
                  </a:lnTo>
                  <a:lnTo>
                    <a:pt x="252" y="27"/>
                  </a:lnTo>
                  <a:lnTo>
                    <a:pt x="0" y="27"/>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69" name="Freeform 452"/>
            <p:cNvSpPr>
              <a:spLocks/>
            </p:cNvSpPr>
            <p:nvPr/>
          </p:nvSpPr>
          <p:spPr bwMode="auto">
            <a:xfrm>
              <a:off x="5073" y="2586"/>
              <a:ext cx="143" cy="9"/>
            </a:xfrm>
            <a:custGeom>
              <a:avLst/>
              <a:gdLst>
                <a:gd name="T0" fmla="*/ 0 w 266"/>
                <a:gd name="T1" fmla="*/ 27 h 27"/>
                <a:gd name="T2" fmla="*/ 33 w 266"/>
                <a:gd name="T3" fmla="*/ 0 h 27"/>
                <a:gd name="T4" fmla="*/ 266 w 266"/>
                <a:gd name="T5" fmla="*/ 0 h 27"/>
                <a:gd name="T6" fmla="*/ 243 w 266"/>
                <a:gd name="T7" fmla="*/ 27 h 27"/>
                <a:gd name="T8" fmla="*/ 0 w 266"/>
                <a:gd name="T9" fmla="*/ 27 h 27"/>
              </a:gdLst>
              <a:ahLst/>
              <a:cxnLst>
                <a:cxn ang="0">
                  <a:pos x="T0" y="T1"/>
                </a:cxn>
                <a:cxn ang="0">
                  <a:pos x="T2" y="T3"/>
                </a:cxn>
                <a:cxn ang="0">
                  <a:pos x="T4" y="T5"/>
                </a:cxn>
                <a:cxn ang="0">
                  <a:pos x="T6" y="T7"/>
                </a:cxn>
                <a:cxn ang="0">
                  <a:pos x="T8" y="T9"/>
                </a:cxn>
              </a:cxnLst>
              <a:rect l="0" t="0" r="r" b="b"/>
              <a:pathLst>
                <a:path w="266" h="27">
                  <a:moveTo>
                    <a:pt x="0" y="27"/>
                  </a:moveTo>
                  <a:lnTo>
                    <a:pt x="33" y="0"/>
                  </a:lnTo>
                  <a:lnTo>
                    <a:pt x="266" y="0"/>
                  </a:lnTo>
                  <a:lnTo>
                    <a:pt x="243" y="27"/>
                  </a:lnTo>
                  <a:lnTo>
                    <a:pt x="0" y="27"/>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70" name="Freeform 453"/>
            <p:cNvSpPr>
              <a:spLocks/>
            </p:cNvSpPr>
            <p:nvPr/>
          </p:nvSpPr>
          <p:spPr bwMode="auto">
            <a:xfrm>
              <a:off x="5091" y="2577"/>
              <a:ext cx="138" cy="9"/>
            </a:xfrm>
            <a:custGeom>
              <a:avLst/>
              <a:gdLst>
                <a:gd name="T0" fmla="*/ 0 w 256"/>
                <a:gd name="T1" fmla="*/ 27 h 27"/>
                <a:gd name="T2" fmla="*/ 31 w 256"/>
                <a:gd name="T3" fmla="*/ 0 h 27"/>
                <a:gd name="T4" fmla="*/ 256 w 256"/>
                <a:gd name="T5" fmla="*/ 0 h 27"/>
                <a:gd name="T6" fmla="*/ 233 w 256"/>
                <a:gd name="T7" fmla="*/ 27 h 27"/>
                <a:gd name="T8" fmla="*/ 0 w 256"/>
                <a:gd name="T9" fmla="*/ 27 h 27"/>
              </a:gdLst>
              <a:ahLst/>
              <a:cxnLst>
                <a:cxn ang="0">
                  <a:pos x="T0" y="T1"/>
                </a:cxn>
                <a:cxn ang="0">
                  <a:pos x="T2" y="T3"/>
                </a:cxn>
                <a:cxn ang="0">
                  <a:pos x="T4" y="T5"/>
                </a:cxn>
                <a:cxn ang="0">
                  <a:pos x="T6" y="T7"/>
                </a:cxn>
                <a:cxn ang="0">
                  <a:pos x="T8" y="T9"/>
                </a:cxn>
              </a:cxnLst>
              <a:rect l="0" t="0" r="r" b="b"/>
              <a:pathLst>
                <a:path w="256" h="27">
                  <a:moveTo>
                    <a:pt x="0" y="27"/>
                  </a:moveTo>
                  <a:lnTo>
                    <a:pt x="31" y="0"/>
                  </a:lnTo>
                  <a:lnTo>
                    <a:pt x="256" y="0"/>
                  </a:lnTo>
                  <a:lnTo>
                    <a:pt x="233" y="27"/>
                  </a:lnTo>
                  <a:lnTo>
                    <a:pt x="0" y="27"/>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71" name="Freeform 454"/>
            <p:cNvSpPr>
              <a:spLocks/>
            </p:cNvSpPr>
            <p:nvPr/>
          </p:nvSpPr>
          <p:spPr bwMode="auto">
            <a:xfrm>
              <a:off x="5108" y="2568"/>
              <a:ext cx="133" cy="9"/>
            </a:xfrm>
            <a:custGeom>
              <a:avLst/>
              <a:gdLst>
                <a:gd name="T0" fmla="*/ 0 w 247"/>
                <a:gd name="T1" fmla="*/ 27 h 27"/>
                <a:gd name="T2" fmla="*/ 34 w 247"/>
                <a:gd name="T3" fmla="*/ 0 h 27"/>
                <a:gd name="T4" fmla="*/ 247 w 247"/>
                <a:gd name="T5" fmla="*/ 0 h 27"/>
                <a:gd name="T6" fmla="*/ 225 w 247"/>
                <a:gd name="T7" fmla="*/ 27 h 27"/>
                <a:gd name="T8" fmla="*/ 0 w 247"/>
                <a:gd name="T9" fmla="*/ 27 h 27"/>
              </a:gdLst>
              <a:ahLst/>
              <a:cxnLst>
                <a:cxn ang="0">
                  <a:pos x="T0" y="T1"/>
                </a:cxn>
                <a:cxn ang="0">
                  <a:pos x="T2" y="T3"/>
                </a:cxn>
                <a:cxn ang="0">
                  <a:pos x="T4" y="T5"/>
                </a:cxn>
                <a:cxn ang="0">
                  <a:pos x="T6" y="T7"/>
                </a:cxn>
                <a:cxn ang="0">
                  <a:pos x="T8" y="T9"/>
                </a:cxn>
              </a:cxnLst>
              <a:rect l="0" t="0" r="r" b="b"/>
              <a:pathLst>
                <a:path w="247" h="27">
                  <a:moveTo>
                    <a:pt x="0" y="27"/>
                  </a:moveTo>
                  <a:lnTo>
                    <a:pt x="34" y="0"/>
                  </a:lnTo>
                  <a:lnTo>
                    <a:pt x="247" y="0"/>
                  </a:lnTo>
                  <a:lnTo>
                    <a:pt x="225" y="27"/>
                  </a:lnTo>
                  <a:lnTo>
                    <a:pt x="0" y="2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72" name="Freeform 455"/>
            <p:cNvSpPr>
              <a:spLocks/>
            </p:cNvSpPr>
            <p:nvPr/>
          </p:nvSpPr>
          <p:spPr bwMode="auto">
            <a:xfrm>
              <a:off x="5125" y="2559"/>
              <a:ext cx="129" cy="9"/>
            </a:xfrm>
            <a:custGeom>
              <a:avLst/>
              <a:gdLst>
                <a:gd name="T0" fmla="*/ 0 w 236"/>
                <a:gd name="T1" fmla="*/ 28 h 28"/>
                <a:gd name="T2" fmla="*/ 32 w 236"/>
                <a:gd name="T3" fmla="*/ 0 h 28"/>
                <a:gd name="T4" fmla="*/ 236 w 236"/>
                <a:gd name="T5" fmla="*/ 0 h 28"/>
                <a:gd name="T6" fmla="*/ 213 w 236"/>
                <a:gd name="T7" fmla="*/ 28 h 28"/>
                <a:gd name="T8" fmla="*/ 0 w 236"/>
                <a:gd name="T9" fmla="*/ 28 h 28"/>
              </a:gdLst>
              <a:ahLst/>
              <a:cxnLst>
                <a:cxn ang="0">
                  <a:pos x="T0" y="T1"/>
                </a:cxn>
                <a:cxn ang="0">
                  <a:pos x="T2" y="T3"/>
                </a:cxn>
                <a:cxn ang="0">
                  <a:pos x="T4" y="T5"/>
                </a:cxn>
                <a:cxn ang="0">
                  <a:pos x="T6" y="T7"/>
                </a:cxn>
                <a:cxn ang="0">
                  <a:pos x="T8" y="T9"/>
                </a:cxn>
              </a:cxnLst>
              <a:rect l="0" t="0" r="r" b="b"/>
              <a:pathLst>
                <a:path w="236" h="28">
                  <a:moveTo>
                    <a:pt x="0" y="28"/>
                  </a:moveTo>
                  <a:lnTo>
                    <a:pt x="32" y="0"/>
                  </a:lnTo>
                  <a:lnTo>
                    <a:pt x="236" y="0"/>
                  </a:lnTo>
                  <a:lnTo>
                    <a:pt x="213" y="28"/>
                  </a:lnTo>
                  <a:lnTo>
                    <a:pt x="0" y="2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73" name="Freeform 456"/>
            <p:cNvSpPr>
              <a:spLocks/>
            </p:cNvSpPr>
            <p:nvPr/>
          </p:nvSpPr>
          <p:spPr bwMode="auto">
            <a:xfrm>
              <a:off x="5144" y="2550"/>
              <a:ext cx="122" cy="9"/>
            </a:xfrm>
            <a:custGeom>
              <a:avLst/>
              <a:gdLst>
                <a:gd name="T0" fmla="*/ 0 w 227"/>
                <a:gd name="T1" fmla="*/ 27 h 27"/>
                <a:gd name="T2" fmla="*/ 33 w 227"/>
                <a:gd name="T3" fmla="*/ 0 h 27"/>
                <a:gd name="T4" fmla="*/ 227 w 227"/>
                <a:gd name="T5" fmla="*/ 0 h 27"/>
                <a:gd name="T6" fmla="*/ 204 w 227"/>
                <a:gd name="T7" fmla="*/ 27 h 27"/>
                <a:gd name="T8" fmla="*/ 0 w 227"/>
                <a:gd name="T9" fmla="*/ 27 h 27"/>
              </a:gdLst>
              <a:ahLst/>
              <a:cxnLst>
                <a:cxn ang="0">
                  <a:pos x="T0" y="T1"/>
                </a:cxn>
                <a:cxn ang="0">
                  <a:pos x="T2" y="T3"/>
                </a:cxn>
                <a:cxn ang="0">
                  <a:pos x="T4" y="T5"/>
                </a:cxn>
                <a:cxn ang="0">
                  <a:pos x="T6" y="T7"/>
                </a:cxn>
                <a:cxn ang="0">
                  <a:pos x="T8" y="T9"/>
                </a:cxn>
              </a:cxnLst>
              <a:rect l="0" t="0" r="r" b="b"/>
              <a:pathLst>
                <a:path w="227" h="27">
                  <a:moveTo>
                    <a:pt x="0" y="27"/>
                  </a:moveTo>
                  <a:lnTo>
                    <a:pt x="33" y="0"/>
                  </a:lnTo>
                  <a:lnTo>
                    <a:pt x="227" y="0"/>
                  </a:lnTo>
                  <a:lnTo>
                    <a:pt x="204" y="27"/>
                  </a:lnTo>
                  <a:lnTo>
                    <a:pt x="0" y="2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74" name="Freeform 457"/>
            <p:cNvSpPr>
              <a:spLocks/>
            </p:cNvSpPr>
            <p:nvPr/>
          </p:nvSpPr>
          <p:spPr bwMode="auto">
            <a:xfrm>
              <a:off x="5161" y="2541"/>
              <a:ext cx="117" cy="9"/>
            </a:xfrm>
            <a:custGeom>
              <a:avLst/>
              <a:gdLst>
                <a:gd name="T0" fmla="*/ 0 w 217"/>
                <a:gd name="T1" fmla="*/ 27 h 27"/>
                <a:gd name="T2" fmla="*/ 32 w 217"/>
                <a:gd name="T3" fmla="*/ 0 h 27"/>
                <a:gd name="T4" fmla="*/ 217 w 217"/>
                <a:gd name="T5" fmla="*/ 0 h 27"/>
                <a:gd name="T6" fmla="*/ 194 w 217"/>
                <a:gd name="T7" fmla="*/ 27 h 27"/>
                <a:gd name="T8" fmla="*/ 0 w 217"/>
                <a:gd name="T9" fmla="*/ 27 h 27"/>
              </a:gdLst>
              <a:ahLst/>
              <a:cxnLst>
                <a:cxn ang="0">
                  <a:pos x="T0" y="T1"/>
                </a:cxn>
                <a:cxn ang="0">
                  <a:pos x="T2" y="T3"/>
                </a:cxn>
                <a:cxn ang="0">
                  <a:pos x="T4" y="T5"/>
                </a:cxn>
                <a:cxn ang="0">
                  <a:pos x="T6" y="T7"/>
                </a:cxn>
                <a:cxn ang="0">
                  <a:pos x="T8" y="T9"/>
                </a:cxn>
              </a:cxnLst>
              <a:rect l="0" t="0" r="r" b="b"/>
              <a:pathLst>
                <a:path w="217" h="27">
                  <a:moveTo>
                    <a:pt x="0" y="27"/>
                  </a:moveTo>
                  <a:lnTo>
                    <a:pt x="32" y="0"/>
                  </a:lnTo>
                  <a:lnTo>
                    <a:pt x="217" y="0"/>
                  </a:lnTo>
                  <a:lnTo>
                    <a:pt x="194" y="27"/>
                  </a:lnTo>
                  <a:lnTo>
                    <a:pt x="0" y="27"/>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75" name="Freeform 458"/>
            <p:cNvSpPr>
              <a:spLocks/>
            </p:cNvSpPr>
            <p:nvPr/>
          </p:nvSpPr>
          <p:spPr bwMode="auto">
            <a:xfrm>
              <a:off x="5178" y="2531"/>
              <a:ext cx="113" cy="10"/>
            </a:xfrm>
            <a:custGeom>
              <a:avLst/>
              <a:gdLst>
                <a:gd name="T0" fmla="*/ 0 w 209"/>
                <a:gd name="T1" fmla="*/ 28 h 28"/>
                <a:gd name="T2" fmla="*/ 34 w 209"/>
                <a:gd name="T3" fmla="*/ 0 h 28"/>
                <a:gd name="T4" fmla="*/ 209 w 209"/>
                <a:gd name="T5" fmla="*/ 0 h 28"/>
                <a:gd name="T6" fmla="*/ 185 w 209"/>
                <a:gd name="T7" fmla="*/ 28 h 28"/>
                <a:gd name="T8" fmla="*/ 0 w 209"/>
                <a:gd name="T9" fmla="*/ 28 h 28"/>
              </a:gdLst>
              <a:ahLst/>
              <a:cxnLst>
                <a:cxn ang="0">
                  <a:pos x="T0" y="T1"/>
                </a:cxn>
                <a:cxn ang="0">
                  <a:pos x="T2" y="T3"/>
                </a:cxn>
                <a:cxn ang="0">
                  <a:pos x="T4" y="T5"/>
                </a:cxn>
                <a:cxn ang="0">
                  <a:pos x="T6" y="T7"/>
                </a:cxn>
                <a:cxn ang="0">
                  <a:pos x="T8" y="T9"/>
                </a:cxn>
              </a:cxnLst>
              <a:rect l="0" t="0" r="r" b="b"/>
              <a:pathLst>
                <a:path w="209" h="28">
                  <a:moveTo>
                    <a:pt x="0" y="28"/>
                  </a:moveTo>
                  <a:lnTo>
                    <a:pt x="34" y="0"/>
                  </a:lnTo>
                  <a:lnTo>
                    <a:pt x="209" y="0"/>
                  </a:lnTo>
                  <a:lnTo>
                    <a:pt x="185" y="28"/>
                  </a:lnTo>
                  <a:lnTo>
                    <a:pt x="0" y="28"/>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76" name="Freeform 459"/>
            <p:cNvSpPr>
              <a:spLocks/>
            </p:cNvSpPr>
            <p:nvPr/>
          </p:nvSpPr>
          <p:spPr bwMode="auto">
            <a:xfrm>
              <a:off x="5197" y="2523"/>
              <a:ext cx="106" cy="8"/>
            </a:xfrm>
            <a:custGeom>
              <a:avLst/>
              <a:gdLst>
                <a:gd name="T0" fmla="*/ 0 w 196"/>
                <a:gd name="T1" fmla="*/ 26 h 26"/>
                <a:gd name="T2" fmla="*/ 31 w 196"/>
                <a:gd name="T3" fmla="*/ 0 h 26"/>
                <a:gd name="T4" fmla="*/ 196 w 196"/>
                <a:gd name="T5" fmla="*/ 0 h 26"/>
                <a:gd name="T6" fmla="*/ 175 w 196"/>
                <a:gd name="T7" fmla="*/ 26 h 26"/>
                <a:gd name="T8" fmla="*/ 0 w 196"/>
                <a:gd name="T9" fmla="*/ 26 h 26"/>
              </a:gdLst>
              <a:ahLst/>
              <a:cxnLst>
                <a:cxn ang="0">
                  <a:pos x="T0" y="T1"/>
                </a:cxn>
                <a:cxn ang="0">
                  <a:pos x="T2" y="T3"/>
                </a:cxn>
                <a:cxn ang="0">
                  <a:pos x="T4" y="T5"/>
                </a:cxn>
                <a:cxn ang="0">
                  <a:pos x="T6" y="T7"/>
                </a:cxn>
                <a:cxn ang="0">
                  <a:pos x="T8" y="T9"/>
                </a:cxn>
              </a:cxnLst>
              <a:rect l="0" t="0" r="r" b="b"/>
              <a:pathLst>
                <a:path w="196" h="26">
                  <a:moveTo>
                    <a:pt x="0" y="26"/>
                  </a:moveTo>
                  <a:lnTo>
                    <a:pt x="31" y="0"/>
                  </a:lnTo>
                  <a:lnTo>
                    <a:pt x="196" y="0"/>
                  </a:lnTo>
                  <a:lnTo>
                    <a:pt x="175" y="26"/>
                  </a:lnTo>
                  <a:lnTo>
                    <a:pt x="0" y="26"/>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77" name="Freeform 460"/>
            <p:cNvSpPr>
              <a:spLocks/>
            </p:cNvSpPr>
            <p:nvPr/>
          </p:nvSpPr>
          <p:spPr bwMode="auto">
            <a:xfrm>
              <a:off x="4860" y="2521"/>
              <a:ext cx="355" cy="183"/>
            </a:xfrm>
            <a:custGeom>
              <a:avLst/>
              <a:gdLst>
                <a:gd name="T0" fmla="*/ 653 w 657"/>
                <a:gd name="T1" fmla="*/ 0 h 549"/>
                <a:gd name="T2" fmla="*/ 650 w 657"/>
                <a:gd name="T3" fmla="*/ 1 h 549"/>
                <a:gd name="T4" fmla="*/ 0 w 657"/>
                <a:gd name="T5" fmla="*/ 543 h 549"/>
                <a:gd name="T6" fmla="*/ 7 w 657"/>
                <a:gd name="T7" fmla="*/ 549 h 549"/>
                <a:gd name="T8" fmla="*/ 657 w 657"/>
                <a:gd name="T9" fmla="*/ 7 h 549"/>
                <a:gd name="T10" fmla="*/ 653 w 657"/>
                <a:gd name="T11" fmla="*/ 8 h 549"/>
                <a:gd name="T12" fmla="*/ 653 w 657"/>
                <a:gd name="T13" fmla="*/ 0 h 549"/>
              </a:gdLst>
              <a:ahLst/>
              <a:cxnLst>
                <a:cxn ang="0">
                  <a:pos x="T0" y="T1"/>
                </a:cxn>
                <a:cxn ang="0">
                  <a:pos x="T2" y="T3"/>
                </a:cxn>
                <a:cxn ang="0">
                  <a:pos x="T4" y="T5"/>
                </a:cxn>
                <a:cxn ang="0">
                  <a:pos x="T6" y="T7"/>
                </a:cxn>
                <a:cxn ang="0">
                  <a:pos x="T8" y="T9"/>
                </a:cxn>
                <a:cxn ang="0">
                  <a:pos x="T10" y="T11"/>
                </a:cxn>
                <a:cxn ang="0">
                  <a:pos x="T12" y="T13"/>
                </a:cxn>
              </a:cxnLst>
              <a:rect l="0" t="0" r="r" b="b"/>
              <a:pathLst>
                <a:path w="657" h="549">
                  <a:moveTo>
                    <a:pt x="653" y="0"/>
                  </a:moveTo>
                  <a:lnTo>
                    <a:pt x="650" y="1"/>
                  </a:lnTo>
                  <a:lnTo>
                    <a:pt x="0" y="543"/>
                  </a:lnTo>
                  <a:lnTo>
                    <a:pt x="7" y="549"/>
                  </a:lnTo>
                  <a:lnTo>
                    <a:pt x="657" y="7"/>
                  </a:lnTo>
                  <a:lnTo>
                    <a:pt x="653" y="8"/>
                  </a:lnTo>
                  <a:lnTo>
                    <a:pt x="6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78" name="Freeform 461"/>
            <p:cNvSpPr>
              <a:spLocks/>
            </p:cNvSpPr>
            <p:nvPr/>
          </p:nvSpPr>
          <p:spPr bwMode="auto">
            <a:xfrm>
              <a:off x="5214" y="2521"/>
              <a:ext cx="91" cy="3"/>
            </a:xfrm>
            <a:custGeom>
              <a:avLst/>
              <a:gdLst>
                <a:gd name="T0" fmla="*/ 169 w 169"/>
                <a:gd name="T1" fmla="*/ 7 h 8"/>
                <a:gd name="T2" fmla="*/ 165 w 169"/>
                <a:gd name="T3" fmla="*/ 0 h 8"/>
                <a:gd name="T4" fmla="*/ 0 w 169"/>
                <a:gd name="T5" fmla="*/ 0 h 8"/>
                <a:gd name="T6" fmla="*/ 0 w 169"/>
                <a:gd name="T7" fmla="*/ 8 h 8"/>
                <a:gd name="T8" fmla="*/ 165 w 169"/>
                <a:gd name="T9" fmla="*/ 8 h 8"/>
                <a:gd name="T10" fmla="*/ 162 w 169"/>
                <a:gd name="T11" fmla="*/ 1 h 8"/>
                <a:gd name="T12" fmla="*/ 169 w 169"/>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69" h="8">
                  <a:moveTo>
                    <a:pt x="169" y="7"/>
                  </a:moveTo>
                  <a:lnTo>
                    <a:pt x="165" y="0"/>
                  </a:lnTo>
                  <a:lnTo>
                    <a:pt x="0" y="0"/>
                  </a:lnTo>
                  <a:lnTo>
                    <a:pt x="0" y="8"/>
                  </a:lnTo>
                  <a:lnTo>
                    <a:pt x="165" y="8"/>
                  </a:lnTo>
                  <a:lnTo>
                    <a:pt x="162" y="1"/>
                  </a:lnTo>
                  <a:lnTo>
                    <a:pt x="16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79" name="Freeform 462"/>
            <p:cNvSpPr>
              <a:spLocks/>
            </p:cNvSpPr>
            <p:nvPr/>
          </p:nvSpPr>
          <p:spPr bwMode="auto">
            <a:xfrm>
              <a:off x="5055" y="2522"/>
              <a:ext cx="250" cy="183"/>
            </a:xfrm>
            <a:custGeom>
              <a:avLst/>
              <a:gdLst>
                <a:gd name="T0" fmla="*/ 3 w 461"/>
                <a:gd name="T1" fmla="*/ 549 h 549"/>
                <a:gd name="T2" fmla="*/ 6 w 461"/>
                <a:gd name="T3" fmla="*/ 548 h 549"/>
                <a:gd name="T4" fmla="*/ 461 w 461"/>
                <a:gd name="T5" fmla="*/ 6 h 549"/>
                <a:gd name="T6" fmla="*/ 454 w 461"/>
                <a:gd name="T7" fmla="*/ 0 h 549"/>
                <a:gd name="T8" fmla="*/ 0 w 461"/>
                <a:gd name="T9" fmla="*/ 542 h 549"/>
                <a:gd name="T10" fmla="*/ 3 w 461"/>
                <a:gd name="T11" fmla="*/ 541 h 549"/>
                <a:gd name="T12" fmla="*/ 3 w 461"/>
                <a:gd name="T13" fmla="*/ 549 h 549"/>
              </a:gdLst>
              <a:ahLst/>
              <a:cxnLst>
                <a:cxn ang="0">
                  <a:pos x="T0" y="T1"/>
                </a:cxn>
                <a:cxn ang="0">
                  <a:pos x="T2" y="T3"/>
                </a:cxn>
                <a:cxn ang="0">
                  <a:pos x="T4" y="T5"/>
                </a:cxn>
                <a:cxn ang="0">
                  <a:pos x="T6" y="T7"/>
                </a:cxn>
                <a:cxn ang="0">
                  <a:pos x="T8" y="T9"/>
                </a:cxn>
                <a:cxn ang="0">
                  <a:pos x="T10" y="T11"/>
                </a:cxn>
                <a:cxn ang="0">
                  <a:pos x="T12" y="T13"/>
                </a:cxn>
              </a:cxnLst>
              <a:rect l="0" t="0" r="r" b="b"/>
              <a:pathLst>
                <a:path w="461" h="549">
                  <a:moveTo>
                    <a:pt x="3" y="549"/>
                  </a:moveTo>
                  <a:lnTo>
                    <a:pt x="6" y="548"/>
                  </a:lnTo>
                  <a:lnTo>
                    <a:pt x="461" y="6"/>
                  </a:lnTo>
                  <a:lnTo>
                    <a:pt x="454" y="0"/>
                  </a:lnTo>
                  <a:lnTo>
                    <a:pt x="0" y="542"/>
                  </a:lnTo>
                  <a:lnTo>
                    <a:pt x="3" y="541"/>
                  </a:lnTo>
                  <a:lnTo>
                    <a:pt x="3" y="5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80" name="Freeform 463"/>
            <p:cNvSpPr>
              <a:spLocks/>
            </p:cNvSpPr>
            <p:nvPr/>
          </p:nvSpPr>
          <p:spPr bwMode="auto">
            <a:xfrm>
              <a:off x="4860" y="2702"/>
              <a:ext cx="197" cy="3"/>
            </a:xfrm>
            <a:custGeom>
              <a:avLst/>
              <a:gdLst>
                <a:gd name="T0" fmla="*/ 0 w 364"/>
                <a:gd name="T1" fmla="*/ 1 h 8"/>
                <a:gd name="T2" fmla="*/ 4 w 364"/>
                <a:gd name="T3" fmla="*/ 8 h 8"/>
                <a:gd name="T4" fmla="*/ 364 w 364"/>
                <a:gd name="T5" fmla="*/ 8 h 8"/>
                <a:gd name="T6" fmla="*/ 364 w 364"/>
                <a:gd name="T7" fmla="*/ 0 h 8"/>
                <a:gd name="T8" fmla="*/ 4 w 364"/>
                <a:gd name="T9" fmla="*/ 0 h 8"/>
                <a:gd name="T10" fmla="*/ 7 w 364"/>
                <a:gd name="T11" fmla="*/ 7 h 8"/>
                <a:gd name="T12" fmla="*/ 0 w 364"/>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364" h="8">
                  <a:moveTo>
                    <a:pt x="0" y="1"/>
                  </a:moveTo>
                  <a:lnTo>
                    <a:pt x="4" y="8"/>
                  </a:lnTo>
                  <a:lnTo>
                    <a:pt x="364" y="8"/>
                  </a:lnTo>
                  <a:lnTo>
                    <a:pt x="364" y="0"/>
                  </a:lnTo>
                  <a:lnTo>
                    <a:pt x="4" y="0"/>
                  </a:lnTo>
                  <a:lnTo>
                    <a:pt x="7" y="7"/>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81" name="Freeform 464"/>
            <p:cNvSpPr>
              <a:spLocks/>
            </p:cNvSpPr>
            <p:nvPr/>
          </p:nvSpPr>
          <p:spPr bwMode="auto">
            <a:xfrm>
              <a:off x="5057" y="2700"/>
              <a:ext cx="12" cy="9"/>
            </a:xfrm>
            <a:custGeom>
              <a:avLst/>
              <a:gdLst>
                <a:gd name="T0" fmla="*/ 8 w 23"/>
                <a:gd name="T1" fmla="*/ 0 h 28"/>
                <a:gd name="T2" fmla="*/ 0 w 23"/>
                <a:gd name="T3" fmla="*/ 11 h 28"/>
                <a:gd name="T4" fmla="*/ 0 w 23"/>
                <a:gd name="T5" fmla="*/ 28 h 28"/>
                <a:gd name="T6" fmla="*/ 23 w 23"/>
                <a:gd name="T7" fmla="*/ 0 h 28"/>
                <a:gd name="T8" fmla="*/ 8 w 23"/>
                <a:gd name="T9" fmla="*/ 0 h 28"/>
              </a:gdLst>
              <a:ahLst/>
              <a:cxnLst>
                <a:cxn ang="0">
                  <a:pos x="T0" y="T1"/>
                </a:cxn>
                <a:cxn ang="0">
                  <a:pos x="T2" y="T3"/>
                </a:cxn>
                <a:cxn ang="0">
                  <a:pos x="T4" y="T5"/>
                </a:cxn>
                <a:cxn ang="0">
                  <a:pos x="T6" y="T7"/>
                </a:cxn>
                <a:cxn ang="0">
                  <a:pos x="T8" y="T9"/>
                </a:cxn>
              </a:cxnLst>
              <a:rect l="0" t="0" r="r" b="b"/>
              <a:pathLst>
                <a:path w="23" h="28">
                  <a:moveTo>
                    <a:pt x="8" y="0"/>
                  </a:moveTo>
                  <a:lnTo>
                    <a:pt x="0" y="11"/>
                  </a:lnTo>
                  <a:lnTo>
                    <a:pt x="0" y="28"/>
                  </a:lnTo>
                  <a:lnTo>
                    <a:pt x="23" y="0"/>
                  </a:lnTo>
                  <a:lnTo>
                    <a:pt x="8"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82" name="Freeform 465"/>
            <p:cNvSpPr>
              <a:spLocks/>
            </p:cNvSpPr>
            <p:nvPr/>
          </p:nvSpPr>
          <p:spPr bwMode="auto">
            <a:xfrm>
              <a:off x="5061" y="2691"/>
              <a:ext cx="21" cy="9"/>
            </a:xfrm>
            <a:custGeom>
              <a:avLst/>
              <a:gdLst>
                <a:gd name="T0" fmla="*/ 0 w 37"/>
                <a:gd name="T1" fmla="*/ 27 h 27"/>
                <a:gd name="T2" fmla="*/ 24 w 37"/>
                <a:gd name="T3" fmla="*/ 0 h 27"/>
                <a:gd name="T4" fmla="*/ 37 w 37"/>
                <a:gd name="T5" fmla="*/ 0 h 27"/>
                <a:gd name="T6" fmla="*/ 15 w 37"/>
                <a:gd name="T7" fmla="*/ 27 h 27"/>
                <a:gd name="T8" fmla="*/ 0 w 37"/>
                <a:gd name="T9" fmla="*/ 27 h 27"/>
              </a:gdLst>
              <a:ahLst/>
              <a:cxnLst>
                <a:cxn ang="0">
                  <a:pos x="T0" y="T1"/>
                </a:cxn>
                <a:cxn ang="0">
                  <a:pos x="T2" y="T3"/>
                </a:cxn>
                <a:cxn ang="0">
                  <a:pos x="T4" y="T5"/>
                </a:cxn>
                <a:cxn ang="0">
                  <a:pos x="T6" y="T7"/>
                </a:cxn>
                <a:cxn ang="0">
                  <a:pos x="T8" y="T9"/>
                </a:cxn>
              </a:cxnLst>
              <a:rect l="0" t="0" r="r" b="b"/>
              <a:pathLst>
                <a:path w="37" h="27">
                  <a:moveTo>
                    <a:pt x="0" y="27"/>
                  </a:moveTo>
                  <a:lnTo>
                    <a:pt x="24" y="0"/>
                  </a:lnTo>
                  <a:lnTo>
                    <a:pt x="37" y="0"/>
                  </a:lnTo>
                  <a:lnTo>
                    <a:pt x="15" y="27"/>
                  </a:lnTo>
                  <a:lnTo>
                    <a:pt x="0" y="27"/>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83" name="Freeform 466"/>
            <p:cNvSpPr>
              <a:spLocks/>
            </p:cNvSpPr>
            <p:nvPr/>
          </p:nvSpPr>
          <p:spPr bwMode="auto">
            <a:xfrm>
              <a:off x="5074" y="2681"/>
              <a:ext cx="20" cy="10"/>
            </a:xfrm>
            <a:custGeom>
              <a:avLst/>
              <a:gdLst>
                <a:gd name="T0" fmla="*/ 0 w 36"/>
                <a:gd name="T1" fmla="*/ 28 h 28"/>
                <a:gd name="T2" fmla="*/ 23 w 36"/>
                <a:gd name="T3" fmla="*/ 0 h 28"/>
                <a:gd name="T4" fmla="*/ 36 w 36"/>
                <a:gd name="T5" fmla="*/ 0 h 28"/>
                <a:gd name="T6" fmla="*/ 13 w 36"/>
                <a:gd name="T7" fmla="*/ 28 h 28"/>
                <a:gd name="T8" fmla="*/ 0 w 36"/>
                <a:gd name="T9" fmla="*/ 28 h 28"/>
              </a:gdLst>
              <a:ahLst/>
              <a:cxnLst>
                <a:cxn ang="0">
                  <a:pos x="T0" y="T1"/>
                </a:cxn>
                <a:cxn ang="0">
                  <a:pos x="T2" y="T3"/>
                </a:cxn>
                <a:cxn ang="0">
                  <a:pos x="T4" y="T5"/>
                </a:cxn>
                <a:cxn ang="0">
                  <a:pos x="T6" y="T7"/>
                </a:cxn>
                <a:cxn ang="0">
                  <a:pos x="T8" y="T9"/>
                </a:cxn>
              </a:cxnLst>
              <a:rect l="0" t="0" r="r" b="b"/>
              <a:pathLst>
                <a:path w="36" h="28">
                  <a:moveTo>
                    <a:pt x="0" y="28"/>
                  </a:moveTo>
                  <a:lnTo>
                    <a:pt x="23" y="0"/>
                  </a:lnTo>
                  <a:lnTo>
                    <a:pt x="36" y="0"/>
                  </a:lnTo>
                  <a:lnTo>
                    <a:pt x="13" y="28"/>
                  </a:lnTo>
                  <a:lnTo>
                    <a:pt x="0" y="28"/>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84" name="Freeform 467"/>
            <p:cNvSpPr>
              <a:spLocks/>
            </p:cNvSpPr>
            <p:nvPr/>
          </p:nvSpPr>
          <p:spPr bwMode="auto">
            <a:xfrm>
              <a:off x="5087" y="2672"/>
              <a:ext cx="20" cy="9"/>
            </a:xfrm>
            <a:custGeom>
              <a:avLst/>
              <a:gdLst>
                <a:gd name="T0" fmla="*/ 0 w 37"/>
                <a:gd name="T1" fmla="*/ 29 h 29"/>
                <a:gd name="T2" fmla="*/ 24 w 37"/>
                <a:gd name="T3" fmla="*/ 0 h 29"/>
                <a:gd name="T4" fmla="*/ 37 w 37"/>
                <a:gd name="T5" fmla="*/ 0 h 29"/>
                <a:gd name="T6" fmla="*/ 13 w 37"/>
                <a:gd name="T7" fmla="*/ 29 h 29"/>
                <a:gd name="T8" fmla="*/ 0 w 37"/>
                <a:gd name="T9" fmla="*/ 29 h 29"/>
              </a:gdLst>
              <a:ahLst/>
              <a:cxnLst>
                <a:cxn ang="0">
                  <a:pos x="T0" y="T1"/>
                </a:cxn>
                <a:cxn ang="0">
                  <a:pos x="T2" y="T3"/>
                </a:cxn>
                <a:cxn ang="0">
                  <a:pos x="T4" y="T5"/>
                </a:cxn>
                <a:cxn ang="0">
                  <a:pos x="T6" y="T7"/>
                </a:cxn>
                <a:cxn ang="0">
                  <a:pos x="T8" y="T9"/>
                </a:cxn>
              </a:cxnLst>
              <a:rect l="0" t="0" r="r" b="b"/>
              <a:pathLst>
                <a:path w="37" h="29">
                  <a:moveTo>
                    <a:pt x="0" y="29"/>
                  </a:moveTo>
                  <a:lnTo>
                    <a:pt x="24" y="0"/>
                  </a:lnTo>
                  <a:lnTo>
                    <a:pt x="37" y="0"/>
                  </a:lnTo>
                  <a:lnTo>
                    <a:pt x="13" y="29"/>
                  </a:lnTo>
                  <a:lnTo>
                    <a:pt x="0" y="29"/>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85" name="Freeform 468"/>
            <p:cNvSpPr>
              <a:spLocks/>
            </p:cNvSpPr>
            <p:nvPr/>
          </p:nvSpPr>
          <p:spPr bwMode="auto">
            <a:xfrm>
              <a:off x="5100" y="2663"/>
              <a:ext cx="19" cy="9"/>
            </a:xfrm>
            <a:custGeom>
              <a:avLst/>
              <a:gdLst>
                <a:gd name="T0" fmla="*/ 0 w 36"/>
                <a:gd name="T1" fmla="*/ 27 h 27"/>
                <a:gd name="T2" fmla="*/ 23 w 36"/>
                <a:gd name="T3" fmla="*/ 0 h 27"/>
                <a:gd name="T4" fmla="*/ 36 w 36"/>
                <a:gd name="T5" fmla="*/ 0 h 27"/>
                <a:gd name="T6" fmla="*/ 13 w 36"/>
                <a:gd name="T7" fmla="*/ 27 h 27"/>
                <a:gd name="T8" fmla="*/ 0 w 36"/>
                <a:gd name="T9" fmla="*/ 27 h 27"/>
              </a:gdLst>
              <a:ahLst/>
              <a:cxnLst>
                <a:cxn ang="0">
                  <a:pos x="T0" y="T1"/>
                </a:cxn>
                <a:cxn ang="0">
                  <a:pos x="T2" y="T3"/>
                </a:cxn>
                <a:cxn ang="0">
                  <a:pos x="T4" y="T5"/>
                </a:cxn>
                <a:cxn ang="0">
                  <a:pos x="T6" y="T7"/>
                </a:cxn>
                <a:cxn ang="0">
                  <a:pos x="T8" y="T9"/>
                </a:cxn>
              </a:cxnLst>
              <a:rect l="0" t="0" r="r" b="b"/>
              <a:pathLst>
                <a:path w="36" h="27">
                  <a:moveTo>
                    <a:pt x="0" y="27"/>
                  </a:moveTo>
                  <a:lnTo>
                    <a:pt x="23" y="0"/>
                  </a:lnTo>
                  <a:lnTo>
                    <a:pt x="36" y="0"/>
                  </a:lnTo>
                  <a:lnTo>
                    <a:pt x="13" y="27"/>
                  </a:lnTo>
                  <a:lnTo>
                    <a:pt x="0" y="2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86" name="Freeform 469"/>
            <p:cNvSpPr>
              <a:spLocks/>
            </p:cNvSpPr>
            <p:nvPr/>
          </p:nvSpPr>
          <p:spPr bwMode="auto">
            <a:xfrm>
              <a:off x="5112" y="2653"/>
              <a:ext cx="20" cy="10"/>
            </a:xfrm>
            <a:custGeom>
              <a:avLst/>
              <a:gdLst>
                <a:gd name="T0" fmla="*/ 0 w 36"/>
                <a:gd name="T1" fmla="*/ 28 h 28"/>
                <a:gd name="T2" fmla="*/ 24 w 36"/>
                <a:gd name="T3" fmla="*/ 0 h 28"/>
                <a:gd name="T4" fmla="*/ 36 w 36"/>
                <a:gd name="T5" fmla="*/ 0 h 28"/>
                <a:gd name="T6" fmla="*/ 13 w 36"/>
                <a:gd name="T7" fmla="*/ 28 h 28"/>
                <a:gd name="T8" fmla="*/ 0 w 36"/>
                <a:gd name="T9" fmla="*/ 28 h 28"/>
              </a:gdLst>
              <a:ahLst/>
              <a:cxnLst>
                <a:cxn ang="0">
                  <a:pos x="T0" y="T1"/>
                </a:cxn>
                <a:cxn ang="0">
                  <a:pos x="T2" y="T3"/>
                </a:cxn>
                <a:cxn ang="0">
                  <a:pos x="T4" y="T5"/>
                </a:cxn>
                <a:cxn ang="0">
                  <a:pos x="T6" y="T7"/>
                </a:cxn>
                <a:cxn ang="0">
                  <a:pos x="T8" y="T9"/>
                </a:cxn>
              </a:cxnLst>
              <a:rect l="0" t="0" r="r" b="b"/>
              <a:pathLst>
                <a:path w="36" h="28">
                  <a:moveTo>
                    <a:pt x="0" y="28"/>
                  </a:moveTo>
                  <a:lnTo>
                    <a:pt x="24" y="0"/>
                  </a:lnTo>
                  <a:lnTo>
                    <a:pt x="36" y="0"/>
                  </a:lnTo>
                  <a:lnTo>
                    <a:pt x="13" y="28"/>
                  </a:lnTo>
                  <a:lnTo>
                    <a:pt x="0" y="28"/>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87" name="Freeform 470"/>
            <p:cNvSpPr>
              <a:spLocks/>
            </p:cNvSpPr>
            <p:nvPr/>
          </p:nvSpPr>
          <p:spPr bwMode="auto">
            <a:xfrm>
              <a:off x="5125" y="2644"/>
              <a:ext cx="19" cy="9"/>
            </a:xfrm>
            <a:custGeom>
              <a:avLst/>
              <a:gdLst>
                <a:gd name="T0" fmla="*/ 0 w 34"/>
                <a:gd name="T1" fmla="*/ 28 h 28"/>
                <a:gd name="T2" fmla="*/ 24 w 34"/>
                <a:gd name="T3" fmla="*/ 0 h 28"/>
                <a:gd name="T4" fmla="*/ 34 w 34"/>
                <a:gd name="T5" fmla="*/ 0 h 28"/>
                <a:gd name="T6" fmla="*/ 12 w 34"/>
                <a:gd name="T7" fmla="*/ 28 h 28"/>
                <a:gd name="T8" fmla="*/ 0 w 34"/>
                <a:gd name="T9" fmla="*/ 28 h 28"/>
              </a:gdLst>
              <a:ahLst/>
              <a:cxnLst>
                <a:cxn ang="0">
                  <a:pos x="T0" y="T1"/>
                </a:cxn>
                <a:cxn ang="0">
                  <a:pos x="T2" y="T3"/>
                </a:cxn>
                <a:cxn ang="0">
                  <a:pos x="T4" y="T5"/>
                </a:cxn>
                <a:cxn ang="0">
                  <a:pos x="T6" y="T7"/>
                </a:cxn>
                <a:cxn ang="0">
                  <a:pos x="T8" y="T9"/>
                </a:cxn>
              </a:cxnLst>
              <a:rect l="0" t="0" r="r" b="b"/>
              <a:pathLst>
                <a:path w="34" h="28">
                  <a:moveTo>
                    <a:pt x="0" y="28"/>
                  </a:moveTo>
                  <a:lnTo>
                    <a:pt x="24" y="0"/>
                  </a:lnTo>
                  <a:lnTo>
                    <a:pt x="34" y="0"/>
                  </a:lnTo>
                  <a:lnTo>
                    <a:pt x="12" y="28"/>
                  </a:lnTo>
                  <a:lnTo>
                    <a:pt x="0" y="28"/>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88" name="Freeform 471"/>
            <p:cNvSpPr>
              <a:spLocks/>
            </p:cNvSpPr>
            <p:nvPr/>
          </p:nvSpPr>
          <p:spPr bwMode="auto">
            <a:xfrm>
              <a:off x="5138" y="2635"/>
              <a:ext cx="19" cy="9"/>
            </a:xfrm>
            <a:custGeom>
              <a:avLst/>
              <a:gdLst>
                <a:gd name="T0" fmla="*/ 0 w 33"/>
                <a:gd name="T1" fmla="*/ 28 h 28"/>
                <a:gd name="T2" fmla="*/ 22 w 33"/>
                <a:gd name="T3" fmla="*/ 0 h 28"/>
                <a:gd name="T4" fmla="*/ 33 w 33"/>
                <a:gd name="T5" fmla="*/ 0 h 28"/>
                <a:gd name="T6" fmla="*/ 10 w 33"/>
                <a:gd name="T7" fmla="*/ 28 h 28"/>
                <a:gd name="T8" fmla="*/ 0 w 33"/>
                <a:gd name="T9" fmla="*/ 28 h 28"/>
              </a:gdLst>
              <a:ahLst/>
              <a:cxnLst>
                <a:cxn ang="0">
                  <a:pos x="T0" y="T1"/>
                </a:cxn>
                <a:cxn ang="0">
                  <a:pos x="T2" y="T3"/>
                </a:cxn>
                <a:cxn ang="0">
                  <a:pos x="T4" y="T5"/>
                </a:cxn>
                <a:cxn ang="0">
                  <a:pos x="T6" y="T7"/>
                </a:cxn>
                <a:cxn ang="0">
                  <a:pos x="T8" y="T9"/>
                </a:cxn>
              </a:cxnLst>
              <a:rect l="0" t="0" r="r" b="b"/>
              <a:pathLst>
                <a:path w="33" h="28">
                  <a:moveTo>
                    <a:pt x="0" y="28"/>
                  </a:moveTo>
                  <a:lnTo>
                    <a:pt x="22" y="0"/>
                  </a:lnTo>
                  <a:lnTo>
                    <a:pt x="33" y="0"/>
                  </a:lnTo>
                  <a:lnTo>
                    <a:pt x="10" y="28"/>
                  </a:lnTo>
                  <a:lnTo>
                    <a:pt x="0" y="28"/>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89" name="Freeform 472"/>
            <p:cNvSpPr>
              <a:spLocks/>
            </p:cNvSpPr>
            <p:nvPr/>
          </p:nvSpPr>
          <p:spPr bwMode="auto">
            <a:xfrm>
              <a:off x="5150" y="2625"/>
              <a:ext cx="20" cy="10"/>
            </a:xfrm>
            <a:custGeom>
              <a:avLst/>
              <a:gdLst>
                <a:gd name="T0" fmla="*/ 0 w 35"/>
                <a:gd name="T1" fmla="*/ 29 h 29"/>
                <a:gd name="T2" fmla="*/ 24 w 35"/>
                <a:gd name="T3" fmla="*/ 0 h 29"/>
                <a:gd name="T4" fmla="*/ 35 w 35"/>
                <a:gd name="T5" fmla="*/ 0 h 29"/>
                <a:gd name="T6" fmla="*/ 11 w 35"/>
                <a:gd name="T7" fmla="*/ 29 h 29"/>
                <a:gd name="T8" fmla="*/ 0 w 35"/>
                <a:gd name="T9" fmla="*/ 29 h 29"/>
              </a:gdLst>
              <a:ahLst/>
              <a:cxnLst>
                <a:cxn ang="0">
                  <a:pos x="T0" y="T1"/>
                </a:cxn>
                <a:cxn ang="0">
                  <a:pos x="T2" y="T3"/>
                </a:cxn>
                <a:cxn ang="0">
                  <a:pos x="T4" y="T5"/>
                </a:cxn>
                <a:cxn ang="0">
                  <a:pos x="T6" y="T7"/>
                </a:cxn>
                <a:cxn ang="0">
                  <a:pos x="T8" y="T9"/>
                </a:cxn>
              </a:cxnLst>
              <a:rect l="0" t="0" r="r" b="b"/>
              <a:pathLst>
                <a:path w="35" h="29">
                  <a:moveTo>
                    <a:pt x="0" y="29"/>
                  </a:moveTo>
                  <a:lnTo>
                    <a:pt x="24" y="0"/>
                  </a:lnTo>
                  <a:lnTo>
                    <a:pt x="35" y="0"/>
                  </a:lnTo>
                  <a:lnTo>
                    <a:pt x="11" y="29"/>
                  </a:lnTo>
                  <a:lnTo>
                    <a:pt x="0" y="29"/>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90" name="Freeform 473"/>
            <p:cNvSpPr>
              <a:spLocks/>
            </p:cNvSpPr>
            <p:nvPr/>
          </p:nvSpPr>
          <p:spPr bwMode="auto">
            <a:xfrm>
              <a:off x="5163" y="2616"/>
              <a:ext cx="19" cy="9"/>
            </a:xfrm>
            <a:custGeom>
              <a:avLst/>
              <a:gdLst>
                <a:gd name="T0" fmla="*/ 0 w 34"/>
                <a:gd name="T1" fmla="*/ 27 h 27"/>
                <a:gd name="T2" fmla="*/ 24 w 34"/>
                <a:gd name="T3" fmla="*/ 0 h 27"/>
                <a:gd name="T4" fmla="*/ 34 w 34"/>
                <a:gd name="T5" fmla="*/ 0 h 27"/>
                <a:gd name="T6" fmla="*/ 11 w 34"/>
                <a:gd name="T7" fmla="*/ 27 h 27"/>
                <a:gd name="T8" fmla="*/ 0 w 34"/>
                <a:gd name="T9" fmla="*/ 27 h 27"/>
              </a:gdLst>
              <a:ahLst/>
              <a:cxnLst>
                <a:cxn ang="0">
                  <a:pos x="T0" y="T1"/>
                </a:cxn>
                <a:cxn ang="0">
                  <a:pos x="T2" y="T3"/>
                </a:cxn>
                <a:cxn ang="0">
                  <a:pos x="T4" y="T5"/>
                </a:cxn>
                <a:cxn ang="0">
                  <a:pos x="T6" y="T7"/>
                </a:cxn>
                <a:cxn ang="0">
                  <a:pos x="T8" y="T9"/>
                </a:cxn>
              </a:cxnLst>
              <a:rect l="0" t="0" r="r" b="b"/>
              <a:pathLst>
                <a:path w="34" h="27">
                  <a:moveTo>
                    <a:pt x="0" y="27"/>
                  </a:moveTo>
                  <a:lnTo>
                    <a:pt x="24" y="0"/>
                  </a:lnTo>
                  <a:lnTo>
                    <a:pt x="34" y="0"/>
                  </a:lnTo>
                  <a:lnTo>
                    <a:pt x="11" y="27"/>
                  </a:lnTo>
                  <a:lnTo>
                    <a:pt x="0" y="27"/>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91" name="Freeform 474"/>
            <p:cNvSpPr>
              <a:spLocks/>
            </p:cNvSpPr>
            <p:nvPr/>
          </p:nvSpPr>
          <p:spPr bwMode="auto">
            <a:xfrm>
              <a:off x="5176" y="2607"/>
              <a:ext cx="18" cy="9"/>
            </a:xfrm>
            <a:custGeom>
              <a:avLst/>
              <a:gdLst>
                <a:gd name="T0" fmla="*/ 0 w 33"/>
                <a:gd name="T1" fmla="*/ 28 h 28"/>
                <a:gd name="T2" fmla="*/ 23 w 33"/>
                <a:gd name="T3" fmla="*/ 0 h 28"/>
                <a:gd name="T4" fmla="*/ 33 w 33"/>
                <a:gd name="T5" fmla="*/ 0 h 28"/>
                <a:gd name="T6" fmla="*/ 10 w 33"/>
                <a:gd name="T7" fmla="*/ 28 h 28"/>
                <a:gd name="T8" fmla="*/ 0 w 33"/>
                <a:gd name="T9" fmla="*/ 28 h 28"/>
              </a:gdLst>
              <a:ahLst/>
              <a:cxnLst>
                <a:cxn ang="0">
                  <a:pos x="T0" y="T1"/>
                </a:cxn>
                <a:cxn ang="0">
                  <a:pos x="T2" y="T3"/>
                </a:cxn>
                <a:cxn ang="0">
                  <a:pos x="T4" y="T5"/>
                </a:cxn>
                <a:cxn ang="0">
                  <a:pos x="T6" y="T7"/>
                </a:cxn>
                <a:cxn ang="0">
                  <a:pos x="T8" y="T9"/>
                </a:cxn>
              </a:cxnLst>
              <a:rect l="0" t="0" r="r" b="b"/>
              <a:pathLst>
                <a:path w="33" h="28">
                  <a:moveTo>
                    <a:pt x="0" y="28"/>
                  </a:moveTo>
                  <a:lnTo>
                    <a:pt x="23" y="0"/>
                  </a:lnTo>
                  <a:lnTo>
                    <a:pt x="33" y="0"/>
                  </a:lnTo>
                  <a:lnTo>
                    <a:pt x="10" y="28"/>
                  </a:lnTo>
                  <a:lnTo>
                    <a:pt x="0" y="28"/>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92" name="Freeform 475"/>
            <p:cNvSpPr>
              <a:spLocks/>
            </p:cNvSpPr>
            <p:nvPr/>
          </p:nvSpPr>
          <p:spPr bwMode="auto">
            <a:xfrm>
              <a:off x="5188" y="2597"/>
              <a:ext cx="19" cy="10"/>
            </a:xfrm>
            <a:custGeom>
              <a:avLst/>
              <a:gdLst>
                <a:gd name="T0" fmla="*/ 0 w 33"/>
                <a:gd name="T1" fmla="*/ 28 h 28"/>
                <a:gd name="T2" fmla="*/ 24 w 33"/>
                <a:gd name="T3" fmla="*/ 0 h 28"/>
                <a:gd name="T4" fmla="*/ 33 w 33"/>
                <a:gd name="T5" fmla="*/ 0 h 28"/>
                <a:gd name="T6" fmla="*/ 10 w 33"/>
                <a:gd name="T7" fmla="*/ 28 h 28"/>
                <a:gd name="T8" fmla="*/ 0 w 33"/>
                <a:gd name="T9" fmla="*/ 28 h 28"/>
              </a:gdLst>
              <a:ahLst/>
              <a:cxnLst>
                <a:cxn ang="0">
                  <a:pos x="T0" y="T1"/>
                </a:cxn>
                <a:cxn ang="0">
                  <a:pos x="T2" y="T3"/>
                </a:cxn>
                <a:cxn ang="0">
                  <a:pos x="T4" y="T5"/>
                </a:cxn>
                <a:cxn ang="0">
                  <a:pos x="T6" y="T7"/>
                </a:cxn>
                <a:cxn ang="0">
                  <a:pos x="T8" y="T9"/>
                </a:cxn>
              </a:cxnLst>
              <a:rect l="0" t="0" r="r" b="b"/>
              <a:pathLst>
                <a:path w="33" h="28">
                  <a:moveTo>
                    <a:pt x="0" y="28"/>
                  </a:moveTo>
                  <a:lnTo>
                    <a:pt x="24" y="0"/>
                  </a:lnTo>
                  <a:lnTo>
                    <a:pt x="33" y="0"/>
                  </a:lnTo>
                  <a:lnTo>
                    <a:pt x="10" y="28"/>
                  </a:lnTo>
                  <a:lnTo>
                    <a:pt x="0" y="28"/>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93" name="Freeform 476"/>
            <p:cNvSpPr>
              <a:spLocks/>
            </p:cNvSpPr>
            <p:nvPr/>
          </p:nvSpPr>
          <p:spPr bwMode="auto">
            <a:xfrm>
              <a:off x="5201" y="2588"/>
              <a:ext cx="19" cy="9"/>
            </a:xfrm>
            <a:custGeom>
              <a:avLst/>
              <a:gdLst>
                <a:gd name="T0" fmla="*/ 0 w 32"/>
                <a:gd name="T1" fmla="*/ 28 h 28"/>
                <a:gd name="T2" fmla="*/ 22 w 32"/>
                <a:gd name="T3" fmla="*/ 0 h 28"/>
                <a:gd name="T4" fmla="*/ 32 w 32"/>
                <a:gd name="T5" fmla="*/ 0 h 28"/>
                <a:gd name="T6" fmla="*/ 9 w 32"/>
                <a:gd name="T7" fmla="*/ 28 h 28"/>
                <a:gd name="T8" fmla="*/ 0 w 32"/>
                <a:gd name="T9" fmla="*/ 28 h 28"/>
              </a:gdLst>
              <a:ahLst/>
              <a:cxnLst>
                <a:cxn ang="0">
                  <a:pos x="T0" y="T1"/>
                </a:cxn>
                <a:cxn ang="0">
                  <a:pos x="T2" y="T3"/>
                </a:cxn>
                <a:cxn ang="0">
                  <a:pos x="T4" y="T5"/>
                </a:cxn>
                <a:cxn ang="0">
                  <a:pos x="T6" y="T7"/>
                </a:cxn>
                <a:cxn ang="0">
                  <a:pos x="T8" y="T9"/>
                </a:cxn>
              </a:cxnLst>
              <a:rect l="0" t="0" r="r" b="b"/>
              <a:pathLst>
                <a:path w="32" h="28">
                  <a:moveTo>
                    <a:pt x="0" y="28"/>
                  </a:moveTo>
                  <a:lnTo>
                    <a:pt x="22" y="0"/>
                  </a:lnTo>
                  <a:lnTo>
                    <a:pt x="32" y="0"/>
                  </a:lnTo>
                  <a:lnTo>
                    <a:pt x="9" y="28"/>
                  </a:lnTo>
                  <a:lnTo>
                    <a:pt x="0" y="28"/>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94" name="Freeform 477"/>
            <p:cNvSpPr>
              <a:spLocks/>
            </p:cNvSpPr>
            <p:nvPr/>
          </p:nvSpPr>
          <p:spPr bwMode="auto">
            <a:xfrm>
              <a:off x="5214" y="2578"/>
              <a:ext cx="17" cy="10"/>
            </a:xfrm>
            <a:custGeom>
              <a:avLst/>
              <a:gdLst>
                <a:gd name="T0" fmla="*/ 0 w 33"/>
                <a:gd name="T1" fmla="*/ 29 h 29"/>
                <a:gd name="T2" fmla="*/ 24 w 33"/>
                <a:gd name="T3" fmla="*/ 0 h 29"/>
                <a:gd name="T4" fmla="*/ 33 w 33"/>
                <a:gd name="T5" fmla="*/ 0 h 29"/>
                <a:gd name="T6" fmla="*/ 10 w 33"/>
                <a:gd name="T7" fmla="*/ 29 h 29"/>
                <a:gd name="T8" fmla="*/ 0 w 33"/>
                <a:gd name="T9" fmla="*/ 29 h 29"/>
              </a:gdLst>
              <a:ahLst/>
              <a:cxnLst>
                <a:cxn ang="0">
                  <a:pos x="T0" y="T1"/>
                </a:cxn>
                <a:cxn ang="0">
                  <a:pos x="T2" y="T3"/>
                </a:cxn>
                <a:cxn ang="0">
                  <a:pos x="T4" y="T5"/>
                </a:cxn>
                <a:cxn ang="0">
                  <a:pos x="T6" y="T7"/>
                </a:cxn>
                <a:cxn ang="0">
                  <a:pos x="T8" y="T9"/>
                </a:cxn>
              </a:cxnLst>
              <a:rect l="0" t="0" r="r" b="b"/>
              <a:pathLst>
                <a:path w="33" h="29">
                  <a:moveTo>
                    <a:pt x="0" y="29"/>
                  </a:moveTo>
                  <a:lnTo>
                    <a:pt x="24" y="0"/>
                  </a:lnTo>
                  <a:lnTo>
                    <a:pt x="33" y="0"/>
                  </a:lnTo>
                  <a:lnTo>
                    <a:pt x="10" y="29"/>
                  </a:lnTo>
                  <a:lnTo>
                    <a:pt x="0" y="29"/>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95" name="Freeform 478"/>
            <p:cNvSpPr>
              <a:spLocks/>
            </p:cNvSpPr>
            <p:nvPr/>
          </p:nvSpPr>
          <p:spPr bwMode="auto">
            <a:xfrm>
              <a:off x="5227" y="2569"/>
              <a:ext cx="16" cy="9"/>
            </a:xfrm>
            <a:custGeom>
              <a:avLst/>
              <a:gdLst>
                <a:gd name="T0" fmla="*/ 0 w 32"/>
                <a:gd name="T1" fmla="*/ 27 h 27"/>
                <a:gd name="T2" fmla="*/ 24 w 32"/>
                <a:gd name="T3" fmla="*/ 0 h 27"/>
                <a:gd name="T4" fmla="*/ 32 w 32"/>
                <a:gd name="T5" fmla="*/ 0 h 27"/>
                <a:gd name="T6" fmla="*/ 9 w 32"/>
                <a:gd name="T7" fmla="*/ 27 h 27"/>
                <a:gd name="T8" fmla="*/ 0 w 32"/>
                <a:gd name="T9" fmla="*/ 27 h 27"/>
              </a:gdLst>
              <a:ahLst/>
              <a:cxnLst>
                <a:cxn ang="0">
                  <a:pos x="T0" y="T1"/>
                </a:cxn>
                <a:cxn ang="0">
                  <a:pos x="T2" y="T3"/>
                </a:cxn>
                <a:cxn ang="0">
                  <a:pos x="T4" y="T5"/>
                </a:cxn>
                <a:cxn ang="0">
                  <a:pos x="T6" y="T7"/>
                </a:cxn>
                <a:cxn ang="0">
                  <a:pos x="T8" y="T9"/>
                </a:cxn>
              </a:cxnLst>
              <a:rect l="0" t="0" r="r" b="b"/>
              <a:pathLst>
                <a:path w="32" h="27">
                  <a:moveTo>
                    <a:pt x="0" y="27"/>
                  </a:moveTo>
                  <a:lnTo>
                    <a:pt x="24" y="0"/>
                  </a:lnTo>
                  <a:lnTo>
                    <a:pt x="32" y="0"/>
                  </a:lnTo>
                  <a:lnTo>
                    <a:pt x="9" y="27"/>
                  </a:lnTo>
                  <a:lnTo>
                    <a:pt x="0" y="2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96" name="Freeform 479"/>
            <p:cNvSpPr>
              <a:spLocks/>
            </p:cNvSpPr>
            <p:nvPr/>
          </p:nvSpPr>
          <p:spPr bwMode="auto">
            <a:xfrm>
              <a:off x="5240" y="2560"/>
              <a:ext cx="16" cy="9"/>
            </a:xfrm>
            <a:custGeom>
              <a:avLst/>
              <a:gdLst>
                <a:gd name="T0" fmla="*/ 0 w 31"/>
                <a:gd name="T1" fmla="*/ 28 h 28"/>
                <a:gd name="T2" fmla="*/ 23 w 31"/>
                <a:gd name="T3" fmla="*/ 0 h 28"/>
                <a:gd name="T4" fmla="*/ 31 w 31"/>
                <a:gd name="T5" fmla="*/ 0 h 28"/>
                <a:gd name="T6" fmla="*/ 8 w 31"/>
                <a:gd name="T7" fmla="*/ 28 h 28"/>
                <a:gd name="T8" fmla="*/ 0 w 31"/>
                <a:gd name="T9" fmla="*/ 28 h 28"/>
              </a:gdLst>
              <a:ahLst/>
              <a:cxnLst>
                <a:cxn ang="0">
                  <a:pos x="T0" y="T1"/>
                </a:cxn>
                <a:cxn ang="0">
                  <a:pos x="T2" y="T3"/>
                </a:cxn>
                <a:cxn ang="0">
                  <a:pos x="T4" y="T5"/>
                </a:cxn>
                <a:cxn ang="0">
                  <a:pos x="T6" y="T7"/>
                </a:cxn>
                <a:cxn ang="0">
                  <a:pos x="T8" y="T9"/>
                </a:cxn>
              </a:cxnLst>
              <a:rect l="0" t="0" r="r" b="b"/>
              <a:pathLst>
                <a:path w="31" h="28">
                  <a:moveTo>
                    <a:pt x="0" y="28"/>
                  </a:moveTo>
                  <a:lnTo>
                    <a:pt x="23" y="0"/>
                  </a:lnTo>
                  <a:lnTo>
                    <a:pt x="31" y="0"/>
                  </a:lnTo>
                  <a:lnTo>
                    <a:pt x="8" y="28"/>
                  </a:lnTo>
                  <a:lnTo>
                    <a:pt x="0" y="2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97" name="Freeform 480"/>
            <p:cNvSpPr>
              <a:spLocks/>
            </p:cNvSpPr>
            <p:nvPr/>
          </p:nvSpPr>
          <p:spPr bwMode="auto">
            <a:xfrm>
              <a:off x="5252" y="2551"/>
              <a:ext cx="17" cy="9"/>
            </a:xfrm>
            <a:custGeom>
              <a:avLst/>
              <a:gdLst>
                <a:gd name="T0" fmla="*/ 0 w 31"/>
                <a:gd name="T1" fmla="*/ 28 h 28"/>
                <a:gd name="T2" fmla="*/ 24 w 31"/>
                <a:gd name="T3" fmla="*/ 0 h 28"/>
                <a:gd name="T4" fmla="*/ 31 w 31"/>
                <a:gd name="T5" fmla="*/ 0 h 28"/>
                <a:gd name="T6" fmla="*/ 8 w 31"/>
                <a:gd name="T7" fmla="*/ 28 h 28"/>
                <a:gd name="T8" fmla="*/ 0 w 31"/>
                <a:gd name="T9" fmla="*/ 28 h 28"/>
              </a:gdLst>
              <a:ahLst/>
              <a:cxnLst>
                <a:cxn ang="0">
                  <a:pos x="T0" y="T1"/>
                </a:cxn>
                <a:cxn ang="0">
                  <a:pos x="T2" y="T3"/>
                </a:cxn>
                <a:cxn ang="0">
                  <a:pos x="T4" y="T5"/>
                </a:cxn>
                <a:cxn ang="0">
                  <a:pos x="T6" y="T7"/>
                </a:cxn>
                <a:cxn ang="0">
                  <a:pos x="T8" y="T9"/>
                </a:cxn>
              </a:cxnLst>
              <a:rect l="0" t="0" r="r" b="b"/>
              <a:pathLst>
                <a:path w="31" h="28">
                  <a:moveTo>
                    <a:pt x="0" y="28"/>
                  </a:moveTo>
                  <a:lnTo>
                    <a:pt x="24" y="0"/>
                  </a:lnTo>
                  <a:lnTo>
                    <a:pt x="31" y="0"/>
                  </a:lnTo>
                  <a:lnTo>
                    <a:pt x="8" y="28"/>
                  </a:lnTo>
                  <a:lnTo>
                    <a:pt x="0" y="2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98" name="Freeform 481"/>
            <p:cNvSpPr>
              <a:spLocks/>
            </p:cNvSpPr>
            <p:nvPr/>
          </p:nvSpPr>
          <p:spPr bwMode="auto">
            <a:xfrm>
              <a:off x="5265" y="2541"/>
              <a:ext cx="16" cy="10"/>
            </a:xfrm>
            <a:custGeom>
              <a:avLst/>
              <a:gdLst>
                <a:gd name="T0" fmla="*/ 0 w 30"/>
                <a:gd name="T1" fmla="*/ 28 h 28"/>
                <a:gd name="T2" fmla="*/ 24 w 30"/>
                <a:gd name="T3" fmla="*/ 0 h 28"/>
                <a:gd name="T4" fmla="*/ 30 w 30"/>
                <a:gd name="T5" fmla="*/ 0 h 28"/>
                <a:gd name="T6" fmla="*/ 7 w 30"/>
                <a:gd name="T7" fmla="*/ 28 h 28"/>
                <a:gd name="T8" fmla="*/ 0 w 30"/>
                <a:gd name="T9" fmla="*/ 28 h 28"/>
              </a:gdLst>
              <a:ahLst/>
              <a:cxnLst>
                <a:cxn ang="0">
                  <a:pos x="T0" y="T1"/>
                </a:cxn>
                <a:cxn ang="0">
                  <a:pos x="T2" y="T3"/>
                </a:cxn>
                <a:cxn ang="0">
                  <a:pos x="T4" y="T5"/>
                </a:cxn>
                <a:cxn ang="0">
                  <a:pos x="T6" y="T7"/>
                </a:cxn>
                <a:cxn ang="0">
                  <a:pos x="T8" y="T9"/>
                </a:cxn>
              </a:cxnLst>
              <a:rect l="0" t="0" r="r" b="b"/>
              <a:pathLst>
                <a:path w="30" h="28">
                  <a:moveTo>
                    <a:pt x="0" y="28"/>
                  </a:moveTo>
                  <a:lnTo>
                    <a:pt x="24" y="0"/>
                  </a:lnTo>
                  <a:lnTo>
                    <a:pt x="30" y="0"/>
                  </a:lnTo>
                  <a:lnTo>
                    <a:pt x="7" y="28"/>
                  </a:lnTo>
                  <a:lnTo>
                    <a:pt x="0" y="28"/>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499" name="Freeform 482"/>
            <p:cNvSpPr>
              <a:spLocks/>
            </p:cNvSpPr>
            <p:nvPr/>
          </p:nvSpPr>
          <p:spPr bwMode="auto">
            <a:xfrm>
              <a:off x="5278" y="2532"/>
              <a:ext cx="16" cy="9"/>
            </a:xfrm>
            <a:custGeom>
              <a:avLst/>
              <a:gdLst>
                <a:gd name="T0" fmla="*/ 0 w 30"/>
                <a:gd name="T1" fmla="*/ 29 h 29"/>
                <a:gd name="T2" fmla="*/ 24 w 30"/>
                <a:gd name="T3" fmla="*/ 0 h 29"/>
                <a:gd name="T4" fmla="*/ 30 w 30"/>
                <a:gd name="T5" fmla="*/ 0 h 29"/>
                <a:gd name="T6" fmla="*/ 6 w 30"/>
                <a:gd name="T7" fmla="*/ 29 h 29"/>
                <a:gd name="T8" fmla="*/ 0 w 30"/>
                <a:gd name="T9" fmla="*/ 29 h 29"/>
              </a:gdLst>
              <a:ahLst/>
              <a:cxnLst>
                <a:cxn ang="0">
                  <a:pos x="T0" y="T1"/>
                </a:cxn>
                <a:cxn ang="0">
                  <a:pos x="T2" y="T3"/>
                </a:cxn>
                <a:cxn ang="0">
                  <a:pos x="T4" y="T5"/>
                </a:cxn>
                <a:cxn ang="0">
                  <a:pos x="T6" y="T7"/>
                </a:cxn>
                <a:cxn ang="0">
                  <a:pos x="T8" y="T9"/>
                </a:cxn>
              </a:cxnLst>
              <a:rect l="0" t="0" r="r" b="b"/>
              <a:pathLst>
                <a:path w="30" h="29">
                  <a:moveTo>
                    <a:pt x="0" y="29"/>
                  </a:moveTo>
                  <a:lnTo>
                    <a:pt x="24" y="0"/>
                  </a:lnTo>
                  <a:lnTo>
                    <a:pt x="30" y="0"/>
                  </a:lnTo>
                  <a:lnTo>
                    <a:pt x="6" y="29"/>
                  </a:lnTo>
                  <a:lnTo>
                    <a:pt x="0" y="29"/>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00" name="Freeform 483"/>
            <p:cNvSpPr>
              <a:spLocks/>
            </p:cNvSpPr>
            <p:nvPr/>
          </p:nvSpPr>
          <p:spPr bwMode="auto">
            <a:xfrm>
              <a:off x="5291" y="2523"/>
              <a:ext cx="12" cy="9"/>
            </a:xfrm>
            <a:custGeom>
              <a:avLst/>
              <a:gdLst>
                <a:gd name="T0" fmla="*/ 0 w 22"/>
                <a:gd name="T1" fmla="*/ 27 h 27"/>
                <a:gd name="T2" fmla="*/ 22 w 22"/>
                <a:gd name="T3" fmla="*/ 0 h 27"/>
                <a:gd name="T4" fmla="*/ 22 w 22"/>
                <a:gd name="T5" fmla="*/ 7 h 27"/>
                <a:gd name="T6" fmla="*/ 6 w 22"/>
                <a:gd name="T7" fmla="*/ 27 h 27"/>
                <a:gd name="T8" fmla="*/ 0 w 22"/>
                <a:gd name="T9" fmla="*/ 27 h 27"/>
              </a:gdLst>
              <a:ahLst/>
              <a:cxnLst>
                <a:cxn ang="0">
                  <a:pos x="T0" y="T1"/>
                </a:cxn>
                <a:cxn ang="0">
                  <a:pos x="T2" y="T3"/>
                </a:cxn>
                <a:cxn ang="0">
                  <a:pos x="T4" y="T5"/>
                </a:cxn>
                <a:cxn ang="0">
                  <a:pos x="T6" y="T7"/>
                </a:cxn>
                <a:cxn ang="0">
                  <a:pos x="T8" y="T9"/>
                </a:cxn>
              </a:cxnLst>
              <a:rect l="0" t="0" r="r" b="b"/>
              <a:pathLst>
                <a:path w="22" h="27">
                  <a:moveTo>
                    <a:pt x="0" y="27"/>
                  </a:moveTo>
                  <a:lnTo>
                    <a:pt x="22" y="0"/>
                  </a:lnTo>
                  <a:lnTo>
                    <a:pt x="22" y="7"/>
                  </a:lnTo>
                  <a:lnTo>
                    <a:pt x="6" y="27"/>
                  </a:lnTo>
                  <a:lnTo>
                    <a:pt x="0" y="27"/>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01" name="Freeform 484"/>
            <p:cNvSpPr>
              <a:spLocks/>
            </p:cNvSpPr>
            <p:nvPr/>
          </p:nvSpPr>
          <p:spPr bwMode="auto">
            <a:xfrm>
              <a:off x="5055" y="2522"/>
              <a:ext cx="250" cy="182"/>
            </a:xfrm>
            <a:custGeom>
              <a:avLst/>
              <a:gdLst>
                <a:gd name="T0" fmla="*/ 462 w 462"/>
                <a:gd name="T1" fmla="*/ 3 h 548"/>
                <a:gd name="T2" fmla="*/ 454 w 462"/>
                <a:gd name="T3" fmla="*/ 0 h 548"/>
                <a:gd name="T4" fmla="*/ 0 w 462"/>
                <a:gd name="T5" fmla="*/ 542 h 548"/>
                <a:gd name="T6" fmla="*/ 6 w 462"/>
                <a:gd name="T7" fmla="*/ 548 h 548"/>
                <a:gd name="T8" fmla="*/ 461 w 462"/>
                <a:gd name="T9" fmla="*/ 6 h 548"/>
                <a:gd name="T10" fmla="*/ 453 w 462"/>
                <a:gd name="T11" fmla="*/ 3 h 548"/>
                <a:gd name="T12" fmla="*/ 462 w 462"/>
                <a:gd name="T13" fmla="*/ 3 h 548"/>
              </a:gdLst>
              <a:ahLst/>
              <a:cxnLst>
                <a:cxn ang="0">
                  <a:pos x="T0" y="T1"/>
                </a:cxn>
                <a:cxn ang="0">
                  <a:pos x="T2" y="T3"/>
                </a:cxn>
                <a:cxn ang="0">
                  <a:pos x="T4" y="T5"/>
                </a:cxn>
                <a:cxn ang="0">
                  <a:pos x="T6" y="T7"/>
                </a:cxn>
                <a:cxn ang="0">
                  <a:pos x="T8" y="T9"/>
                </a:cxn>
                <a:cxn ang="0">
                  <a:pos x="T10" y="T11"/>
                </a:cxn>
                <a:cxn ang="0">
                  <a:pos x="T12" y="T13"/>
                </a:cxn>
              </a:cxnLst>
              <a:rect l="0" t="0" r="r" b="b"/>
              <a:pathLst>
                <a:path w="462" h="548">
                  <a:moveTo>
                    <a:pt x="462" y="3"/>
                  </a:moveTo>
                  <a:lnTo>
                    <a:pt x="454" y="0"/>
                  </a:lnTo>
                  <a:lnTo>
                    <a:pt x="0" y="542"/>
                  </a:lnTo>
                  <a:lnTo>
                    <a:pt x="6" y="548"/>
                  </a:lnTo>
                  <a:lnTo>
                    <a:pt x="461" y="6"/>
                  </a:lnTo>
                  <a:lnTo>
                    <a:pt x="453" y="3"/>
                  </a:lnTo>
                  <a:lnTo>
                    <a:pt x="462"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02" name="Freeform 485"/>
            <p:cNvSpPr>
              <a:spLocks/>
            </p:cNvSpPr>
            <p:nvPr/>
          </p:nvSpPr>
          <p:spPr bwMode="auto">
            <a:xfrm>
              <a:off x="5301" y="2523"/>
              <a:ext cx="4" cy="3"/>
            </a:xfrm>
            <a:custGeom>
              <a:avLst/>
              <a:gdLst>
                <a:gd name="T0" fmla="*/ 8 w 9"/>
                <a:gd name="T1" fmla="*/ 10 h 10"/>
                <a:gd name="T2" fmla="*/ 9 w 9"/>
                <a:gd name="T3" fmla="*/ 7 h 10"/>
                <a:gd name="T4" fmla="*/ 9 w 9"/>
                <a:gd name="T5" fmla="*/ 0 h 10"/>
                <a:gd name="T6" fmla="*/ 0 w 9"/>
                <a:gd name="T7" fmla="*/ 0 h 10"/>
                <a:gd name="T8" fmla="*/ 0 w 9"/>
                <a:gd name="T9" fmla="*/ 7 h 10"/>
                <a:gd name="T10" fmla="*/ 1 w 9"/>
                <a:gd name="T11" fmla="*/ 4 h 10"/>
                <a:gd name="T12" fmla="*/ 8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8" y="10"/>
                  </a:moveTo>
                  <a:lnTo>
                    <a:pt x="9" y="7"/>
                  </a:lnTo>
                  <a:lnTo>
                    <a:pt x="9" y="0"/>
                  </a:lnTo>
                  <a:lnTo>
                    <a:pt x="0" y="0"/>
                  </a:lnTo>
                  <a:lnTo>
                    <a:pt x="0" y="7"/>
                  </a:lnTo>
                  <a:lnTo>
                    <a:pt x="1" y="4"/>
                  </a:lnTo>
                  <a:lnTo>
                    <a:pt x="8"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03" name="Freeform 486"/>
            <p:cNvSpPr>
              <a:spLocks/>
            </p:cNvSpPr>
            <p:nvPr/>
          </p:nvSpPr>
          <p:spPr bwMode="auto">
            <a:xfrm>
              <a:off x="5055" y="2524"/>
              <a:ext cx="250" cy="186"/>
            </a:xfrm>
            <a:custGeom>
              <a:avLst/>
              <a:gdLst>
                <a:gd name="T0" fmla="*/ 0 w 463"/>
                <a:gd name="T1" fmla="*/ 555 h 558"/>
                <a:gd name="T2" fmla="*/ 8 w 463"/>
                <a:gd name="T3" fmla="*/ 558 h 558"/>
                <a:gd name="T4" fmla="*/ 463 w 463"/>
                <a:gd name="T5" fmla="*/ 6 h 558"/>
                <a:gd name="T6" fmla="*/ 456 w 463"/>
                <a:gd name="T7" fmla="*/ 0 h 558"/>
                <a:gd name="T8" fmla="*/ 2 w 463"/>
                <a:gd name="T9" fmla="*/ 552 h 558"/>
                <a:gd name="T10" fmla="*/ 9 w 463"/>
                <a:gd name="T11" fmla="*/ 555 h 558"/>
                <a:gd name="T12" fmla="*/ 0 w 463"/>
                <a:gd name="T13" fmla="*/ 555 h 558"/>
              </a:gdLst>
              <a:ahLst/>
              <a:cxnLst>
                <a:cxn ang="0">
                  <a:pos x="T0" y="T1"/>
                </a:cxn>
                <a:cxn ang="0">
                  <a:pos x="T2" y="T3"/>
                </a:cxn>
                <a:cxn ang="0">
                  <a:pos x="T4" y="T5"/>
                </a:cxn>
                <a:cxn ang="0">
                  <a:pos x="T6" y="T7"/>
                </a:cxn>
                <a:cxn ang="0">
                  <a:pos x="T8" y="T9"/>
                </a:cxn>
                <a:cxn ang="0">
                  <a:pos x="T10" y="T11"/>
                </a:cxn>
                <a:cxn ang="0">
                  <a:pos x="T12" y="T13"/>
                </a:cxn>
              </a:cxnLst>
              <a:rect l="0" t="0" r="r" b="b"/>
              <a:pathLst>
                <a:path w="463" h="558">
                  <a:moveTo>
                    <a:pt x="0" y="555"/>
                  </a:moveTo>
                  <a:lnTo>
                    <a:pt x="8" y="558"/>
                  </a:lnTo>
                  <a:lnTo>
                    <a:pt x="463" y="6"/>
                  </a:lnTo>
                  <a:lnTo>
                    <a:pt x="456" y="0"/>
                  </a:lnTo>
                  <a:lnTo>
                    <a:pt x="2" y="552"/>
                  </a:lnTo>
                  <a:lnTo>
                    <a:pt x="9" y="555"/>
                  </a:lnTo>
                  <a:lnTo>
                    <a:pt x="0" y="5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04" name="Freeform 487"/>
            <p:cNvSpPr>
              <a:spLocks/>
            </p:cNvSpPr>
            <p:nvPr/>
          </p:nvSpPr>
          <p:spPr bwMode="auto">
            <a:xfrm>
              <a:off x="5055" y="2702"/>
              <a:ext cx="4" cy="7"/>
            </a:xfrm>
            <a:custGeom>
              <a:avLst/>
              <a:gdLst>
                <a:gd name="T0" fmla="*/ 2 w 9"/>
                <a:gd name="T1" fmla="*/ 0 h 20"/>
                <a:gd name="T2" fmla="*/ 0 w 9"/>
                <a:gd name="T3" fmla="*/ 3 h 20"/>
                <a:gd name="T4" fmla="*/ 0 w 9"/>
                <a:gd name="T5" fmla="*/ 20 h 20"/>
                <a:gd name="T6" fmla="*/ 9 w 9"/>
                <a:gd name="T7" fmla="*/ 20 h 20"/>
                <a:gd name="T8" fmla="*/ 9 w 9"/>
                <a:gd name="T9" fmla="*/ 3 h 20"/>
                <a:gd name="T10" fmla="*/ 8 w 9"/>
                <a:gd name="T11" fmla="*/ 6 h 20"/>
                <a:gd name="T12" fmla="*/ 2 w 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9" h="20">
                  <a:moveTo>
                    <a:pt x="2" y="0"/>
                  </a:moveTo>
                  <a:lnTo>
                    <a:pt x="0" y="3"/>
                  </a:lnTo>
                  <a:lnTo>
                    <a:pt x="0" y="20"/>
                  </a:lnTo>
                  <a:lnTo>
                    <a:pt x="9" y="20"/>
                  </a:lnTo>
                  <a:lnTo>
                    <a:pt x="9" y="3"/>
                  </a:lnTo>
                  <a:lnTo>
                    <a:pt x="8" y="6"/>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05" name="Rectangle 488"/>
            <p:cNvSpPr>
              <a:spLocks noChangeArrowheads="1"/>
            </p:cNvSpPr>
            <p:nvPr/>
          </p:nvSpPr>
          <p:spPr bwMode="auto">
            <a:xfrm>
              <a:off x="4862" y="2703"/>
              <a:ext cx="195" cy="1"/>
            </a:xfrm>
            <a:prstGeom prst="rect">
              <a:avLst/>
            </a:prstGeom>
            <a:solidFill>
              <a:srgbClr val="8B8B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de-DE" altLang="en-US" sz="1600" b="1">
                <a:solidFill>
                  <a:srgbClr val="000000"/>
                </a:solidFill>
                <a:latin typeface="Arial" panose="020B0604020202020204" pitchFamily="34" charset="0"/>
                <a:cs typeface="Angsana New" panose="02020603050405020304" pitchFamily="18" charset="-34"/>
              </a:endParaRPr>
            </a:p>
          </p:txBody>
        </p:sp>
        <p:sp>
          <p:nvSpPr>
            <p:cNvPr id="506" name="Freeform 489"/>
            <p:cNvSpPr>
              <a:spLocks/>
            </p:cNvSpPr>
            <p:nvPr/>
          </p:nvSpPr>
          <p:spPr bwMode="auto">
            <a:xfrm>
              <a:off x="4862" y="2702"/>
              <a:ext cx="197" cy="3"/>
            </a:xfrm>
            <a:custGeom>
              <a:avLst/>
              <a:gdLst>
                <a:gd name="T0" fmla="*/ 364 w 364"/>
                <a:gd name="T1" fmla="*/ 4 h 8"/>
                <a:gd name="T2" fmla="*/ 360 w 364"/>
                <a:gd name="T3" fmla="*/ 0 h 8"/>
                <a:gd name="T4" fmla="*/ 0 w 364"/>
                <a:gd name="T5" fmla="*/ 0 h 8"/>
                <a:gd name="T6" fmla="*/ 0 w 364"/>
                <a:gd name="T7" fmla="*/ 8 h 8"/>
                <a:gd name="T8" fmla="*/ 360 w 364"/>
                <a:gd name="T9" fmla="*/ 8 h 8"/>
                <a:gd name="T10" fmla="*/ 355 w 364"/>
                <a:gd name="T11" fmla="*/ 4 h 8"/>
                <a:gd name="T12" fmla="*/ 364 w 364"/>
                <a:gd name="T13" fmla="*/ 4 h 8"/>
                <a:gd name="T14" fmla="*/ 364 w 364"/>
                <a:gd name="T15" fmla="*/ 0 h 8"/>
                <a:gd name="T16" fmla="*/ 360 w 364"/>
                <a:gd name="T17" fmla="*/ 0 h 8"/>
                <a:gd name="T18" fmla="*/ 364 w 364"/>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8">
                  <a:moveTo>
                    <a:pt x="364" y="4"/>
                  </a:moveTo>
                  <a:lnTo>
                    <a:pt x="360" y="0"/>
                  </a:lnTo>
                  <a:lnTo>
                    <a:pt x="0" y="0"/>
                  </a:lnTo>
                  <a:lnTo>
                    <a:pt x="0" y="8"/>
                  </a:lnTo>
                  <a:lnTo>
                    <a:pt x="360" y="8"/>
                  </a:lnTo>
                  <a:lnTo>
                    <a:pt x="355" y="4"/>
                  </a:lnTo>
                  <a:lnTo>
                    <a:pt x="364" y="4"/>
                  </a:lnTo>
                  <a:lnTo>
                    <a:pt x="364" y="0"/>
                  </a:lnTo>
                  <a:lnTo>
                    <a:pt x="360" y="0"/>
                  </a:lnTo>
                  <a:lnTo>
                    <a:pt x="36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07" name="Freeform 490"/>
            <p:cNvSpPr>
              <a:spLocks/>
            </p:cNvSpPr>
            <p:nvPr/>
          </p:nvSpPr>
          <p:spPr bwMode="auto">
            <a:xfrm>
              <a:off x="5055" y="2703"/>
              <a:ext cx="4" cy="7"/>
            </a:xfrm>
            <a:custGeom>
              <a:avLst/>
              <a:gdLst>
                <a:gd name="T0" fmla="*/ 5 w 9"/>
                <a:gd name="T1" fmla="*/ 21 h 21"/>
                <a:gd name="T2" fmla="*/ 9 w 9"/>
                <a:gd name="T3" fmla="*/ 17 h 21"/>
                <a:gd name="T4" fmla="*/ 9 w 9"/>
                <a:gd name="T5" fmla="*/ 0 h 21"/>
                <a:gd name="T6" fmla="*/ 0 w 9"/>
                <a:gd name="T7" fmla="*/ 0 h 21"/>
                <a:gd name="T8" fmla="*/ 0 w 9"/>
                <a:gd name="T9" fmla="*/ 17 h 21"/>
                <a:gd name="T10" fmla="*/ 5 w 9"/>
                <a:gd name="T11" fmla="*/ 13 h 21"/>
                <a:gd name="T12" fmla="*/ 5 w 9"/>
                <a:gd name="T13" fmla="*/ 21 h 21"/>
                <a:gd name="T14" fmla="*/ 9 w 9"/>
                <a:gd name="T15" fmla="*/ 21 h 21"/>
                <a:gd name="T16" fmla="*/ 9 w 9"/>
                <a:gd name="T17" fmla="*/ 17 h 21"/>
                <a:gd name="T18" fmla="*/ 5 w 9"/>
                <a:gd name="T1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21">
                  <a:moveTo>
                    <a:pt x="5" y="21"/>
                  </a:moveTo>
                  <a:lnTo>
                    <a:pt x="9" y="17"/>
                  </a:lnTo>
                  <a:lnTo>
                    <a:pt x="9" y="0"/>
                  </a:lnTo>
                  <a:lnTo>
                    <a:pt x="0" y="0"/>
                  </a:lnTo>
                  <a:lnTo>
                    <a:pt x="0" y="17"/>
                  </a:lnTo>
                  <a:lnTo>
                    <a:pt x="5" y="13"/>
                  </a:lnTo>
                  <a:lnTo>
                    <a:pt x="5" y="21"/>
                  </a:lnTo>
                  <a:lnTo>
                    <a:pt x="9" y="21"/>
                  </a:lnTo>
                  <a:lnTo>
                    <a:pt x="9" y="17"/>
                  </a:lnTo>
                  <a:lnTo>
                    <a:pt x="5"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08" name="Freeform 491"/>
            <p:cNvSpPr>
              <a:spLocks/>
            </p:cNvSpPr>
            <p:nvPr/>
          </p:nvSpPr>
          <p:spPr bwMode="auto">
            <a:xfrm>
              <a:off x="4860" y="2708"/>
              <a:ext cx="197" cy="2"/>
            </a:xfrm>
            <a:custGeom>
              <a:avLst/>
              <a:gdLst>
                <a:gd name="T0" fmla="*/ 0 w 365"/>
                <a:gd name="T1" fmla="*/ 4 h 8"/>
                <a:gd name="T2" fmla="*/ 5 w 365"/>
                <a:gd name="T3" fmla="*/ 8 h 8"/>
                <a:gd name="T4" fmla="*/ 365 w 365"/>
                <a:gd name="T5" fmla="*/ 8 h 8"/>
                <a:gd name="T6" fmla="*/ 365 w 365"/>
                <a:gd name="T7" fmla="*/ 0 h 8"/>
                <a:gd name="T8" fmla="*/ 5 w 365"/>
                <a:gd name="T9" fmla="*/ 0 h 8"/>
                <a:gd name="T10" fmla="*/ 9 w 365"/>
                <a:gd name="T11" fmla="*/ 4 h 8"/>
                <a:gd name="T12" fmla="*/ 0 w 365"/>
                <a:gd name="T13" fmla="*/ 4 h 8"/>
                <a:gd name="T14" fmla="*/ 0 w 365"/>
                <a:gd name="T15" fmla="*/ 8 h 8"/>
                <a:gd name="T16" fmla="*/ 5 w 365"/>
                <a:gd name="T17" fmla="*/ 8 h 8"/>
                <a:gd name="T18" fmla="*/ 0 w 365"/>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5" h="8">
                  <a:moveTo>
                    <a:pt x="0" y="4"/>
                  </a:moveTo>
                  <a:lnTo>
                    <a:pt x="5" y="8"/>
                  </a:lnTo>
                  <a:lnTo>
                    <a:pt x="365" y="8"/>
                  </a:lnTo>
                  <a:lnTo>
                    <a:pt x="365" y="0"/>
                  </a:lnTo>
                  <a:lnTo>
                    <a:pt x="5" y="0"/>
                  </a:lnTo>
                  <a:lnTo>
                    <a:pt x="9" y="4"/>
                  </a:lnTo>
                  <a:lnTo>
                    <a:pt x="0" y="4"/>
                  </a:lnTo>
                  <a:lnTo>
                    <a:pt x="0" y="8"/>
                  </a:lnTo>
                  <a:lnTo>
                    <a:pt x="5" y="8"/>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09" name="Freeform 492"/>
            <p:cNvSpPr>
              <a:spLocks/>
            </p:cNvSpPr>
            <p:nvPr/>
          </p:nvSpPr>
          <p:spPr bwMode="auto">
            <a:xfrm>
              <a:off x="4860" y="2702"/>
              <a:ext cx="4" cy="7"/>
            </a:xfrm>
            <a:custGeom>
              <a:avLst/>
              <a:gdLst>
                <a:gd name="T0" fmla="*/ 5 w 9"/>
                <a:gd name="T1" fmla="*/ 0 h 21"/>
                <a:gd name="T2" fmla="*/ 0 w 9"/>
                <a:gd name="T3" fmla="*/ 4 h 21"/>
                <a:gd name="T4" fmla="*/ 0 w 9"/>
                <a:gd name="T5" fmla="*/ 21 h 21"/>
                <a:gd name="T6" fmla="*/ 9 w 9"/>
                <a:gd name="T7" fmla="*/ 21 h 21"/>
                <a:gd name="T8" fmla="*/ 9 w 9"/>
                <a:gd name="T9" fmla="*/ 4 h 21"/>
                <a:gd name="T10" fmla="*/ 5 w 9"/>
                <a:gd name="T11" fmla="*/ 8 h 21"/>
                <a:gd name="T12" fmla="*/ 5 w 9"/>
                <a:gd name="T13" fmla="*/ 0 h 21"/>
                <a:gd name="T14" fmla="*/ 0 w 9"/>
                <a:gd name="T15" fmla="*/ 0 h 21"/>
                <a:gd name="T16" fmla="*/ 0 w 9"/>
                <a:gd name="T17" fmla="*/ 4 h 21"/>
                <a:gd name="T18" fmla="*/ 5 w 9"/>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21">
                  <a:moveTo>
                    <a:pt x="5" y="0"/>
                  </a:moveTo>
                  <a:lnTo>
                    <a:pt x="0" y="4"/>
                  </a:lnTo>
                  <a:lnTo>
                    <a:pt x="0" y="21"/>
                  </a:lnTo>
                  <a:lnTo>
                    <a:pt x="9" y="21"/>
                  </a:lnTo>
                  <a:lnTo>
                    <a:pt x="9" y="4"/>
                  </a:lnTo>
                  <a:lnTo>
                    <a:pt x="5" y="8"/>
                  </a:lnTo>
                  <a:lnTo>
                    <a:pt x="5" y="0"/>
                  </a:lnTo>
                  <a:lnTo>
                    <a:pt x="0" y="0"/>
                  </a:lnTo>
                  <a:lnTo>
                    <a:pt x="0" y="4"/>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10" name="Freeform 493"/>
            <p:cNvSpPr>
              <a:spLocks/>
            </p:cNvSpPr>
            <p:nvPr/>
          </p:nvSpPr>
          <p:spPr bwMode="auto">
            <a:xfrm>
              <a:off x="4862" y="2634"/>
              <a:ext cx="207" cy="7"/>
            </a:xfrm>
            <a:custGeom>
              <a:avLst/>
              <a:gdLst>
                <a:gd name="T0" fmla="*/ 31 w 382"/>
                <a:gd name="T1" fmla="*/ 0 h 21"/>
                <a:gd name="T2" fmla="*/ 0 w 382"/>
                <a:gd name="T3" fmla="*/ 21 h 21"/>
                <a:gd name="T4" fmla="*/ 360 w 382"/>
                <a:gd name="T5" fmla="*/ 21 h 21"/>
                <a:gd name="T6" fmla="*/ 382 w 382"/>
                <a:gd name="T7" fmla="*/ 0 h 21"/>
                <a:gd name="T8" fmla="*/ 31 w 382"/>
                <a:gd name="T9" fmla="*/ 0 h 21"/>
              </a:gdLst>
              <a:ahLst/>
              <a:cxnLst>
                <a:cxn ang="0">
                  <a:pos x="T0" y="T1"/>
                </a:cxn>
                <a:cxn ang="0">
                  <a:pos x="T2" y="T3"/>
                </a:cxn>
                <a:cxn ang="0">
                  <a:pos x="T4" y="T5"/>
                </a:cxn>
                <a:cxn ang="0">
                  <a:pos x="T6" y="T7"/>
                </a:cxn>
                <a:cxn ang="0">
                  <a:pos x="T8" y="T9"/>
                </a:cxn>
              </a:cxnLst>
              <a:rect l="0" t="0" r="r" b="b"/>
              <a:pathLst>
                <a:path w="382" h="21">
                  <a:moveTo>
                    <a:pt x="31" y="0"/>
                  </a:moveTo>
                  <a:lnTo>
                    <a:pt x="0" y="21"/>
                  </a:lnTo>
                  <a:lnTo>
                    <a:pt x="360" y="21"/>
                  </a:lnTo>
                  <a:lnTo>
                    <a:pt x="382" y="0"/>
                  </a:lnTo>
                  <a:lnTo>
                    <a:pt x="31"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11" name="Freeform 494"/>
            <p:cNvSpPr>
              <a:spLocks/>
            </p:cNvSpPr>
            <p:nvPr/>
          </p:nvSpPr>
          <p:spPr bwMode="auto">
            <a:xfrm>
              <a:off x="4879" y="2627"/>
              <a:ext cx="202" cy="7"/>
            </a:xfrm>
            <a:custGeom>
              <a:avLst/>
              <a:gdLst>
                <a:gd name="T0" fmla="*/ 0 w 372"/>
                <a:gd name="T1" fmla="*/ 21 h 21"/>
                <a:gd name="T2" fmla="*/ 32 w 372"/>
                <a:gd name="T3" fmla="*/ 0 h 21"/>
                <a:gd name="T4" fmla="*/ 372 w 372"/>
                <a:gd name="T5" fmla="*/ 0 h 21"/>
                <a:gd name="T6" fmla="*/ 351 w 372"/>
                <a:gd name="T7" fmla="*/ 21 h 21"/>
                <a:gd name="T8" fmla="*/ 0 w 372"/>
                <a:gd name="T9" fmla="*/ 21 h 21"/>
              </a:gdLst>
              <a:ahLst/>
              <a:cxnLst>
                <a:cxn ang="0">
                  <a:pos x="T0" y="T1"/>
                </a:cxn>
                <a:cxn ang="0">
                  <a:pos x="T2" y="T3"/>
                </a:cxn>
                <a:cxn ang="0">
                  <a:pos x="T4" y="T5"/>
                </a:cxn>
                <a:cxn ang="0">
                  <a:pos x="T6" y="T7"/>
                </a:cxn>
                <a:cxn ang="0">
                  <a:pos x="T8" y="T9"/>
                </a:cxn>
              </a:cxnLst>
              <a:rect l="0" t="0" r="r" b="b"/>
              <a:pathLst>
                <a:path w="372" h="21">
                  <a:moveTo>
                    <a:pt x="0" y="21"/>
                  </a:moveTo>
                  <a:lnTo>
                    <a:pt x="32" y="0"/>
                  </a:lnTo>
                  <a:lnTo>
                    <a:pt x="372" y="0"/>
                  </a:lnTo>
                  <a:lnTo>
                    <a:pt x="351" y="21"/>
                  </a:lnTo>
                  <a:lnTo>
                    <a:pt x="0" y="21"/>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12" name="Freeform 495"/>
            <p:cNvSpPr>
              <a:spLocks/>
            </p:cNvSpPr>
            <p:nvPr/>
          </p:nvSpPr>
          <p:spPr bwMode="auto">
            <a:xfrm>
              <a:off x="4896" y="2619"/>
              <a:ext cx="197" cy="8"/>
            </a:xfrm>
            <a:custGeom>
              <a:avLst/>
              <a:gdLst>
                <a:gd name="T0" fmla="*/ 0 w 363"/>
                <a:gd name="T1" fmla="*/ 23 h 23"/>
                <a:gd name="T2" fmla="*/ 32 w 363"/>
                <a:gd name="T3" fmla="*/ 0 h 23"/>
                <a:gd name="T4" fmla="*/ 363 w 363"/>
                <a:gd name="T5" fmla="*/ 0 h 23"/>
                <a:gd name="T6" fmla="*/ 340 w 363"/>
                <a:gd name="T7" fmla="*/ 23 h 23"/>
                <a:gd name="T8" fmla="*/ 0 w 363"/>
                <a:gd name="T9" fmla="*/ 23 h 23"/>
              </a:gdLst>
              <a:ahLst/>
              <a:cxnLst>
                <a:cxn ang="0">
                  <a:pos x="T0" y="T1"/>
                </a:cxn>
                <a:cxn ang="0">
                  <a:pos x="T2" y="T3"/>
                </a:cxn>
                <a:cxn ang="0">
                  <a:pos x="T4" y="T5"/>
                </a:cxn>
                <a:cxn ang="0">
                  <a:pos x="T6" y="T7"/>
                </a:cxn>
                <a:cxn ang="0">
                  <a:pos x="T8" y="T9"/>
                </a:cxn>
              </a:cxnLst>
              <a:rect l="0" t="0" r="r" b="b"/>
              <a:pathLst>
                <a:path w="363" h="23">
                  <a:moveTo>
                    <a:pt x="0" y="23"/>
                  </a:moveTo>
                  <a:lnTo>
                    <a:pt x="32" y="0"/>
                  </a:lnTo>
                  <a:lnTo>
                    <a:pt x="363" y="0"/>
                  </a:lnTo>
                  <a:lnTo>
                    <a:pt x="340" y="23"/>
                  </a:lnTo>
                  <a:lnTo>
                    <a:pt x="0" y="2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13" name="Freeform 496"/>
            <p:cNvSpPr>
              <a:spLocks/>
            </p:cNvSpPr>
            <p:nvPr/>
          </p:nvSpPr>
          <p:spPr bwMode="auto">
            <a:xfrm>
              <a:off x="4914" y="2612"/>
              <a:ext cx="192" cy="7"/>
            </a:xfrm>
            <a:custGeom>
              <a:avLst/>
              <a:gdLst>
                <a:gd name="T0" fmla="*/ 0 w 355"/>
                <a:gd name="T1" fmla="*/ 22 h 22"/>
                <a:gd name="T2" fmla="*/ 33 w 355"/>
                <a:gd name="T3" fmla="*/ 0 h 22"/>
                <a:gd name="T4" fmla="*/ 355 w 355"/>
                <a:gd name="T5" fmla="*/ 0 h 22"/>
                <a:gd name="T6" fmla="*/ 331 w 355"/>
                <a:gd name="T7" fmla="*/ 22 h 22"/>
                <a:gd name="T8" fmla="*/ 0 w 355"/>
                <a:gd name="T9" fmla="*/ 22 h 22"/>
              </a:gdLst>
              <a:ahLst/>
              <a:cxnLst>
                <a:cxn ang="0">
                  <a:pos x="T0" y="T1"/>
                </a:cxn>
                <a:cxn ang="0">
                  <a:pos x="T2" y="T3"/>
                </a:cxn>
                <a:cxn ang="0">
                  <a:pos x="T4" y="T5"/>
                </a:cxn>
                <a:cxn ang="0">
                  <a:pos x="T6" y="T7"/>
                </a:cxn>
                <a:cxn ang="0">
                  <a:pos x="T8" y="T9"/>
                </a:cxn>
              </a:cxnLst>
              <a:rect l="0" t="0" r="r" b="b"/>
              <a:pathLst>
                <a:path w="355" h="22">
                  <a:moveTo>
                    <a:pt x="0" y="22"/>
                  </a:moveTo>
                  <a:lnTo>
                    <a:pt x="33" y="0"/>
                  </a:lnTo>
                  <a:lnTo>
                    <a:pt x="355" y="0"/>
                  </a:lnTo>
                  <a:lnTo>
                    <a:pt x="331" y="22"/>
                  </a:lnTo>
                  <a:lnTo>
                    <a:pt x="0" y="2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14" name="Freeform 497"/>
            <p:cNvSpPr>
              <a:spLocks/>
            </p:cNvSpPr>
            <p:nvPr/>
          </p:nvSpPr>
          <p:spPr bwMode="auto">
            <a:xfrm>
              <a:off x="4931" y="2605"/>
              <a:ext cx="187" cy="7"/>
            </a:xfrm>
            <a:custGeom>
              <a:avLst/>
              <a:gdLst>
                <a:gd name="T0" fmla="*/ 0 w 345"/>
                <a:gd name="T1" fmla="*/ 22 h 22"/>
                <a:gd name="T2" fmla="*/ 32 w 345"/>
                <a:gd name="T3" fmla="*/ 0 h 22"/>
                <a:gd name="T4" fmla="*/ 345 w 345"/>
                <a:gd name="T5" fmla="*/ 0 h 22"/>
                <a:gd name="T6" fmla="*/ 322 w 345"/>
                <a:gd name="T7" fmla="*/ 22 h 22"/>
                <a:gd name="T8" fmla="*/ 0 w 345"/>
                <a:gd name="T9" fmla="*/ 22 h 22"/>
              </a:gdLst>
              <a:ahLst/>
              <a:cxnLst>
                <a:cxn ang="0">
                  <a:pos x="T0" y="T1"/>
                </a:cxn>
                <a:cxn ang="0">
                  <a:pos x="T2" y="T3"/>
                </a:cxn>
                <a:cxn ang="0">
                  <a:pos x="T4" y="T5"/>
                </a:cxn>
                <a:cxn ang="0">
                  <a:pos x="T6" y="T7"/>
                </a:cxn>
                <a:cxn ang="0">
                  <a:pos x="T8" y="T9"/>
                </a:cxn>
              </a:cxnLst>
              <a:rect l="0" t="0" r="r" b="b"/>
              <a:pathLst>
                <a:path w="345" h="22">
                  <a:moveTo>
                    <a:pt x="0" y="22"/>
                  </a:moveTo>
                  <a:lnTo>
                    <a:pt x="32" y="0"/>
                  </a:lnTo>
                  <a:lnTo>
                    <a:pt x="345" y="0"/>
                  </a:lnTo>
                  <a:lnTo>
                    <a:pt x="322" y="22"/>
                  </a:lnTo>
                  <a:lnTo>
                    <a:pt x="0" y="2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15" name="Freeform 498"/>
            <p:cNvSpPr>
              <a:spLocks/>
            </p:cNvSpPr>
            <p:nvPr/>
          </p:nvSpPr>
          <p:spPr bwMode="auto">
            <a:xfrm>
              <a:off x="4949" y="2597"/>
              <a:ext cx="182" cy="8"/>
            </a:xfrm>
            <a:custGeom>
              <a:avLst/>
              <a:gdLst>
                <a:gd name="T0" fmla="*/ 0 w 335"/>
                <a:gd name="T1" fmla="*/ 22 h 22"/>
                <a:gd name="T2" fmla="*/ 34 w 335"/>
                <a:gd name="T3" fmla="*/ 0 h 22"/>
                <a:gd name="T4" fmla="*/ 335 w 335"/>
                <a:gd name="T5" fmla="*/ 0 h 22"/>
                <a:gd name="T6" fmla="*/ 313 w 335"/>
                <a:gd name="T7" fmla="*/ 22 h 22"/>
                <a:gd name="T8" fmla="*/ 0 w 335"/>
                <a:gd name="T9" fmla="*/ 22 h 22"/>
              </a:gdLst>
              <a:ahLst/>
              <a:cxnLst>
                <a:cxn ang="0">
                  <a:pos x="T0" y="T1"/>
                </a:cxn>
                <a:cxn ang="0">
                  <a:pos x="T2" y="T3"/>
                </a:cxn>
                <a:cxn ang="0">
                  <a:pos x="T4" y="T5"/>
                </a:cxn>
                <a:cxn ang="0">
                  <a:pos x="T6" y="T7"/>
                </a:cxn>
                <a:cxn ang="0">
                  <a:pos x="T8" y="T9"/>
                </a:cxn>
              </a:cxnLst>
              <a:rect l="0" t="0" r="r" b="b"/>
              <a:pathLst>
                <a:path w="335" h="22">
                  <a:moveTo>
                    <a:pt x="0" y="22"/>
                  </a:moveTo>
                  <a:lnTo>
                    <a:pt x="34" y="0"/>
                  </a:lnTo>
                  <a:lnTo>
                    <a:pt x="335" y="0"/>
                  </a:lnTo>
                  <a:lnTo>
                    <a:pt x="313" y="22"/>
                  </a:lnTo>
                  <a:lnTo>
                    <a:pt x="0" y="2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16" name="Freeform 499"/>
            <p:cNvSpPr>
              <a:spLocks/>
            </p:cNvSpPr>
            <p:nvPr/>
          </p:nvSpPr>
          <p:spPr bwMode="auto">
            <a:xfrm>
              <a:off x="4967" y="2590"/>
              <a:ext cx="176" cy="7"/>
            </a:xfrm>
            <a:custGeom>
              <a:avLst/>
              <a:gdLst>
                <a:gd name="T0" fmla="*/ 0 w 324"/>
                <a:gd name="T1" fmla="*/ 23 h 23"/>
                <a:gd name="T2" fmla="*/ 32 w 324"/>
                <a:gd name="T3" fmla="*/ 0 h 23"/>
                <a:gd name="T4" fmla="*/ 324 w 324"/>
                <a:gd name="T5" fmla="*/ 0 h 23"/>
                <a:gd name="T6" fmla="*/ 301 w 324"/>
                <a:gd name="T7" fmla="*/ 23 h 23"/>
                <a:gd name="T8" fmla="*/ 0 w 324"/>
                <a:gd name="T9" fmla="*/ 23 h 23"/>
              </a:gdLst>
              <a:ahLst/>
              <a:cxnLst>
                <a:cxn ang="0">
                  <a:pos x="T0" y="T1"/>
                </a:cxn>
                <a:cxn ang="0">
                  <a:pos x="T2" y="T3"/>
                </a:cxn>
                <a:cxn ang="0">
                  <a:pos x="T4" y="T5"/>
                </a:cxn>
                <a:cxn ang="0">
                  <a:pos x="T6" y="T7"/>
                </a:cxn>
                <a:cxn ang="0">
                  <a:pos x="T8" y="T9"/>
                </a:cxn>
              </a:cxnLst>
              <a:rect l="0" t="0" r="r" b="b"/>
              <a:pathLst>
                <a:path w="324" h="23">
                  <a:moveTo>
                    <a:pt x="0" y="23"/>
                  </a:moveTo>
                  <a:lnTo>
                    <a:pt x="32" y="0"/>
                  </a:lnTo>
                  <a:lnTo>
                    <a:pt x="324" y="0"/>
                  </a:lnTo>
                  <a:lnTo>
                    <a:pt x="301" y="23"/>
                  </a:lnTo>
                  <a:lnTo>
                    <a:pt x="0" y="23"/>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17" name="Freeform 500"/>
            <p:cNvSpPr>
              <a:spLocks/>
            </p:cNvSpPr>
            <p:nvPr/>
          </p:nvSpPr>
          <p:spPr bwMode="auto">
            <a:xfrm>
              <a:off x="4984" y="2582"/>
              <a:ext cx="171" cy="8"/>
            </a:xfrm>
            <a:custGeom>
              <a:avLst/>
              <a:gdLst>
                <a:gd name="T0" fmla="*/ 0 w 315"/>
                <a:gd name="T1" fmla="*/ 22 h 22"/>
                <a:gd name="T2" fmla="*/ 33 w 315"/>
                <a:gd name="T3" fmla="*/ 0 h 22"/>
                <a:gd name="T4" fmla="*/ 315 w 315"/>
                <a:gd name="T5" fmla="*/ 0 h 22"/>
                <a:gd name="T6" fmla="*/ 292 w 315"/>
                <a:gd name="T7" fmla="*/ 22 h 22"/>
                <a:gd name="T8" fmla="*/ 0 w 315"/>
                <a:gd name="T9" fmla="*/ 22 h 22"/>
              </a:gdLst>
              <a:ahLst/>
              <a:cxnLst>
                <a:cxn ang="0">
                  <a:pos x="T0" y="T1"/>
                </a:cxn>
                <a:cxn ang="0">
                  <a:pos x="T2" y="T3"/>
                </a:cxn>
                <a:cxn ang="0">
                  <a:pos x="T4" y="T5"/>
                </a:cxn>
                <a:cxn ang="0">
                  <a:pos x="T6" y="T7"/>
                </a:cxn>
                <a:cxn ang="0">
                  <a:pos x="T8" y="T9"/>
                </a:cxn>
              </a:cxnLst>
              <a:rect l="0" t="0" r="r" b="b"/>
              <a:pathLst>
                <a:path w="315" h="22">
                  <a:moveTo>
                    <a:pt x="0" y="22"/>
                  </a:moveTo>
                  <a:lnTo>
                    <a:pt x="33" y="0"/>
                  </a:lnTo>
                  <a:lnTo>
                    <a:pt x="315" y="0"/>
                  </a:lnTo>
                  <a:lnTo>
                    <a:pt x="292" y="22"/>
                  </a:lnTo>
                  <a:lnTo>
                    <a:pt x="0" y="2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18" name="Freeform 501"/>
            <p:cNvSpPr>
              <a:spLocks/>
            </p:cNvSpPr>
            <p:nvPr/>
          </p:nvSpPr>
          <p:spPr bwMode="auto">
            <a:xfrm>
              <a:off x="5002" y="2575"/>
              <a:ext cx="166" cy="7"/>
            </a:xfrm>
            <a:custGeom>
              <a:avLst/>
              <a:gdLst>
                <a:gd name="T0" fmla="*/ 0 w 305"/>
                <a:gd name="T1" fmla="*/ 22 h 22"/>
                <a:gd name="T2" fmla="*/ 32 w 305"/>
                <a:gd name="T3" fmla="*/ 0 h 22"/>
                <a:gd name="T4" fmla="*/ 305 w 305"/>
                <a:gd name="T5" fmla="*/ 0 h 22"/>
                <a:gd name="T6" fmla="*/ 282 w 305"/>
                <a:gd name="T7" fmla="*/ 22 h 22"/>
                <a:gd name="T8" fmla="*/ 0 w 305"/>
                <a:gd name="T9" fmla="*/ 22 h 22"/>
              </a:gdLst>
              <a:ahLst/>
              <a:cxnLst>
                <a:cxn ang="0">
                  <a:pos x="T0" y="T1"/>
                </a:cxn>
                <a:cxn ang="0">
                  <a:pos x="T2" y="T3"/>
                </a:cxn>
                <a:cxn ang="0">
                  <a:pos x="T4" y="T5"/>
                </a:cxn>
                <a:cxn ang="0">
                  <a:pos x="T6" y="T7"/>
                </a:cxn>
                <a:cxn ang="0">
                  <a:pos x="T8" y="T9"/>
                </a:cxn>
              </a:cxnLst>
              <a:rect l="0" t="0" r="r" b="b"/>
              <a:pathLst>
                <a:path w="305" h="22">
                  <a:moveTo>
                    <a:pt x="0" y="22"/>
                  </a:moveTo>
                  <a:lnTo>
                    <a:pt x="32" y="0"/>
                  </a:lnTo>
                  <a:lnTo>
                    <a:pt x="305" y="0"/>
                  </a:lnTo>
                  <a:lnTo>
                    <a:pt x="282" y="22"/>
                  </a:lnTo>
                  <a:lnTo>
                    <a:pt x="0" y="22"/>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19" name="Freeform 502"/>
            <p:cNvSpPr>
              <a:spLocks/>
            </p:cNvSpPr>
            <p:nvPr/>
          </p:nvSpPr>
          <p:spPr bwMode="auto">
            <a:xfrm>
              <a:off x="5020" y="2567"/>
              <a:ext cx="159" cy="8"/>
            </a:xfrm>
            <a:custGeom>
              <a:avLst/>
              <a:gdLst>
                <a:gd name="T0" fmla="*/ 0 w 296"/>
                <a:gd name="T1" fmla="*/ 23 h 23"/>
                <a:gd name="T2" fmla="*/ 34 w 296"/>
                <a:gd name="T3" fmla="*/ 0 h 23"/>
                <a:gd name="T4" fmla="*/ 296 w 296"/>
                <a:gd name="T5" fmla="*/ 0 h 23"/>
                <a:gd name="T6" fmla="*/ 273 w 296"/>
                <a:gd name="T7" fmla="*/ 23 h 23"/>
                <a:gd name="T8" fmla="*/ 0 w 296"/>
                <a:gd name="T9" fmla="*/ 23 h 23"/>
              </a:gdLst>
              <a:ahLst/>
              <a:cxnLst>
                <a:cxn ang="0">
                  <a:pos x="T0" y="T1"/>
                </a:cxn>
                <a:cxn ang="0">
                  <a:pos x="T2" y="T3"/>
                </a:cxn>
                <a:cxn ang="0">
                  <a:pos x="T4" y="T5"/>
                </a:cxn>
                <a:cxn ang="0">
                  <a:pos x="T6" y="T7"/>
                </a:cxn>
                <a:cxn ang="0">
                  <a:pos x="T8" y="T9"/>
                </a:cxn>
              </a:cxnLst>
              <a:rect l="0" t="0" r="r" b="b"/>
              <a:pathLst>
                <a:path w="296" h="23">
                  <a:moveTo>
                    <a:pt x="0" y="23"/>
                  </a:moveTo>
                  <a:lnTo>
                    <a:pt x="34" y="0"/>
                  </a:lnTo>
                  <a:lnTo>
                    <a:pt x="296" y="0"/>
                  </a:lnTo>
                  <a:lnTo>
                    <a:pt x="273" y="23"/>
                  </a:lnTo>
                  <a:lnTo>
                    <a:pt x="0" y="2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20" name="Freeform 503"/>
            <p:cNvSpPr>
              <a:spLocks/>
            </p:cNvSpPr>
            <p:nvPr/>
          </p:nvSpPr>
          <p:spPr bwMode="auto">
            <a:xfrm>
              <a:off x="5039" y="2560"/>
              <a:ext cx="153" cy="7"/>
            </a:xfrm>
            <a:custGeom>
              <a:avLst/>
              <a:gdLst>
                <a:gd name="T0" fmla="*/ 0 w 284"/>
                <a:gd name="T1" fmla="*/ 21 h 21"/>
                <a:gd name="T2" fmla="*/ 30 w 284"/>
                <a:gd name="T3" fmla="*/ 0 h 21"/>
                <a:gd name="T4" fmla="*/ 284 w 284"/>
                <a:gd name="T5" fmla="*/ 0 h 21"/>
                <a:gd name="T6" fmla="*/ 262 w 284"/>
                <a:gd name="T7" fmla="*/ 21 h 21"/>
                <a:gd name="T8" fmla="*/ 0 w 284"/>
                <a:gd name="T9" fmla="*/ 21 h 21"/>
              </a:gdLst>
              <a:ahLst/>
              <a:cxnLst>
                <a:cxn ang="0">
                  <a:pos x="T0" y="T1"/>
                </a:cxn>
                <a:cxn ang="0">
                  <a:pos x="T2" y="T3"/>
                </a:cxn>
                <a:cxn ang="0">
                  <a:pos x="T4" y="T5"/>
                </a:cxn>
                <a:cxn ang="0">
                  <a:pos x="T6" y="T7"/>
                </a:cxn>
                <a:cxn ang="0">
                  <a:pos x="T8" y="T9"/>
                </a:cxn>
              </a:cxnLst>
              <a:rect l="0" t="0" r="r" b="b"/>
              <a:pathLst>
                <a:path w="284" h="21">
                  <a:moveTo>
                    <a:pt x="0" y="21"/>
                  </a:moveTo>
                  <a:lnTo>
                    <a:pt x="30" y="0"/>
                  </a:lnTo>
                  <a:lnTo>
                    <a:pt x="284" y="0"/>
                  </a:lnTo>
                  <a:lnTo>
                    <a:pt x="262" y="21"/>
                  </a:lnTo>
                  <a:lnTo>
                    <a:pt x="0" y="21"/>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21" name="Freeform 504"/>
            <p:cNvSpPr>
              <a:spLocks/>
            </p:cNvSpPr>
            <p:nvPr/>
          </p:nvSpPr>
          <p:spPr bwMode="auto">
            <a:xfrm>
              <a:off x="5055" y="2553"/>
              <a:ext cx="149" cy="7"/>
            </a:xfrm>
            <a:custGeom>
              <a:avLst/>
              <a:gdLst>
                <a:gd name="T0" fmla="*/ 0 w 277"/>
                <a:gd name="T1" fmla="*/ 22 h 22"/>
                <a:gd name="T2" fmla="*/ 34 w 277"/>
                <a:gd name="T3" fmla="*/ 0 h 22"/>
                <a:gd name="T4" fmla="*/ 277 w 277"/>
                <a:gd name="T5" fmla="*/ 0 h 22"/>
                <a:gd name="T6" fmla="*/ 254 w 277"/>
                <a:gd name="T7" fmla="*/ 22 h 22"/>
                <a:gd name="T8" fmla="*/ 0 w 277"/>
                <a:gd name="T9" fmla="*/ 22 h 22"/>
              </a:gdLst>
              <a:ahLst/>
              <a:cxnLst>
                <a:cxn ang="0">
                  <a:pos x="T0" y="T1"/>
                </a:cxn>
                <a:cxn ang="0">
                  <a:pos x="T2" y="T3"/>
                </a:cxn>
                <a:cxn ang="0">
                  <a:pos x="T4" y="T5"/>
                </a:cxn>
                <a:cxn ang="0">
                  <a:pos x="T6" y="T7"/>
                </a:cxn>
                <a:cxn ang="0">
                  <a:pos x="T8" y="T9"/>
                </a:cxn>
              </a:cxnLst>
              <a:rect l="0" t="0" r="r" b="b"/>
              <a:pathLst>
                <a:path w="277" h="22">
                  <a:moveTo>
                    <a:pt x="0" y="22"/>
                  </a:moveTo>
                  <a:lnTo>
                    <a:pt x="34" y="0"/>
                  </a:lnTo>
                  <a:lnTo>
                    <a:pt x="277" y="0"/>
                  </a:lnTo>
                  <a:lnTo>
                    <a:pt x="254" y="22"/>
                  </a:lnTo>
                  <a:lnTo>
                    <a:pt x="0" y="22"/>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22" name="Freeform 505"/>
            <p:cNvSpPr>
              <a:spLocks/>
            </p:cNvSpPr>
            <p:nvPr/>
          </p:nvSpPr>
          <p:spPr bwMode="auto">
            <a:xfrm>
              <a:off x="5073" y="2546"/>
              <a:ext cx="143" cy="7"/>
            </a:xfrm>
            <a:custGeom>
              <a:avLst/>
              <a:gdLst>
                <a:gd name="T0" fmla="*/ 0 w 266"/>
                <a:gd name="T1" fmla="*/ 22 h 22"/>
                <a:gd name="T2" fmla="*/ 33 w 266"/>
                <a:gd name="T3" fmla="*/ 0 h 22"/>
                <a:gd name="T4" fmla="*/ 266 w 266"/>
                <a:gd name="T5" fmla="*/ 0 h 22"/>
                <a:gd name="T6" fmla="*/ 243 w 266"/>
                <a:gd name="T7" fmla="*/ 22 h 22"/>
                <a:gd name="T8" fmla="*/ 0 w 266"/>
                <a:gd name="T9" fmla="*/ 22 h 22"/>
              </a:gdLst>
              <a:ahLst/>
              <a:cxnLst>
                <a:cxn ang="0">
                  <a:pos x="T0" y="T1"/>
                </a:cxn>
                <a:cxn ang="0">
                  <a:pos x="T2" y="T3"/>
                </a:cxn>
                <a:cxn ang="0">
                  <a:pos x="T4" y="T5"/>
                </a:cxn>
                <a:cxn ang="0">
                  <a:pos x="T6" y="T7"/>
                </a:cxn>
                <a:cxn ang="0">
                  <a:pos x="T8" y="T9"/>
                </a:cxn>
              </a:cxnLst>
              <a:rect l="0" t="0" r="r" b="b"/>
              <a:pathLst>
                <a:path w="266" h="22">
                  <a:moveTo>
                    <a:pt x="0" y="22"/>
                  </a:moveTo>
                  <a:lnTo>
                    <a:pt x="33" y="0"/>
                  </a:lnTo>
                  <a:lnTo>
                    <a:pt x="266" y="0"/>
                  </a:lnTo>
                  <a:lnTo>
                    <a:pt x="243" y="22"/>
                  </a:lnTo>
                  <a:lnTo>
                    <a:pt x="0" y="2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23" name="Freeform 506"/>
            <p:cNvSpPr>
              <a:spLocks/>
            </p:cNvSpPr>
            <p:nvPr/>
          </p:nvSpPr>
          <p:spPr bwMode="auto">
            <a:xfrm>
              <a:off x="5091" y="2538"/>
              <a:ext cx="138" cy="8"/>
            </a:xfrm>
            <a:custGeom>
              <a:avLst/>
              <a:gdLst>
                <a:gd name="T0" fmla="*/ 0 w 256"/>
                <a:gd name="T1" fmla="*/ 23 h 23"/>
                <a:gd name="T2" fmla="*/ 32 w 256"/>
                <a:gd name="T3" fmla="*/ 0 h 23"/>
                <a:gd name="T4" fmla="*/ 256 w 256"/>
                <a:gd name="T5" fmla="*/ 0 h 23"/>
                <a:gd name="T6" fmla="*/ 233 w 256"/>
                <a:gd name="T7" fmla="*/ 23 h 23"/>
                <a:gd name="T8" fmla="*/ 0 w 256"/>
                <a:gd name="T9" fmla="*/ 23 h 23"/>
              </a:gdLst>
              <a:ahLst/>
              <a:cxnLst>
                <a:cxn ang="0">
                  <a:pos x="T0" y="T1"/>
                </a:cxn>
                <a:cxn ang="0">
                  <a:pos x="T2" y="T3"/>
                </a:cxn>
                <a:cxn ang="0">
                  <a:pos x="T4" y="T5"/>
                </a:cxn>
                <a:cxn ang="0">
                  <a:pos x="T6" y="T7"/>
                </a:cxn>
                <a:cxn ang="0">
                  <a:pos x="T8" y="T9"/>
                </a:cxn>
              </a:cxnLst>
              <a:rect l="0" t="0" r="r" b="b"/>
              <a:pathLst>
                <a:path w="256" h="23">
                  <a:moveTo>
                    <a:pt x="0" y="23"/>
                  </a:moveTo>
                  <a:lnTo>
                    <a:pt x="32" y="0"/>
                  </a:lnTo>
                  <a:lnTo>
                    <a:pt x="256" y="0"/>
                  </a:lnTo>
                  <a:lnTo>
                    <a:pt x="233" y="23"/>
                  </a:lnTo>
                  <a:lnTo>
                    <a:pt x="0" y="2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24" name="Freeform 507"/>
            <p:cNvSpPr>
              <a:spLocks/>
            </p:cNvSpPr>
            <p:nvPr/>
          </p:nvSpPr>
          <p:spPr bwMode="auto">
            <a:xfrm>
              <a:off x="5108" y="2531"/>
              <a:ext cx="133" cy="7"/>
            </a:xfrm>
            <a:custGeom>
              <a:avLst/>
              <a:gdLst>
                <a:gd name="T0" fmla="*/ 0 w 246"/>
                <a:gd name="T1" fmla="*/ 22 h 22"/>
                <a:gd name="T2" fmla="*/ 33 w 246"/>
                <a:gd name="T3" fmla="*/ 0 h 22"/>
                <a:gd name="T4" fmla="*/ 246 w 246"/>
                <a:gd name="T5" fmla="*/ 0 h 22"/>
                <a:gd name="T6" fmla="*/ 224 w 246"/>
                <a:gd name="T7" fmla="*/ 22 h 22"/>
                <a:gd name="T8" fmla="*/ 0 w 246"/>
                <a:gd name="T9" fmla="*/ 22 h 22"/>
              </a:gdLst>
              <a:ahLst/>
              <a:cxnLst>
                <a:cxn ang="0">
                  <a:pos x="T0" y="T1"/>
                </a:cxn>
                <a:cxn ang="0">
                  <a:pos x="T2" y="T3"/>
                </a:cxn>
                <a:cxn ang="0">
                  <a:pos x="T4" y="T5"/>
                </a:cxn>
                <a:cxn ang="0">
                  <a:pos x="T6" y="T7"/>
                </a:cxn>
                <a:cxn ang="0">
                  <a:pos x="T8" y="T9"/>
                </a:cxn>
              </a:cxnLst>
              <a:rect l="0" t="0" r="r" b="b"/>
              <a:pathLst>
                <a:path w="246" h="22">
                  <a:moveTo>
                    <a:pt x="0" y="22"/>
                  </a:moveTo>
                  <a:lnTo>
                    <a:pt x="33" y="0"/>
                  </a:lnTo>
                  <a:lnTo>
                    <a:pt x="246" y="0"/>
                  </a:lnTo>
                  <a:lnTo>
                    <a:pt x="224" y="22"/>
                  </a:lnTo>
                  <a:lnTo>
                    <a:pt x="0" y="2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25" name="Freeform 508"/>
            <p:cNvSpPr>
              <a:spLocks/>
            </p:cNvSpPr>
            <p:nvPr/>
          </p:nvSpPr>
          <p:spPr bwMode="auto">
            <a:xfrm>
              <a:off x="5125" y="2523"/>
              <a:ext cx="129" cy="8"/>
            </a:xfrm>
            <a:custGeom>
              <a:avLst/>
              <a:gdLst>
                <a:gd name="T0" fmla="*/ 0 w 236"/>
                <a:gd name="T1" fmla="*/ 22 h 22"/>
                <a:gd name="T2" fmla="*/ 32 w 236"/>
                <a:gd name="T3" fmla="*/ 0 h 22"/>
                <a:gd name="T4" fmla="*/ 236 w 236"/>
                <a:gd name="T5" fmla="*/ 0 h 22"/>
                <a:gd name="T6" fmla="*/ 213 w 236"/>
                <a:gd name="T7" fmla="*/ 22 h 22"/>
                <a:gd name="T8" fmla="*/ 0 w 236"/>
                <a:gd name="T9" fmla="*/ 22 h 22"/>
              </a:gdLst>
              <a:ahLst/>
              <a:cxnLst>
                <a:cxn ang="0">
                  <a:pos x="T0" y="T1"/>
                </a:cxn>
                <a:cxn ang="0">
                  <a:pos x="T2" y="T3"/>
                </a:cxn>
                <a:cxn ang="0">
                  <a:pos x="T4" y="T5"/>
                </a:cxn>
                <a:cxn ang="0">
                  <a:pos x="T6" y="T7"/>
                </a:cxn>
                <a:cxn ang="0">
                  <a:pos x="T8" y="T9"/>
                </a:cxn>
              </a:cxnLst>
              <a:rect l="0" t="0" r="r" b="b"/>
              <a:pathLst>
                <a:path w="236" h="22">
                  <a:moveTo>
                    <a:pt x="0" y="22"/>
                  </a:moveTo>
                  <a:lnTo>
                    <a:pt x="32" y="0"/>
                  </a:lnTo>
                  <a:lnTo>
                    <a:pt x="236" y="0"/>
                  </a:lnTo>
                  <a:lnTo>
                    <a:pt x="213" y="22"/>
                  </a:lnTo>
                  <a:lnTo>
                    <a:pt x="0"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26" name="Freeform 509"/>
            <p:cNvSpPr>
              <a:spLocks/>
            </p:cNvSpPr>
            <p:nvPr/>
          </p:nvSpPr>
          <p:spPr bwMode="auto">
            <a:xfrm>
              <a:off x="5144" y="2516"/>
              <a:ext cx="123" cy="7"/>
            </a:xfrm>
            <a:custGeom>
              <a:avLst/>
              <a:gdLst>
                <a:gd name="T0" fmla="*/ 0 w 228"/>
                <a:gd name="T1" fmla="*/ 22 h 22"/>
                <a:gd name="T2" fmla="*/ 34 w 228"/>
                <a:gd name="T3" fmla="*/ 0 h 22"/>
                <a:gd name="T4" fmla="*/ 228 w 228"/>
                <a:gd name="T5" fmla="*/ 0 h 22"/>
                <a:gd name="T6" fmla="*/ 204 w 228"/>
                <a:gd name="T7" fmla="*/ 22 h 22"/>
                <a:gd name="T8" fmla="*/ 0 w 228"/>
                <a:gd name="T9" fmla="*/ 22 h 22"/>
              </a:gdLst>
              <a:ahLst/>
              <a:cxnLst>
                <a:cxn ang="0">
                  <a:pos x="T0" y="T1"/>
                </a:cxn>
                <a:cxn ang="0">
                  <a:pos x="T2" y="T3"/>
                </a:cxn>
                <a:cxn ang="0">
                  <a:pos x="T4" y="T5"/>
                </a:cxn>
                <a:cxn ang="0">
                  <a:pos x="T6" y="T7"/>
                </a:cxn>
                <a:cxn ang="0">
                  <a:pos x="T8" y="T9"/>
                </a:cxn>
              </a:cxnLst>
              <a:rect l="0" t="0" r="r" b="b"/>
              <a:pathLst>
                <a:path w="228" h="22">
                  <a:moveTo>
                    <a:pt x="0" y="22"/>
                  </a:moveTo>
                  <a:lnTo>
                    <a:pt x="34" y="0"/>
                  </a:lnTo>
                  <a:lnTo>
                    <a:pt x="228" y="0"/>
                  </a:lnTo>
                  <a:lnTo>
                    <a:pt x="204" y="22"/>
                  </a:lnTo>
                  <a:lnTo>
                    <a:pt x="0" y="2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27" name="Freeform 510"/>
            <p:cNvSpPr>
              <a:spLocks/>
            </p:cNvSpPr>
            <p:nvPr/>
          </p:nvSpPr>
          <p:spPr bwMode="auto">
            <a:xfrm>
              <a:off x="5161" y="2508"/>
              <a:ext cx="118" cy="8"/>
            </a:xfrm>
            <a:custGeom>
              <a:avLst/>
              <a:gdLst>
                <a:gd name="T0" fmla="*/ 0 w 217"/>
                <a:gd name="T1" fmla="*/ 23 h 23"/>
                <a:gd name="T2" fmla="*/ 32 w 217"/>
                <a:gd name="T3" fmla="*/ 0 h 23"/>
                <a:gd name="T4" fmla="*/ 217 w 217"/>
                <a:gd name="T5" fmla="*/ 0 h 23"/>
                <a:gd name="T6" fmla="*/ 194 w 217"/>
                <a:gd name="T7" fmla="*/ 23 h 23"/>
                <a:gd name="T8" fmla="*/ 0 w 217"/>
                <a:gd name="T9" fmla="*/ 23 h 23"/>
              </a:gdLst>
              <a:ahLst/>
              <a:cxnLst>
                <a:cxn ang="0">
                  <a:pos x="T0" y="T1"/>
                </a:cxn>
                <a:cxn ang="0">
                  <a:pos x="T2" y="T3"/>
                </a:cxn>
                <a:cxn ang="0">
                  <a:pos x="T4" y="T5"/>
                </a:cxn>
                <a:cxn ang="0">
                  <a:pos x="T6" y="T7"/>
                </a:cxn>
                <a:cxn ang="0">
                  <a:pos x="T8" y="T9"/>
                </a:cxn>
              </a:cxnLst>
              <a:rect l="0" t="0" r="r" b="b"/>
              <a:pathLst>
                <a:path w="217" h="23">
                  <a:moveTo>
                    <a:pt x="0" y="23"/>
                  </a:moveTo>
                  <a:lnTo>
                    <a:pt x="32" y="0"/>
                  </a:lnTo>
                  <a:lnTo>
                    <a:pt x="217" y="0"/>
                  </a:lnTo>
                  <a:lnTo>
                    <a:pt x="194" y="23"/>
                  </a:lnTo>
                  <a:lnTo>
                    <a:pt x="0" y="23"/>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28" name="Freeform 511"/>
            <p:cNvSpPr>
              <a:spLocks/>
            </p:cNvSpPr>
            <p:nvPr/>
          </p:nvSpPr>
          <p:spPr bwMode="auto">
            <a:xfrm>
              <a:off x="5179" y="2501"/>
              <a:ext cx="112" cy="7"/>
            </a:xfrm>
            <a:custGeom>
              <a:avLst/>
              <a:gdLst>
                <a:gd name="T0" fmla="*/ 0 w 208"/>
                <a:gd name="T1" fmla="*/ 22 h 22"/>
                <a:gd name="T2" fmla="*/ 33 w 208"/>
                <a:gd name="T3" fmla="*/ 0 h 22"/>
                <a:gd name="T4" fmla="*/ 208 w 208"/>
                <a:gd name="T5" fmla="*/ 0 h 22"/>
                <a:gd name="T6" fmla="*/ 185 w 208"/>
                <a:gd name="T7" fmla="*/ 22 h 22"/>
                <a:gd name="T8" fmla="*/ 0 w 208"/>
                <a:gd name="T9" fmla="*/ 22 h 22"/>
              </a:gdLst>
              <a:ahLst/>
              <a:cxnLst>
                <a:cxn ang="0">
                  <a:pos x="T0" y="T1"/>
                </a:cxn>
                <a:cxn ang="0">
                  <a:pos x="T2" y="T3"/>
                </a:cxn>
                <a:cxn ang="0">
                  <a:pos x="T4" y="T5"/>
                </a:cxn>
                <a:cxn ang="0">
                  <a:pos x="T6" y="T7"/>
                </a:cxn>
                <a:cxn ang="0">
                  <a:pos x="T8" y="T9"/>
                </a:cxn>
              </a:cxnLst>
              <a:rect l="0" t="0" r="r" b="b"/>
              <a:pathLst>
                <a:path w="208" h="22">
                  <a:moveTo>
                    <a:pt x="0" y="22"/>
                  </a:moveTo>
                  <a:lnTo>
                    <a:pt x="33" y="0"/>
                  </a:lnTo>
                  <a:lnTo>
                    <a:pt x="208" y="0"/>
                  </a:lnTo>
                  <a:lnTo>
                    <a:pt x="185" y="22"/>
                  </a:lnTo>
                  <a:lnTo>
                    <a:pt x="0" y="22"/>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29" name="Freeform 512"/>
            <p:cNvSpPr>
              <a:spLocks/>
            </p:cNvSpPr>
            <p:nvPr/>
          </p:nvSpPr>
          <p:spPr bwMode="auto">
            <a:xfrm>
              <a:off x="5197" y="2494"/>
              <a:ext cx="106" cy="7"/>
            </a:xfrm>
            <a:custGeom>
              <a:avLst/>
              <a:gdLst>
                <a:gd name="T0" fmla="*/ 0 w 196"/>
                <a:gd name="T1" fmla="*/ 21 h 21"/>
                <a:gd name="T2" fmla="*/ 31 w 196"/>
                <a:gd name="T3" fmla="*/ 0 h 21"/>
                <a:gd name="T4" fmla="*/ 196 w 196"/>
                <a:gd name="T5" fmla="*/ 0 h 21"/>
                <a:gd name="T6" fmla="*/ 175 w 196"/>
                <a:gd name="T7" fmla="*/ 21 h 21"/>
                <a:gd name="T8" fmla="*/ 0 w 196"/>
                <a:gd name="T9" fmla="*/ 21 h 21"/>
              </a:gdLst>
              <a:ahLst/>
              <a:cxnLst>
                <a:cxn ang="0">
                  <a:pos x="T0" y="T1"/>
                </a:cxn>
                <a:cxn ang="0">
                  <a:pos x="T2" y="T3"/>
                </a:cxn>
                <a:cxn ang="0">
                  <a:pos x="T4" y="T5"/>
                </a:cxn>
                <a:cxn ang="0">
                  <a:pos x="T6" y="T7"/>
                </a:cxn>
                <a:cxn ang="0">
                  <a:pos x="T8" y="T9"/>
                </a:cxn>
              </a:cxnLst>
              <a:rect l="0" t="0" r="r" b="b"/>
              <a:pathLst>
                <a:path w="196" h="21">
                  <a:moveTo>
                    <a:pt x="0" y="21"/>
                  </a:moveTo>
                  <a:lnTo>
                    <a:pt x="31" y="0"/>
                  </a:lnTo>
                  <a:lnTo>
                    <a:pt x="196" y="0"/>
                  </a:lnTo>
                  <a:lnTo>
                    <a:pt x="175" y="21"/>
                  </a:lnTo>
                  <a:lnTo>
                    <a:pt x="0" y="21"/>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30" name="Freeform 513"/>
            <p:cNvSpPr>
              <a:spLocks/>
            </p:cNvSpPr>
            <p:nvPr/>
          </p:nvSpPr>
          <p:spPr bwMode="auto">
            <a:xfrm>
              <a:off x="4861" y="2493"/>
              <a:ext cx="354" cy="149"/>
            </a:xfrm>
            <a:custGeom>
              <a:avLst/>
              <a:gdLst>
                <a:gd name="T0" fmla="*/ 652 w 655"/>
                <a:gd name="T1" fmla="*/ 0 h 448"/>
                <a:gd name="T2" fmla="*/ 650 w 655"/>
                <a:gd name="T3" fmla="*/ 1 h 448"/>
                <a:gd name="T4" fmla="*/ 0 w 655"/>
                <a:gd name="T5" fmla="*/ 442 h 448"/>
                <a:gd name="T6" fmla="*/ 5 w 655"/>
                <a:gd name="T7" fmla="*/ 448 h 448"/>
                <a:gd name="T8" fmla="*/ 655 w 655"/>
                <a:gd name="T9" fmla="*/ 7 h 448"/>
                <a:gd name="T10" fmla="*/ 652 w 655"/>
                <a:gd name="T11" fmla="*/ 8 h 448"/>
                <a:gd name="T12" fmla="*/ 652 w 655"/>
                <a:gd name="T13" fmla="*/ 0 h 448"/>
              </a:gdLst>
              <a:ahLst/>
              <a:cxnLst>
                <a:cxn ang="0">
                  <a:pos x="T0" y="T1"/>
                </a:cxn>
                <a:cxn ang="0">
                  <a:pos x="T2" y="T3"/>
                </a:cxn>
                <a:cxn ang="0">
                  <a:pos x="T4" y="T5"/>
                </a:cxn>
                <a:cxn ang="0">
                  <a:pos x="T6" y="T7"/>
                </a:cxn>
                <a:cxn ang="0">
                  <a:pos x="T8" y="T9"/>
                </a:cxn>
                <a:cxn ang="0">
                  <a:pos x="T10" y="T11"/>
                </a:cxn>
                <a:cxn ang="0">
                  <a:pos x="T12" y="T13"/>
                </a:cxn>
              </a:cxnLst>
              <a:rect l="0" t="0" r="r" b="b"/>
              <a:pathLst>
                <a:path w="655" h="448">
                  <a:moveTo>
                    <a:pt x="652" y="0"/>
                  </a:moveTo>
                  <a:lnTo>
                    <a:pt x="650" y="1"/>
                  </a:lnTo>
                  <a:lnTo>
                    <a:pt x="0" y="442"/>
                  </a:lnTo>
                  <a:lnTo>
                    <a:pt x="5" y="448"/>
                  </a:lnTo>
                  <a:lnTo>
                    <a:pt x="655" y="7"/>
                  </a:lnTo>
                  <a:lnTo>
                    <a:pt x="652" y="8"/>
                  </a:lnTo>
                  <a:lnTo>
                    <a:pt x="6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31" name="Freeform 514"/>
            <p:cNvSpPr>
              <a:spLocks/>
            </p:cNvSpPr>
            <p:nvPr/>
          </p:nvSpPr>
          <p:spPr bwMode="auto">
            <a:xfrm>
              <a:off x="5214" y="2493"/>
              <a:ext cx="91" cy="2"/>
            </a:xfrm>
            <a:custGeom>
              <a:avLst/>
              <a:gdLst>
                <a:gd name="T0" fmla="*/ 169 w 169"/>
                <a:gd name="T1" fmla="*/ 7 h 8"/>
                <a:gd name="T2" fmla="*/ 165 w 169"/>
                <a:gd name="T3" fmla="*/ 0 h 8"/>
                <a:gd name="T4" fmla="*/ 0 w 169"/>
                <a:gd name="T5" fmla="*/ 0 h 8"/>
                <a:gd name="T6" fmla="*/ 0 w 169"/>
                <a:gd name="T7" fmla="*/ 8 h 8"/>
                <a:gd name="T8" fmla="*/ 165 w 169"/>
                <a:gd name="T9" fmla="*/ 8 h 8"/>
                <a:gd name="T10" fmla="*/ 162 w 169"/>
                <a:gd name="T11" fmla="*/ 1 h 8"/>
                <a:gd name="T12" fmla="*/ 169 w 169"/>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69" h="8">
                  <a:moveTo>
                    <a:pt x="169" y="7"/>
                  </a:moveTo>
                  <a:lnTo>
                    <a:pt x="165" y="0"/>
                  </a:lnTo>
                  <a:lnTo>
                    <a:pt x="0" y="0"/>
                  </a:lnTo>
                  <a:lnTo>
                    <a:pt x="0" y="8"/>
                  </a:lnTo>
                  <a:lnTo>
                    <a:pt x="165" y="8"/>
                  </a:lnTo>
                  <a:lnTo>
                    <a:pt x="162" y="1"/>
                  </a:lnTo>
                  <a:lnTo>
                    <a:pt x="16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32" name="Freeform 515"/>
            <p:cNvSpPr>
              <a:spLocks/>
            </p:cNvSpPr>
            <p:nvPr/>
          </p:nvSpPr>
          <p:spPr bwMode="auto">
            <a:xfrm>
              <a:off x="5055" y="2493"/>
              <a:ext cx="250" cy="149"/>
            </a:xfrm>
            <a:custGeom>
              <a:avLst/>
              <a:gdLst>
                <a:gd name="T0" fmla="*/ 3 w 461"/>
                <a:gd name="T1" fmla="*/ 448 h 448"/>
                <a:gd name="T2" fmla="*/ 6 w 461"/>
                <a:gd name="T3" fmla="*/ 447 h 448"/>
                <a:gd name="T4" fmla="*/ 461 w 461"/>
                <a:gd name="T5" fmla="*/ 6 h 448"/>
                <a:gd name="T6" fmla="*/ 454 w 461"/>
                <a:gd name="T7" fmla="*/ 0 h 448"/>
                <a:gd name="T8" fmla="*/ 0 w 461"/>
                <a:gd name="T9" fmla="*/ 441 h 448"/>
                <a:gd name="T10" fmla="*/ 3 w 461"/>
                <a:gd name="T11" fmla="*/ 440 h 448"/>
                <a:gd name="T12" fmla="*/ 3 w 461"/>
                <a:gd name="T13" fmla="*/ 448 h 448"/>
              </a:gdLst>
              <a:ahLst/>
              <a:cxnLst>
                <a:cxn ang="0">
                  <a:pos x="T0" y="T1"/>
                </a:cxn>
                <a:cxn ang="0">
                  <a:pos x="T2" y="T3"/>
                </a:cxn>
                <a:cxn ang="0">
                  <a:pos x="T4" y="T5"/>
                </a:cxn>
                <a:cxn ang="0">
                  <a:pos x="T6" y="T7"/>
                </a:cxn>
                <a:cxn ang="0">
                  <a:pos x="T8" y="T9"/>
                </a:cxn>
                <a:cxn ang="0">
                  <a:pos x="T10" y="T11"/>
                </a:cxn>
                <a:cxn ang="0">
                  <a:pos x="T12" y="T13"/>
                </a:cxn>
              </a:cxnLst>
              <a:rect l="0" t="0" r="r" b="b"/>
              <a:pathLst>
                <a:path w="461" h="448">
                  <a:moveTo>
                    <a:pt x="3" y="448"/>
                  </a:moveTo>
                  <a:lnTo>
                    <a:pt x="6" y="447"/>
                  </a:lnTo>
                  <a:lnTo>
                    <a:pt x="461" y="6"/>
                  </a:lnTo>
                  <a:lnTo>
                    <a:pt x="454" y="0"/>
                  </a:lnTo>
                  <a:lnTo>
                    <a:pt x="0" y="441"/>
                  </a:lnTo>
                  <a:lnTo>
                    <a:pt x="3" y="440"/>
                  </a:lnTo>
                  <a:lnTo>
                    <a:pt x="3" y="4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33" name="Freeform 516"/>
            <p:cNvSpPr>
              <a:spLocks/>
            </p:cNvSpPr>
            <p:nvPr/>
          </p:nvSpPr>
          <p:spPr bwMode="auto">
            <a:xfrm>
              <a:off x="4861" y="2640"/>
              <a:ext cx="196" cy="2"/>
            </a:xfrm>
            <a:custGeom>
              <a:avLst/>
              <a:gdLst>
                <a:gd name="T0" fmla="*/ 0 w 363"/>
                <a:gd name="T1" fmla="*/ 1 h 8"/>
                <a:gd name="T2" fmla="*/ 3 w 363"/>
                <a:gd name="T3" fmla="*/ 8 h 8"/>
                <a:gd name="T4" fmla="*/ 363 w 363"/>
                <a:gd name="T5" fmla="*/ 8 h 8"/>
                <a:gd name="T6" fmla="*/ 363 w 363"/>
                <a:gd name="T7" fmla="*/ 0 h 8"/>
                <a:gd name="T8" fmla="*/ 3 w 363"/>
                <a:gd name="T9" fmla="*/ 0 h 8"/>
                <a:gd name="T10" fmla="*/ 5 w 363"/>
                <a:gd name="T11" fmla="*/ 7 h 8"/>
                <a:gd name="T12" fmla="*/ 0 w 363"/>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363" h="8">
                  <a:moveTo>
                    <a:pt x="0" y="1"/>
                  </a:moveTo>
                  <a:lnTo>
                    <a:pt x="3" y="8"/>
                  </a:lnTo>
                  <a:lnTo>
                    <a:pt x="363" y="8"/>
                  </a:lnTo>
                  <a:lnTo>
                    <a:pt x="363" y="0"/>
                  </a:lnTo>
                  <a:lnTo>
                    <a:pt x="3" y="0"/>
                  </a:lnTo>
                  <a:lnTo>
                    <a:pt x="5" y="7"/>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34" name="Freeform 517"/>
            <p:cNvSpPr>
              <a:spLocks/>
            </p:cNvSpPr>
            <p:nvPr/>
          </p:nvSpPr>
          <p:spPr bwMode="auto">
            <a:xfrm>
              <a:off x="5057" y="2639"/>
              <a:ext cx="12" cy="8"/>
            </a:xfrm>
            <a:custGeom>
              <a:avLst/>
              <a:gdLst>
                <a:gd name="T0" fmla="*/ 5 w 23"/>
                <a:gd name="T1" fmla="*/ 0 h 22"/>
                <a:gd name="T2" fmla="*/ 0 w 23"/>
                <a:gd name="T3" fmla="*/ 5 h 22"/>
                <a:gd name="T4" fmla="*/ 0 w 23"/>
                <a:gd name="T5" fmla="*/ 22 h 22"/>
                <a:gd name="T6" fmla="*/ 23 w 23"/>
                <a:gd name="T7" fmla="*/ 0 h 22"/>
                <a:gd name="T8" fmla="*/ 5 w 23"/>
                <a:gd name="T9" fmla="*/ 0 h 22"/>
              </a:gdLst>
              <a:ahLst/>
              <a:cxnLst>
                <a:cxn ang="0">
                  <a:pos x="T0" y="T1"/>
                </a:cxn>
                <a:cxn ang="0">
                  <a:pos x="T2" y="T3"/>
                </a:cxn>
                <a:cxn ang="0">
                  <a:pos x="T4" y="T5"/>
                </a:cxn>
                <a:cxn ang="0">
                  <a:pos x="T6" y="T7"/>
                </a:cxn>
                <a:cxn ang="0">
                  <a:pos x="T8" y="T9"/>
                </a:cxn>
              </a:cxnLst>
              <a:rect l="0" t="0" r="r" b="b"/>
              <a:pathLst>
                <a:path w="23" h="22">
                  <a:moveTo>
                    <a:pt x="5" y="0"/>
                  </a:moveTo>
                  <a:lnTo>
                    <a:pt x="0" y="5"/>
                  </a:lnTo>
                  <a:lnTo>
                    <a:pt x="0" y="22"/>
                  </a:lnTo>
                  <a:lnTo>
                    <a:pt x="23" y="0"/>
                  </a:lnTo>
                  <a:lnTo>
                    <a:pt x="5"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35" name="Freeform 518"/>
            <p:cNvSpPr>
              <a:spLocks/>
            </p:cNvSpPr>
            <p:nvPr/>
          </p:nvSpPr>
          <p:spPr bwMode="auto">
            <a:xfrm>
              <a:off x="5060" y="2632"/>
              <a:ext cx="21" cy="7"/>
            </a:xfrm>
            <a:custGeom>
              <a:avLst/>
              <a:gdLst>
                <a:gd name="T0" fmla="*/ 0 w 39"/>
                <a:gd name="T1" fmla="*/ 22 h 22"/>
                <a:gd name="T2" fmla="*/ 23 w 39"/>
                <a:gd name="T3" fmla="*/ 0 h 22"/>
                <a:gd name="T4" fmla="*/ 39 w 39"/>
                <a:gd name="T5" fmla="*/ 0 h 22"/>
                <a:gd name="T6" fmla="*/ 18 w 39"/>
                <a:gd name="T7" fmla="*/ 22 h 22"/>
                <a:gd name="T8" fmla="*/ 0 w 39"/>
                <a:gd name="T9" fmla="*/ 22 h 22"/>
              </a:gdLst>
              <a:ahLst/>
              <a:cxnLst>
                <a:cxn ang="0">
                  <a:pos x="T0" y="T1"/>
                </a:cxn>
                <a:cxn ang="0">
                  <a:pos x="T2" y="T3"/>
                </a:cxn>
                <a:cxn ang="0">
                  <a:pos x="T4" y="T5"/>
                </a:cxn>
                <a:cxn ang="0">
                  <a:pos x="T6" y="T7"/>
                </a:cxn>
                <a:cxn ang="0">
                  <a:pos x="T8" y="T9"/>
                </a:cxn>
              </a:cxnLst>
              <a:rect l="0" t="0" r="r" b="b"/>
              <a:pathLst>
                <a:path w="39" h="22">
                  <a:moveTo>
                    <a:pt x="0" y="22"/>
                  </a:moveTo>
                  <a:lnTo>
                    <a:pt x="23" y="0"/>
                  </a:lnTo>
                  <a:lnTo>
                    <a:pt x="39" y="0"/>
                  </a:lnTo>
                  <a:lnTo>
                    <a:pt x="18" y="22"/>
                  </a:lnTo>
                  <a:lnTo>
                    <a:pt x="0" y="2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36" name="Freeform 519"/>
            <p:cNvSpPr>
              <a:spLocks/>
            </p:cNvSpPr>
            <p:nvPr/>
          </p:nvSpPr>
          <p:spPr bwMode="auto">
            <a:xfrm>
              <a:off x="5072" y="2624"/>
              <a:ext cx="22" cy="8"/>
            </a:xfrm>
            <a:custGeom>
              <a:avLst/>
              <a:gdLst>
                <a:gd name="T0" fmla="*/ 0 w 40"/>
                <a:gd name="T1" fmla="*/ 24 h 24"/>
                <a:gd name="T2" fmla="*/ 24 w 40"/>
                <a:gd name="T3" fmla="*/ 0 h 24"/>
                <a:gd name="T4" fmla="*/ 40 w 40"/>
                <a:gd name="T5" fmla="*/ 0 h 24"/>
                <a:gd name="T6" fmla="*/ 16 w 40"/>
                <a:gd name="T7" fmla="*/ 24 h 24"/>
                <a:gd name="T8" fmla="*/ 0 w 40"/>
                <a:gd name="T9" fmla="*/ 24 h 24"/>
              </a:gdLst>
              <a:ahLst/>
              <a:cxnLst>
                <a:cxn ang="0">
                  <a:pos x="T0" y="T1"/>
                </a:cxn>
                <a:cxn ang="0">
                  <a:pos x="T2" y="T3"/>
                </a:cxn>
                <a:cxn ang="0">
                  <a:pos x="T4" y="T5"/>
                </a:cxn>
                <a:cxn ang="0">
                  <a:pos x="T6" y="T7"/>
                </a:cxn>
                <a:cxn ang="0">
                  <a:pos x="T8" y="T9"/>
                </a:cxn>
              </a:cxnLst>
              <a:rect l="0" t="0" r="r" b="b"/>
              <a:pathLst>
                <a:path w="40" h="24">
                  <a:moveTo>
                    <a:pt x="0" y="24"/>
                  </a:moveTo>
                  <a:lnTo>
                    <a:pt x="24" y="0"/>
                  </a:lnTo>
                  <a:lnTo>
                    <a:pt x="40" y="0"/>
                  </a:lnTo>
                  <a:lnTo>
                    <a:pt x="16" y="24"/>
                  </a:lnTo>
                  <a:lnTo>
                    <a:pt x="0" y="2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37" name="Freeform 520"/>
            <p:cNvSpPr>
              <a:spLocks/>
            </p:cNvSpPr>
            <p:nvPr/>
          </p:nvSpPr>
          <p:spPr bwMode="auto">
            <a:xfrm>
              <a:off x="5085" y="2616"/>
              <a:ext cx="22" cy="8"/>
            </a:xfrm>
            <a:custGeom>
              <a:avLst/>
              <a:gdLst>
                <a:gd name="T0" fmla="*/ 0 w 40"/>
                <a:gd name="T1" fmla="*/ 23 h 23"/>
                <a:gd name="T2" fmla="*/ 25 w 40"/>
                <a:gd name="T3" fmla="*/ 0 h 23"/>
                <a:gd name="T4" fmla="*/ 40 w 40"/>
                <a:gd name="T5" fmla="*/ 0 h 23"/>
                <a:gd name="T6" fmla="*/ 16 w 40"/>
                <a:gd name="T7" fmla="*/ 23 h 23"/>
                <a:gd name="T8" fmla="*/ 0 w 40"/>
                <a:gd name="T9" fmla="*/ 23 h 23"/>
              </a:gdLst>
              <a:ahLst/>
              <a:cxnLst>
                <a:cxn ang="0">
                  <a:pos x="T0" y="T1"/>
                </a:cxn>
                <a:cxn ang="0">
                  <a:pos x="T2" y="T3"/>
                </a:cxn>
                <a:cxn ang="0">
                  <a:pos x="T4" y="T5"/>
                </a:cxn>
                <a:cxn ang="0">
                  <a:pos x="T6" y="T7"/>
                </a:cxn>
                <a:cxn ang="0">
                  <a:pos x="T8" y="T9"/>
                </a:cxn>
              </a:cxnLst>
              <a:rect l="0" t="0" r="r" b="b"/>
              <a:pathLst>
                <a:path w="40" h="23">
                  <a:moveTo>
                    <a:pt x="0" y="23"/>
                  </a:moveTo>
                  <a:lnTo>
                    <a:pt x="25" y="0"/>
                  </a:lnTo>
                  <a:lnTo>
                    <a:pt x="40" y="0"/>
                  </a:lnTo>
                  <a:lnTo>
                    <a:pt x="16" y="23"/>
                  </a:lnTo>
                  <a:lnTo>
                    <a:pt x="0" y="2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38" name="Freeform 521"/>
            <p:cNvSpPr>
              <a:spLocks/>
            </p:cNvSpPr>
            <p:nvPr/>
          </p:nvSpPr>
          <p:spPr bwMode="auto">
            <a:xfrm>
              <a:off x="5098" y="2609"/>
              <a:ext cx="21" cy="7"/>
            </a:xfrm>
            <a:custGeom>
              <a:avLst/>
              <a:gdLst>
                <a:gd name="T0" fmla="*/ 0 w 37"/>
                <a:gd name="T1" fmla="*/ 22 h 22"/>
                <a:gd name="T2" fmla="*/ 23 w 37"/>
                <a:gd name="T3" fmla="*/ 0 h 22"/>
                <a:gd name="T4" fmla="*/ 37 w 37"/>
                <a:gd name="T5" fmla="*/ 0 h 22"/>
                <a:gd name="T6" fmla="*/ 15 w 37"/>
                <a:gd name="T7" fmla="*/ 22 h 22"/>
                <a:gd name="T8" fmla="*/ 0 w 37"/>
                <a:gd name="T9" fmla="*/ 22 h 22"/>
              </a:gdLst>
              <a:ahLst/>
              <a:cxnLst>
                <a:cxn ang="0">
                  <a:pos x="T0" y="T1"/>
                </a:cxn>
                <a:cxn ang="0">
                  <a:pos x="T2" y="T3"/>
                </a:cxn>
                <a:cxn ang="0">
                  <a:pos x="T4" y="T5"/>
                </a:cxn>
                <a:cxn ang="0">
                  <a:pos x="T6" y="T7"/>
                </a:cxn>
                <a:cxn ang="0">
                  <a:pos x="T8" y="T9"/>
                </a:cxn>
              </a:cxnLst>
              <a:rect l="0" t="0" r="r" b="b"/>
              <a:pathLst>
                <a:path w="37" h="22">
                  <a:moveTo>
                    <a:pt x="0" y="22"/>
                  </a:moveTo>
                  <a:lnTo>
                    <a:pt x="23" y="0"/>
                  </a:lnTo>
                  <a:lnTo>
                    <a:pt x="37" y="0"/>
                  </a:lnTo>
                  <a:lnTo>
                    <a:pt x="15" y="22"/>
                  </a:lnTo>
                  <a:lnTo>
                    <a:pt x="0" y="2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39" name="Freeform 522"/>
            <p:cNvSpPr>
              <a:spLocks/>
            </p:cNvSpPr>
            <p:nvPr/>
          </p:nvSpPr>
          <p:spPr bwMode="auto">
            <a:xfrm>
              <a:off x="5111" y="2601"/>
              <a:ext cx="21" cy="8"/>
            </a:xfrm>
            <a:custGeom>
              <a:avLst/>
              <a:gdLst>
                <a:gd name="T0" fmla="*/ 0 w 38"/>
                <a:gd name="T1" fmla="*/ 24 h 24"/>
                <a:gd name="T2" fmla="*/ 23 w 38"/>
                <a:gd name="T3" fmla="*/ 0 h 24"/>
                <a:gd name="T4" fmla="*/ 38 w 38"/>
                <a:gd name="T5" fmla="*/ 0 h 24"/>
                <a:gd name="T6" fmla="*/ 14 w 38"/>
                <a:gd name="T7" fmla="*/ 24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lnTo>
                    <a:pt x="23" y="0"/>
                  </a:lnTo>
                  <a:lnTo>
                    <a:pt x="38" y="0"/>
                  </a:lnTo>
                  <a:lnTo>
                    <a:pt x="14" y="24"/>
                  </a:lnTo>
                  <a:lnTo>
                    <a:pt x="0" y="24"/>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40" name="Freeform 523"/>
            <p:cNvSpPr>
              <a:spLocks/>
            </p:cNvSpPr>
            <p:nvPr/>
          </p:nvSpPr>
          <p:spPr bwMode="auto">
            <a:xfrm>
              <a:off x="5124" y="2593"/>
              <a:ext cx="21" cy="8"/>
            </a:xfrm>
            <a:custGeom>
              <a:avLst/>
              <a:gdLst>
                <a:gd name="T0" fmla="*/ 0 w 38"/>
                <a:gd name="T1" fmla="*/ 23 h 23"/>
                <a:gd name="T2" fmla="*/ 24 w 38"/>
                <a:gd name="T3" fmla="*/ 0 h 23"/>
                <a:gd name="T4" fmla="*/ 38 w 38"/>
                <a:gd name="T5" fmla="*/ 0 h 23"/>
                <a:gd name="T6" fmla="*/ 15 w 38"/>
                <a:gd name="T7" fmla="*/ 23 h 23"/>
                <a:gd name="T8" fmla="*/ 0 w 38"/>
                <a:gd name="T9" fmla="*/ 23 h 23"/>
              </a:gdLst>
              <a:ahLst/>
              <a:cxnLst>
                <a:cxn ang="0">
                  <a:pos x="T0" y="T1"/>
                </a:cxn>
                <a:cxn ang="0">
                  <a:pos x="T2" y="T3"/>
                </a:cxn>
                <a:cxn ang="0">
                  <a:pos x="T4" y="T5"/>
                </a:cxn>
                <a:cxn ang="0">
                  <a:pos x="T6" y="T7"/>
                </a:cxn>
                <a:cxn ang="0">
                  <a:pos x="T8" y="T9"/>
                </a:cxn>
              </a:cxnLst>
              <a:rect l="0" t="0" r="r" b="b"/>
              <a:pathLst>
                <a:path w="38" h="23">
                  <a:moveTo>
                    <a:pt x="0" y="23"/>
                  </a:moveTo>
                  <a:lnTo>
                    <a:pt x="24" y="0"/>
                  </a:lnTo>
                  <a:lnTo>
                    <a:pt x="38" y="0"/>
                  </a:lnTo>
                  <a:lnTo>
                    <a:pt x="15" y="23"/>
                  </a:lnTo>
                  <a:lnTo>
                    <a:pt x="0" y="23"/>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41" name="Freeform 524"/>
            <p:cNvSpPr>
              <a:spLocks/>
            </p:cNvSpPr>
            <p:nvPr/>
          </p:nvSpPr>
          <p:spPr bwMode="auto">
            <a:xfrm>
              <a:off x="5137" y="2586"/>
              <a:ext cx="20" cy="7"/>
            </a:xfrm>
            <a:custGeom>
              <a:avLst/>
              <a:gdLst>
                <a:gd name="T0" fmla="*/ 0 w 37"/>
                <a:gd name="T1" fmla="*/ 22 h 22"/>
                <a:gd name="T2" fmla="*/ 23 w 37"/>
                <a:gd name="T3" fmla="*/ 0 h 22"/>
                <a:gd name="T4" fmla="*/ 37 w 37"/>
                <a:gd name="T5" fmla="*/ 0 h 22"/>
                <a:gd name="T6" fmla="*/ 14 w 37"/>
                <a:gd name="T7" fmla="*/ 22 h 22"/>
                <a:gd name="T8" fmla="*/ 0 w 37"/>
                <a:gd name="T9" fmla="*/ 22 h 22"/>
              </a:gdLst>
              <a:ahLst/>
              <a:cxnLst>
                <a:cxn ang="0">
                  <a:pos x="T0" y="T1"/>
                </a:cxn>
                <a:cxn ang="0">
                  <a:pos x="T2" y="T3"/>
                </a:cxn>
                <a:cxn ang="0">
                  <a:pos x="T4" y="T5"/>
                </a:cxn>
                <a:cxn ang="0">
                  <a:pos x="T6" y="T7"/>
                </a:cxn>
                <a:cxn ang="0">
                  <a:pos x="T8" y="T9"/>
                </a:cxn>
              </a:cxnLst>
              <a:rect l="0" t="0" r="r" b="b"/>
              <a:pathLst>
                <a:path w="37" h="22">
                  <a:moveTo>
                    <a:pt x="0" y="22"/>
                  </a:moveTo>
                  <a:lnTo>
                    <a:pt x="23" y="0"/>
                  </a:lnTo>
                  <a:lnTo>
                    <a:pt x="37" y="0"/>
                  </a:lnTo>
                  <a:lnTo>
                    <a:pt x="14" y="22"/>
                  </a:lnTo>
                  <a:lnTo>
                    <a:pt x="0" y="2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42" name="Freeform 525"/>
            <p:cNvSpPr>
              <a:spLocks/>
            </p:cNvSpPr>
            <p:nvPr/>
          </p:nvSpPr>
          <p:spPr bwMode="auto">
            <a:xfrm>
              <a:off x="5149" y="2578"/>
              <a:ext cx="21" cy="8"/>
            </a:xfrm>
            <a:custGeom>
              <a:avLst/>
              <a:gdLst>
                <a:gd name="T0" fmla="*/ 0 w 37"/>
                <a:gd name="T1" fmla="*/ 24 h 24"/>
                <a:gd name="T2" fmla="*/ 24 w 37"/>
                <a:gd name="T3" fmla="*/ 0 h 24"/>
                <a:gd name="T4" fmla="*/ 37 w 37"/>
                <a:gd name="T5" fmla="*/ 0 h 24"/>
                <a:gd name="T6" fmla="*/ 14 w 37"/>
                <a:gd name="T7" fmla="*/ 24 h 24"/>
                <a:gd name="T8" fmla="*/ 0 w 37"/>
                <a:gd name="T9" fmla="*/ 24 h 24"/>
              </a:gdLst>
              <a:ahLst/>
              <a:cxnLst>
                <a:cxn ang="0">
                  <a:pos x="T0" y="T1"/>
                </a:cxn>
                <a:cxn ang="0">
                  <a:pos x="T2" y="T3"/>
                </a:cxn>
                <a:cxn ang="0">
                  <a:pos x="T4" y="T5"/>
                </a:cxn>
                <a:cxn ang="0">
                  <a:pos x="T6" y="T7"/>
                </a:cxn>
                <a:cxn ang="0">
                  <a:pos x="T8" y="T9"/>
                </a:cxn>
              </a:cxnLst>
              <a:rect l="0" t="0" r="r" b="b"/>
              <a:pathLst>
                <a:path w="37" h="24">
                  <a:moveTo>
                    <a:pt x="0" y="24"/>
                  </a:moveTo>
                  <a:lnTo>
                    <a:pt x="24" y="0"/>
                  </a:lnTo>
                  <a:lnTo>
                    <a:pt x="37" y="0"/>
                  </a:lnTo>
                  <a:lnTo>
                    <a:pt x="14" y="24"/>
                  </a:lnTo>
                  <a:lnTo>
                    <a:pt x="0" y="24"/>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43" name="Freeform 526"/>
            <p:cNvSpPr>
              <a:spLocks/>
            </p:cNvSpPr>
            <p:nvPr/>
          </p:nvSpPr>
          <p:spPr bwMode="auto">
            <a:xfrm>
              <a:off x="5162" y="2570"/>
              <a:ext cx="20" cy="8"/>
            </a:xfrm>
            <a:custGeom>
              <a:avLst/>
              <a:gdLst>
                <a:gd name="T0" fmla="*/ 0 w 37"/>
                <a:gd name="T1" fmla="*/ 23 h 23"/>
                <a:gd name="T2" fmla="*/ 24 w 37"/>
                <a:gd name="T3" fmla="*/ 0 h 23"/>
                <a:gd name="T4" fmla="*/ 37 w 37"/>
                <a:gd name="T5" fmla="*/ 0 h 23"/>
                <a:gd name="T6" fmla="*/ 13 w 37"/>
                <a:gd name="T7" fmla="*/ 23 h 23"/>
                <a:gd name="T8" fmla="*/ 0 w 37"/>
                <a:gd name="T9" fmla="*/ 23 h 23"/>
              </a:gdLst>
              <a:ahLst/>
              <a:cxnLst>
                <a:cxn ang="0">
                  <a:pos x="T0" y="T1"/>
                </a:cxn>
                <a:cxn ang="0">
                  <a:pos x="T2" y="T3"/>
                </a:cxn>
                <a:cxn ang="0">
                  <a:pos x="T4" y="T5"/>
                </a:cxn>
                <a:cxn ang="0">
                  <a:pos x="T6" y="T7"/>
                </a:cxn>
                <a:cxn ang="0">
                  <a:pos x="T8" y="T9"/>
                </a:cxn>
              </a:cxnLst>
              <a:rect l="0" t="0" r="r" b="b"/>
              <a:pathLst>
                <a:path w="37" h="23">
                  <a:moveTo>
                    <a:pt x="0" y="23"/>
                  </a:moveTo>
                  <a:lnTo>
                    <a:pt x="24" y="0"/>
                  </a:lnTo>
                  <a:lnTo>
                    <a:pt x="37" y="0"/>
                  </a:lnTo>
                  <a:lnTo>
                    <a:pt x="13" y="23"/>
                  </a:lnTo>
                  <a:lnTo>
                    <a:pt x="0" y="2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44" name="Freeform 527"/>
            <p:cNvSpPr>
              <a:spLocks/>
            </p:cNvSpPr>
            <p:nvPr/>
          </p:nvSpPr>
          <p:spPr bwMode="auto">
            <a:xfrm>
              <a:off x="5175" y="2563"/>
              <a:ext cx="20" cy="7"/>
            </a:xfrm>
            <a:custGeom>
              <a:avLst/>
              <a:gdLst>
                <a:gd name="T0" fmla="*/ 0 w 36"/>
                <a:gd name="T1" fmla="*/ 22 h 22"/>
                <a:gd name="T2" fmla="*/ 24 w 36"/>
                <a:gd name="T3" fmla="*/ 0 h 22"/>
                <a:gd name="T4" fmla="*/ 36 w 36"/>
                <a:gd name="T5" fmla="*/ 0 h 22"/>
                <a:gd name="T6" fmla="*/ 13 w 36"/>
                <a:gd name="T7" fmla="*/ 22 h 22"/>
                <a:gd name="T8" fmla="*/ 0 w 36"/>
                <a:gd name="T9" fmla="*/ 22 h 22"/>
              </a:gdLst>
              <a:ahLst/>
              <a:cxnLst>
                <a:cxn ang="0">
                  <a:pos x="T0" y="T1"/>
                </a:cxn>
                <a:cxn ang="0">
                  <a:pos x="T2" y="T3"/>
                </a:cxn>
                <a:cxn ang="0">
                  <a:pos x="T4" y="T5"/>
                </a:cxn>
                <a:cxn ang="0">
                  <a:pos x="T6" y="T7"/>
                </a:cxn>
                <a:cxn ang="0">
                  <a:pos x="T8" y="T9"/>
                </a:cxn>
              </a:cxnLst>
              <a:rect l="0" t="0" r="r" b="b"/>
              <a:pathLst>
                <a:path w="36" h="22">
                  <a:moveTo>
                    <a:pt x="0" y="22"/>
                  </a:moveTo>
                  <a:lnTo>
                    <a:pt x="24" y="0"/>
                  </a:lnTo>
                  <a:lnTo>
                    <a:pt x="36" y="0"/>
                  </a:lnTo>
                  <a:lnTo>
                    <a:pt x="13" y="22"/>
                  </a:lnTo>
                  <a:lnTo>
                    <a:pt x="0" y="22"/>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45" name="Freeform 528"/>
            <p:cNvSpPr>
              <a:spLocks/>
            </p:cNvSpPr>
            <p:nvPr/>
          </p:nvSpPr>
          <p:spPr bwMode="auto">
            <a:xfrm>
              <a:off x="5188" y="2555"/>
              <a:ext cx="19" cy="8"/>
            </a:xfrm>
            <a:custGeom>
              <a:avLst/>
              <a:gdLst>
                <a:gd name="T0" fmla="*/ 0 w 34"/>
                <a:gd name="T1" fmla="*/ 24 h 24"/>
                <a:gd name="T2" fmla="*/ 24 w 34"/>
                <a:gd name="T3" fmla="*/ 0 h 24"/>
                <a:gd name="T4" fmla="*/ 34 w 34"/>
                <a:gd name="T5" fmla="*/ 0 h 24"/>
                <a:gd name="T6" fmla="*/ 12 w 34"/>
                <a:gd name="T7" fmla="*/ 24 h 24"/>
                <a:gd name="T8" fmla="*/ 0 w 34"/>
                <a:gd name="T9" fmla="*/ 24 h 24"/>
              </a:gdLst>
              <a:ahLst/>
              <a:cxnLst>
                <a:cxn ang="0">
                  <a:pos x="T0" y="T1"/>
                </a:cxn>
                <a:cxn ang="0">
                  <a:pos x="T2" y="T3"/>
                </a:cxn>
                <a:cxn ang="0">
                  <a:pos x="T4" y="T5"/>
                </a:cxn>
                <a:cxn ang="0">
                  <a:pos x="T6" y="T7"/>
                </a:cxn>
                <a:cxn ang="0">
                  <a:pos x="T8" y="T9"/>
                </a:cxn>
              </a:cxnLst>
              <a:rect l="0" t="0" r="r" b="b"/>
              <a:pathLst>
                <a:path w="34" h="24">
                  <a:moveTo>
                    <a:pt x="0" y="24"/>
                  </a:moveTo>
                  <a:lnTo>
                    <a:pt x="24" y="0"/>
                  </a:lnTo>
                  <a:lnTo>
                    <a:pt x="34" y="0"/>
                  </a:lnTo>
                  <a:lnTo>
                    <a:pt x="12" y="24"/>
                  </a:lnTo>
                  <a:lnTo>
                    <a:pt x="0" y="24"/>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46" name="Freeform 529"/>
            <p:cNvSpPr>
              <a:spLocks/>
            </p:cNvSpPr>
            <p:nvPr/>
          </p:nvSpPr>
          <p:spPr bwMode="auto">
            <a:xfrm>
              <a:off x="5201" y="2547"/>
              <a:ext cx="19" cy="8"/>
            </a:xfrm>
            <a:custGeom>
              <a:avLst/>
              <a:gdLst>
                <a:gd name="T0" fmla="*/ 0 w 34"/>
                <a:gd name="T1" fmla="*/ 23 h 23"/>
                <a:gd name="T2" fmla="*/ 23 w 34"/>
                <a:gd name="T3" fmla="*/ 0 h 23"/>
                <a:gd name="T4" fmla="*/ 34 w 34"/>
                <a:gd name="T5" fmla="*/ 0 h 23"/>
                <a:gd name="T6" fmla="*/ 10 w 34"/>
                <a:gd name="T7" fmla="*/ 23 h 23"/>
                <a:gd name="T8" fmla="*/ 0 w 34"/>
                <a:gd name="T9" fmla="*/ 23 h 23"/>
              </a:gdLst>
              <a:ahLst/>
              <a:cxnLst>
                <a:cxn ang="0">
                  <a:pos x="T0" y="T1"/>
                </a:cxn>
                <a:cxn ang="0">
                  <a:pos x="T2" y="T3"/>
                </a:cxn>
                <a:cxn ang="0">
                  <a:pos x="T4" y="T5"/>
                </a:cxn>
                <a:cxn ang="0">
                  <a:pos x="T6" y="T7"/>
                </a:cxn>
                <a:cxn ang="0">
                  <a:pos x="T8" y="T9"/>
                </a:cxn>
              </a:cxnLst>
              <a:rect l="0" t="0" r="r" b="b"/>
              <a:pathLst>
                <a:path w="34" h="23">
                  <a:moveTo>
                    <a:pt x="0" y="23"/>
                  </a:moveTo>
                  <a:lnTo>
                    <a:pt x="23" y="0"/>
                  </a:lnTo>
                  <a:lnTo>
                    <a:pt x="34" y="0"/>
                  </a:lnTo>
                  <a:lnTo>
                    <a:pt x="10" y="23"/>
                  </a:lnTo>
                  <a:lnTo>
                    <a:pt x="0" y="2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47" name="Freeform 530"/>
            <p:cNvSpPr>
              <a:spLocks/>
            </p:cNvSpPr>
            <p:nvPr/>
          </p:nvSpPr>
          <p:spPr bwMode="auto">
            <a:xfrm>
              <a:off x="5214" y="2540"/>
              <a:ext cx="19" cy="7"/>
            </a:xfrm>
            <a:custGeom>
              <a:avLst/>
              <a:gdLst>
                <a:gd name="T0" fmla="*/ 0 w 34"/>
                <a:gd name="T1" fmla="*/ 22 h 22"/>
                <a:gd name="T2" fmla="*/ 23 w 34"/>
                <a:gd name="T3" fmla="*/ 0 h 22"/>
                <a:gd name="T4" fmla="*/ 34 w 34"/>
                <a:gd name="T5" fmla="*/ 0 h 22"/>
                <a:gd name="T6" fmla="*/ 11 w 34"/>
                <a:gd name="T7" fmla="*/ 22 h 22"/>
                <a:gd name="T8" fmla="*/ 0 w 34"/>
                <a:gd name="T9" fmla="*/ 22 h 22"/>
              </a:gdLst>
              <a:ahLst/>
              <a:cxnLst>
                <a:cxn ang="0">
                  <a:pos x="T0" y="T1"/>
                </a:cxn>
                <a:cxn ang="0">
                  <a:pos x="T2" y="T3"/>
                </a:cxn>
                <a:cxn ang="0">
                  <a:pos x="T4" y="T5"/>
                </a:cxn>
                <a:cxn ang="0">
                  <a:pos x="T6" y="T7"/>
                </a:cxn>
                <a:cxn ang="0">
                  <a:pos x="T8" y="T9"/>
                </a:cxn>
              </a:cxnLst>
              <a:rect l="0" t="0" r="r" b="b"/>
              <a:pathLst>
                <a:path w="34" h="22">
                  <a:moveTo>
                    <a:pt x="0" y="22"/>
                  </a:moveTo>
                  <a:lnTo>
                    <a:pt x="23" y="0"/>
                  </a:lnTo>
                  <a:lnTo>
                    <a:pt x="34" y="0"/>
                  </a:lnTo>
                  <a:lnTo>
                    <a:pt x="11" y="22"/>
                  </a:lnTo>
                  <a:lnTo>
                    <a:pt x="0" y="2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48" name="Freeform 531"/>
            <p:cNvSpPr>
              <a:spLocks/>
            </p:cNvSpPr>
            <p:nvPr/>
          </p:nvSpPr>
          <p:spPr bwMode="auto">
            <a:xfrm>
              <a:off x="5226" y="2532"/>
              <a:ext cx="18" cy="8"/>
            </a:xfrm>
            <a:custGeom>
              <a:avLst/>
              <a:gdLst>
                <a:gd name="T0" fmla="*/ 0 w 34"/>
                <a:gd name="T1" fmla="*/ 24 h 24"/>
                <a:gd name="T2" fmla="*/ 24 w 34"/>
                <a:gd name="T3" fmla="*/ 0 h 24"/>
                <a:gd name="T4" fmla="*/ 34 w 34"/>
                <a:gd name="T5" fmla="*/ 0 h 24"/>
                <a:gd name="T6" fmla="*/ 11 w 34"/>
                <a:gd name="T7" fmla="*/ 24 h 24"/>
                <a:gd name="T8" fmla="*/ 0 w 34"/>
                <a:gd name="T9" fmla="*/ 24 h 24"/>
              </a:gdLst>
              <a:ahLst/>
              <a:cxnLst>
                <a:cxn ang="0">
                  <a:pos x="T0" y="T1"/>
                </a:cxn>
                <a:cxn ang="0">
                  <a:pos x="T2" y="T3"/>
                </a:cxn>
                <a:cxn ang="0">
                  <a:pos x="T4" y="T5"/>
                </a:cxn>
                <a:cxn ang="0">
                  <a:pos x="T6" y="T7"/>
                </a:cxn>
                <a:cxn ang="0">
                  <a:pos x="T8" y="T9"/>
                </a:cxn>
              </a:cxnLst>
              <a:rect l="0" t="0" r="r" b="b"/>
              <a:pathLst>
                <a:path w="34" h="24">
                  <a:moveTo>
                    <a:pt x="0" y="24"/>
                  </a:moveTo>
                  <a:lnTo>
                    <a:pt x="24" y="0"/>
                  </a:lnTo>
                  <a:lnTo>
                    <a:pt x="34" y="0"/>
                  </a:lnTo>
                  <a:lnTo>
                    <a:pt x="11" y="24"/>
                  </a:lnTo>
                  <a:lnTo>
                    <a:pt x="0" y="2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49" name="Freeform 532"/>
            <p:cNvSpPr>
              <a:spLocks/>
            </p:cNvSpPr>
            <p:nvPr/>
          </p:nvSpPr>
          <p:spPr bwMode="auto">
            <a:xfrm>
              <a:off x="5239" y="2524"/>
              <a:ext cx="18" cy="8"/>
            </a:xfrm>
            <a:custGeom>
              <a:avLst/>
              <a:gdLst>
                <a:gd name="T0" fmla="*/ 0 w 34"/>
                <a:gd name="T1" fmla="*/ 23 h 23"/>
                <a:gd name="T2" fmla="*/ 24 w 34"/>
                <a:gd name="T3" fmla="*/ 0 h 23"/>
                <a:gd name="T4" fmla="*/ 34 w 34"/>
                <a:gd name="T5" fmla="*/ 0 h 23"/>
                <a:gd name="T6" fmla="*/ 10 w 34"/>
                <a:gd name="T7" fmla="*/ 23 h 23"/>
                <a:gd name="T8" fmla="*/ 0 w 34"/>
                <a:gd name="T9" fmla="*/ 23 h 23"/>
              </a:gdLst>
              <a:ahLst/>
              <a:cxnLst>
                <a:cxn ang="0">
                  <a:pos x="T0" y="T1"/>
                </a:cxn>
                <a:cxn ang="0">
                  <a:pos x="T2" y="T3"/>
                </a:cxn>
                <a:cxn ang="0">
                  <a:pos x="T4" y="T5"/>
                </a:cxn>
                <a:cxn ang="0">
                  <a:pos x="T6" y="T7"/>
                </a:cxn>
                <a:cxn ang="0">
                  <a:pos x="T8" y="T9"/>
                </a:cxn>
              </a:cxnLst>
              <a:rect l="0" t="0" r="r" b="b"/>
              <a:pathLst>
                <a:path w="34" h="23">
                  <a:moveTo>
                    <a:pt x="0" y="23"/>
                  </a:moveTo>
                  <a:lnTo>
                    <a:pt x="24" y="0"/>
                  </a:lnTo>
                  <a:lnTo>
                    <a:pt x="34" y="0"/>
                  </a:lnTo>
                  <a:lnTo>
                    <a:pt x="10" y="23"/>
                  </a:lnTo>
                  <a:lnTo>
                    <a:pt x="0" y="2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50" name="Freeform 533"/>
            <p:cNvSpPr>
              <a:spLocks/>
            </p:cNvSpPr>
            <p:nvPr/>
          </p:nvSpPr>
          <p:spPr bwMode="auto">
            <a:xfrm>
              <a:off x="5252" y="2517"/>
              <a:ext cx="17" cy="7"/>
            </a:xfrm>
            <a:custGeom>
              <a:avLst/>
              <a:gdLst>
                <a:gd name="T0" fmla="*/ 0 w 33"/>
                <a:gd name="T1" fmla="*/ 22 h 22"/>
                <a:gd name="T2" fmla="*/ 24 w 33"/>
                <a:gd name="T3" fmla="*/ 0 h 22"/>
                <a:gd name="T4" fmla="*/ 33 w 33"/>
                <a:gd name="T5" fmla="*/ 0 h 22"/>
                <a:gd name="T6" fmla="*/ 10 w 33"/>
                <a:gd name="T7" fmla="*/ 22 h 22"/>
                <a:gd name="T8" fmla="*/ 0 w 33"/>
                <a:gd name="T9" fmla="*/ 22 h 22"/>
              </a:gdLst>
              <a:ahLst/>
              <a:cxnLst>
                <a:cxn ang="0">
                  <a:pos x="T0" y="T1"/>
                </a:cxn>
                <a:cxn ang="0">
                  <a:pos x="T2" y="T3"/>
                </a:cxn>
                <a:cxn ang="0">
                  <a:pos x="T4" y="T5"/>
                </a:cxn>
                <a:cxn ang="0">
                  <a:pos x="T6" y="T7"/>
                </a:cxn>
                <a:cxn ang="0">
                  <a:pos x="T8" y="T9"/>
                </a:cxn>
              </a:cxnLst>
              <a:rect l="0" t="0" r="r" b="b"/>
              <a:pathLst>
                <a:path w="33" h="22">
                  <a:moveTo>
                    <a:pt x="0" y="22"/>
                  </a:moveTo>
                  <a:lnTo>
                    <a:pt x="24" y="0"/>
                  </a:lnTo>
                  <a:lnTo>
                    <a:pt x="33" y="0"/>
                  </a:lnTo>
                  <a:lnTo>
                    <a:pt x="10" y="22"/>
                  </a:lnTo>
                  <a:lnTo>
                    <a:pt x="0" y="2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51" name="Freeform 534"/>
            <p:cNvSpPr>
              <a:spLocks/>
            </p:cNvSpPr>
            <p:nvPr/>
          </p:nvSpPr>
          <p:spPr bwMode="auto">
            <a:xfrm>
              <a:off x="5265" y="2509"/>
              <a:ext cx="17" cy="8"/>
            </a:xfrm>
            <a:custGeom>
              <a:avLst/>
              <a:gdLst>
                <a:gd name="T0" fmla="*/ 0 w 32"/>
                <a:gd name="T1" fmla="*/ 24 h 24"/>
                <a:gd name="T2" fmla="*/ 24 w 32"/>
                <a:gd name="T3" fmla="*/ 0 h 24"/>
                <a:gd name="T4" fmla="*/ 32 w 32"/>
                <a:gd name="T5" fmla="*/ 0 h 24"/>
                <a:gd name="T6" fmla="*/ 9 w 32"/>
                <a:gd name="T7" fmla="*/ 24 h 24"/>
                <a:gd name="T8" fmla="*/ 0 w 32"/>
                <a:gd name="T9" fmla="*/ 24 h 24"/>
              </a:gdLst>
              <a:ahLst/>
              <a:cxnLst>
                <a:cxn ang="0">
                  <a:pos x="T0" y="T1"/>
                </a:cxn>
                <a:cxn ang="0">
                  <a:pos x="T2" y="T3"/>
                </a:cxn>
                <a:cxn ang="0">
                  <a:pos x="T4" y="T5"/>
                </a:cxn>
                <a:cxn ang="0">
                  <a:pos x="T6" y="T7"/>
                </a:cxn>
                <a:cxn ang="0">
                  <a:pos x="T8" y="T9"/>
                </a:cxn>
              </a:cxnLst>
              <a:rect l="0" t="0" r="r" b="b"/>
              <a:pathLst>
                <a:path w="32" h="24">
                  <a:moveTo>
                    <a:pt x="0" y="24"/>
                  </a:moveTo>
                  <a:lnTo>
                    <a:pt x="24" y="0"/>
                  </a:lnTo>
                  <a:lnTo>
                    <a:pt x="32" y="0"/>
                  </a:lnTo>
                  <a:lnTo>
                    <a:pt x="9" y="24"/>
                  </a:lnTo>
                  <a:lnTo>
                    <a:pt x="0" y="24"/>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52" name="Freeform 535"/>
            <p:cNvSpPr>
              <a:spLocks/>
            </p:cNvSpPr>
            <p:nvPr/>
          </p:nvSpPr>
          <p:spPr bwMode="auto">
            <a:xfrm>
              <a:off x="5278" y="2501"/>
              <a:ext cx="17" cy="8"/>
            </a:xfrm>
            <a:custGeom>
              <a:avLst/>
              <a:gdLst>
                <a:gd name="T0" fmla="*/ 0 w 31"/>
                <a:gd name="T1" fmla="*/ 23 h 23"/>
                <a:gd name="T2" fmla="*/ 24 w 31"/>
                <a:gd name="T3" fmla="*/ 0 h 23"/>
                <a:gd name="T4" fmla="*/ 31 w 31"/>
                <a:gd name="T5" fmla="*/ 0 h 23"/>
                <a:gd name="T6" fmla="*/ 8 w 31"/>
                <a:gd name="T7" fmla="*/ 23 h 23"/>
                <a:gd name="T8" fmla="*/ 0 w 31"/>
                <a:gd name="T9" fmla="*/ 23 h 23"/>
              </a:gdLst>
              <a:ahLst/>
              <a:cxnLst>
                <a:cxn ang="0">
                  <a:pos x="T0" y="T1"/>
                </a:cxn>
                <a:cxn ang="0">
                  <a:pos x="T2" y="T3"/>
                </a:cxn>
                <a:cxn ang="0">
                  <a:pos x="T4" y="T5"/>
                </a:cxn>
                <a:cxn ang="0">
                  <a:pos x="T6" y="T7"/>
                </a:cxn>
                <a:cxn ang="0">
                  <a:pos x="T8" y="T9"/>
                </a:cxn>
              </a:cxnLst>
              <a:rect l="0" t="0" r="r" b="b"/>
              <a:pathLst>
                <a:path w="31" h="23">
                  <a:moveTo>
                    <a:pt x="0" y="23"/>
                  </a:moveTo>
                  <a:lnTo>
                    <a:pt x="24" y="0"/>
                  </a:lnTo>
                  <a:lnTo>
                    <a:pt x="31" y="0"/>
                  </a:lnTo>
                  <a:lnTo>
                    <a:pt x="8" y="23"/>
                  </a:lnTo>
                  <a:lnTo>
                    <a:pt x="0" y="23"/>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53" name="Freeform 536"/>
            <p:cNvSpPr>
              <a:spLocks/>
            </p:cNvSpPr>
            <p:nvPr/>
          </p:nvSpPr>
          <p:spPr bwMode="auto">
            <a:xfrm>
              <a:off x="5291" y="2494"/>
              <a:ext cx="12" cy="7"/>
            </a:xfrm>
            <a:custGeom>
              <a:avLst/>
              <a:gdLst>
                <a:gd name="T0" fmla="*/ 0 w 22"/>
                <a:gd name="T1" fmla="*/ 22 h 22"/>
                <a:gd name="T2" fmla="*/ 22 w 22"/>
                <a:gd name="T3" fmla="*/ 0 h 22"/>
                <a:gd name="T4" fmla="*/ 22 w 22"/>
                <a:gd name="T5" fmla="*/ 7 h 22"/>
                <a:gd name="T6" fmla="*/ 7 w 22"/>
                <a:gd name="T7" fmla="*/ 22 h 22"/>
                <a:gd name="T8" fmla="*/ 0 w 22"/>
                <a:gd name="T9" fmla="*/ 22 h 22"/>
              </a:gdLst>
              <a:ahLst/>
              <a:cxnLst>
                <a:cxn ang="0">
                  <a:pos x="T0" y="T1"/>
                </a:cxn>
                <a:cxn ang="0">
                  <a:pos x="T2" y="T3"/>
                </a:cxn>
                <a:cxn ang="0">
                  <a:pos x="T4" y="T5"/>
                </a:cxn>
                <a:cxn ang="0">
                  <a:pos x="T6" y="T7"/>
                </a:cxn>
                <a:cxn ang="0">
                  <a:pos x="T8" y="T9"/>
                </a:cxn>
              </a:cxnLst>
              <a:rect l="0" t="0" r="r" b="b"/>
              <a:pathLst>
                <a:path w="22" h="22">
                  <a:moveTo>
                    <a:pt x="0" y="22"/>
                  </a:moveTo>
                  <a:lnTo>
                    <a:pt x="22" y="0"/>
                  </a:lnTo>
                  <a:lnTo>
                    <a:pt x="22" y="7"/>
                  </a:lnTo>
                  <a:lnTo>
                    <a:pt x="7" y="22"/>
                  </a:lnTo>
                  <a:lnTo>
                    <a:pt x="0" y="22"/>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54" name="Freeform 537"/>
            <p:cNvSpPr>
              <a:spLocks/>
            </p:cNvSpPr>
            <p:nvPr/>
          </p:nvSpPr>
          <p:spPr bwMode="auto">
            <a:xfrm>
              <a:off x="5055" y="2493"/>
              <a:ext cx="250" cy="149"/>
            </a:xfrm>
            <a:custGeom>
              <a:avLst/>
              <a:gdLst>
                <a:gd name="T0" fmla="*/ 462 w 462"/>
                <a:gd name="T1" fmla="*/ 3 h 447"/>
                <a:gd name="T2" fmla="*/ 454 w 462"/>
                <a:gd name="T3" fmla="*/ 0 h 447"/>
                <a:gd name="T4" fmla="*/ 0 w 462"/>
                <a:gd name="T5" fmla="*/ 441 h 447"/>
                <a:gd name="T6" fmla="*/ 6 w 462"/>
                <a:gd name="T7" fmla="*/ 447 h 447"/>
                <a:gd name="T8" fmla="*/ 461 w 462"/>
                <a:gd name="T9" fmla="*/ 6 h 447"/>
                <a:gd name="T10" fmla="*/ 453 w 462"/>
                <a:gd name="T11" fmla="*/ 3 h 447"/>
                <a:gd name="T12" fmla="*/ 462 w 462"/>
                <a:gd name="T13" fmla="*/ 3 h 447"/>
              </a:gdLst>
              <a:ahLst/>
              <a:cxnLst>
                <a:cxn ang="0">
                  <a:pos x="T0" y="T1"/>
                </a:cxn>
                <a:cxn ang="0">
                  <a:pos x="T2" y="T3"/>
                </a:cxn>
                <a:cxn ang="0">
                  <a:pos x="T4" y="T5"/>
                </a:cxn>
                <a:cxn ang="0">
                  <a:pos x="T6" y="T7"/>
                </a:cxn>
                <a:cxn ang="0">
                  <a:pos x="T8" y="T9"/>
                </a:cxn>
                <a:cxn ang="0">
                  <a:pos x="T10" y="T11"/>
                </a:cxn>
                <a:cxn ang="0">
                  <a:pos x="T12" y="T13"/>
                </a:cxn>
              </a:cxnLst>
              <a:rect l="0" t="0" r="r" b="b"/>
              <a:pathLst>
                <a:path w="462" h="447">
                  <a:moveTo>
                    <a:pt x="462" y="3"/>
                  </a:moveTo>
                  <a:lnTo>
                    <a:pt x="454" y="0"/>
                  </a:lnTo>
                  <a:lnTo>
                    <a:pt x="0" y="441"/>
                  </a:lnTo>
                  <a:lnTo>
                    <a:pt x="6" y="447"/>
                  </a:lnTo>
                  <a:lnTo>
                    <a:pt x="461" y="6"/>
                  </a:lnTo>
                  <a:lnTo>
                    <a:pt x="453" y="3"/>
                  </a:lnTo>
                  <a:lnTo>
                    <a:pt x="462"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55" name="Freeform 538"/>
            <p:cNvSpPr>
              <a:spLocks/>
            </p:cNvSpPr>
            <p:nvPr/>
          </p:nvSpPr>
          <p:spPr bwMode="auto">
            <a:xfrm>
              <a:off x="5301" y="2494"/>
              <a:ext cx="4" cy="3"/>
            </a:xfrm>
            <a:custGeom>
              <a:avLst/>
              <a:gdLst>
                <a:gd name="T0" fmla="*/ 8 w 9"/>
                <a:gd name="T1" fmla="*/ 10 h 10"/>
                <a:gd name="T2" fmla="*/ 9 w 9"/>
                <a:gd name="T3" fmla="*/ 7 h 10"/>
                <a:gd name="T4" fmla="*/ 9 w 9"/>
                <a:gd name="T5" fmla="*/ 0 h 10"/>
                <a:gd name="T6" fmla="*/ 0 w 9"/>
                <a:gd name="T7" fmla="*/ 0 h 10"/>
                <a:gd name="T8" fmla="*/ 0 w 9"/>
                <a:gd name="T9" fmla="*/ 7 h 10"/>
                <a:gd name="T10" fmla="*/ 1 w 9"/>
                <a:gd name="T11" fmla="*/ 4 h 10"/>
                <a:gd name="T12" fmla="*/ 8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8" y="10"/>
                  </a:moveTo>
                  <a:lnTo>
                    <a:pt x="9" y="7"/>
                  </a:lnTo>
                  <a:lnTo>
                    <a:pt x="9" y="0"/>
                  </a:lnTo>
                  <a:lnTo>
                    <a:pt x="0" y="0"/>
                  </a:lnTo>
                  <a:lnTo>
                    <a:pt x="0" y="7"/>
                  </a:lnTo>
                  <a:lnTo>
                    <a:pt x="1" y="4"/>
                  </a:lnTo>
                  <a:lnTo>
                    <a:pt x="8"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56" name="Freeform 539"/>
            <p:cNvSpPr>
              <a:spLocks/>
            </p:cNvSpPr>
            <p:nvPr/>
          </p:nvSpPr>
          <p:spPr bwMode="auto">
            <a:xfrm>
              <a:off x="5055" y="2495"/>
              <a:ext cx="250" cy="153"/>
            </a:xfrm>
            <a:custGeom>
              <a:avLst/>
              <a:gdLst>
                <a:gd name="T0" fmla="*/ 0 w 463"/>
                <a:gd name="T1" fmla="*/ 454 h 457"/>
                <a:gd name="T2" fmla="*/ 8 w 463"/>
                <a:gd name="T3" fmla="*/ 457 h 457"/>
                <a:gd name="T4" fmla="*/ 463 w 463"/>
                <a:gd name="T5" fmla="*/ 6 h 457"/>
                <a:gd name="T6" fmla="*/ 456 w 463"/>
                <a:gd name="T7" fmla="*/ 0 h 457"/>
                <a:gd name="T8" fmla="*/ 2 w 463"/>
                <a:gd name="T9" fmla="*/ 451 h 457"/>
                <a:gd name="T10" fmla="*/ 9 w 463"/>
                <a:gd name="T11" fmla="*/ 454 h 457"/>
                <a:gd name="T12" fmla="*/ 0 w 463"/>
                <a:gd name="T13" fmla="*/ 454 h 457"/>
              </a:gdLst>
              <a:ahLst/>
              <a:cxnLst>
                <a:cxn ang="0">
                  <a:pos x="T0" y="T1"/>
                </a:cxn>
                <a:cxn ang="0">
                  <a:pos x="T2" y="T3"/>
                </a:cxn>
                <a:cxn ang="0">
                  <a:pos x="T4" y="T5"/>
                </a:cxn>
                <a:cxn ang="0">
                  <a:pos x="T6" y="T7"/>
                </a:cxn>
                <a:cxn ang="0">
                  <a:pos x="T8" y="T9"/>
                </a:cxn>
                <a:cxn ang="0">
                  <a:pos x="T10" y="T11"/>
                </a:cxn>
                <a:cxn ang="0">
                  <a:pos x="T12" y="T13"/>
                </a:cxn>
              </a:cxnLst>
              <a:rect l="0" t="0" r="r" b="b"/>
              <a:pathLst>
                <a:path w="463" h="457">
                  <a:moveTo>
                    <a:pt x="0" y="454"/>
                  </a:moveTo>
                  <a:lnTo>
                    <a:pt x="8" y="457"/>
                  </a:lnTo>
                  <a:lnTo>
                    <a:pt x="463" y="6"/>
                  </a:lnTo>
                  <a:lnTo>
                    <a:pt x="456" y="0"/>
                  </a:lnTo>
                  <a:lnTo>
                    <a:pt x="2" y="451"/>
                  </a:lnTo>
                  <a:lnTo>
                    <a:pt x="9" y="454"/>
                  </a:lnTo>
                  <a:lnTo>
                    <a:pt x="0" y="4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57" name="Freeform 540"/>
            <p:cNvSpPr>
              <a:spLocks/>
            </p:cNvSpPr>
            <p:nvPr/>
          </p:nvSpPr>
          <p:spPr bwMode="auto">
            <a:xfrm>
              <a:off x="5055" y="2640"/>
              <a:ext cx="4" cy="7"/>
            </a:xfrm>
            <a:custGeom>
              <a:avLst/>
              <a:gdLst>
                <a:gd name="T0" fmla="*/ 2 w 9"/>
                <a:gd name="T1" fmla="*/ 0 h 20"/>
                <a:gd name="T2" fmla="*/ 0 w 9"/>
                <a:gd name="T3" fmla="*/ 3 h 20"/>
                <a:gd name="T4" fmla="*/ 0 w 9"/>
                <a:gd name="T5" fmla="*/ 20 h 20"/>
                <a:gd name="T6" fmla="*/ 9 w 9"/>
                <a:gd name="T7" fmla="*/ 20 h 20"/>
                <a:gd name="T8" fmla="*/ 9 w 9"/>
                <a:gd name="T9" fmla="*/ 3 h 20"/>
                <a:gd name="T10" fmla="*/ 8 w 9"/>
                <a:gd name="T11" fmla="*/ 6 h 20"/>
                <a:gd name="T12" fmla="*/ 2 w 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9" h="20">
                  <a:moveTo>
                    <a:pt x="2" y="0"/>
                  </a:moveTo>
                  <a:lnTo>
                    <a:pt x="0" y="3"/>
                  </a:lnTo>
                  <a:lnTo>
                    <a:pt x="0" y="20"/>
                  </a:lnTo>
                  <a:lnTo>
                    <a:pt x="9" y="20"/>
                  </a:lnTo>
                  <a:lnTo>
                    <a:pt x="9" y="3"/>
                  </a:lnTo>
                  <a:lnTo>
                    <a:pt x="8" y="6"/>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58" name="Freeform 541"/>
            <p:cNvSpPr>
              <a:spLocks/>
            </p:cNvSpPr>
            <p:nvPr/>
          </p:nvSpPr>
          <p:spPr bwMode="auto">
            <a:xfrm>
              <a:off x="4862" y="2640"/>
              <a:ext cx="197" cy="2"/>
            </a:xfrm>
            <a:custGeom>
              <a:avLst/>
              <a:gdLst>
                <a:gd name="T0" fmla="*/ 364 w 364"/>
                <a:gd name="T1" fmla="*/ 4 h 8"/>
                <a:gd name="T2" fmla="*/ 360 w 364"/>
                <a:gd name="T3" fmla="*/ 0 h 8"/>
                <a:gd name="T4" fmla="*/ 0 w 364"/>
                <a:gd name="T5" fmla="*/ 0 h 8"/>
                <a:gd name="T6" fmla="*/ 0 w 364"/>
                <a:gd name="T7" fmla="*/ 8 h 8"/>
                <a:gd name="T8" fmla="*/ 360 w 364"/>
                <a:gd name="T9" fmla="*/ 8 h 8"/>
                <a:gd name="T10" fmla="*/ 355 w 364"/>
                <a:gd name="T11" fmla="*/ 4 h 8"/>
                <a:gd name="T12" fmla="*/ 364 w 364"/>
                <a:gd name="T13" fmla="*/ 4 h 8"/>
                <a:gd name="T14" fmla="*/ 364 w 364"/>
                <a:gd name="T15" fmla="*/ 0 h 8"/>
                <a:gd name="T16" fmla="*/ 360 w 364"/>
                <a:gd name="T17" fmla="*/ 0 h 8"/>
                <a:gd name="T18" fmla="*/ 364 w 364"/>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8">
                  <a:moveTo>
                    <a:pt x="364" y="4"/>
                  </a:moveTo>
                  <a:lnTo>
                    <a:pt x="360" y="0"/>
                  </a:lnTo>
                  <a:lnTo>
                    <a:pt x="0" y="0"/>
                  </a:lnTo>
                  <a:lnTo>
                    <a:pt x="0" y="8"/>
                  </a:lnTo>
                  <a:lnTo>
                    <a:pt x="360" y="8"/>
                  </a:lnTo>
                  <a:lnTo>
                    <a:pt x="355" y="4"/>
                  </a:lnTo>
                  <a:lnTo>
                    <a:pt x="364" y="4"/>
                  </a:lnTo>
                  <a:lnTo>
                    <a:pt x="364" y="0"/>
                  </a:lnTo>
                  <a:lnTo>
                    <a:pt x="360" y="0"/>
                  </a:lnTo>
                  <a:lnTo>
                    <a:pt x="36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59" name="Freeform 542"/>
            <p:cNvSpPr>
              <a:spLocks/>
            </p:cNvSpPr>
            <p:nvPr/>
          </p:nvSpPr>
          <p:spPr bwMode="auto">
            <a:xfrm>
              <a:off x="5055" y="2641"/>
              <a:ext cx="4" cy="7"/>
            </a:xfrm>
            <a:custGeom>
              <a:avLst/>
              <a:gdLst>
                <a:gd name="T0" fmla="*/ 5 w 9"/>
                <a:gd name="T1" fmla="*/ 21 h 21"/>
                <a:gd name="T2" fmla="*/ 9 w 9"/>
                <a:gd name="T3" fmla="*/ 17 h 21"/>
                <a:gd name="T4" fmla="*/ 9 w 9"/>
                <a:gd name="T5" fmla="*/ 0 h 21"/>
                <a:gd name="T6" fmla="*/ 0 w 9"/>
                <a:gd name="T7" fmla="*/ 0 h 21"/>
                <a:gd name="T8" fmla="*/ 0 w 9"/>
                <a:gd name="T9" fmla="*/ 17 h 21"/>
                <a:gd name="T10" fmla="*/ 5 w 9"/>
                <a:gd name="T11" fmla="*/ 13 h 21"/>
                <a:gd name="T12" fmla="*/ 5 w 9"/>
                <a:gd name="T13" fmla="*/ 21 h 21"/>
                <a:gd name="T14" fmla="*/ 9 w 9"/>
                <a:gd name="T15" fmla="*/ 21 h 21"/>
                <a:gd name="T16" fmla="*/ 9 w 9"/>
                <a:gd name="T17" fmla="*/ 17 h 21"/>
                <a:gd name="T18" fmla="*/ 5 w 9"/>
                <a:gd name="T1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21">
                  <a:moveTo>
                    <a:pt x="5" y="21"/>
                  </a:moveTo>
                  <a:lnTo>
                    <a:pt x="9" y="17"/>
                  </a:lnTo>
                  <a:lnTo>
                    <a:pt x="9" y="0"/>
                  </a:lnTo>
                  <a:lnTo>
                    <a:pt x="0" y="0"/>
                  </a:lnTo>
                  <a:lnTo>
                    <a:pt x="0" y="17"/>
                  </a:lnTo>
                  <a:lnTo>
                    <a:pt x="5" y="13"/>
                  </a:lnTo>
                  <a:lnTo>
                    <a:pt x="5" y="21"/>
                  </a:lnTo>
                  <a:lnTo>
                    <a:pt x="9" y="21"/>
                  </a:lnTo>
                  <a:lnTo>
                    <a:pt x="9" y="17"/>
                  </a:lnTo>
                  <a:lnTo>
                    <a:pt x="5"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60" name="Freeform 543"/>
            <p:cNvSpPr>
              <a:spLocks/>
            </p:cNvSpPr>
            <p:nvPr/>
          </p:nvSpPr>
          <p:spPr bwMode="auto">
            <a:xfrm>
              <a:off x="4860" y="2645"/>
              <a:ext cx="197" cy="3"/>
            </a:xfrm>
            <a:custGeom>
              <a:avLst/>
              <a:gdLst>
                <a:gd name="T0" fmla="*/ 0 w 365"/>
                <a:gd name="T1" fmla="*/ 4 h 8"/>
                <a:gd name="T2" fmla="*/ 5 w 365"/>
                <a:gd name="T3" fmla="*/ 8 h 8"/>
                <a:gd name="T4" fmla="*/ 365 w 365"/>
                <a:gd name="T5" fmla="*/ 8 h 8"/>
                <a:gd name="T6" fmla="*/ 365 w 365"/>
                <a:gd name="T7" fmla="*/ 0 h 8"/>
                <a:gd name="T8" fmla="*/ 5 w 365"/>
                <a:gd name="T9" fmla="*/ 0 h 8"/>
                <a:gd name="T10" fmla="*/ 9 w 365"/>
                <a:gd name="T11" fmla="*/ 4 h 8"/>
                <a:gd name="T12" fmla="*/ 0 w 365"/>
                <a:gd name="T13" fmla="*/ 4 h 8"/>
                <a:gd name="T14" fmla="*/ 0 w 365"/>
                <a:gd name="T15" fmla="*/ 8 h 8"/>
                <a:gd name="T16" fmla="*/ 5 w 365"/>
                <a:gd name="T17" fmla="*/ 8 h 8"/>
                <a:gd name="T18" fmla="*/ 0 w 365"/>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5" h="8">
                  <a:moveTo>
                    <a:pt x="0" y="4"/>
                  </a:moveTo>
                  <a:lnTo>
                    <a:pt x="5" y="8"/>
                  </a:lnTo>
                  <a:lnTo>
                    <a:pt x="365" y="8"/>
                  </a:lnTo>
                  <a:lnTo>
                    <a:pt x="365" y="0"/>
                  </a:lnTo>
                  <a:lnTo>
                    <a:pt x="5" y="0"/>
                  </a:lnTo>
                  <a:lnTo>
                    <a:pt x="9" y="4"/>
                  </a:lnTo>
                  <a:lnTo>
                    <a:pt x="0" y="4"/>
                  </a:lnTo>
                  <a:lnTo>
                    <a:pt x="0" y="8"/>
                  </a:lnTo>
                  <a:lnTo>
                    <a:pt x="5" y="8"/>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61" name="Freeform 544"/>
            <p:cNvSpPr>
              <a:spLocks/>
            </p:cNvSpPr>
            <p:nvPr/>
          </p:nvSpPr>
          <p:spPr bwMode="auto">
            <a:xfrm>
              <a:off x="4860" y="2640"/>
              <a:ext cx="4" cy="7"/>
            </a:xfrm>
            <a:custGeom>
              <a:avLst/>
              <a:gdLst>
                <a:gd name="T0" fmla="*/ 5 w 9"/>
                <a:gd name="T1" fmla="*/ 0 h 21"/>
                <a:gd name="T2" fmla="*/ 0 w 9"/>
                <a:gd name="T3" fmla="*/ 4 h 21"/>
                <a:gd name="T4" fmla="*/ 0 w 9"/>
                <a:gd name="T5" fmla="*/ 21 h 21"/>
                <a:gd name="T6" fmla="*/ 9 w 9"/>
                <a:gd name="T7" fmla="*/ 21 h 21"/>
                <a:gd name="T8" fmla="*/ 9 w 9"/>
                <a:gd name="T9" fmla="*/ 4 h 21"/>
                <a:gd name="T10" fmla="*/ 5 w 9"/>
                <a:gd name="T11" fmla="*/ 8 h 21"/>
                <a:gd name="T12" fmla="*/ 5 w 9"/>
                <a:gd name="T13" fmla="*/ 0 h 21"/>
                <a:gd name="T14" fmla="*/ 0 w 9"/>
                <a:gd name="T15" fmla="*/ 0 h 21"/>
                <a:gd name="T16" fmla="*/ 0 w 9"/>
                <a:gd name="T17" fmla="*/ 4 h 21"/>
                <a:gd name="T18" fmla="*/ 5 w 9"/>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21">
                  <a:moveTo>
                    <a:pt x="5" y="0"/>
                  </a:moveTo>
                  <a:lnTo>
                    <a:pt x="0" y="4"/>
                  </a:lnTo>
                  <a:lnTo>
                    <a:pt x="0" y="21"/>
                  </a:lnTo>
                  <a:lnTo>
                    <a:pt x="9" y="21"/>
                  </a:lnTo>
                  <a:lnTo>
                    <a:pt x="9" y="4"/>
                  </a:lnTo>
                  <a:lnTo>
                    <a:pt x="5" y="8"/>
                  </a:lnTo>
                  <a:lnTo>
                    <a:pt x="5" y="0"/>
                  </a:lnTo>
                  <a:lnTo>
                    <a:pt x="0" y="0"/>
                  </a:lnTo>
                  <a:lnTo>
                    <a:pt x="0" y="4"/>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62" name="Freeform 545"/>
            <p:cNvSpPr>
              <a:spLocks/>
            </p:cNvSpPr>
            <p:nvPr/>
          </p:nvSpPr>
          <p:spPr bwMode="auto">
            <a:xfrm>
              <a:off x="4862" y="2579"/>
              <a:ext cx="207" cy="5"/>
            </a:xfrm>
            <a:custGeom>
              <a:avLst/>
              <a:gdLst>
                <a:gd name="T0" fmla="*/ 31 w 382"/>
                <a:gd name="T1" fmla="*/ 0 h 17"/>
                <a:gd name="T2" fmla="*/ 0 w 382"/>
                <a:gd name="T3" fmla="*/ 17 h 17"/>
                <a:gd name="T4" fmla="*/ 360 w 382"/>
                <a:gd name="T5" fmla="*/ 17 h 17"/>
                <a:gd name="T6" fmla="*/ 382 w 382"/>
                <a:gd name="T7" fmla="*/ 0 h 17"/>
                <a:gd name="T8" fmla="*/ 31 w 382"/>
                <a:gd name="T9" fmla="*/ 0 h 17"/>
              </a:gdLst>
              <a:ahLst/>
              <a:cxnLst>
                <a:cxn ang="0">
                  <a:pos x="T0" y="T1"/>
                </a:cxn>
                <a:cxn ang="0">
                  <a:pos x="T2" y="T3"/>
                </a:cxn>
                <a:cxn ang="0">
                  <a:pos x="T4" y="T5"/>
                </a:cxn>
                <a:cxn ang="0">
                  <a:pos x="T6" y="T7"/>
                </a:cxn>
                <a:cxn ang="0">
                  <a:pos x="T8" y="T9"/>
                </a:cxn>
              </a:cxnLst>
              <a:rect l="0" t="0" r="r" b="b"/>
              <a:pathLst>
                <a:path w="382" h="17">
                  <a:moveTo>
                    <a:pt x="31" y="0"/>
                  </a:moveTo>
                  <a:lnTo>
                    <a:pt x="0" y="17"/>
                  </a:lnTo>
                  <a:lnTo>
                    <a:pt x="360" y="17"/>
                  </a:lnTo>
                  <a:lnTo>
                    <a:pt x="382" y="0"/>
                  </a:lnTo>
                  <a:lnTo>
                    <a:pt x="31"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63" name="Freeform 546"/>
            <p:cNvSpPr>
              <a:spLocks/>
            </p:cNvSpPr>
            <p:nvPr/>
          </p:nvSpPr>
          <p:spPr bwMode="auto">
            <a:xfrm>
              <a:off x="4879" y="2573"/>
              <a:ext cx="202" cy="6"/>
            </a:xfrm>
            <a:custGeom>
              <a:avLst/>
              <a:gdLst>
                <a:gd name="T0" fmla="*/ 0 w 372"/>
                <a:gd name="T1" fmla="*/ 17 h 17"/>
                <a:gd name="T2" fmla="*/ 32 w 372"/>
                <a:gd name="T3" fmla="*/ 0 h 17"/>
                <a:gd name="T4" fmla="*/ 372 w 372"/>
                <a:gd name="T5" fmla="*/ 0 h 17"/>
                <a:gd name="T6" fmla="*/ 351 w 372"/>
                <a:gd name="T7" fmla="*/ 17 h 17"/>
                <a:gd name="T8" fmla="*/ 0 w 372"/>
                <a:gd name="T9" fmla="*/ 17 h 17"/>
              </a:gdLst>
              <a:ahLst/>
              <a:cxnLst>
                <a:cxn ang="0">
                  <a:pos x="T0" y="T1"/>
                </a:cxn>
                <a:cxn ang="0">
                  <a:pos x="T2" y="T3"/>
                </a:cxn>
                <a:cxn ang="0">
                  <a:pos x="T4" y="T5"/>
                </a:cxn>
                <a:cxn ang="0">
                  <a:pos x="T6" y="T7"/>
                </a:cxn>
                <a:cxn ang="0">
                  <a:pos x="T8" y="T9"/>
                </a:cxn>
              </a:cxnLst>
              <a:rect l="0" t="0" r="r" b="b"/>
              <a:pathLst>
                <a:path w="372" h="17">
                  <a:moveTo>
                    <a:pt x="0" y="17"/>
                  </a:moveTo>
                  <a:lnTo>
                    <a:pt x="32" y="0"/>
                  </a:lnTo>
                  <a:lnTo>
                    <a:pt x="372" y="0"/>
                  </a:lnTo>
                  <a:lnTo>
                    <a:pt x="351" y="17"/>
                  </a:lnTo>
                  <a:lnTo>
                    <a:pt x="0" y="17"/>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64" name="Freeform 547"/>
            <p:cNvSpPr>
              <a:spLocks/>
            </p:cNvSpPr>
            <p:nvPr/>
          </p:nvSpPr>
          <p:spPr bwMode="auto">
            <a:xfrm>
              <a:off x="4896" y="2567"/>
              <a:ext cx="198" cy="6"/>
            </a:xfrm>
            <a:custGeom>
              <a:avLst/>
              <a:gdLst>
                <a:gd name="T0" fmla="*/ 0 w 364"/>
                <a:gd name="T1" fmla="*/ 18 h 18"/>
                <a:gd name="T2" fmla="*/ 32 w 364"/>
                <a:gd name="T3" fmla="*/ 0 h 18"/>
                <a:gd name="T4" fmla="*/ 364 w 364"/>
                <a:gd name="T5" fmla="*/ 0 h 18"/>
                <a:gd name="T6" fmla="*/ 340 w 364"/>
                <a:gd name="T7" fmla="*/ 18 h 18"/>
                <a:gd name="T8" fmla="*/ 0 w 364"/>
                <a:gd name="T9" fmla="*/ 18 h 18"/>
              </a:gdLst>
              <a:ahLst/>
              <a:cxnLst>
                <a:cxn ang="0">
                  <a:pos x="T0" y="T1"/>
                </a:cxn>
                <a:cxn ang="0">
                  <a:pos x="T2" y="T3"/>
                </a:cxn>
                <a:cxn ang="0">
                  <a:pos x="T4" y="T5"/>
                </a:cxn>
                <a:cxn ang="0">
                  <a:pos x="T6" y="T7"/>
                </a:cxn>
                <a:cxn ang="0">
                  <a:pos x="T8" y="T9"/>
                </a:cxn>
              </a:cxnLst>
              <a:rect l="0" t="0" r="r" b="b"/>
              <a:pathLst>
                <a:path w="364" h="18">
                  <a:moveTo>
                    <a:pt x="0" y="18"/>
                  </a:moveTo>
                  <a:lnTo>
                    <a:pt x="32" y="0"/>
                  </a:lnTo>
                  <a:lnTo>
                    <a:pt x="364" y="0"/>
                  </a:lnTo>
                  <a:lnTo>
                    <a:pt x="340" y="18"/>
                  </a:lnTo>
                  <a:lnTo>
                    <a:pt x="0" y="18"/>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65" name="Freeform 548"/>
            <p:cNvSpPr>
              <a:spLocks/>
            </p:cNvSpPr>
            <p:nvPr/>
          </p:nvSpPr>
          <p:spPr bwMode="auto">
            <a:xfrm>
              <a:off x="4914" y="2561"/>
              <a:ext cx="192" cy="6"/>
            </a:xfrm>
            <a:custGeom>
              <a:avLst/>
              <a:gdLst>
                <a:gd name="T0" fmla="*/ 0 w 355"/>
                <a:gd name="T1" fmla="*/ 18 h 18"/>
                <a:gd name="T2" fmla="*/ 34 w 355"/>
                <a:gd name="T3" fmla="*/ 0 h 18"/>
                <a:gd name="T4" fmla="*/ 355 w 355"/>
                <a:gd name="T5" fmla="*/ 0 h 18"/>
                <a:gd name="T6" fmla="*/ 332 w 355"/>
                <a:gd name="T7" fmla="*/ 18 h 18"/>
                <a:gd name="T8" fmla="*/ 0 w 355"/>
                <a:gd name="T9" fmla="*/ 18 h 18"/>
              </a:gdLst>
              <a:ahLst/>
              <a:cxnLst>
                <a:cxn ang="0">
                  <a:pos x="T0" y="T1"/>
                </a:cxn>
                <a:cxn ang="0">
                  <a:pos x="T2" y="T3"/>
                </a:cxn>
                <a:cxn ang="0">
                  <a:pos x="T4" y="T5"/>
                </a:cxn>
                <a:cxn ang="0">
                  <a:pos x="T6" y="T7"/>
                </a:cxn>
                <a:cxn ang="0">
                  <a:pos x="T8" y="T9"/>
                </a:cxn>
              </a:cxnLst>
              <a:rect l="0" t="0" r="r" b="b"/>
              <a:pathLst>
                <a:path w="355" h="18">
                  <a:moveTo>
                    <a:pt x="0" y="18"/>
                  </a:moveTo>
                  <a:lnTo>
                    <a:pt x="34" y="0"/>
                  </a:lnTo>
                  <a:lnTo>
                    <a:pt x="355" y="0"/>
                  </a:lnTo>
                  <a:lnTo>
                    <a:pt x="332" y="18"/>
                  </a:lnTo>
                  <a:lnTo>
                    <a:pt x="0" y="18"/>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66" name="Freeform 549"/>
            <p:cNvSpPr>
              <a:spLocks/>
            </p:cNvSpPr>
            <p:nvPr/>
          </p:nvSpPr>
          <p:spPr bwMode="auto">
            <a:xfrm>
              <a:off x="4931" y="2555"/>
              <a:ext cx="187" cy="6"/>
            </a:xfrm>
            <a:custGeom>
              <a:avLst/>
              <a:gdLst>
                <a:gd name="T0" fmla="*/ 0 w 343"/>
                <a:gd name="T1" fmla="*/ 17 h 17"/>
                <a:gd name="T2" fmla="*/ 30 w 343"/>
                <a:gd name="T3" fmla="*/ 0 h 17"/>
                <a:gd name="T4" fmla="*/ 343 w 343"/>
                <a:gd name="T5" fmla="*/ 0 h 17"/>
                <a:gd name="T6" fmla="*/ 321 w 343"/>
                <a:gd name="T7" fmla="*/ 17 h 17"/>
                <a:gd name="T8" fmla="*/ 0 w 343"/>
                <a:gd name="T9" fmla="*/ 17 h 17"/>
              </a:gdLst>
              <a:ahLst/>
              <a:cxnLst>
                <a:cxn ang="0">
                  <a:pos x="T0" y="T1"/>
                </a:cxn>
                <a:cxn ang="0">
                  <a:pos x="T2" y="T3"/>
                </a:cxn>
                <a:cxn ang="0">
                  <a:pos x="T4" y="T5"/>
                </a:cxn>
                <a:cxn ang="0">
                  <a:pos x="T6" y="T7"/>
                </a:cxn>
                <a:cxn ang="0">
                  <a:pos x="T8" y="T9"/>
                </a:cxn>
              </a:cxnLst>
              <a:rect l="0" t="0" r="r" b="b"/>
              <a:pathLst>
                <a:path w="343" h="17">
                  <a:moveTo>
                    <a:pt x="0" y="17"/>
                  </a:moveTo>
                  <a:lnTo>
                    <a:pt x="30" y="0"/>
                  </a:lnTo>
                  <a:lnTo>
                    <a:pt x="343" y="0"/>
                  </a:lnTo>
                  <a:lnTo>
                    <a:pt x="321" y="17"/>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67" name="Freeform 550"/>
            <p:cNvSpPr>
              <a:spLocks/>
            </p:cNvSpPr>
            <p:nvPr/>
          </p:nvSpPr>
          <p:spPr bwMode="auto">
            <a:xfrm>
              <a:off x="4949" y="2549"/>
              <a:ext cx="181" cy="6"/>
            </a:xfrm>
            <a:custGeom>
              <a:avLst/>
              <a:gdLst>
                <a:gd name="T0" fmla="*/ 0 w 335"/>
                <a:gd name="T1" fmla="*/ 18 h 18"/>
                <a:gd name="T2" fmla="*/ 34 w 335"/>
                <a:gd name="T3" fmla="*/ 0 h 18"/>
                <a:gd name="T4" fmla="*/ 335 w 335"/>
                <a:gd name="T5" fmla="*/ 0 h 18"/>
                <a:gd name="T6" fmla="*/ 313 w 335"/>
                <a:gd name="T7" fmla="*/ 18 h 18"/>
                <a:gd name="T8" fmla="*/ 0 w 335"/>
                <a:gd name="T9" fmla="*/ 18 h 18"/>
              </a:gdLst>
              <a:ahLst/>
              <a:cxnLst>
                <a:cxn ang="0">
                  <a:pos x="T0" y="T1"/>
                </a:cxn>
                <a:cxn ang="0">
                  <a:pos x="T2" y="T3"/>
                </a:cxn>
                <a:cxn ang="0">
                  <a:pos x="T4" y="T5"/>
                </a:cxn>
                <a:cxn ang="0">
                  <a:pos x="T6" y="T7"/>
                </a:cxn>
                <a:cxn ang="0">
                  <a:pos x="T8" y="T9"/>
                </a:cxn>
              </a:cxnLst>
              <a:rect l="0" t="0" r="r" b="b"/>
              <a:pathLst>
                <a:path w="335" h="18">
                  <a:moveTo>
                    <a:pt x="0" y="18"/>
                  </a:moveTo>
                  <a:lnTo>
                    <a:pt x="34" y="0"/>
                  </a:lnTo>
                  <a:lnTo>
                    <a:pt x="335" y="0"/>
                  </a:lnTo>
                  <a:lnTo>
                    <a:pt x="313" y="18"/>
                  </a:lnTo>
                  <a:lnTo>
                    <a:pt x="0" y="18"/>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68" name="Freeform 551"/>
            <p:cNvSpPr>
              <a:spLocks/>
            </p:cNvSpPr>
            <p:nvPr/>
          </p:nvSpPr>
          <p:spPr bwMode="auto">
            <a:xfrm>
              <a:off x="4966" y="2543"/>
              <a:ext cx="177" cy="6"/>
            </a:xfrm>
            <a:custGeom>
              <a:avLst/>
              <a:gdLst>
                <a:gd name="T0" fmla="*/ 0 w 325"/>
                <a:gd name="T1" fmla="*/ 18 h 18"/>
                <a:gd name="T2" fmla="*/ 33 w 325"/>
                <a:gd name="T3" fmla="*/ 0 h 18"/>
                <a:gd name="T4" fmla="*/ 325 w 325"/>
                <a:gd name="T5" fmla="*/ 0 h 18"/>
                <a:gd name="T6" fmla="*/ 301 w 325"/>
                <a:gd name="T7" fmla="*/ 18 h 18"/>
                <a:gd name="T8" fmla="*/ 0 w 325"/>
                <a:gd name="T9" fmla="*/ 18 h 18"/>
              </a:gdLst>
              <a:ahLst/>
              <a:cxnLst>
                <a:cxn ang="0">
                  <a:pos x="T0" y="T1"/>
                </a:cxn>
                <a:cxn ang="0">
                  <a:pos x="T2" y="T3"/>
                </a:cxn>
                <a:cxn ang="0">
                  <a:pos x="T4" y="T5"/>
                </a:cxn>
                <a:cxn ang="0">
                  <a:pos x="T6" y="T7"/>
                </a:cxn>
                <a:cxn ang="0">
                  <a:pos x="T8" y="T9"/>
                </a:cxn>
              </a:cxnLst>
              <a:rect l="0" t="0" r="r" b="b"/>
              <a:pathLst>
                <a:path w="325" h="18">
                  <a:moveTo>
                    <a:pt x="0" y="18"/>
                  </a:moveTo>
                  <a:lnTo>
                    <a:pt x="33" y="0"/>
                  </a:lnTo>
                  <a:lnTo>
                    <a:pt x="325" y="0"/>
                  </a:lnTo>
                  <a:lnTo>
                    <a:pt x="301" y="18"/>
                  </a:lnTo>
                  <a:lnTo>
                    <a:pt x="0" y="18"/>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69" name="Freeform 552"/>
            <p:cNvSpPr>
              <a:spLocks/>
            </p:cNvSpPr>
            <p:nvPr/>
          </p:nvSpPr>
          <p:spPr bwMode="auto">
            <a:xfrm>
              <a:off x="4984" y="2538"/>
              <a:ext cx="171" cy="5"/>
            </a:xfrm>
            <a:custGeom>
              <a:avLst/>
              <a:gdLst>
                <a:gd name="T0" fmla="*/ 0 w 314"/>
                <a:gd name="T1" fmla="*/ 17 h 17"/>
                <a:gd name="T2" fmla="*/ 31 w 314"/>
                <a:gd name="T3" fmla="*/ 0 h 17"/>
                <a:gd name="T4" fmla="*/ 314 w 314"/>
                <a:gd name="T5" fmla="*/ 0 h 17"/>
                <a:gd name="T6" fmla="*/ 292 w 314"/>
                <a:gd name="T7" fmla="*/ 17 h 17"/>
                <a:gd name="T8" fmla="*/ 0 w 314"/>
                <a:gd name="T9" fmla="*/ 17 h 17"/>
              </a:gdLst>
              <a:ahLst/>
              <a:cxnLst>
                <a:cxn ang="0">
                  <a:pos x="T0" y="T1"/>
                </a:cxn>
                <a:cxn ang="0">
                  <a:pos x="T2" y="T3"/>
                </a:cxn>
                <a:cxn ang="0">
                  <a:pos x="T4" y="T5"/>
                </a:cxn>
                <a:cxn ang="0">
                  <a:pos x="T6" y="T7"/>
                </a:cxn>
                <a:cxn ang="0">
                  <a:pos x="T8" y="T9"/>
                </a:cxn>
              </a:cxnLst>
              <a:rect l="0" t="0" r="r" b="b"/>
              <a:pathLst>
                <a:path w="314" h="17">
                  <a:moveTo>
                    <a:pt x="0" y="17"/>
                  </a:moveTo>
                  <a:lnTo>
                    <a:pt x="31" y="0"/>
                  </a:lnTo>
                  <a:lnTo>
                    <a:pt x="314" y="0"/>
                  </a:lnTo>
                  <a:lnTo>
                    <a:pt x="292" y="17"/>
                  </a:lnTo>
                  <a:lnTo>
                    <a:pt x="0" y="17"/>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70" name="Freeform 553"/>
            <p:cNvSpPr>
              <a:spLocks/>
            </p:cNvSpPr>
            <p:nvPr/>
          </p:nvSpPr>
          <p:spPr bwMode="auto">
            <a:xfrm>
              <a:off x="5001" y="2532"/>
              <a:ext cx="165" cy="6"/>
            </a:xfrm>
            <a:custGeom>
              <a:avLst/>
              <a:gdLst>
                <a:gd name="T0" fmla="*/ 0 w 306"/>
                <a:gd name="T1" fmla="*/ 18 h 18"/>
                <a:gd name="T2" fmla="*/ 33 w 306"/>
                <a:gd name="T3" fmla="*/ 0 h 18"/>
                <a:gd name="T4" fmla="*/ 306 w 306"/>
                <a:gd name="T5" fmla="*/ 0 h 18"/>
                <a:gd name="T6" fmla="*/ 283 w 306"/>
                <a:gd name="T7" fmla="*/ 18 h 18"/>
                <a:gd name="T8" fmla="*/ 0 w 306"/>
                <a:gd name="T9" fmla="*/ 18 h 18"/>
              </a:gdLst>
              <a:ahLst/>
              <a:cxnLst>
                <a:cxn ang="0">
                  <a:pos x="T0" y="T1"/>
                </a:cxn>
                <a:cxn ang="0">
                  <a:pos x="T2" y="T3"/>
                </a:cxn>
                <a:cxn ang="0">
                  <a:pos x="T4" y="T5"/>
                </a:cxn>
                <a:cxn ang="0">
                  <a:pos x="T6" y="T7"/>
                </a:cxn>
                <a:cxn ang="0">
                  <a:pos x="T8" y="T9"/>
                </a:cxn>
              </a:cxnLst>
              <a:rect l="0" t="0" r="r" b="b"/>
              <a:pathLst>
                <a:path w="306" h="18">
                  <a:moveTo>
                    <a:pt x="0" y="18"/>
                  </a:moveTo>
                  <a:lnTo>
                    <a:pt x="33" y="0"/>
                  </a:lnTo>
                  <a:lnTo>
                    <a:pt x="306" y="0"/>
                  </a:lnTo>
                  <a:lnTo>
                    <a:pt x="283" y="18"/>
                  </a:lnTo>
                  <a:lnTo>
                    <a:pt x="0" y="18"/>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71" name="Freeform 554"/>
            <p:cNvSpPr>
              <a:spLocks/>
            </p:cNvSpPr>
            <p:nvPr/>
          </p:nvSpPr>
          <p:spPr bwMode="auto">
            <a:xfrm>
              <a:off x="5019" y="2526"/>
              <a:ext cx="160" cy="6"/>
            </a:xfrm>
            <a:custGeom>
              <a:avLst/>
              <a:gdLst>
                <a:gd name="T0" fmla="*/ 0 w 295"/>
                <a:gd name="T1" fmla="*/ 18 h 18"/>
                <a:gd name="T2" fmla="*/ 34 w 295"/>
                <a:gd name="T3" fmla="*/ 0 h 18"/>
                <a:gd name="T4" fmla="*/ 295 w 295"/>
                <a:gd name="T5" fmla="*/ 0 h 18"/>
                <a:gd name="T6" fmla="*/ 273 w 295"/>
                <a:gd name="T7" fmla="*/ 18 h 18"/>
                <a:gd name="T8" fmla="*/ 0 w 295"/>
                <a:gd name="T9" fmla="*/ 18 h 18"/>
              </a:gdLst>
              <a:ahLst/>
              <a:cxnLst>
                <a:cxn ang="0">
                  <a:pos x="T0" y="T1"/>
                </a:cxn>
                <a:cxn ang="0">
                  <a:pos x="T2" y="T3"/>
                </a:cxn>
                <a:cxn ang="0">
                  <a:pos x="T4" y="T5"/>
                </a:cxn>
                <a:cxn ang="0">
                  <a:pos x="T6" y="T7"/>
                </a:cxn>
                <a:cxn ang="0">
                  <a:pos x="T8" y="T9"/>
                </a:cxn>
              </a:cxnLst>
              <a:rect l="0" t="0" r="r" b="b"/>
              <a:pathLst>
                <a:path w="295" h="18">
                  <a:moveTo>
                    <a:pt x="0" y="18"/>
                  </a:moveTo>
                  <a:lnTo>
                    <a:pt x="34" y="0"/>
                  </a:lnTo>
                  <a:lnTo>
                    <a:pt x="295" y="0"/>
                  </a:lnTo>
                  <a:lnTo>
                    <a:pt x="273" y="18"/>
                  </a:lnTo>
                  <a:lnTo>
                    <a:pt x="0" y="18"/>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72" name="Freeform 555"/>
            <p:cNvSpPr>
              <a:spLocks/>
            </p:cNvSpPr>
            <p:nvPr/>
          </p:nvSpPr>
          <p:spPr bwMode="auto">
            <a:xfrm>
              <a:off x="5038" y="2520"/>
              <a:ext cx="153" cy="6"/>
            </a:xfrm>
            <a:custGeom>
              <a:avLst/>
              <a:gdLst>
                <a:gd name="T0" fmla="*/ 0 w 284"/>
                <a:gd name="T1" fmla="*/ 17 h 17"/>
                <a:gd name="T2" fmla="*/ 30 w 284"/>
                <a:gd name="T3" fmla="*/ 0 h 17"/>
                <a:gd name="T4" fmla="*/ 284 w 284"/>
                <a:gd name="T5" fmla="*/ 0 h 17"/>
                <a:gd name="T6" fmla="*/ 261 w 284"/>
                <a:gd name="T7" fmla="*/ 17 h 17"/>
                <a:gd name="T8" fmla="*/ 0 w 284"/>
                <a:gd name="T9" fmla="*/ 17 h 17"/>
              </a:gdLst>
              <a:ahLst/>
              <a:cxnLst>
                <a:cxn ang="0">
                  <a:pos x="T0" y="T1"/>
                </a:cxn>
                <a:cxn ang="0">
                  <a:pos x="T2" y="T3"/>
                </a:cxn>
                <a:cxn ang="0">
                  <a:pos x="T4" y="T5"/>
                </a:cxn>
                <a:cxn ang="0">
                  <a:pos x="T6" y="T7"/>
                </a:cxn>
                <a:cxn ang="0">
                  <a:pos x="T8" y="T9"/>
                </a:cxn>
              </a:cxnLst>
              <a:rect l="0" t="0" r="r" b="b"/>
              <a:pathLst>
                <a:path w="284" h="17">
                  <a:moveTo>
                    <a:pt x="0" y="17"/>
                  </a:moveTo>
                  <a:lnTo>
                    <a:pt x="30" y="0"/>
                  </a:lnTo>
                  <a:lnTo>
                    <a:pt x="284" y="0"/>
                  </a:lnTo>
                  <a:lnTo>
                    <a:pt x="261" y="17"/>
                  </a:lnTo>
                  <a:lnTo>
                    <a:pt x="0" y="17"/>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73" name="Freeform 556"/>
            <p:cNvSpPr>
              <a:spLocks/>
            </p:cNvSpPr>
            <p:nvPr/>
          </p:nvSpPr>
          <p:spPr bwMode="auto">
            <a:xfrm>
              <a:off x="5054" y="2514"/>
              <a:ext cx="150" cy="6"/>
            </a:xfrm>
            <a:custGeom>
              <a:avLst/>
              <a:gdLst>
                <a:gd name="T0" fmla="*/ 0 w 277"/>
                <a:gd name="T1" fmla="*/ 18 h 18"/>
                <a:gd name="T2" fmla="*/ 34 w 277"/>
                <a:gd name="T3" fmla="*/ 0 h 18"/>
                <a:gd name="T4" fmla="*/ 277 w 277"/>
                <a:gd name="T5" fmla="*/ 0 h 18"/>
                <a:gd name="T6" fmla="*/ 254 w 277"/>
                <a:gd name="T7" fmla="*/ 18 h 18"/>
                <a:gd name="T8" fmla="*/ 0 w 277"/>
                <a:gd name="T9" fmla="*/ 18 h 18"/>
              </a:gdLst>
              <a:ahLst/>
              <a:cxnLst>
                <a:cxn ang="0">
                  <a:pos x="T0" y="T1"/>
                </a:cxn>
                <a:cxn ang="0">
                  <a:pos x="T2" y="T3"/>
                </a:cxn>
                <a:cxn ang="0">
                  <a:pos x="T4" y="T5"/>
                </a:cxn>
                <a:cxn ang="0">
                  <a:pos x="T6" y="T7"/>
                </a:cxn>
                <a:cxn ang="0">
                  <a:pos x="T8" y="T9"/>
                </a:cxn>
              </a:cxnLst>
              <a:rect l="0" t="0" r="r" b="b"/>
              <a:pathLst>
                <a:path w="277" h="18">
                  <a:moveTo>
                    <a:pt x="0" y="18"/>
                  </a:moveTo>
                  <a:lnTo>
                    <a:pt x="34" y="0"/>
                  </a:lnTo>
                  <a:lnTo>
                    <a:pt x="277" y="0"/>
                  </a:lnTo>
                  <a:lnTo>
                    <a:pt x="254" y="18"/>
                  </a:lnTo>
                  <a:lnTo>
                    <a:pt x="0" y="18"/>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74" name="Freeform 557"/>
            <p:cNvSpPr>
              <a:spLocks/>
            </p:cNvSpPr>
            <p:nvPr/>
          </p:nvSpPr>
          <p:spPr bwMode="auto">
            <a:xfrm>
              <a:off x="5072" y="2508"/>
              <a:ext cx="144" cy="6"/>
            </a:xfrm>
            <a:custGeom>
              <a:avLst/>
              <a:gdLst>
                <a:gd name="T0" fmla="*/ 0 w 266"/>
                <a:gd name="T1" fmla="*/ 18 h 18"/>
                <a:gd name="T2" fmla="*/ 33 w 266"/>
                <a:gd name="T3" fmla="*/ 0 h 18"/>
                <a:gd name="T4" fmla="*/ 266 w 266"/>
                <a:gd name="T5" fmla="*/ 0 h 18"/>
                <a:gd name="T6" fmla="*/ 243 w 266"/>
                <a:gd name="T7" fmla="*/ 18 h 18"/>
                <a:gd name="T8" fmla="*/ 0 w 266"/>
                <a:gd name="T9" fmla="*/ 18 h 18"/>
              </a:gdLst>
              <a:ahLst/>
              <a:cxnLst>
                <a:cxn ang="0">
                  <a:pos x="T0" y="T1"/>
                </a:cxn>
                <a:cxn ang="0">
                  <a:pos x="T2" y="T3"/>
                </a:cxn>
                <a:cxn ang="0">
                  <a:pos x="T4" y="T5"/>
                </a:cxn>
                <a:cxn ang="0">
                  <a:pos x="T6" y="T7"/>
                </a:cxn>
                <a:cxn ang="0">
                  <a:pos x="T8" y="T9"/>
                </a:cxn>
              </a:cxnLst>
              <a:rect l="0" t="0" r="r" b="b"/>
              <a:pathLst>
                <a:path w="266" h="18">
                  <a:moveTo>
                    <a:pt x="0" y="18"/>
                  </a:moveTo>
                  <a:lnTo>
                    <a:pt x="33" y="0"/>
                  </a:lnTo>
                  <a:lnTo>
                    <a:pt x="266" y="0"/>
                  </a:lnTo>
                  <a:lnTo>
                    <a:pt x="243" y="18"/>
                  </a:lnTo>
                  <a:lnTo>
                    <a:pt x="0" y="18"/>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75" name="Freeform 558"/>
            <p:cNvSpPr>
              <a:spLocks/>
            </p:cNvSpPr>
            <p:nvPr/>
          </p:nvSpPr>
          <p:spPr bwMode="auto">
            <a:xfrm>
              <a:off x="5090" y="2502"/>
              <a:ext cx="138" cy="6"/>
            </a:xfrm>
            <a:custGeom>
              <a:avLst/>
              <a:gdLst>
                <a:gd name="T0" fmla="*/ 0 w 255"/>
                <a:gd name="T1" fmla="*/ 17 h 17"/>
                <a:gd name="T2" fmla="*/ 31 w 255"/>
                <a:gd name="T3" fmla="*/ 0 h 17"/>
                <a:gd name="T4" fmla="*/ 255 w 255"/>
                <a:gd name="T5" fmla="*/ 0 h 17"/>
                <a:gd name="T6" fmla="*/ 233 w 255"/>
                <a:gd name="T7" fmla="*/ 17 h 17"/>
                <a:gd name="T8" fmla="*/ 0 w 255"/>
                <a:gd name="T9" fmla="*/ 17 h 17"/>
              </a:gdLst>
              <a:ahLst/>
              <a:cxnLst>
                <a:cxn ang="0">
                  <a:pos x="T0" y="T1"/>
                </a:cxn>
                <a:cxn ang="0">
                  <a:pos x="T2" y="T3"/>
                </a:cxn>
                <a:cxn ang="0">
                  <a:pos x="T4" y="T5"/>
                </a:cxn>
                <a:cxn ang="0">
                  <a:pos x="T6" y="T7"/>
                </a:cxn>
                <a:cxn ang="0">
                  <a:pos x="T8" y="T9"/>
                </a:cxn>
              </a:cxnLst>
              <a:rect l="0" t="0" r="r" b="b"/>
              <a:pathLst>
                <a:path w="255" h="17">
                  <a:moveTo>
                    <a:pt x="0" y="17"/>
                  </a:moveTo>
                  <a:lnTo>
                    <a:pt x="31" y="0"/>
                  </a:lnTo>
                  <a:lnTo>
                    <a:pt x="255" y="0"/>
                  </a:lnTo>
                  <a:lnTo>
                    <a:pt x="233" y="17"/>
                  </a:lnTo>
                  <a:lnTo>
                    <a:pt x="0" y="17"/>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76" name="Freeform 559"/>
            <p:cNvSpPr>
              <a:spLocks/>
            </p:cNvSpPr>
            <p:nvPr/>
          </p:nvSpPr>
          <p:spPr bwMode="auto">
            <a:xfrm>
              <a:off x="5107" y="2496"/>
              <a:ext cx="134" cy="6"/>
            </a:xfrm>
            <a:custGeom>
              <a:avLst/>
              <a:gdLst>
                <a:gd name="T0" fmla="*/ 0 w 247"/>
                <a:gd name="T1" fmla="*/ 18 h 18"/>
                <a:gd name="T2" fmla="*/ 34 w 247"/>
                <a:gd name="T3" fmla="*/ 0 h 18"/>
                <a:gd name="T4" fmla="*/ 247 w 247"/>
                <a:gd name="T5" fmla="*/ 0 h 18"/>
                <a:gd name="T6" fmla="*/ 224 w 247"/>
                <a:gd name="T7" fmla="*/ 18 h 18"/>
                <a:gd name="T8" fmla="*/ 0 w 247"/>
                <a:gd name="T9" fmla="*/ 18 h 18"/>
              </a:gdLst>
              <a:ahLst/>
              <a:cxnLst>
                <a:cxn ang="0">
                  <a:pos x="T0" y="T1"/>
                </a:cxn>
                <a:cxn ang="0">
                  <a:pos x="T2" y="T3"/>
                </a:cxn>
                <a:cxn ang="0">
                  <a:pos x="T4" y="T5"/>
                </a:cxn>
                <a:cxn ang="0">
                  <a:pos x="T6" y="T7"/>
                </a:cxn>
                <a:cxn ang="0">
                  <a:pos x="T8" y="T9"/>
                </a:cxn>
              </a:cxnLst>
              <a:rect l="0" t="0" r="r" b="b"/>
              <a:pathLst>
                <a:path w="247" h="18">
                  <a:moveTo>
                    <a:pt x="0" y="18"/>
                  </a:moveTo>
                  <a:lnTo>
                    <a:pt x="34" y="0"/>
                  </a:lnTo>
                  <a:lnTo>
                    <a:pt x="247" y="0"/>
                  </a:lnTo>
                  <a:lnTo>
                    <a:pt x="224" y="18"/>
                  </a:lnTo>
                  <a:lnTo>
                    <a:pt x="0" y="1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77" name="Freeform 560"/>
            <p:cNvSpPr>
              <a:spLocks/>
            </p:cNvSpPr>
            <p:nvPr/>
          </p:nvSpPr>
          <p:spPr bwMode="auto">
            <a:xfrm>
              <a:off x="5125" y="2490"/>
              <a:ext cx="128" cy="6"/>
            </a:xfrm>
            <a:custGeom>
              <a:avLst/>
              <a:gdLst>
                <a:gd name="T0" fmla="*/ 0 w 236"/>
                <a:gd name="T1" fmla="*/ 18 h 18"/>
                <a:gd name="T2" fmla="*/ 32 w 236"/>
                <a:gd name="T3" fmla="*/ 0 h 18"/>
                <a:gd name="T4" fmla="*/ 236 w 236"/>
                <a:gd name="T5" fmla="*/ 0 h 18"/>
                <a:gd name="T6" fmla="*/ 213 w 236"/>
                <a:gd name="T7" fmla="*/ 18 h 18"/>
                <a:gd name="T8" fmla="*/ 0 w 236"/>
                <a:gd name="T9" fmla="*/ 18 h 18"/>
              </a:gdLst>
              <a:ahLst/>
              <a:cxnLst>
                <a:cxn ang="0">
                  <a:pos x="T0" y="T1"/>
                </a:cxn>
                <a:cxn ang="0">
                  <a:pos x="T2" y="T3"/>
                </a:cxn>
                <a:cxn ang="0">
                  <a:pos x="T4" y="T5"/>
                </a:cxn>
                <a:cxn ang="0">
                  <a:pos x="T6" y="T7"/>
                </a:cxn>
                <a:cxn ang="0">
                  <a:pos x="T8" y="T9"/>
                </a:cxn>
              </a:cxnLst>
              <a:rect l="0" t="0" r="r" b="b"/>
              <a:pathLst>
                <a:path w="236" h="18">
                  <a:moveTo>
                    <a:pt x="0" y="18"/>
                  </a:moveTo>
                  <a:lnTo>
                    <a:pt x="32" y="0"/>
                  </a:lnTo>
                  <a:lnTo>
                    <a:pt x="236" y="0"/>
                  </a:lnTo>
                  <a:lnTo>
                    <a:pt x="213" y="18"/>
                  </a:lnTo>
                  <a:lnTo>
                    <a:pt x="0" y="1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78" name="Freeform 561"/>
            <p:cNvSpPr>
              <a:spLocks/>
            </p:cNvSpPr>
            <p:nvPr/>
          </p:nvSpPr>
          <p:spPr bwMode="auto">
            <a:xfrm>
              <a:off x="5143" y="2485"/>
              <a:ext cx="122" cy="5"/>
            </a:xfrm>
            <a:custGeom>
              <a:avLst/>
              <a:gdLst>
                <a:gd name="T0" fmla="*/ 0 w 226"/>
                <a:gd name="T1" fmla="*/ 17 h 17"/>
                <a:gd name="T2" fmla="*/ 32 w 226"/>
                <a:gd name="T3" fmla="*/ 0 h 17"/>
                <a:gd name="T4" fmla="*/ 226 w 226"/>
                <a:gd name="T5" fmla="*/ 0 h 17"/>
                <a:gd name="T6" fmla="*/ 204 w 226"/>
                <a:gd name="T7" fmla="*/ 17 h 17"/>
                <a:gd name="T8" fmla="*/ 0 w 226"/>
                <a:gd name="T9" fmla="*/ 17 h 17"/>
              </a:gdLst>
              <a:ahLst/>
              <a:cxnLst>
                <a:cxn ang="0">
                  <a:pos x="T0" y="T1"/>
                </a:cxn>
                <a:cxn ang="0">
                  <a:pos x="T2" y="T3"/>
                </a:cxn>
                <a:cxn ang="0">
                  <a:pos x="T4" y="T5"/>
                </a:cxn>
                <a:cxn ang="0">
                  <a:pos x="T6" y="T7"/>
                </a:cxn>
                <a:cxn ang="0">
                  <a:pos x="T8" y="T9"/>
                </a:cxn>
              </a:cxnLst>
              <a:rect l="0" t="0" r="r" b="b"/>
              <a:pathLst>
                <a:path w="226" h="17">
                  <a:moveTo>
                    <a:pt x="0" y="17"/>
                  </a:moveTo>
                  <a:lnTo>
                    <a:pt x="32" y="0"/>
                  </a:lnTo>
                  <a:lnTo>
                    <a:pt x="226" y="0"/>
                  </a:lnTo>
                  <a:lnTo>
                    <a:pt x="204" y="17"/>
                  </a:lnTo>
                  <a:lnTo>
                    <a:pt x="0" y="1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79" name="Freeform 562"/>
            <p:cNvSpPr>
              <a:spLocks/>
            </p:cNvSpPr>
            <p:nvPr/>
          </p:nvSpPr>
          <p:spPr bwMode="auto">
            <a:xfrm>
              <a:off x="5160" y="2479"/>
              <a:ext cx="118" cy="6"/>
            </a:xfrm>
            <a:custGeom>
              <a:avLst/>
              <a:gdLst>
                <a:gd name="T0" fmla="*/ 0 w 218"/>
                <a:gd name="T1" fmla="*/ 18 h 18"/>
                <a:gd name="T2" fmla="*/ 33 w 218"/>
                <a:gd name="T3" fmla="*/ 0 h 18"/>
                <a:gd name="T4" fmla="*/ 218 w 218"/>
                <a:gd name="T5" fmla="*/ 0 h 18"/>
                <a:gd name="T6" fmla="*/ 194 w 218"/>
                <a:gd name="T7" fmla="*/ 18 h 18"/>
                <a:gd name="T8" fmla="*/ 0 w 218"/>
                <a:gd name="T9" fmla="*/ 18 h 18"/>
              </a:gdLst>
              <a:ahLst/>
              <a:cxnLst>
                <a:cxn ang="0">
                  <a:pos x="T0" y="T1"/>
                </a:cxn>
                <a:cxn ang="0">
                  <a:pos x="T2" y="T3"/>
                </a:cxn>
                <a:cxn ang="0">
                  <a:pos x="T4" y="T5"/>
                </a:cxn>
                <a:cxn ang="0">
                  <a:pos x="T6" y="T7"/>
                </a:cxn>
                <a:cxn ang="0">
                  <a:pos x="T8" y="T9"/>
                </a:cxn>
              </a:cxnLst>
              <a:rect l="0" t="0" r="r" b="b"/>
              <a:pathLst>
                <a:path w="218" h="18">
                  <a:moveTo>
                    <a:pt x="0" y="18"/>
                  </a:moveTo>
                  <a:lnTo>
                    <a:pt x="33" y="0"/>
                  </a:lnTo>
                  <a:lnTo>
                    <a:pt x="218" y="0"/>
                  </a:lnTo>
                  <a:lnTo>
                    <a:pt x="194" y="18"/>
                  </a:lnTo>
                  <a:lnTo>
                    <a:pt x="0" y="18"/>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80" name="Freeform 563"/>
            <p:cNvSpPr>
              <a:spLocks/>
            </p:cNvSpPr>
            <p:nvPr/>
          </p:nvSpPr>
          <p:spPr bwMode="auto">
            <a:xfrm>
              <a:off x="5178" y="2473"/>
              <a:ext cx="112" cy="6"/>
            </a:xfrm>
            <a:custGeom>
              <a:avLst/>
              <a:gdLst>
                <a:gd name="T0" fmla="*/ 0 w 208"/>
                <a:gd name="T1" fmla="*/ 18 h 18"/>
                <a:gd name="T2" fmla="*/ 33 w 208"/>
                <a:gd name="T3" fmla="*/ 0 h 18"/>
                <a:gd name="T4" fmla="*/ 208 w 208"/>
                <a:gd name="T5" fmla="*/ 0 h 18"/>
                <a:gd name="T6" fmla="*/ 185 w 208"/>
                <a:gd name="T7" fmla="*/ 18 h 18"/>
                <a:gd name="T8" fmla="*/ 0 w 208"/>
                <a:gd name="T9" fmla="*/ 18 h 18"/>
              </a:gdLst>
              <a:ahLst/>
              <a:cxnLst>
                <a:cxn ang="0">
                  <a:pos x="T0" y="T1"/>
                </a:cxn>
                <a:cxn ang="0">
                  <a:pos x="T2" y="T3"/>
                </a:cxn>
                <a:cxn ang="0">
                  <a:pos x="T4" y="T5"/>
                </a:cxn>
                <a:cxn ang="0">
                  <a:pos x="T6" y="T7"/>
                </a:cxn>
                <a:cxn ang="0">
                  <a:pos x="T8" y="T9"/>
                </a:cxn>
              </a:cxnLst>
              <a:rect l="0" t="0" r="r" b="b"/>
              <a:pathLst>
                <a:path w="208" h="18">
                  <a:moveTo>
                    <a:pt x="0" y="18"/>
                  </a:moveTo>
                  <a:lnTo>
                    <a:pt x="33" y="0"/>
                  </a:lnTo>
                  <a:lnTo>
                    <a:pt x="208" y="0"/>
                  </a:lnTo>
                  <a:lnTo>
                    <a:pt x="185" y="18"/>
                  </a:lnTo>
                  <a:lnTo>
                    <a:pt x="0" y="18"/>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81" name="Freeform 564"/>
            <p:cNvSpPr>
              <a:spLocks/>
            </p:cNvSpPr>
            <p:nvPr/>
          </p:nvSpPr>
          <p:spPr bwMode="auto">
            <a:xfrm>
              <a:off x="5196" y="2467"/>
              <a:ext cx="106" cy="6"/>
            </a:xfrm>
            <a:custGeom>
              <a:avLst/>
              <a:gdLst>
                <a:gd name="T0" fmla="*/ 0 w 196"/>
                <a:gd name="T1" fmla="*/ 17 h 17"/>
                <a:gd name="T2" fmla="*/ 31 w 196"/>
                <a:gd name="T3" fmla="*/ 0 h 17"/>
                <a:gd name="T4" fmla="*/ 196 w 196"/>
                <a:gd name="T5" fmla="*/ 0 h 17"/>
                <a:gd name="T6" fmla="*/ 175 w 196"/>
                <a:gd name="T7" fmla="*/ 17 h 17"/>
                <a:gd name="T8" fmla="*/ 0 w 196"/>
                <a:gd name="T9" fmla="*/ 17 h 17"/>
              </a:gdLst>
              <a:ahLst/>
              <a:cxnLst>
                <a:cxn ang="0">
                  <a:pos x="T0" y="T1"/>
                </a:cxn>
                <a:cxn ang="0">
                  <a:pos x="T2" y="T3"/>
                </a:cxn>
                <a:cxn ang="0">
                  <a:pos x="T4" y="T5"/>
                </a:cxn>
                <a:cxn ang="0">
                  <a:pos x="T6" y="T7"/>
                </a:cxn>
                <a:cxn ang="0">
                  <a:pos x="T8" y="T9"/>
                </a:cxn>
              </a:cxnLst>
              <a:rect l="0" t="0" r="r" b="b"/>
              <a:pathLst>
                <a:path w="196" h="17">
                  <a:moveTo>
                    <a:pt x="0" y="17"/>
                  </a:moveTo>
                  <a:lnTo>
                    <a:pt x="31" y="0"/>
                  </a:lnTo>
                  <a:lnTo>
                    <a:pt x="196" y="0"/>
                  </a:lnTo>
                  <a:lnTo>
                    <a:pt x="175" y="17"/>
                  </a:lnTo>
                  <a:lnTo>
                    <a:pt x="0" y="17"/>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82" name="Freeform 565"/>
            <p:cNvSpPr>
              <a:spLocks/>
            </p:cNvSpPr>
            <p:nvPr/>
          </p:nvSpPr>
          <p:spPr bwMode="auto">
            <a:xfrm>
              <a:off x="4861" y="2466"/>
              <a:ext cx="353" cy="120"/>
            </a:xfrm>
            <a:custGeom>
              <a:avLst/>
              <a:gdLst>
                <a:gd name="T0" fmla="*/ 650 w 652"/>
                <a:gd name="T1" fmla="*/ 0 h 360"/>
                <a:gd name="T2" fmla="*/ 648 w 652"/>
                <a:gd name="T3" fmla="*/ 1 h 360"/>
                <a:gd name="T4" fmla="*/ 0 w 652"/>
                <a:gd name="T5" fmla="*/ 353 h 360"/>
                <a:gd name="T6" fmla="*/ 5 w 652"/>
                <a:gd name="T7" fmla="*/ 360 h 360"/>
                <a:gd name="T8" fmla="*/ 652 w 652"/>
                <a:gd name="T9" fmla="*/ 7 h 360"/>
                <a:gd name="T10" fmla="*/ 650 w 652"/>
                <a:gd name="T11" fmla="*/ 8 h 360"/>
                <a:gd name="T12" fmla="*/ 650 w 652"/>
                <a:gd name="T13" fmla="*/ 0 h 360"/>
              </a:gdLst>
              <a:ahLst/>
              <a:cxnLst>
                <a:cxn ang="0">
                  <a:pos x="T0" y="T1"/>
                </a:cxn>
                <a:cxn ang="0">
                  <a:pos x="T2" y="T3"/>
                </a:cxn>
                <a:cxn ang="0">
                  <a:pos x="T4" y="T5"/>
                </a:cxn>
                <a:cxn ang="0">
                  <a:pos x="T6" y="T7"/>
                </a:cxn>
                <a:cxn ang="0">
                  <a:pos x="T8" y="T9"/>
                </a:cxn>
                <a:cxn ang="0">
                  <a:pos x="T10" y="T11"/>
                </a:cxn>
                <a:cxn ang="0">
                  <a:pos x="T12" y="T13"/>
                </a:cxn>
              </a:cxnLst>
              <a:rect l="0" t="0" r="r" b="b"/>
              <a:pathLst>
                <a:path w="652" h="360">
                  <a:moveTo>
                    <a:pt x="650" y="0"/>
                  </a:moveTo>
                  <a:lnTo>
                    <a:pt x="648" y="1"/>
                  </a:lnTo>
                  <a:lnTo>
                    <a:pt x="0" y="353"/>
                  </a:lnTo>
                  <a:lnTo>
                    <a:pt x="5" y="360"/>
                  </a:lnTo>
                  <a:lnTo>
                    <a:pt x="652" y="7"/>
                  </a:lnTo>
                  <a:lnTo>
                    <a:pt x="650" y="8"/>
                  </a:lnTo>
                  <a:lnTo>
                    <a:pt x="6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83" name="Freeform 566"/>
            <p:cNvSpPr>
              <a:spLocks/>
            </p:cNvSpPr>
            <p:nvPr/>
          </p:nvSpPr>
          <p:spPr bwMode="auto">
            <a:xfrm>
              <a:off x="5213" y="2466"/>
              <a:ext cx="90" cy="2"/>
            </a:xfrm>
            <a:custGeom>
              <a:avLst/>
              <a:gdLst>
                <a:gd name="T0" fmla="*/ 167 w 167"/>
                <a:gd name="T1" fmla="*/ 7 h 8"/>
                <a:gd name="T2" fmla="*/ 165 w 167"/>
                <a:gd name="T3" fmla="*/ 0 h 8"/>
                <a:gd name="T4" fmla="*/ 0 w 167"/>
                <a:gd name="T5" fmla="*/ 0 h 8"/>
                <a:gd name="T6" fmla="*/ 0 w 167"/>
                <a:gd name="T7" fmla="*/ 8 h 8"/>
                <a:gd name="T8" fmla="*/ 165 w 167"/>
                <a:gd name="T9" fmla="*/ 8 h 8"/>
                <a:gd name="T10" fmla="*/ 163 w 167"/>
                <a:gd name="T11" fmla="*/ 1 h 8"/>
                <a:gd name="T12" fmla="*/ 167 w 167"/>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67" h="8">
                  <a:moveTo>
                    <a:pt x="167" y="7"/>
                  </a:moveTo>
                  <a:lnTo>
                    <a:pt x="165" y="0"/>
                  </a:lnTo>
                  <a:lnTo>
                    <a:pt x="0" y="0"/>
                  </a:lnTo>
                  <a:lnTo>
                    <a:pt x="0" y="8"/>
                  </a:lnTo>
                  <a:lnTo>
                    <a:pt x="165" y="8"/>
                  </a:lnTo>
                  <a:lnTo>
                    <a:pt x="163" y="1"/>
                  </a:lnTo>
                  <a:lnTo>
                    <a:pt x="16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84" name="Freeform 567"/>
            <p:cNvSpPr>
              <a:spLocks/>
            </p:cNvSpPr>
            <p:nvPr/>
          </p:nvSpPr>
          <p:spPr bwMode="auto">
            <a:xfrm>
              <a:off x="5056" y="2466"/>
              <a:ext cx="247" cy="120"/>
            </a:xfrm>
            <a:custGeom>
              <a:avLst/>
              <a:gdLst>
                <a:gd name="T0" fmla="*/ 2 w 456"/>
                <a:gd name="T1" fmla="*/ 360 h 360"/>
                <a:gd name="T2" fmla="*/ 4 w 456"/>
                <a:gd name="T3" fmla="*/ 359 h 360"/>
                <a:gd name="T4" fmla="*/ 456 w 456"/>
                <a:gd name="T5" fmla="*/ 6 h 360"/>
                <a:gd name="T6" fmla="*/ 452 w 456"/>
                <a:gd name="T7" fmla="*/ 0 h 360"/>
                <a:gd name="T8" fmla="*/ 0 w 456"/>
                <a:gd name="T9" fmla="*/ 352 h 360"/>
                <a:gd name="T10" fmla="*/ 2 w 456"/>
                <a:gd name="T11" fmla="*/ 351 h 360"/>
                <a:gd name="T12" fmla="*/ 2 w 456"/>
                <a:gd name="T13" fmla="*/ 360 h 360"/>
              </a:gdLst>
              <a:ahLst/>
              <a:cxnLst>
                <a:cxn ang="0">
                  <a:pos x="T0" y="T1"/>
                </a:cxn>
                <a:cxn ang="0">
                  <a:pos x="T2" y="T3"/>
                </a:cxn>
                <a:cxn ang="0">
                  <a:pos x="T4" y="T5"/>
                </a:cxn>
                <a:cxn ang="0">
                  <a:pos x="T6" y="T7"/>
                </a:cxn>
                <a:cxn ang="0">
                  <a:pos x="T8" y="T9"/>
                </a:cxn>
                <a:cxn ang="0">
                  <a:pos x="T10" y="T11"/>
                </a:cxn>
                <a:cxn ang="0">
                  <a:pos x="T12" y="T13"/>
                </a:cxn>
              </a:cxnLst>
              <a:rect l="0" t="0" r="r" b="b"/>
              <a:pathLst>
                <a:path w="456" h="360">
                  <a:moveTo>
                    <a:pt x="2" y="360"/>
                  </a:moveTo>
                  <a:lnTo>
                    <a:pt x="4" y="359"/>
                  </a:lnTo>
                  <a:lnTo>
                    <a:pt x="456" y="6"/>
                  </a:lnTo>
                  <a:lnTo>
                    <a:pt x="452" y="0"/>
                  </a:lnTo>
                  <a:lnTo>
                    <a:pt x="0" y="352"/>
                  </a:lnTo>
                  <a:lnTo>
                    <a:pt x="2" y="351"/>
                  </a:lnTo>
                  <a:lnTo>
                    <a:pt x="2" y="3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85" name="Freeform 568"/>
            <p:cNvSpPr>
              <a:spLocks/>
            </p:cNvSpPr>
            <p:nvPr/>
          </p:nvSpPr>
          <p:spPr bwMode="auto">
            <a:xfrm>
              <a:off x="4861" y="2583"/>
              <a:ext cx="196" cy="3"/>
            </a:xfrm>
            <a:custGeom>
              <a:avLst/>
              <a:gdLst>
                <a:gd name="T0" fmla="*/ 0 w 363"/>
                <a:gd name="T1" fmla="*/ 1 h 9"/>
                <a:gd name="T2" fmla="*/ 3 w 363"/>
                <a:gd name="T3" fmla="*/ 9 h 9"/>
                <a:gd name="T4" fmla="*/ 363 w 363"/>
                <a:gd name="T5" fmla="*/ 9 h 9"/>
                <a:gd name="T6" fmla="*/ 363 w 363"/>
                <a:gd name="T7" fmla="*/ 0 h 9"/>
                <a:gd name="T8" fmla="*/ 3 w 363"/>
                <a:gd name="T9" fmla="*/ 0 h 9"/>
                <a:gd name="T10" fmla="*/ 5 w 363"/>
                <a:gd name="T11" fmla="*/ 8 h 9"/>
                <a:gd name="T12" fmla="*/ 0 w 36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63" h="9">
                  <a:moveTo>
                    <a:pt x="0" y="1"/>
                  </a:moveTo>
                  <a:lnTo>
                    <a:pt x="3" y="9"/>
                  </a:lnTo>
                  <a:lnTo>
                    <a:pt x="363" y="9"/>
                  </a:lnTo>
                  <a:lnTo>
                    <a:pt x="363" y="0"/>
                  </a:lnTo>
                  <a:lnTo>
                    <a:pt x="3" y="0"/>
                  </a:lnTo>
                  <a:lnTo>
                    <a:pt x="5" y="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86" name="Freeform 569"/>
            <p:cNvSpPr>
              <a:spLocks/>
            </p:cNvSpPr>
            <p:nvPr/>
          </p:nvSpPr>
          <p:spPr bwMode="auto">
            <a:xfrm>
              <a:off x="5057" y="2584"/>
              <a:ext cx="12" cy="6"/>
            </a:xfrm>
            <a:custGeom>
              <a:avLst/>
              <a:gdLst>
                <a:gd name="T0" fmla="*/ 1 w 23"/>
                <a:gd name="T1" fmla="*/ 0 h 18"/>
                <a:gd name="T2" fmla="*/ 0 w 23"/>
                <a:gd name="T3" fmla="*/ 1 h 18"/>
                <a:gd name="T4" fmla="*/ 0 w 23"/>
                <a:gd name="T5" fmla="*/ 18 h 18"/>
                <a:gd name="T6" fmla="*/ 23 w 23"/>
                <a:gd name="T7" fmla="*/ 0 h 18"/>
                <a:gd name="T8" fmla="*/ 1 w 23"/>
                <a:gd name="T9" fmla="*/ 0 h 18"/>
              </a:gdLst>
              <a:ahLst/>
              <a:cxnLst>
                <a:cxn ang="0">
                  <a:pos x="T0" y="T1"/>
                </a:cxn>
                <a:cxn ang="0">
                  <a:pos x="T2" y="T3"/>
                </a:cxn>
                <a:cxn ang="0">
                  <a:pos x="T4" y="T5"/>
                </a:cxn>
                <a:cxn ang="0">
                  <a:pos x="T6" y="T7"/>
                </a:cxn>
                <a:cxn ang="0">
                  <a:pos x="T8" y="T9"/>
                </a:cxn>
              </a:cxnLst>
              <a:rect l="0" t="0" r="r" b="b"/>
              <a:pathLst>
                <a:path w="23" h="18">
                  <a:moveTo>
                    <a:pt x="1" y="0"/>
                  </a:moveTo>
                  <a:lnTo>
                    <a:pt x="0" y="1"/>
                  </a:lnTo>
                  <a:lnTo>
                    <a:pt x="0" y="18"/>
                  </a:lnTo>
                  <a:lnTo>
                    <a:pt x="23" y="0"/>
                  </a:lnTo>
                  <a:lnTo>
                    <a:pt x="1"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87" name="Freeform 570"/>
            <p:cNvSpPr>
              <a:spLocks/>
            </p:cNvSpPr>
            <p:nvPr/>
          </p:nvSpPr>
          <p:spPr bwMode="auto">
            <a:xfrm>
              <a:off x="5057" y="2578"/>
              <a:ext cx="25" cy="6"/>
            </a:xfrm>
            <a:custGeom>
              <a:avLst/>
              <a:gdLst>
                <a:gd name="T0" fmla="*/ 0 w 44"/>
                <a:gd name="T1" fmla="*/ 18 h 18"/>
                <a:gd name="T2" fmla="*/ 24 w 44"/>
                <a:gd name="T3" fmla="*/ 0 h 18"/>
                <a:gd name="T4" fmla="*/ 44 w 44"/>
                <a:gd name="T5" fmla="*/ 0 h 18"/>
                <a:gd name="T6" fmla="*/ 22 w 44"/>
                <a:gd name="T7" fmla="*/ 18 h 18"/>
                <a:gd name="T8" fmla="*/ 0 w 44"/>
                <a:gd name="T9" fmla="*/ 18 h 18"/>
              </a:gdLst>
              <a:ahLst/>
              <a:cxnLst>
                <a:cxn ang="0">
                  <a:pos x="T0" y="T1"/>
                </a:cxn>
                <a:cxn ang="0">
                  <a:pos x="T2" y="T3"/>
                </a:cxn>
                <a:cxn ang="0">
                  <a:pos x="T4" y="T5"/>
                </a:cxn>
                <a:cxn ang="0">
                  <a:pos x="T6" y="T7"/>
                </a:cxn>
                <a:cxn ang="0">
                  <a:pos x="T8" y="T9"/>
                </a:cxn>
              </a:cxnLst>
              <a:rect l="0" t="0" r="r" b="b"/>
              <a:pathLst>
                <a:path w="44" h="18">
                  <a:moveTo>
                    <a:pt x="0" y="18"/>
                  </a:moveTo>
                  <a:lnTo>
                    <a:pt x="24" y="0"/>
                  </a:lnTo>
                  <a:lnTo>
                    <a:pt x="44" y="0"/>
                  </a:lnTo>
                  <a:lnTo>
                    <a:pt x="22" y="18"/>
                  </a:lnTo>
                  <a:lnTo>
                    <a:pt x="0" y="18"/>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88" name="Freeform 571"/>
            <p:cNvSpPr>
              <a:spLocks/>
            </p:cNvSpPr>
            <p:nvPr/>
          </p:nvSpPr>
          <p:spPr bwMode="auto">
            <a:xfrm>
              <a:off x="5070" y="2572"/>
              <a:ext cx="24" cy="6"/>
            </a:xfrm>
            <a:custGeom>
              <a:avLst/>
              <a:gdLst>
                <a:gd name="T0" fmla="*/ 0 w 42"/>
                <a:gd name="T1" fmla="*/ 18 h 18"/>
                <a:gd name="T2" fmla="*/ 23 w 42"/>
                <a:gd name="T3" fmla="*/ 0 h 18"/>
                <a:gd name="T4" fmla="*/ 42 w 42"/>
                <a:gd name="T5" fmla="*/ 0 h 18"/>
                <a:gd name="T6" fmla="*/ 20 w 42"/>
                <a:gd name="T7" fmla="*/ 18 h 18"/>
                <a:gd name="T8" fmla="*/ 0 w 42"/>
                <a:gd name="T9" fmla="*/ 18 h 18"/>
              </a:gdLst>
              <a:ahLst/>
              <a:cxnLst>
                <a:cxn ang="0">
                  <a:pos x="T0" y="T1"/>
                </a:cxn>
                <a:cxn ang="0">
                  <a:pos x="T2" y="T3"/>
                </a:cxn>
                <a:cxn ang="0">
                  <a:pos x="T4" y="T5"/>
                </a:cxn>
                <a:cxn ang="0">
                  <a:pos x="T6" y="T7"/>
                </a:cxn>
                <a:cxn ang="0">
                  <a:pos x="T8" y="T9"/>
                </a:cxn>
              </a:cxnLst>
              <a:rect l="0" t="0" r="r" b="b"/>
              <a:pathLst>
                <a:path w="42" h="18">
                  <a:moveTo>
                    <a:pt x="0" y="18"/>
                  </a:moveTo>
                  <a:lnTo>
                    <a:pt x="23" y="0"/>
                  </a:lnTo>
                  <a:lnTo>
                    <a:pt x="42" y="0"/>
                  </a:lnTo>
                  <a:lnTo>
                    <a:pt x="20" y="18"/>
                  </a:lnTo>
                  <a:lnTo>
                    <a:pt x="0" y="18"/>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89" name="Freeform 572"/>
            <p:cNvSpPr>
              <a:spLocks/>
            </p:cNvSpPr>
            <p:nvPr/>
          </p:nvSpPr>
          <p:spPr bwMode="auto">
            <a:xfrm>
              <a:off x="5083" y="2566"/>
              <a:ext cx="23" cy="6"/>
            </a:xfrm>
            <a:custGeom>
              <a:avLst/>
              <a:gdLst>
                <a:gd name="T0" fmla="*/ 0 w 43"/>
                <a:gd name="T1" fmla="*/ 19 h 19"/>
                <a:gd name="T2" fmla="*/ 24 w 43"/>
                <a:gd name="T3" fmla="*/ 0 h 19"/>
                <a:gd name="T4" fmla="*/ 43 w 43"/>
                <a:gd name="T5" fmla="*/ 0 h 19"/>
                <a:gd name="T6" fmla="*/ 19 w 43"/>
                <a:gd name="T7" fmla="*/ 19 h 19"/>
                <a:gd name="T8" fmla="*/ 0 w 43"/>
                <a:gd name="T9" fmla="*/ 19 h 19"/>
              </a:gdLst>
              <a:ahLst/>
              <a:cxnLst>
                <a:cxn ang="0">
                  <a:pos x="T0" y="T1"/>
                </a:cxn>
                <a:cxn ang="0">
                  <a:pos x="T2" y="T3"/>
                </a:cxn>
                <a:cxn ang="0">
                  <a:pos x="T4" y="T5"/>
                </a:cxn>
                <a:cxn ang="0">
                  <a:pos x="T6" y="T7"/>
                </a:cxn>
                <a:cxn ang="0">
                  <a:pos x="T8" y="T9"/>
                </a:cxn>
              </a:cxnLst>
              <a:rect l="0" t="0" r="r" b="b"/>
              <a:pathLst>
                <a:path w="43" h="19">
                  <a:moveTo>
                    <a:pt x="0" y="19"/>
                  </a:moveTo>
                  <a:lnTo>
                    <a:pt x="24" y="0"/>
                  </a:lnTo>
                  <a:lnTo>
                    <a:pt x="43" y="0"/>
                  </a:lnTo>
                  <a:lnTo>
                    <a:pt x="19" y="19"/>
                  </a:lnTo>
                  <a:lnTo>
                    <a:pt x="0" y="19"/>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90" name="Freeform 573"/>
            <p:cNvSpPr>
              <a:spLocks/>
            </p:cNvSpPr>
            <p:nvPr/>
          </p:nvSpPr>
          <p:spPr bwMode="auto">
            <a:xfrm>
              <a:off x="5096" y="2560"/>
              <a:ext cx="23" cy="6"/>
            </a:xfrm>
            <a:custGeom>
              <a:avLst/>
              <a:gdLst>
                <a:gd name="T0" fmla="*/ 0 w 42"/>
                <a:gd name="T1" fmla="*/ 18 h 18"/>
                <a:gd name="T2" fmla="*/ 23 w 42"/>
                <a:gd name="T3" fmla="*/ 0 h 18"/>
                <a:gd name="T4" fmla="*/ 42 w 42"/>
                <a:gd name="T5" fmla="*/ 0 h 18"/>
                <a:gd name="T6" fmla="*/ 19 w 42"/>
                <a:gd name="T7" fmla="*/ 18 h 18"/>
                <a:gd name="T8" fmla="*/ 0 w 42"/>
                <a:gd name="T9" fmla="*/ 18 h 18"/>
              </a:gdLst>
              <a:ahLst/>
              <a:cxnLst>
                <a:cxn ang="0">
                  <a:pos x="T0" y="T1"/>
                </a:cxn>
                <a:cxn ang="0">
                  <a:pos x="T2" y="T3"/>
                </a:cxn>
                <a:cxn ang="0">
                  <a:pos x="T4" y="T5"/>
                </a:cxn>
                <a:cxn ang="0">
                  <a:pos x="T6" y="T7"/>
                </a:cxn>
                <a:cxn ang="0">
                  <a:pos x="T8" y="T9"/>
                </a:cxn>
              </a:cxnLst>
              <a:rect l="0" t="0" r="r" b="b"/>
              <a:pathLst>
                <a:path w="42" h="18">
                  <a:moveTo>
                    <a:pt x="0" y="18"/>
                  </a:moveTo>
                  <a:lnTo>
                    <a:pt x="23" y="0"/>
                  </a:lnTo>
                  <a:lnTo>
                    <a:pt x="42" y="0"/>
                  </a:lnTo>
                  <a:lnTo>
                    <a:pt x="19" y="18"/>
                  </a:lnTo>
                  <a:lnTo>
                    <a:pt x="0" y="1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91" name="Freeform 574"/>
            <p:cNvSpPr>
              <a:spLocks/>
            </p:cNvSpPr>
            <p:nvPr/>
          </p:nvSpPr>
          <p:spPr bwMode="auto">
            <a:xfrm>
              <a:off x="5109" y="2553"/>
              <a:ext cx="23" cy="7"/>
            </a:xfrm>
            <a:custGeom>
              <a:avLst/>
              <a:gdLst>
                <a:gd name="T0" fmla="*/ 0 w 43"/>
                <a:gd name="T1" fmla="*/ 19 h 19"/>
                <a:gd name="T2" fmla="*/ 25 w 43"/>
                <a:gd name="T3" fmla="*/ 0 h 19"/>
                <a:gd name="T4" fmla="*/ 43 w 43"/>
                <a:gd name="T5" fmla="*/ 0 h 19"/>
                <a:gd name="T6" fmla="*/ 19 w 43"/>
                <a:gd name="T7" fmla="*/ 19 h 19"/>
                <a:gd name="T8" fmla="*/ 0 w 43"/>
                <a:gd name="T9" fmla="*/ 19 h 19"/>
              </a:gdLst>
              <a:ahLst/>
              <a:cxnLst>
                <a:cxn ang="0">
                  <a:pos x="T0" y="T1"/>
                </a:cxn>
                <a:cxn ang="0">
                  <a:pos x="T2" y="T3"/>
                </a:cxn>
                <a:cxn ang="0">
                  <a:pos x="T4" y="T5"/>
                </a:cxn>
                <a:cxn ang="0">
                  <a:pos x="T6" y="T7"/>
                </a:cxn>
                <a:cxn ang="0">
                  <a:pos x="T8" y="T9"/>
                </a:cxn>
              </a:cxnLst>
              <a:rect l="0" t="0" r="r" b="b"/>
              <a:pathLst>
                <a:path w="43" h="19">
                  <a:moveTo>
                    <a:pt x="0" y="19"/>
                  </a:moveTo>
                  <a:lnTo>
                    <a:pt x="25" y="0"/>
                  </a:lnTo>
                  <a:lnTo>
                    <a:pt x="43" y="0"/>
                  </a:lnTo>
                  <a:lnTo>
                    <a:pt x="19" y="19"/>
                  </a:lnTo>
                  <a:lnTo>
                    <a:pt x="0" y="1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92" name="Freeform 575"/>
            <p:cNvSpPr>
              <a:spLocks/>
            </p:cNvSpPr>
            <p:nvPr/>
          </p:nvSpPr>
          <p:spPr bwMode="auto">
            <a:xfrm>
              <a:off x="5122" y="2547"/>
              <a:ext cx="22" cy="6"/>
            </a:xfrm>
            <a:custGeom>
              <a:avLst/>
              <a:gdLst>
                <a:gd name="T0" fmla="*/ 0 w 40"/>
                <a:gd name="T1" fmla="*/ 18 h 18"/>
                <a:gd name="T2" fmla="*/ 23 w 40"/>
                <a:gd name="T3" fmla="*/ 0 h 18"/>
                <a:gd name="T4" fmla="*/ 40 w 40"/>
                <a:gd name="T5" fmla="*/ 0 h 18"/>
                <a:gd name="T6" fmla="*/ 18 w 40"/>
                <a:gd name="T7" fmla="*/ 18 h 18"/>
                <a:gd name="T8" fmla="*/ 0 w 40"/>
                <a:gd name="T9" fmla="*/ 18 h 18"/>
              </a:gdLst>
              <a:ahLst/>
              <a:cxnLst>
                <a:cxn ang="0">
                  <a:pos x="T0" y="T1"/>
                </a:cxn>
                <a:cxn ang="0">
                  <a:pos x="T2" y="T3"/>
                </a:cxn>
                <a:cxn ang="0">
                  <a:pos x="T4" y="T5"/>
                </a:cxn>
                <a:cxn ang="0">
                  <a:pos x="T6" y="T7"/>
                </a:cxn>
                <a:cxn ang="0">
                  <a:pos x="T8" y="T9"/>
                </a:cxn>
              </a:cxnLst>
              <a:rect l="0" t="0" r="r" b="b"/>
              <a:pathLst>
                <a:path w="40" h="18">
                  <a:moveTo>
                    <a:pt x="0" y="18"/>
                  </a:moveTo>
                  <a:lnTo>
                    <a:pt x="23" y="0"/>
                  </a:lnTo>
                  <a:lnTo>
                    <a:pt x="40" y="0"/>
                  </a:lnTo>
                  <a:lnTo>
                    <a:pt x="18" y="18"/>
                  </a:lnTo>
                  <a:lnTo>
                    <a:pt x="0" y="18"/>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93" name="Freeform 576"/>
            <p:cNvSpPr>
              <a:spLocks/>
            </p:cNvSpPr>
            <p:nvPr/>
          </p:nvSpPr>
          <p:spPr bwMode="auto">
            <a:xfrm>
              <a:off x="5135" y="2541"/>
              <a:ext cx="22" cy="6"/>
            </a:xfrm>
            <a:custGeom>
              <a:avLst/>
              <a:gdLst>
                <a:gd name="T0" fmla="*/ 0 w 41"/>
                <a:gd name="T1" fmla="*/ 19 h 19"/>
                <a:gd name="T2" fmla="*/ 24 w 41"/>
                <a:gd name="T3" fmla="*/ 0 h 19"/>
                <a:gd name="T4" fmla="*/ 41 w 41"/>
                <a:gd name="T5" fmla="*/ 0 h 19"/>
                <a:gd name="T6" fmla="*/ 17 w 41"/>
                <a:gd name="T7" fmla="*/ 19 h 19"/>
                <a:gd name="T8" fmla="*/ 0 w 41"/>
                <a:gd name="T9" fmla="*/ 19 h 19"/>
              </a:gdLst>
              <a:ahLst/>
              <a:cxnLst>
                <a:cxn ang="0">
                  <a:pos x="T0" y="T1"/>
                </a:cxn>
                <a:cxn ang="0">
                  <a:pos x="T2" y="T3"/>
                </a:cxn>
                <a:cxn ang="0">
                  <a:pos x="T4" y="T5"/>
                </a:cxn>
                <a:cxn ang="0">
                  <a:pos x="T6" y="T7"/>
                </a:cxn>
                <a:cxn ang="0">
                  <a:pos x="T8" y="T9"/>
                </a:cxn>
              </a:cxnLst>
              <a:rect l="0" t="0" r="r" b="b"/>
              <a:pathLst>
                <a:path w="41" h="19">
                  <a:moveTo>
                    <a:pt x="0" y="19"/>
                  </a:moveTo>
                  <a:lnTo>
                    <a:pt x="24" y="0"/>
                  </a:lnTo>
                  <a:lnTo>
                    <a:pt x="41" y="0"/>
                  </a:lnTo>
                  <a:lnTo>
                    <a:pt x="17" y="19"/>
                  </a:lnTo>
                  <a:lnTo>
                    <a:pt x="0" y="19"/>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94" name="Freeform 577"/>
            <p:cNvSpPr>
              <a:spLocks/>
            </p:cNvSpPr>
            <p:nvPr/>
          </p:nvSpPr>
          <p:spPr bwMode="auto">
            <a:xfrm>
              <a:off x="5147" y="2535"/>
              <a:ext cx="23" cy="6"/>
            </a:xfrm>
            <a:custGeom>
              <a:avLst/>
              <a:gdLst>
                <a:gd name="T0" fmla="*/ 0 w 40"/>
                <a:gd name="T1" fmla="*/ 18 h 18"/>
                <a:gd name="T2" fmla="*/ 24 w 40"/>
                <a:gd name="T3" fmla="*/ 0 h 18"/>
                <a:gd name="T4" fmla="*/ 40 w 40"/>
                <a:gd name="T5" fmla="*/ 0 h 18"/>
                <a:gd name="T6" fmla="*/ 17 w 40"/>
                <a:gd name="T7" fmla="*/ 18 h 18"/>
                <a:gd name="T8" fmla="*/ 0 w 40"/>
                <a:gd name="T9" fmla="*/ 18 h 18"/>
              </a:gdLst>
              <a:ahLst/>
              <a:cxnLst>
                <a:cxn ang="0">
                  <a:pos x="T0" y="T1"/>
                </a:cxn>
                <a:cxn ang="0">
                  <a:pos x="T2" y="T3"/>
                </a:cxn>
                <a:cxn ang="0">
                  <a:pos x="T4" y="T5"/>
                </a:cxn>
                <a:cxn ang="0">
                  <a:pos x="T6" y="T7"/>
                </a:cxn>
                <a:cxn ang="0">
                  <a:pos x="T8" y="T9"/>
                </a:cxn>
              </a:cxnLst>
              <a:rect l="0" t="0" r="r" b="b"/>
              <a:pathLst>
                <a:path w="40" h="18">
                  <a:moveTo>
                    <a:pt x="0" y="18"/>
                  </a:moveTo>
                  <a:lnTo>
                    <a:pt x="24" y="0"/>
                  </a:lnTo>
                  <a:lnTo>
                    <a:pt x="40" y="0"/>
                  </a:lnTo>
                  <a:lnTo>
                    <a:pt x="17" y="18"/>
                  </a:lnTo>
                  <a:lnTo>
                    <a:pt x="0" y="18"/>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95" name="Freeform 578"/>
            <p:cNvSpPr>
              <a:spLocks/>
            </p:cNvSpPr>
            <p:nvPr/>
          </p:nvSpPr>
          <p:spPr bwMode="auto">
            <a:xfrm>
              <a:off x="5160" y="2529"/>
              <a:ext cx="22" cy="6"/>
            </a:xfrm>
            <a:custGeom>
              <a:avLst/>
              <a:gdLst>
                <a:gd name="T0" fmla="*/ 0 w 40"/>
                <a:gd name="T1" fmla="*/ 19 h 19"/>
                <a:gd name="T2" fmla="*/ 24 w 40"/>
                <a:gd name="T3" fmla="*/ 0 h 19"/>
                <a:gd name="T4" fmla="*/ 40 w 40"/>
                <a:gd name="T5" fmla="*/ 0 h 19"/>
                <a:gd name="T6" fmla="*/ 16 w 40"/>
                <a:gd name="T7" fmla="*/ 19 h 19"/>
                <a:gd name="T8" fmla="*/ 0 w 40"/>
                <a:gd name="T9" fmla="*/ 19 h 19"/>
              </a:gdLst>
              <a:ahLst/>
              <a:cxnLst>
                <a:cxn ang="0">
                  <a:pos x="T0" y="T1"/>
                </a:cxn>
                <a:cxn ang="0">
                  <a:pos x="T2" y="T3"/>
                </a:cxn>
                <a:cxn ang="0">
                  <a:pos x="T4" y="T5"/>
                </a:cxn>
                <a:cxn ang="0">
                  <a:pos x="T6" y="T7"/>
                </a:cxn>
                <a:cxn ang="0">
                  <a:pos x="T8" y="T9"/>
                </a:cxn>
              </a:cxnLst>
              <a:rect l="0" t="0" r="r" b="b"/>
              <a:pathLst>
                <a:path w="40" h="19">
                  <a:moveTo>
                    <a:pt x="0" y="19"/>
                  </a:moveTo>
                  <a:lnTo>
                    <a:pt x="24" y="0"/>
                  </a:lnTo>
                  <a:lnTo>
                    <a:pt x="40" y="0"/>
                  </a:lnTo>
                  <a:lnTo>
                    <a:pt x="16" y="19"/>
                  </a:lnTo>
                  <a:lnTo>
                    <a:pt x="0" y="19"/>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96" name="Freeform 579"/>
            <p:cNvSpPr>
              <a:spLocks/>
            </p:cNvSpPr>
            <p:nvPr/>
          </p:nvSpPr>
          <p:spPr bwMode="auto">
            <a:xfrm>
              <a:off x="5173" y="2523"/>
              <a:ext cx="22" cy="6"/>
            </a:xfrm>
            <a:custGeom>
              <a:avLst/>
              <a:gdLst>
                <a:gd name="T0" fmla="*/ 0 w 39"/>
                <a:gd name="T1" fmla="*/ 18 h 18"/>
                <a:gd name="T2" fmla="*/ 23 w 39"/>
                <a:gd name="T3" fmla="*/ 0 h 18"/>
                <a:gd name="T4" fmla="*/ 39 w 39"/>
                <a:gd name="T5" fmla="*/ 0 h 18"/>
                <a:gd name="T6" fmla="*/ 16 w 39"/>
                <a:gd name="T7" fmla="*/ 18 h 18"/>
                <a:gd name="T8" fmla="*/ 0 w 39"/>
                <a:gd name="T9" fmla="*/ 18 h 18"/>
              </a:gdLst>
              <a:ahLst/>
              <a:cxnLst>
                <a:cxn ang="0">
                  <a:pos x="T0" y="T1"/>
                </a:cxn>
                <a:cxn ang="0">
                  <a:pos x="T2" y="T3"/>
                </a:cxn>
                <a:cxn ang="0">
                  <a:pos x="T4" y="T5"/>
                </a:cxn>
                <a:cxn ang="0">
                  <a:pos x="T6" y="T7"/>
                </a:cxn>
                <a:cxn ang="0">
                  <a:pos x="T8" y="T9"/>
                </a:cxn>
              </a:cxnLst>
              <a:rect l="0" t="0" r="r" b="b"/>
              <a:pathLst>
                <a:path w="39" h="18">
                  <a:moveTo>
                    <a:pt x="0" y="18"/>
                  </a:moveTo>
                  <a:lnTo>
                    <a:pt x="23" y="0"/>
                  </a:lnTo>
                  <a:lnTo>
                    <a:pt x="39" y="0"/>
                  </a:lnTo>
                  <a:lnTo>
                    <a:pt x="16" y="18"/>
                  </a:lnTo>
                  <a:lnTo>
                    <a:pt x="0" y="18"/>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97" name="Freeform 580"/>
            <p:cNvSpPr>
              <a:spLocks/>
            </p:cNvSpPr>
            <p:nvPr/>
          </p:nvSpPr>
          <p:spPr bwMode="auto">
            <a:xfrm>
              <a:off x="5186" y="2517"/>
              <a:ext cx="21" cy="6"/>
            </a:xfrm>
            <a:custGeom>
              <a:avLst/>
              <a:gdLst>
                <a:gd name="T0" fmla="*/ 0 w 37"/>
                <a:gd name="T1" fmla="*/ 18 h 18"/>
                <a:gd name="T2" fmla="*/ 23 w 37"/>
                <a:gd name="T3" fmla="*/ 0 h 18"/>
                <a:gd name="T4" fmla="*/ 37 w 37"/>
                <a:gd name="T5" fmla="*/ 0 h 18"/>
                <a:gd name="T6" fmla="*/ 16 w 37"/>
                <a:gd name="T7" fmla="*/ 18 h 18"/>
                <a:gd name="T8" fmla="*/ 0 w 37"/>
                <a:gd name="T9" fmla="*/ 18 h 18"/>
              </a:gdLst>
              <a:ahLst/>
              <a:cxnLst>
                <a:cxn ang="0">
                  <a:pos x="T0" y="T1"/>
                </a:cxn>
                <a:cxn ang="0">
                  <a:pos x="T2" y="T3"/>
                </a:cxn>
                <a:cxn ang="0">
                  <a:pos x="T4" y="T5"/>
                </a:cxn>
                <a:cxn ang="0">
                  <a:pos x="T6" y="T7"/>
                </a:cxn>
                <a:cxn ang="0">
                  <a:pos x="T8" y="T9"/>
                </a:cxn>
              </a:cxnLst>
              <a:rect l="0" t="0" r="r" b="b"/>
              <a:pathLst>
                <a:path w="37" h="18">
                  <a:moveTo>
                    <a:pt x="0" y="18"/>
                  </a:moveTo>
                  <a:lnTo>
                    <a:pt x="23" y="0"/>
                  </a:lnTo>
                  <a:lnTo>
                    <a:pt x="37" y="0"/>
                  </a:lnTo>
                  <a:lnTo>
                    <a:pt x="16" y="18"/>
                  </a:lnTo>
                  <a:lnTo>
                    <a:pt x="0" y="18"/>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98" name="Freeform 581"/>
            <p:cNvSpPr>
              <a:spLocks/>
            </p:cNvSpPr>
            <p:nvPr/>
          </p:nvSpPr>
          <p:spPr bwMode="auto">
            <a:xfrm>
              <a:off x="5199" y="2510"/>
              <a:ext cx="21" cy="7"/>
            </a:xfrm>
            <a:custGeom>
              <a:avLst/>
              <a:gdLst>
                <a:gd name="T0" fmla="*/ 0 w 38"/>
                <a:gd name="T1" fmla="*/ 19 h 19"/>
                <a:gd name="T2" fmla="*/ 25 w 38"/>
                <a:gd name="T3" fmla="*/ 0 h 19"/>
                <a:gd name="T4" fmla="*/ 38 w 38"/>
                <a:gd name="T5" fmla="*/ 0 h 19"/>
                <a:gd name="T6" fmla="*/ 14 w 38"/>
                <a:gd name="T7" fmla="*/ 19 h 19"/>
                <a:gd name="T8" fmla="*/ 0 w 38"/>
                <a:gd name="T9" fmla="*/ 19 h 19"/>
              </a:gdLst>
              <a:ahLst/>
              <a:cxnLst>
                <a:cxn ang="0">
                  <a:pos x="T0" y="T1"/>
                </a:cxn>
                <a:cxn ang="0">
                  <a:pos x="T2" y="T3"/>
                </a:cxn>
                <a:cxn ang="0">
                  <a:pos x="T4" y="T5"/>
                </a:cxn>
                <a:cxn ang="0">
                  <a:pos x="T6" y="T7"/>
                </a:cxn>
                <a:cxn ang="0">
                  <a:pos x="T8" y="T9"/>
                </a:cxn>
              </a:cxnLst>
              <a:rect l="0" t="0" r="r" b="b"/>
              <a:pathLst>
                <a:path w="38" h="19">
                  <a:moveTo>
                    <a:pt x="0" y="19"/>
                  </a:moveTo>
                  <a:lnTo>
                    <a:pt x="25" y="0"/>
                  </a:lnTo>
                  <a:lnTo>
                    <a:pt x="38" y="0"/>
                  </a:lnTo>
                  <a:lnTo>
                    <a:pt x="14" y="19"/>
                  </a:lnTo>
                  <a:lnTo>
                    <a:pt x="0" y="19"/>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599" name="Freeform 582"/>
            <p:cNvSpPr>
              <a:spLocks/>
            </p:cNvSpPr>
            <p:nvPr/>
          </p:nvSpPr>
          <p:spPr bwMode="auto">
            <a:xfrm>
              <a:off x="5212" y="2504"/>
              <a:ext cx="19" cy="6"/>
            </a:xfrm>
            <a:custGeom>
              <a:avLst/>
              <a:gdLst>
                <a:gd name="T0" fmla="*/ 0 w 36"/>
                <a:gd name="T1" fmla="*/ 18 h 18"/>
                <a:gd name="T2" fmla="*/ 23 w 36"/>
                <a:gd name="T3" fmla="*/ 0 h 18"/>
                <a:gd name="T4" fmla="*/ 36 w 36"/>
                <a:gd name="T5" fmla="*/ 0 h 18"/>
                <a:gd name="T6" fmla="*/ 13 w 36"/>
                <a:gd name="T7" fmla="*/ 18 h 18"/>
                <a:gd name="T8" fmla="*/ 0 w 36"/>
                <a:gd name="T9" fmla="*/ 18 h 18"/>
              </a:gdLst>
              <a:ahLst/>
              <a:cxnLst>
                <a:cxn ang="0">
                  <a:pos x="T0" y="T1"/>
                </a:cxn>
                <a:cxn ang="0">
                  <a:pos x="T2" y="T3"/>
                </a:cxn>
                <a:cxn ang="0">
                  <a:pos x="T4" y="T5"/>
                </a:cxn>
                <a:cxn ang="0">
                  <a:pos x="T6" y="T7"/>
                </a:cxn>
                <a:cxn ang="0">
                  <a:pos x="T8" y="T9"/>
                </a:cxn>
              </a:cxnLst>
              <a:rect l="0" t="0" r="r" b="b"/>
              <a:pathLst>
                <a:path w="36" h="18">
                  <a:moveTo>
                    <a:pt x="0" y="18"/>
                  </a:moveTo>
                  <a:lnTo>
                    <a:pt x="23" y="0"/>
                  </a:lnTo>
                  <a:lnTo>
                    <a:pt x="36" y="0"/>
                  </a:lnTo>
                  <a:lnTo>
                    <a:pt x="13" y="18"/>
                  </a:lnTo>
                  <a:lnTo>
                    <a:pt x="0" y="18"/>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00" name="Freeform 583"/>
            <p:cNvSpPr>
              <a:spLocks/>
            </p:cNvSpPr>
            <p:nvPr/>
          </p:nvSpPr>
          <p:spPr bwMode="auto">
            <a:xfrm>
              <a:off x="5225" y="2498"/>
              <a:ext cx="19" cy="6"/>
            </a:xfrm>
            <a:custGeom>
              <a:avLst/>
              <a:gdLst>
                <a:gd name="T0" fmla="*/ 0 w 37"/>
                <a:gd name="T1" fmla="*/ 19 h 19"/>
                <a:gd name="T2" fmla="*/ 25 w 37"/>
                <a:gd name="T3" fmla="*/ 0 h 19"/>
                <a:gd name="T4" fmla="*/ 37 w 37"/>
                <a:gd name="T5" fmla="*/ 0 h 19"/>
                <a:gd name="T6" fmla="*/ 13 w 37"/>
                <a:gd name="T7" fmla="*/ 19 h 19"/>
                <a:gd name="T8" fmla="*/ 0 w 37"/>
                <a:gd name="T9" fmla="*/ 19 h 19"/>
              </a:gdLst>
              <a:ahLst/>
              <a:cxnLst>
                <a:cxn ang="0">
                  <a:pos x="T0" y="T1"/>
                </a:cxn>
                <a:cxn ang="0">
                  <a:pos x="T2" y="T3"/>
                </a:cxn>
                <a:cxn ang="0">
                  <a:pos x="T4" y="T5"/>
                </a:cxn>
                <a:cxn ang="0">
                  <a:pos x="T6" y="T7"/>
                </a:cxn>
                <a:cxn ang="0">
                  <a:pos x="T8" y="T9"/>
                </a:cxn>
              </a:cxnLst>
              <a:rect l="0" t="0" r="r" b="b"/>
              <a:pathLst>
                <a:path w="37" h="19">
                  <a:moveTo>
                    <a:pt x="0" y="19"/>
                  </a:moveTo>
                  <a:lnTo>
                    <a:pt x="25" y="0"/>
                  </a:lnTo>
                  <a:lnTo>
                    <a:pt x="37" y="0"/>
                  </a:lnTo>
                  <a:lnTo>
                    <a:pt x="13" y="19"/>
                  </a:lnTo>
                  <a:lnTo>
                    <a:pt x="0" y="1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01" name="Freeform 584"/>
            <p:cNvSpPr>
              <a:spLocks/>
            </p:cNvSpPr>
            <p:nvPr/>
          </p:nvSpPr>
          <p:spPr bwMode="auto">
            <a:xfrm>
              <a:off x="5238" y="2492"/>
              <a:ext cx="18" cy="6"/>
            </a:xfrm>
            <a:custGeom>
              <a:avLst/>
              <a:gdLst>
                <a:gd name="T0" fmla="*/ 0 w 35"/>
                <a:gd name="T1" fmla="*/ 19 h 19"/>
                <a:gd name="T2" fmla="*/ 23 w 35"/>
                <a:gd name="T3" fmla="*/ 0 h 19"/>
                <a:gd name="T4" fmla="*/ 35 w 35"/>
                <a:gd name="T5" fmla="*/ 0 h 19"/>
                <a:gd name="T6" fmla="*/ 12 w 35"/>
                <a:gd name="T7" fmla="*/ 19 h 19"/>
                <a:gd name="T8" fmla="*/ 0 w 35"/>
                <a:gd name="T9" fmla="*/ 19 h 19"/>
              </a:gdLst>
              <a:ahLst/>
              <a:cxnLst>
                <a:cxn ang="0">
                  <a:pos x="T0" y="T1"/>
                </a:cxn>
                <a:cxn ang="0">
                  <a:pos x="T2" y="T3"/>
                </a:cxn>
                <a:cxn ang="0">
                  <a:pos x="T4" y="T5"/>
                </a:cxn>
                <a:cxn ang="0">
                  <a:pos x="T6" y="T7"/>
                </a:cxn>
                <a:cxn ang="0">
                  <a:pos x="T8" y="T9"/>
                </a:cxn>
              </a:cxnLst>
              <a:rect l="0" t="0" r="r" b="b"/>
              <a:pathLst>
                <a:path w="35" h="19">
                  <a:moveTo>
                    <a:pt x="0" y="19"/>
                  </a:moveTo>
                  <a:lnTo>
                    <a:pt x="23" y="0"/>
                  </a:lnTo>
                  <a:lnTo>
                    <a:pt x="35" y="0"/>
                  </a:lnTo>
                  <a:lnTo>
                    <a:pt x="12" y="19"/>
                  </a:lnTo>
                  <a:lnTo>
                    <a:pt x="0" y="1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02" name="Freeform 585"/>
            <p:cNvSpPr>
              <a:spLocks/>
            </p:cNvSpPr>
            <p:nvPr/>
          </p:nvSpPr>
          <p:spPr bwMode="auto">
            <a:xfrm>
              <a:off x="5250" y="2485"/>
              <a:ext cx="19" cy="7"/>
            </a:xfrm>
            <a:custGeom>
              <a:avLst/>
              <a:gdLst>
                <a:gd name="T0" fmla="*/ 0 w 36"/>
                <a:gd name="T1" fmla="*/ 19 h 19"/>
                <a:gd name="T2" fmla="*/ 25 w 36"/>
                <a:gd name="T3" fmla="*/ 0 h 19"/>
                <a:gd name="T4" fmla="*/ 36 w 36"/>
                <a:gd name="T5" fmla="*/ 0 h 19"/>
                <a:gd name="T6" fmla="*/ 12 w 36"/>
                <a:gd name="T7" fmla="*/ 19 h 19"/>
                <a:gd name="T8" fmla="*/ 0 w 36"/>
                <a:gd name="T9" fmla="*/ 19 h 19"/>
              </a:gdLst>
              <a:ahLst/>
              <a:cxnLst>
                <a:cxn ang="0">
                  <a:pos x="T0" y="T1"/>
                </a:cxn>
                <a:cxn ang="0">
                  <a:pos x="T2" y="T3"/>
                </a:cxn>
                <a:cxn ang="0">
                  <a:pos x="T4" y="T5"/>
                </a:cxn>
                <a:cxn ang="0">
                  <a:pos x="T6" y="T7"/>
                </a:cxn>
                <a:cxn ang="0">
                  <a:pos x="T8" y="T9"/>
                </a:cxn>
              </a:cxnLst>
              <a:rect l="0" t="0" r="r" b="b"/>
              <a:pathLst>
                <a:path w="36" h="19">
                  <a:moveTo>
                    <a:pt x="0" y="19"/>
                  </a:moveTo>
                  <a:lnTo>
                    <a:pt x="25" y="0"/>
                  </a:lnTo>
                  <a:lnTo>
                    <a:pt x="36" y="0"/>
                  </a:lnTo>
                  <a:lnTo>
                    <a:pt x="12" y="19"/>
                  </a:lnTo>
                  <a:lnTo>
                    <a:pt x="0" y="19"/>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03" name="Freeform 586"/>
            <p:cNvSpPr>
              <a:spLocks/>
            </p:cNvSpPr>
            <p:nvPr/>
          </p:nvSpPr>
          <p:spPr bwMode="auto">
            <a:xfrm>
              <a:off x="5264" y="2479"/>
              <a:ext cx="18" cy="6"/>
            </a:xfrm>
            <a:custGeom>
              <a:avLst/>
              <a:gdLst>
                <a:gd name="T0" fmla="*/ 0 w 33"/>
                <a:gd name="T1" fmla="*/ 18 h 18"/>
                <a:gd name="T2" fmla="*/ 22 w 33"/>
                <a:gd name="T3" fmla="*/ 0 h 18"/>
                <a:gd name="T4" fmla="*/ 33 w 33"/>
                <a:gd name="T5" fmla="*/ 0 h 18"/>
                <a:gd name="T6" fmla="*/ 11 w 33"/>
                <a:gd name="T7" fmla="*/ 18 h 18"/>
                <a:gd name="T8" fmla="*/ 0 w 33"/>
                <a:gd name="T9" fmla="*/ 18 h 18"/>
              </a:gdLst>
              <a:ahLst/>
              <a:cxnLst>
                <a:cxn ang="0">
                  <a:pos x="T0" y="T1"/>
                </a:cxn>
                <a:cxn ang="0">
                  <a:pos x="T2" y="T3"/>
                </a:cxn>
                <a:cxn ang="0">
                  <a:pos x="T4" y="T5"/>
                </a:cxn>
                <a:cxn ang="0">
                  <a:pos x="T6" y="T7"/>
                </a:cxn>
                <a:cxn ang="0">
                  <a:pos x="T8" y="T9"/>
                </a:cxn>
              </a:cxnLst>
              <a:rect l="0" t="0" r="r" b="b"/>
              <a:pathLst>
                <a:path w="33" h="18">
                  <a:moveTo>
                    <a:pt x="0" y="18"/>
                  </a:moveTo>
                  <a:lnTo>
                    <a:pt x="22" y="0"/>
                  </a:lnTo>
                  <a:lnTo>
                    <a:pt x="33" y="0"/>
                  </a:lnTo>
                  <a:lnTo>
                    <a:pt x="11" y="18"/>
                  </a:lnTo>
                  <a:lnTo>
                    <a:pt x="0" y="18"/>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04" name="Freeform 587"/>
            <p:cNvSpPr>
              <a:spLocks/>
            </p:cNvSpPr>
            <p:nvPr/>
          </p:nvSpPr>
          <p:spPr bwMode="auto">
            <a:xfrm>
              <a:off x="5276" y="2473"/>
              <a:ext cx="19" cy="6"/>
            </a:xfrm>
            <a:custGeom>
              <a:avLst/>
              <a:gdLst>
                <a:gd name="T0" fmla="*/ 0 w 35"/>
                <a:gd name="T1" fmla="*/ 19 h 19"/>
                <a:gd name="T2" fmla="*/ 25 w 35"/>
                <a:gd name="T3" fmla="*/ 0 h 19"/>
                <a:gd name="T4" fmla="*/ 35 w 35"/>
                <a:gd name="T5" fmla="*/ 0 h 19"/>
                <a:gd name="T6" fmla="*/ 11 w 35"/>
                <a:gd name="T7" fmla="*/ 19 h 19"/>
                <a:gd name="T8" fmla="*/ 0 w 35"/>
                <a:gd name="T9" fmla="*/ 19 h 19"/>
              </a:gdLst>
              <a:ahLst/>
              <a:cxnLst>
                <a:cxn ang="0">
                  <a:pos x="T0" y="T1"/>
                </a:cxn>
                <a:cxn ang="0">
                  <a:pos x="T2" y="T3"/>
                </a:cxn>
                <a:cxn ang="0">
                  <a:pos x="T4" y="T5"/>
                </a:cxn>
                <a:cxn ang="0">
                  <a:pos x="T6" y="T7"/>
                </a:cxn>
                <a:cxn ang="0">
                  <a:pos x="T8" y="T9"/>
                </a:cxn>
              </a:cxnLst>
              <a:rect l="0" t="0" r="r" b="b"/>
              <a:pathLst>
                <a:path w="35" h="19">
                  <a:moveTo>
                    <a:pt x="0" y="19"/>
                  </a:moveTo>
                  <a:lnTo>
                    <a:pt x="25" y="0"/>
                  </a:lnTo>
                  <a:lnTo>
                    <a:pt x="35" y="0"/>
                  </a:lnTo>
                  <a:lnTo>
                    <a:pt x="11" y="19"/>
                  </a:lnTo>
                  <a:lnTo>
                    <a:pt x="0" y="19"/>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05" name="Freeform 588"/>
            <p:cNvSpPr>
              <a:spLocks/>
            </p:cNvSpPr>
            <p:nvPr/>
          </p:nvSpPr>
          <p:spPr bwMode="auto">
            <a:xfrm>
              <a:off x="5290" y="2467"/>
              <a:ext cx="12" cy="6"/>
            </a:xfrm>
            <a:custGeom>
              <a:avLst/>
              <a:gdLst>
                <a:gd name="T0" fmla="*/ 0 w 23"/>
                <a:gd name="T1" fmla="*/ 18 h 18"/>
                <a:gd name="T2" fmla="*/ 23 w 23"/>
                <a:gd name="T3" fmla="*/ 0 h 18"/>
                <a:gd name="T4" fmla="*/ 23 w 23"/>
                <a:gd name="T5" fmla="*/ 8 h 18"/>
                <a:gd name="T6" fmla="*/ 10 w 23"/>
                <a:gd name="T7" fmla="*/ 18 h 18"/>
                <a:gd name="T8" fmla="*/ 0 w 23"/>
                <a:gd name="T9" fmla="*/ 18 h 18"/>
              </a:gdLst>
              <a:ahLst/>
              <a:cxnLst>
                <a:cxn ang="0">
                  <a:pos x="T0" y="T1"/>
                </a:cxn>
                <a:cxn ang="0">
                  <a:pos x="T2" y="T3"/>
                </a:cxn>
                <a:cxn ang="0">
                  <a:pos x="T4" y="T5"/>
                </a:cxn>
                <a:cxn ang="0">
                  <a:pos x="T6" y="T7"/>
                </a:cxn>
                <a:cxn ang="0">
                  <a:pos x="T8" y="T9"/>
                </a:cxn>
              </a:cxnLst>
              <a:rect l="0" t="0" r="r" b="b"/>
              <a:pathLst>
                <a:path w="23" h="18">
                  <a:moveTo>
                    <a:pt x="0" y="18"/>
                  </a:moveTo>
                  <a:lnTo>
                    <a:pt x="23" y="0"/>
                  </a:lnTo>
                  <a:lnTo>
                    <a:pt x="23" y="8"/>
                  </a:lnTo>
                  <a:lnTo>
                    <a:pt x="10" y="18"/>
                  </a:lnTo>
                  <a:lnTo>
                    <a:pt x="0" y="18"/>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06" name="Freeform 589"/>
            <p:cNvSpPr>
              <a:spLocks/>
            </p:cNvSpPr>
            <p:nvPr/>
          </p:nvSpPr>
          <p:spPr bwMode="auto">
            <a:xfrm>
              <a:off x="5056" y="2466"/>
              <a:ext cx="248" cy="120"/>
            </a:xfrm>
            <a:custGeom>
              <a:avLst/>
              <a:gdLst>
                <a:gd name="T0" fmla="*/ 459 w 459"/>
                <a:gd name="T1" fmla="*/ 3 h 359"/>
                <a:gd name="T2" fmla="*/ 452 w 459"/>
                <a:gd name="T3" fmla="*/ 0 h 359"/>
                <a:gd name="T4" fmla="*/ 0 w 459"/>
                <a:gd name="T5" fmla="*/ 352 h 359"/>
                <a:gd name="T6" fmla="*/ 4 w 459"/>
                <a:gd name="T7" fmla="*/ 359 h 359"/>
                <a:gd name="T8" fmla="*/ 456 w 459"/>
                <a:gd name="T9" fmla="*/ 6 h 359"/>
                <a:gd name="T10" fmla="*/ 450 w 459"/>
                <a:gd name="T11" fmla="*/ 3 h 359"/>
                <a:gd name="T12" fmla="*/ 459 w 459"/>
                <a:gd name="T13" fmla="*/ 3 h 359"/>
              </a:gdLst>
              <a:ahLst/>
              <a:cxnLst>
                <a:cxn ang="0">
                  <a:pos x="T0" y="T1"/>
                </a:cxn>
                <a:cxn ang="0">
                  <a:pos x="T2" y="T3"/>
                </a:cxn>
                <a:cxn ang="0">
                  <a:pos x="T4" y="T5"/>
                </a:cxn>
                <a:cxn ang="0">
                  <a:pos x="T6" y="T7"/>
                </a:cxn>
                <a:cxn ang="0">
                  <a:pos x="T8" y="T9"/>
                </a:cxn>
                <a:cxn ang="0">
                  <a:pos x="T10" y="T11"/>
                </a:cxn>
                <a:cxn ang="0">
                  <a:pos x="T12" y="T13"/>
                </a:cxn>
              </a:cxnLst>
              <a:rect l="0" t="0" r="r" b="b"/>
              <a:pathLst>
                <a:path w="459" h="359">
                  <a:moveTo>
                    <a:pt x="459" y="3"/>
                  </a:moveTo>
                  <a:lnTo>
                    <a:pt x="452" y="0"/>
                  </a:lnTo>
                  <a:lnTo>
                    <a:pt x="0" y="352"/>
                  </a:lnTo>
                  <a:lnTo>
                    <a:pt x="4" y="359"/>
                  </a:lnTo>
                  <a:lnTo>
                    <a:pt x="456" y="6"/>
                  </a:lnTo>
                  <a:lnTo>
                    <a:pt x="450" y="3"/>
                  </a:lnTo>
                  <a:lnTo>
                    <a:pt x="45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07" name="Freeform 590"/>
            <p:cNvSpPr>
              <a:spLocks/>
            </p:cNvSpPr>
            <p:nvPr/>
          </p:nvSpPr>
          <p:spPr bwMode="auto">
            <a:xfrm>
              <a:off x="5300" y="2467"/>
              <a:ext cx="4" cy="4"/>
            </a:xfrm>
            <a:custGeom>
              <a:avLst/>
              <a:gdLst>
                <a:gd name="T0" fmla="*/ 7 w 9"/>
                <a:gd name="T1" fmla="*/ 11 h 11"/>
                <a:gd name="T2" fmla="*/ 9 w 9"/>
                <a:gd name="T3" fmla="*/ 8 h 11"/>
                <a:gd name="T4" fmla="*/ 9 w 9"/>
                <a:gd name="T5" fmla="*/ 0 h 11"/>
                <a:gd name="T6" fmla="*/ 0 w 9"/>
                <a:gd name="T7" fmla="*/ 0 h 11"/>
                <a:gd name="T8" fmla="*/ 0 w 9"/>
                <a:gd name="T9" fmla="*/ 8 h 11"/>
                <a:gd name="T10" fmla="*/ 1 w 9"/>
                <a:gd name="T11" fmla="*/ 4 h 11"/>
                <a:gd name="T12" fmla="*/ 7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7" y="11"/>
                  </a:moveTo>
                  <a:lnTo>
                    <a:pt x="9" y="8"/>
                  </a:lnTo>
                  <a:lnTo>
                    <a:pt x="9" y="0"/>
                  </a:lnTo>
                  <a:lnTo>
                    <a:pt x="0" y="0"/>
                  </a:lnTo>
                  <a:lnTo>
                    <a:pt x="0" y="8"/>
                  </a:lnTo>
                  <a:lnTo>
                    <a:pt x="1" y="4"/>
                  </a:lnTo>
                  <a:lnTo>
                    <a:pt x="7"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08" name="Freeform 591"/>
            <p:cNvSpPr>
              <a:spLocks/>
            </p:cNvSpPr>
            <p:nvPr/>
          </p:nvSpPr>
          <p:spPr bwMode="auto">
            <a:xfrm>
              <a:off x="5055" y="2468"/>
              <a:ext cx="249" cy="123"/>
            </a:xfrm>
            <a:custGeom>
              <a:avLst/>
              <a:gdLst>
                <a:gd name="T0" fmla="*/ 0 w 460"/>
                <a:gd name="T1" fmla="*/ 365 h 369"/>
                <a:gd name="T2" fmla="*/ 8 w 460"/>
                <a:gd name="T3" fmla="*/ 369 h 369"/>
                <a:gd name="T4" fmla="*/ 460 w 460"/>
                <a:gd name="T5" fmla="*/ 7 h 369"/>
                <a:gd name="T6" fmla="*/ 454 w 460"/>
                <a:gd name="T7" fmla="*/ 0 h 369"/>
                <a:gd name="T8" fmla="*/ 2 w 460"/>
                <a:gd name="T9" fmla="*/ 362 h 369"/>
                <a:gd name="T10" fmla="*/ 9 w 460"/>
                <a:gd name="T11" fmla="*/ 365 h 369"/>
                <a:gd name="T12" fmla="*/ 0 w 460"/>
                <a:gd name="T13" fmla="*/ 365 h 369"/>
              </a:gdLst>
              <a:ahLst/>
              <a:cxnLst>
                <a:cxn ang="0">
                  <a:pos x="T0" y="T1"/>
                </a:cxn>
                <a:cxn ang="0">
                  <a:pos x="T2" y="T3"/>
                </a:cxn>
                <a:cxn ang="0">
                  <a:pos x="T4" y="T5"/>
                </a:cxn>
                <a:cxn ang="0">
                  <a:pos x="T6" y="T7"/>
                </a:cxn>
                <a:cxn ang="0">
                  <a:pos x="T8" y="T9"/>
                </a:cxn>
                <a:cxn ang="0">
                  <a:pos x="T10" y="T11"/>
                </a:cxn>
                <a:cxn ang="0">
                  <a:pos x="T12" y="T13"/>
                </a:cxn>
              </a:cxnLst>
              <a:rect l="0" t="0" r="r" b="b"/>
              <a:pathLst>
                <a:path w="460" h="369">
                  <a:moveTo>
                    <a:pt x="0" y="365"/>
                  </a:moveTo>
                  <a:lnTo>
                    <a:pt x="8" y="369"/>
                  </a:lnTo>
                  <a:lnTo>
                    <a:pt x="460" y="7"/>
                  </a:lnTo>
                  <a:lnTo>
                    <a:pt x="454" y="0"/>
                  </a:lnTo>
                  <a:lnTo>
                    <a:pt x="2" y="362"/>
                  </a:lnTo>
                  <a:lnTo>
                    <a:pt x="9" y="365"/>
                  </a:lnTo>
                  <a:lnTo>
                    <a:pt x="0" y="3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09" name="Freeform 592"/>
            <p:cNvSpPr>
              <a:spLocks/>
            </p:cNvSpPr>
            <p:nvPr/>
          </p:nvSpPr>
          <p:spPr bwMode="auto">
            <a:xfrm>
              <a:off x="5055" y="2583"/>
              <a:ext cx="4" cy="7"/>
            </a:xfrm>
            <a:custGeom>
              <a:avLst/>
              <a:gdLst>
                <a:gd name="T0" fmla="*/ 3 w 9"/>
                <a:gd name="T1" fmla="*/ 0 h 20"/>
                <a:gd name="T2" fmla="*/ 0 w 9"/>
                <a:gd name="T3" fmla="*/ 3 h 20"/>
                <a:gd name="T4" fmla="*/ 0 w 9"/>
                <a:gd name="T5" fmla="*/ 20 h 20"/>
                <a:gd name="T6" fmla="*/ 9 w 9"/>
                <a:gd name="T7" fmla="*/ 20 h 20"/>
                <a:gd name="T8" fmla="*/ 9 w 9"/>
                <a:gd name="T9" fmla="*/ 3 h 20"/>
                <a:gd name="T10" fmla="*/ 7 w 9"/>
                <a:gd name="T11" fmla="*/ 7 h 20"/>
                <a:gd name="T12" fmla="*/ 3 w 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9" h="20">
                  <a:moveTo>
                    <a:pt x="3" y="0"/>
                  </a:moveTo>
                  <a:lnTo>
                    <a:pt x="0" y="3"/>
                  </a:lnTo>
                  <a:lnTo>
                    <a:pt x="0" y="20"/>
                  </a:lnTo>
                  <a:lnTo>
                    <a:pt x="9" y="20"/>
                  </a:lnTo>
                  <a:lnTo>
                    <a:pt x="9" y="3"/>
                  </a:lnTo>
                  <a:lnTo>
                    <a:pt x="7" y="7"/>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10" name="Freeform 593"/>
            <p:cNvSpPr>
              <a:spLocks/>
            </p:cNvSpPr>
            <p:nvPr/>
          </p:nvSpPr>
          <p:spPr bwMode="auto">
            <a:xfrm>
              <a:off x="4862" y="2583"/>
              <a:ext cx="197" cy="3"/>
            </a:xfrm>
            <a:custGeom>
              <a:avLst/>
              <a:gdLst>
                <a:gd name="T0" fmla="*/ 364 w 364"/>
                <a:gd name="T1" fmla="*/ 4 h 9"/>
                <a:gd name="T2" fmla="*/ 360 w 364"/>
                <a:gd name="T3" fmla="*/ 0 h 9"/>
                <a:gd name="T4" fmla="*/ 0 w 364"/>
                <a:gd name="T5" fmla="*/ 0 h 9"/>
                <a:gd name="T6" fmla="*/ 0 w 364"/>
                <a:gd name="T7" fmla="*/ 9 h 9"/>
                <a:gd name="T8" fmla="*/ 360 w 364"/>
                <a:gd name="T9" fmla="*/ 9 h 9"/>
                <a:gd name="T10" fmla="*/ 355 w 364"/>
                <a:gd name="T11" fmla="*/ 4 h 9"/>
                <a:gd name="T12" fmla="*/ 364 w 364"/>
                <a:gd name="T13" fmla="*/ 4 h 9"/>
                <a:gd name="T14" fmla="*/ 364 w 364"/>
                <a:gd name="T15" fmla="*/ 0 h 9"/>
                <a:gd name="T16" fmla="*/ 360 w 364"/>
                <a:gd name="T17" fmla="*/ 0 h 9"/>
                <a:gd name="T18" fmla="*/ 364 w 364"/>
                <a:gd name="T19"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9">
                  <a:moveTo>
                    <a:pt x="364" y="4"/>
                  </a:moveTo>
                  <a:lnTo>
                    <a:pt x="360" y="0"/>
                  </a:lnTo>
                  <a:lnTo>
                    <a:pt x="0" y="0"/>
                  </a:lnTo>
                  <a:lnTo>
                    <a:pt x="0" y="9"/>
                  </a:lnTo>
                  <a:lnTo>
                    <a:pt x="360" y="9"/>
                  </a:lnTo>
                  <a:lnTo>
                    <a:pt x="355" y="4"/>
                  </a:lnTo>
                  <a:lnTo>
                    <a:pt x="364" y="4"/>
                  </a:lnTo>
                  <a:lnTo>
                    <a:pt x="364" y="0"/>
                  </a:lnTo>
                  <a:lnTo>
                    <a:pt x="360" y="0"/>
                  </a:lnTo>
                  <a:lnTo>
                    <a:pt x="36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11" name="Freeform 594"/>
            <p:cNvSpPr>
              <a:spLocks/>
            </p:cNvSpPr>
            <p:nvPr/>
          </p:nvSpPr>
          <p:spPr bwMode="auto">
            <a:xfrm>
              <a:off x="5055" y="2584"/>
              <a:ext cx="4" cy="8"/>
            </a:xfrm>
            <a:custGeom>
              <a:avLst/>
              <a:gdLst>
                <a:gd name="T0" fmla="*/ 5 w 9"/>
                <a:gd name="T1" fmla="*/ 22 h 22"/>
                <a:gd name="T2" fmla="*/ 9 w 9"/>
                <a:gd name="T3" fmla="*/ 17 h 22"/>
                <a:gd name="T4" fmla="*/ 9 w 9"/>
                <a:gd name="T5" fmla="*/ 0 h 22"/>
                <a:gd name="T6" fmla="*/ 0 w 9"/>
                <a:gd name="T7" fmla="*/ 0 h 22"/>
                <a:gd name="T8" fmla="*/ 0 w 9"/>
                <a:gd name="T9" fmla="*/ 17 h 22"/>
                <a:gd name="T10" fmla="*/ 5 w 9"/>
                <a:gd name="T11" fmla="*/ 13 h 22"/>
                <a:gd name="T12" fmla="*/ 5 w 9"/>
                <a:gd name="T13" fmla="*/ 22 h 22"/>
                <a:gd name="T14" fmla="*/ 9 w 9"/>
                <a:gd name="T15" fmla="*/ 22 h 22"/>
                <a:gd name="T16" fmla="*/ 9 w 9"/>
                <a:gd name="T17" fmla="*/ 17 h 22"/>
                <a:gd name="T18" fmla="*/ 5 w 9"/>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22">
                  <a:moveTo>
                    <a:pt x="5" y="22"/>
                  </a:moveTo>
                  <a:lnTo>
                    <a:pt x="9" y="17"/>
                  </a:lnTo>
                  <a:lnTo>
                    <a:pt x="9" y="0"/>
                  </a:lnTo>
                  <a:lnTo>
                    <a:pt x="0" y="0"/>
                  </a:lnTo>
                  <a:lnTo>
                    <a:pt x="0" y="17"/>
                  </a:lnTo>
                  <a:lnTo>
                    <a:pt x="5" y="13"/>
                  </a:lnTo>
                  <a:lnTo>
                    <a:pt x="5" y="22"/>
                  </a:lnTo>
                  <a:lnTo>
                    <a:pt x="9" y="22"/>
                  </a:lnTo>
                  <a:lnTo>
                    <a:pt x="9" y="17"/>
                  </a:lnTo>
                  <a:lnTo>
                    <a:pt x="5"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12" name="Freeform 595"/>
            <p:cNvSpPr>
              <a:spLocks/>
            </p:cNvSpPr>
            <p:nvPr/>
          </p:nvSpPr>
          <p:spPr bwMode="auto">
            <a:xfrm>
              <a:off x="4860" y="2589"/>
              <a:ext cx="197" cy="3"/>
            </a:xfrm>
            <a:custGeom>
              <a:avLst/>
              <a:gdLst>
                <a:gd name="T0" fmla="*/ 0 w 365"/>
                <a:gd name="T1" fmla="*/ 4 h 9"/>
                <a:gd name="T2" fmla="*/ 5 w 365"/>
                <a:gd name="T3" fmla="*/ 9 h 9"/>
                <a:gd name="T4" fmla="*/ 365 w 365"/>
                <a:gd name="T5" fmla="*/ 9 h 9"/>
                <a:gd name="T6" fmla="*/ 365 w 365"/>
                <a:gd name="T7" fmla="*/ 0 h 9"/>
                <a:gd name="T8" fmla="*/ 5 w 365"/>
                <a:gd name="T9" fmla="*/ 0 h 9"/>
                <a:gd name="T10" fmla="*/ 9 w 365"/>
                <a:gd name="T11" fmla="*/ 4 h 9"/>
                <a:gd name="T12" fmla="*/ 0 w 365"/>
                <a:gd name="T13" fmla="*/ 4 h 9"/>
                <a:gd name="T14" fmla="*/ 0 w 365"/>
                <a:gd name="T15" fmla="*/ 9 h 9"/>
                <a:gd name="T16" fmla="*/ 5 w 365"/>
                <a:gd name="T17" fmla="*/ 9 h 9"/>
                <a:gd name="T18" fmla="*/ 0 w 365"/>
                <a:gd name="T19"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5" h="9">
                  <a:moveTo>
                    <a:pt x="0" y="4"/>
                  </a:moveTo>
                  <a:lnTo>
                    <a:pt x="5" y="9"/>
                  </a:lnTo>
                  <a:lnTo>
                    <a:pt x="365" y="9"/>
                  </a:lnTo>
                  <a:lnTo>
                    <a:pt x="365" y="0"/>
                  </a:lnTo>
                  <a:lnTo>
                    <a:pt x="5" y="0"/>
                  </a:lnTo>
                  <a:lnTo>
                    <a:pt x="9" y="4"/>
                  </a:lnTo>
                  <a:lnTo>
                    <a:pt x="0" y="4"/>
                  </a:lnTo>
                  <a:lnTo>
                    <a:pt x="0" y="9"/>
                  </a:lnTo>
                  <a:lnTo>
                    <a:pt x="5" y="9"/>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13" name="Freeform 596"/>
            <p:cNvSpPr>
              <a:spLocks/>
            </p:cNvSpPr>
            <p:nvPr/>
          </p:nvSpPr>
          <p:spPr bwMode="auto">
            <a:xfrm>
              <a:off x="4860" y="2583"/>
              <a:ext cx="4" cy="7"/>
            </a:xfrm>
            <a:custGeom>
              <a:avLst/>
              <a:gdLst>
                <a:gd name="T0" fmla="*/ 5 w 9"/>
                <a:gd name="T1" fmla="*/ 0 h 21"/>
                <a:gd name="T2" fmla="*/ 0 w 9"/>
                <a:gd name="T3" fmla="*/ 4 h 21"/>
                <a:gd name="T4" fmla="*/ 0 w 9"/>
                <a:gd name="T5" fmla="*/ 21 h 21"/>
                <a:gd name="T6" fmla="*/ 9 w 9"/>
                <a:gd name="T7" fmla="*/ 21 h 21"/>
                <a:gd name="T8" fmla="*/ 9 w 9"/>
                <a:gd name="T9" fmla="*/ 4 h 21"/>
                <a:gd name="T10" fmla="*/ 5 w 9"/>
                <a:gd name="T11" fmla="*/ 9 h 21"/>
                <a:gd name="T12" fmla="*/ 5 w 9"/>
                <a:gd name="T13" fmla="*/ 0 h 21"/>
                <a:gd name="T14" fmla="*/ 0 w 9"/>
                <a:gd name="T15" fmla="*/ 0 h 21"/>
                <a:gd name="T16" fmla="*/ 0 w 9"/>
                <a:gd name="T17" fmla="*/ 4 h 21"/>
                <a:gd name="T18" fmla="*/ 5 w 9"/>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21">
                  <a:moveTo>
                    <a:pt x="5" y="0"/>
                  </a:moveTo>
                  <a:lnTo>
                    <a:pt x="0" y="4"/>
                  </a:lnTo>
                  <a:lnTo>
                    <a:pt x="0" y="21"/>
                  </a:lnTo>
                  <a:lnTo>
                    <a:pt x="9" y="21"/>
                  </a:lnTo>
                  <a:lnTo>
                    <a:pt x="9" y="4"/>
                  </a:lnTo>
                  <a:lnTo>
                    <a:pt x="5" y="9"/>
                  </a:lnTo>
                  <a:lnTo>
                    <a:pt x="5" y="0"/>
                  </a:lnTo>
                  <a:lnTo>
                    <a:pt x="0" y="0"/>
                  </a:lnTo>
                  <a:lnTo>
                    <a:pt x="0" y="4"/>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14" name="Freeform 597"/>
            <p:cNvSpPr>
              <a:spLocks/>
            </p:cNvSpPr>
            <p:nvPr/>
          </p:nvSpPr>
          <p:spPr bwMode="auto">
            <a:xfrm>
              <a:off x="4859" y="2784"/>
              <a:ext cx="203" cy="7"/>
            </a:xfrm>
            <a:custGeom>
              <a:avLst/>
              <a:gdLst>
                <a:gd name="T0" fmla="*/ 356 w 378"/>
                <a:gd name="T1" fmla="*/ 10 h 21"/>
                <a:gd name="T2" fmla="*/ 367 w 378"/>
                <a:gd name="T3" fmla="*/ 0 h 21"/>
                <a:gd name="T4" fmla="*/ 0 w 378"/>
                <a:gd name="T5" fmla="*/ 0 h 21"/>
                <a:gd name="T6" fmla="*/ 0 w 378"/>
                <a:gd name="T7" fmla="*/ 21 h 21"/>
                <a:gd name="T8" fmla="*/ 367 w 378"/>
                <a:gd name="T9" fmla="*/ 21 h 21"/>
                <a:gd name="T10" fmla="*/ 378 w 378"/>
                <a:gd name="T11" fmla="*/ 10 h 21"/>
                <a:gd name="T12" fmla="*/ 367 w 378"/>
                <a:gd name="T13" fmla="*/ 21 h 21"/>
                <a:gd name="T14" fmla="*/ 378 w 378"/>
                <a:gd name="T15" fmla="*/ 21 h 21"/>
                <a:gd name="T16" fmla="*/ 378 w 378"/>
                <a:gd name="T17" fmla="*/ 10 h 21"/>
                <a:gd name="T18" fmla="*/ 356 w 378"/>
                <a:gd name="T1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21">
                  <a:moveTo>
                    <a:pt x="356" y="10"/>
                  </a:moveTo>
                  <a:lnTo>
                    <a:pt x="367" y="0"/>
                  </a:lnTo>
                  <a:lnTo>
                    <a:pt x="0" y="0"/>
                  </a:lnTo>
                  <a:lnTo>
                    <a:pt x="0" y="21"/>
                  </a:lnTo>
                  <a:lnTo>
                    <a:pt x="367" y="21"/>
                  </a:lnTo>
                  <a:lnTo>
                    <a:pt x="378" y="10"/>
                  </a:lnTo>
                  <a:lnTo>
                    <a:pt x="367" y="21"/>
                  </a:lnTo>
                  <a:lnTo>
                    <a:pt x="378" y="21"/>
                  </a:lnTo>
                  <a:lnTo>
                    <a:pt x="378" y="10"/>
                  </a:lnTo>
                  <a:lnTo>
                    <a:pt x="356"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15" name="Freeform 598"/>
            <p:cNvSpPr>
              <a:spLocks/>
            </p:cNvSpPr>
            <p:nvPr/>
          </p:nvSpPr>
          <p:spPr bwMode="auto">
            <a:xfrm>
              <a:off x="5051" y="2545"/>
              <a:ext cx="11" cy="243"/>
            </a:xfrm>
            <a:custGeom>
              <a:avLst/>
              <a:gdLst>
                <a:gd name="T0" fmla="*/ 11 w 22"/>
                <a:gd name="T1" fmla="*/ 21 h 728"/>
                <a:gd name="T2" fmla="*/ 0 w 22"/>
                <a:gd name="T3" fmla="*/ 10 h 728"/>
                <a:gd name="T4" fmla="*/ 0 w 22"/>
                <a:gd name="T5" fmla="*/ 728 h 728"/>
                <a:gd name="T6" fmla="*/ 22 w 22"/>
                <a:gd name="T7" fmla="*/ 728 h 728"/>
                <a:gd name="T8" fmla="*/ 22 w 22"/>
                <a:gd name="T9" fmla="*/ 10 h 728"/>
                <a:gd name="T10" fmla="*/ 11 w 22"/>
                <a:gd name="T11" fmla="*/ 0 h 728"/>
                <a:gd name="T12" fmla="*/ 22 w 22"/>
                <a:gd name="T13" fmla="*/ 10 h 728"/>
                <a:gd name="T14" fmla="*/ 22 w 22"/>
                <a:gd name="T15" fmla="*/ 0 h 728"/>
                <a:gd name="T16" fmla="*/ 11 w 22"/>
                <a:gd name="T17" fmla="*/ 0 h 728"/>
                <a:gd name="T18" fmla="*/ 11 w 22"/>
                <a:gd name="T19" fmla="*/ 21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728">
                  <a:moveTo>
                    <a:pt x="11" y="21"/>
                  </a:moveTo>
                  <a:lnTo>
                    <a:pt x="0" y="10"/>
                  </a:lnTo>
                  <a:lnTo>
                    <a:pt x="0" y="728"/>
                  </a:lnTo>
                  <a:lnTo>
                    <a:pt x="22" y="728"/>
                  </a:lnTo>
                  <a:lnTo>
                    <a:pt x="22" y="10"/>
                  </a:lnTo>
                  <a:lnTo>
                    <a:pt x="11" y="0"/>
                  </a:lnTo>
                  <a:lnTo>
                    <a:pt x="22" y="10"/>
                  </a:lnTo>
                  <a:lnTo>
                    <a:pt x="22" y="0"/>
                  </a:lnTo>
                  <a:lnTo>
                    <a:pt x="11" y="0"/>
                  </a:lnTo>
                  <a:lnTo>
                    <a:pt x="11"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16" name="Freeform 599"/>
            <p:cNvSpPr>
              <a:spLocks/>
            </p:cNvSpPr>
            <p:nvPr/>
          </p:nvSpPr>
          <p:spPr bwMode="auto">
            <a:xfrm>
              <a:off x="4852" y="2545"/>
              <a:ext cx="205" cy="7"/>
            </a:xfrm>
            <a:custGeom>
              <a:avLst/>
              <a:gdLst>
                <a:gd name="T0" fmla="*/ 22 w 378"/>
                <a:gd name="T1" fmla="*/ 10 h 21"/>
                <a:gd name="T2" fmla="*/ 11 w 378"/>
                <a:gd name="T3" fmla="*/ 21 h 21"/>
                <a:gd name="T4" fmla="*/ 378 w 378"/>
                <a:gd name="T5" fmla="*/ 21 h 21"/>
                <a:gd name="T6" fmla="*/ 378 w 378"/>
                <a:gd name="T7" fmla="*/ 0 h 21"/>
                <a:gd name="T8" fmla="*/ 11 w 378"/>
                <a:gd name="T9" fmla="*/ 0 h 21"/>
                <a:gd name="T10" fmla="*/ 0 w 378"/>
                <a:gd name="T11" fmla="*/ 10 h 21"/>
                <a:gd name="T12" fmla="*/ 11 w 378"/>
                <a:gd name="T13" fmla="*/ 0 h 21"/>
                <a:gd name="T14" fmla="*/ 0 w 378"/>
                <a:gd name="T15" fmla="*/ 0 h 21"/>
                <a:gd name="T16" fmla="*/ 0 w 378"/>
                <a:gd name="T17" fmla="*/ 10 h 21"/>
                <a:gd name="T18" fmla="*/ 22 w 378"/>
                <a:gd name="T1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21">
                  <a:moveTo>
                    <a:pt x="22" y="10"/>
                  </a:moveTo>
                  <a:lnTo>
                    <a:pt x="11" y="21"/>
                  </a:lnTo>
                  <a:lnTo>
                    <a:pt x="378" y="21"/>
                  </a:lnTo>
                  <a:lnTo>
                    <a:pt x="378" y="0"/>
                  </a:lnTo>
                  <a:lnTo>
                    <a:pt x="11" y="0"/>
                  </a:lnTo>
                  <a:lnTo>
                    <a:pt x="0" y="10"/>
                  </a:lnTo>
                  <a:lnTo>
                    <a:pt x="11" y="0"/>
                  </a:lnTo>
                  <a:lnTo>
                    <a:pt x="0" y="0"/>
                  </a:lnTo>
                  <a:lnTo>
                    <a:pt x="0" y="10"/>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17" name="Freeform 600"/>
            <p:cNvSpPr>
              <a:spLocks/>
            </p:cNvSpPr>
            <p:nvPr/>
          </p:nvSpPr>
          <p:spPr bwMode="auto">
            <a:xfrm>
              <a:off x="4852" y="2548"/>
              <a:ext cx="12" cy="243"/>
            </a:xfrm>
            <a:custGeom>
              <a:avLst/>
              <a:gdLst>
                <a:gd name="T0" fmla="*/ 11 w 22"/>
                <a:gd name="T1" fmla="*/ 708 h 729"/>
                <a:gd name="T2" fmla="*/ 22 w 22"/>
                <a:gd name="T3" fmla="*/ 718 h 729"/>
                <a:gd name="T4" fmla="*/ 22 w 22"/>
                <a:gd name="T5" fmla="*/ 0 h 729"/>
                <a:gd name="T6" fmla="*/ 0 w 22"/>
                <a:gd name="T7" fmla="*/ 0 h 729"/>
                <a:gd name="T8" fmla="*/ 0 w 22"/>
                <a:gd name="T9" fmla="*/ 718 h 729"/>
                <a:gd name="T10" fmla="*/ 11 w 22"/>
                <a:gd name="T11" fmla="*/ 729 h 729"/>
                <a:gd name="T12" fmla="*/ 0 w 22"/>
                <a:gd name="T13" fmla="*/ 718 h 729"/>
                <a:gd name="T14" fmla="*/ 0 w 22"/>
                <a:gd name="T15" fmla="*/ 729 h 729"/>
                <a:gd name="T16" fmla="*/ 11 w 22"/>
                <a:gd name="T17" fmla="*/ 729 h 729"/>
                <a:gd name="T18" fmla="*/ 11 w 22"/>
                <a:gd name="T19" fmla="*/ 70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729">
                  <a:moveTo>
                    <a:pt x="11" y="708"/>
                  </a:moveTo>
                  <a:lnTo>
                    <a:pt x="22" y="718"/>
                  </a:lnTo>
                  <a:lnTo>
                    <a:pt x="22" y="0"/>
                  </a:lnTo>
                  <a:lnTo>
                    <a:pt x="0" y="0"/>
                  </a:lnTo>
                  <a:lnTo>
                    <a:pt x="0" y="718"/>
                  </a:lnTo>
                  <a:lnTo>
                    <a:pt x="11" y="729"/>
                  </a:lnTo>
                  <a:lnTo>
                    <a:pt x="0" y="718"/>
                  </a:lnTo>
                  <a:lnTo>
                    <a:pt x="0" y="729"/>
                  </a:lnTo>
                  <a:lnTo>
                    <a:pt x="11" y="729"/>
                  </a:lnTo>
                  <a:lnTo>
                    <a:pt x="11"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18" name="Freeform 601"/>
            <p:cNvSpPr>
              <a:spLocks/>
            </p:cNvSpPr>
            <p:nvPr/>
          </p:nvSpPr>
          <p:spPr bwMode="auto">
            <a:xfrm>
              <a:off x="4921" y="2548"/>
              <a:ext cx="11" cy="240"/>
            </a:xfrm>
            <a:custGeom>
              <a:avLst/>
              <a:gdLst>
                <a:gd name="T0" fmla="*/ 11 w 22"/>
                <a:gd name="T1" fmla="*/ 718 h 718"/>
                <a:gd name="T2" fmla="*/ 22 w 22"/>
                <a:gd name="T3" fmla="*/ 718 h 718"/>
                <a:gd name="T4" fmla="*/ 22 w 22"/>
                <a:gd name="T5" fmla="*/ 0 h 718"/>
                <a:gd name="T6" fmla="*/ 0 w 22"/>
                <a:gd name="T7" fmla="*/ 0 h 718"/>
                <a:gd name="T8" fmla="*/ 0 w 22"/>
                <a:gd name="T9" fmla="*/ 718 h 718"/>
                <a:gd name="T10" fmla="*/ 11 w 22"/>
                <a:gd name="T11" fmla="*/ 718 h 718"/>
              </a:gdLst>
              <a:ahLst/>
              <a:cxnLst>
                <a:cxn ang="0">
                  <a:pos x="T0" y="T1"/>
                </a:cxn>
                <a:cxn ang="0">
                  <a:pos x="T2" y="T3"/>
                </a:cxn>
                <a:cxn ang="0">
                  <a:pos x="T4" y="T5"/>
                </a:cxn>
                <a:cxn ang="0">
                  <a:pos x="T6" y="T7"/>
                </a:cxn>
                <a:cxn ang="0">
                  <a:pos x="T8" y="T9"/>
                </a:cxn>
                <a:cxn ang="0">
                  <a:pos x="T10" y="T11"/>
                </a:cxn>
              </a:cxnLst>
              <a:rect l="0" t="0" r="r" b="b"/>
              <a:pathLst>
                <a:path w="22" h="718">
                  <a:moveTo>
                    <a:pt x="11" y="718"/>
                  </a:moveTo>
                  <a:lnTo>
                    <a:pt x="22" y="718"/>
                  </a:lnTo>
                  <a:lnTo>
                    <a:pt x="22" y="0"/>
                  </a:lnTo>
                  <a:lnTo>
                    <a:pt x="0" y="0"/>
                  </a:lnTo>
                  <a:lnTo>
                    <a:pt x="0" y="718"/>
                  </a:lnTo>
                  <a:lnTo>
                    <a:pt x="11" y="7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19" name="Freeform 602"/>
            <p:cNvSpPr>
              <a:spLocks/>
            </p:cNvSpPr>
            <p:nvPr/>
          </p:nvSpPr>
          <p:spPr bwMode="auto">
            <a:xfrm>
              <a:off x="4982" y="2548"/>
              <a:ext cx="12" cy="240"/>
            </a:xfrm>
            <a:custGeom>
              <a:avLst/>
              <a:gdLst>
                <a:gd name="T0" fmla="*/ 11 w 22"/>
                <a:gd name="T1" fmla="*/ 718 h 718"/>
                <a:gd name="T2" fmla="*/ 22 w 22"/>
                <a:gd name="T3" fmla="*/ 718 h 718"/>
                <a:gd name="T4" fmla="*/ 22 w 22"/>
                <a:gd name="T5" fmla="*/ 0 h 718"/>
                <a:gd name="T6" fmla="*/ 0 w 22"/>
                <a:gd name="T7" fmla="*/ 0 h 718"/>
                <a:gd name="T8" fmla="*/ 0 w 22"/>
                <a:gd name="T9" fmla="*/ 718 h 718"/>
                <a:gd name="T10" fmla="*/ 11 w 22"/>
                <a:gd name="T11" fmla="*/ 718 h 718"/>
              </a:gdLst>
              <a:ahLst/>
              <a:cxnLst>
                <a:cxn ang="0">
                  <a:pos x="T0" y="T1"/>
                </a:cxn>
                <a:cxn ang="0">
                  <a:pos x="T2" y="T3"/>
                </a:cxn>
                <a:cxn ang="0">
                  <a:pos x="T4" y="T5"/>
                </a:cxn>
                <a:cxn ang="0">
                  <a:pos x="T6" y="T7"/>
                </a:cxn>
                <a:cxn ang="0">
                  <a:pos x="T8" y="T9"/>
                </a:cxn>
                <a:cxn ang="0">
                  <a:pos x="T10" y="T11"/>
                </a:cxn>
              </a:cxnLst>
              <a:rect l="0" t="0" r="r" b="b"/>
              <a:pathLst>
                <a:path w="22" h="718">
                  <a:moveTo>
                    <a:pt x="11" y="718"/>
                  </a:moveTo>
                  <a:lnTo>
                    <a:pt x="22" y="718"/>
                  </a:lnTo>
                  <a:lnTo>
                    <a:pt x="22" y="0"/>
                  </a:lnTo>
                  <a:lnTo>
                    <a:pt x="0" y="0"/>
                  </a:lnTo>
                  <a:lnTo>
                    <a:pt x="0" y="718"/>
                  </a:lnTo>
                  <a:lnTo>
                    <a:pt x="11" y="7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20" name="Freeform 603"/>
            <p:cNvSpPr>
              <a:spLocks/>
            </p:cNvSpPr>
            <p:nvPr/>
          </p:nvSpPr>
          <p:spPr bwMode="auto">
            <a:xfrm>
              <a:off x="5131" y="2517"/>
              <a:ext cx="12" cy="198"/>
            </a:xfrm>
            <a:custGeom>
              <a:avLst/>
              <a:gdLst>
                <a:gd name="T0" fmla="*/ 11 w 22"/>
                <a:gd name="T1" fmla="*/ 595 h 595"/>
                <a:gd name="T2" fmla="*/ 22 w 22"/>
                <a:gd name="T3" fmla="*/ 595 h 595"/>
                <a:gd name="T4" fmla="*/ 22 w 22"/>
                <a:gd name="T5" fmla="*/ 0 h 595"/>
                <a:gd name="T6" fmla="*/ 0 w 22"/>
                <a:gd name="T7" fmla="*/ 0 h 595"/>
                <a:gd name="T8" fmla="*/ 0 w 22"/>
                <a:gd name="T9" fmla="*/ 595 h 595"/>
                <a:gd name="T10" fmla="*/ 11 w 22"/>
                <a:gd name="T11" fmla="*/ 595 h 595"/>
              </a:gdLst>
              <a:ahLst/>
              <a:cxnLst>
                <a:cxn ang="0">
                  <a:pos x="T0" y="T1"/>
                </a:cxn>
                <a:cxn ang="0">
                  <a:pos x="T2" y="T3"/>
                </a:cxn>
                <a:cxn ang="0">
                  <a:pos x="T4" y="T5"/>
                </a:cxn>
                <a:cxn ang="0">
                  <a:pos x="T6" y="T7"/>
                </a:cxn>
                <a:cxn ang="0">
                  <a:pos x="T8" y="T9"/>
                </a:cxn>
                <a:cxn ang="0">
                  <a:pos x="T10" y="T11"/>
                </a:cxn>
              </a:cxnLst>
              <a:rect l="0" t="0" r="r" b="b"/>
              <a:pathLst>
                <a:path w="22" h="595">
                  <a:moveTo>
                    <a:pt x="11" y="595"/>
                  </a:moveTo>
                  <a:lnTo>
                    <a:pt x="22" y="595"/>
                  </a:lnTo>
                  <a:lnTo>
                    <a:pt x="22" y="0"/>
                  </a:lnTo>
                  <a:lnTo>
                    <a:pt x="0" y="0"/>
                  </a:lnTo>
                  <a:lnTo>
                    <a:pt x="0" y="595"/>
                  </a:lnTo>
                  <a:lnTo>
                    <a:pt x="11" y="5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21" name="Freeform 604"/>
            <p:cNvSpPr>
              <a:spLocks/>
            </p:cNvSpPr>
            <p:nvPr/>
          </p:nvSpPr>
          <p:spPr bwMode="auto">
            <a:xfrm>
              <a:off x="5200" y="2490"/>
              <a:ext cx="12" cy="166"/>
            </a:xfrm>
            <a:custGeom>
              <a:avLst/>
              <a:gdLst>
                <a:gd name="T0" fmla="*/ 11 w 22"/>
                <a:gd name="T1" fmla="*/ 498 h 498"/>
                <a:gd name="T2" fmla="*/ 22 w 22"/>
                <a:gd name="T3" fmla="*/ 498 h 498"/>
                <a:gd name="T4" fmla="*/ 22 w 22"/>
                <a:gd name="T5" fmla="*/ 0 h 498"/>
                <a:gd name="T6" fmla="*/ 0 w 22"/>
                <a:gd name="T7" fmla="*/ 0 h 498"/>
                <a:gd name="T8" fmla="*/ 0 w 22"/>
                <a:gd name="T9" fmla="*/ 498 h 498"/>
                <a:gd name="T10" fmla="*/ 11 w 22"/>
                <a:gd name="T11" fmla="*/ 498 h 498"/>
              </a:gdLst>
              <a:ahLst/>
              <a:cxnLst>
                <a:cxn ang="0">
                  <a:pos x="T0" y="T1"/>
                </a:cxn>
                <a:cxn ang="0">
                  <a:pos x="T2" y="T3"/>
                </a:cxn>
                <a:cxn ang="0">
                  <a:pos x="T4" y="T5"/>
                </a:cxn>
                <a:cxn ang="0">
                  <a:pos x="T6" y="T7"/>
                </a:cxn>
                <a:cxn ang="0">
                  <a:pos x="T8" y="T9"/>
                </a:cxn>
                <a:cxn ang="0">
                  <a:pos x="T10" y="T11"/>
                </a:cxn>
              </a:cxnLst>
              <a:rect l="0" t="0" r="r" b="b"/>
              <a:pathLst>
                <a:path w="22" h="498">
                  <a:moveTo>
                    <a:pt x="11" y="498"/>
                  </a:moveTo>
                  <a:lnTo>
                    <a:pt x="22" y="498"/>
                  </a:lnTo>
                  <a:lnTo>
                    <a:pt x="22" y="0"/>
                  </a:lnTo>
                  <a:lnTo>
                    <a:pt x="0" y="0"/>
                  </a:lnTo>
                  <a:lnTo>
                    <a:pt x="0" y="498"/>
                  </a:lnTo>
                  <a:lnTo>
                    <a:pt x="11" y="4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22" name="Freeform 605"/>
            <p:cNvSpPr>
              <a:spLocks/>
            </p:cNvSpPr>
            <p:nvPr/>
          </p:nvSpPr>
          <p:spPr bwMode="auto">
            <a:xfrm>
              <a:off x="5255" y="2468"/>
              <a:ext cx="12" cy="139"/>
            </a:xfrm>
            <a:custGeom>
              <a:avLst/>
              <a:gdLst>
                <a:gd name="T0" fmla="*/ 11 w 22"/>
                <a:gd name="T1" fmla="*/ 416 h 416"/>
                <a:gd name="T2" fmla="*/ 22 w 22"/>
                <a:gd name="T3" fmla="*/ 416 h 416"/>
                <a:gd name="T4" fmla="*/ 22 w 22"/>
                <a:gd name="T5" fmla="*/ 0 h 416"/>
                <a:gd name="T6" fmla="*/ 0 w 22"/>
                <a:gd name="T7" fmla="*/ 0 h 416"/>
                <a:gd name="T8" fmla="*/ 0 w 22"/>
                <a:gd name="T9" fmla="*/ 416 h 416"/>
                <a:gd name="T10" fmla="*/ 11 w 22"/>
                <a:gd name="T11" fmla="*/ 416 h 416"/>
              </a:gdLst>
              <a:ahLst/>
              <a:cxnLst>
                <a:cxn ang="0">
                  <a:pos x="T0" y="T1"/>
                </a:cxn>
                <a:cxn ang="0">
                  <a:pos x="T2" y="T3"/>
                </a:cxn>
                <a:cxn ang="0">
                  <a:pos x="T4" y="T5"/>
                </a:cxn>
                <a:cxn ang="0">
                  <a:pos x="T6" y="T7"/>
                </a:cxn>
                <a:cxn ang="0">
                  <a:pos x="T8" y="T9"/>
                </a:cxn>
                <a:cxn ang="0">
                  <a:pos x="T10" y="T11"/>
                </a:cxn>
              </a:cxnLst>
              <a:rect l="0" t="0" r="r" b="b"/>
              <a:pathLst>
                <a:path w="22" h="416">
                  <a:moveTo>
                    <a:pt x="11" y="416"/>
                  </a:moveTo>
                  <a:lnTo>
                    <a:pt x="22" y="416"/>
                  </a:lnTo>
                  <a:lnTo>
                    <a:pt x="22" y="0"/>
                  </a:lnTo>
                  <a:lnTo>
                    <a:pt x="0" y="0"/>
                  </a:lnTo>
                  <a:lnTo>
                    <a:pt x="0" y="416"/>
                  </a:lnTo>
                  <a:lnTo>
                    <a:pt x="11" y="4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23" name="Freeform 606"/>
            <p:cNvSpPr>
              <a:spLocks/>
            </p:cNvSpPr>
            <p:nvPr/>
          </p:nvSpPr>
          <p:spPr bwMode="auto">
            <a:xfrm>
              <a:off x="5246" y="2512"/>
              <a:ext cx="9" cy="198"/>
            </a:xfrm>
            <a:custGeom>
              <a:avLst/>
              <a:gdLst>
                <a:gd name="T0" fmla="*/ 14 w 28"/>
                <a:gd name="T1" fmla="*/ 595 h 595"/>
                <a:gd name="T2" fmla="*/ 28 w 28"/>
                <a:gd name="T3" fmla="*/ 595 h 595"/>
                <a:gd name="T4" fmla="*/ 28 w 28"/>
                <a:gd name="T5" fmla="*/ 0 h 595"/>
                <a:gd name="T6" fmla="*/ 0 w 28"/>
                <a:gd name="T7" fmla="*/ 0 h 595"/>
                <a:gd name="T8" fmla="*/ 0 w 28"/>
                <a:gd name="T9" fmla="*/ 595 h 595"/>
                <a:gd name="T10" fmla="*/ 14 w 28"/>
                <a:gd name="T11" fmla="*/ 595 h 595"/>
              </a:gdLst>
              <a:ahLst/>
              <a:cxnLst>
                <a:cxn ang="0">
                  <a:pos x="T0" y="T1"/>
                </a:cxn>
                <a:cxn ang="0">
                  <a:pos x="T2" y="T3"/>
                </a:cxn>
                <a:cxn ang="0">
                  <a:pos x="T4" y="T5"/>
                </a:cxn>
                <a:cxn ang="0">
                  <a:pos x="T6" y="T7"/>
                </a:cxn>
                <a:cxn ang="0">
                  <a:pos x="T8" y="T9"/>
                </a:cxn>
                <a:cxn ang="0">
                  <a:pos x="T10" y="T11"/>
                </a:cxn>
              </a:cxnLst>
              <a:rect l="0" t="0" r="r" b="b"/>
              <a:pathLst>
                <a:path w="28" h="595">
                  <a:moveTo>
                    <a:pt x="14" y="595"/>
                  </a:moveTo>
                  <a:lnTo>
                    <a:pt x="28" y="595"/>
                  </a:lnTo>
                  <a:lnTo>
                    <a:pt x="28" y="0"/>
                  </a:lnTo>
                  <a:lnTo>
                    <a:pt x="0" y="0"/>
                  </a:lnTo>
                  <a:lnTo>
                    <a:pt x="0" y="595"/>
                  </a:lnTo>
                  <a:lnTo>
                    <a:pt x="14" y="5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24" name="Freeform 607"/>
            <p:cNvSpPr>
              <a:spLocks/>
            </p:cNvSpPr>
            <p:nvPr/>
          </p:nvSpPr>
          <p:spPr bwMode="auto">
            <a:xfrm>
              <a:off x="5306" y="2495"/>
              <a:ext cx="10" cy="165"/>
            </a:xfrm>
            <a:custGeom>
              <a:avLst/>
              <a:gdLst>
                <a:gd name="T0" fmla="*/ 14 w 28"/>
                <a:gd name="T1" fmla="*/ 497 h 497"/>
                <a:gd name="T2" fmla="*/ 28 w 28"/>
                <a:gd name="T3" fmla="*/ 497 h 497"/>
                <a:gd name="T4" fmla="*/ 28 w 28"/>
                <a:gd name="T5" fmla="*/ 0 h 497"/>
                <a:gd name="T6" fmla="*/ 0 w 28"/>
                <a:gd name="T7" fmla="*/ 0 h 497"/>
                <a:gd name="T8" fmla="*/ 0 w 28"/>
                <a:gd name="T9" fmla="*/ 497 h 497"/>
                <a:gd name="T10" fmla="*/ 14 w 28"/>
                <a:gd name="T11" fmla="*/ 497 h 497"/>
              </a:gdLst>
              <a:ahLst/>
              <a:cxnLst>
                <a:cxn ang="0">
                  <a:pos x="T0" y="T1"/>
                </a:cxn>
                <a:cxn ang="0">
                  <a:pos x="T2" y="T3"/>
                </a:cxn>
                <a:cxn ang="0">
                  <a:pos x="T4" y="T5"/>
                </a:cxn>
                <a:cxn ang="0">
                  <a:pos x="T6" y="T7"/>
                </a:cxn>
                <a:cxn ang="0">
                  <a:pos x="T8" y="T9"/>
                </a:cxn>
                <a:cxn ang="0">
                  <a:pos x="T10" y="T11"/>
                </a:cxn>
              </a:cxnLst>
              <a:rect l="0" t="0" r="r" b="b"/>
              <a:pathLst>
                <a:path w="28" h="497">
                  <a:moveTo>
                    <a:pt x="14" y="497"/>
                  </a:moveTo>
                  <a:lnTo>
                    <a:pt x="28" y="497"/>
                  </a:lnTo>
                  <a:lnTo>
                    <a:pt x="28" y="0"/>
                  </a:lnTo>
                  <a:lnTo>
                    <a:pt x="0" y="0"/>
                  </a:lnTo>
                  <a:lnTo>
                    <a:pt x="0" y="497"/>
                  </a:lnTo>
                  <a:lnTo>
                    <a:pt x="14" y="4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25" name="Freeform 608"/>
            <p:cNvSpPr>
              <a:spLocks/>
            </p:cNvSpPr>
            <p:nvPr/>
          </p:nvSpPr>
          <p:spPr bwMode="auto">
            <a:xfrm>
              <a:off x="5354" y="2480"/>
              <a:ext cx="11" cy="138"/>
            </a:xfrm>
            <a:custGeom>
              <a:avLst/>
              <a:gdLst>
                <a:gd name="T0" fmla="*/ 14 w 29"/>
                <a:gd name="T1" fmla="*/ 416 h 416"/>
                <a:gd name="T2" fmla="*/ 29 w 29"/>
                <a:gd name="T3" fmla="*/ 416 h 416"/>
                <a:gd name="T4" fmla="*/ 29 w 29"/>
                <a:gd name="T5" fmla="*/ 0 h 416"/>
                <a:gd name="T6" fmla="*/ 0 w 29"/>
                <a:gd name="T7" fmla="*/ 0 h 416"/>
                <a:gd name="T8" fmla="*/ 0 w 29"/>
                <a:gd name="T9" fmla="*/ 416 h 416"/>
                <a:gd name="T10" fmla="*/ 14 w 29"/>
                <a:gd name="T11" fmla="*/ 416 h 416"/>
              </a:gdLst>
              <a:ahLst/>
              <a:cxnLst>
                <a:cxn ang="0">
                  <a:pos x="T0" y="T1"/>
                </a:cxn>
                <a:cxn ang="0">
                  <a:pos x="T2" y="T3"/>
                </a:cxn>
                <a:cxn ang="0">
                  <a:pos x="T4" y="T5"/>
                </a:cxn>
                <a:cxn ang="0">
                  <a:pos x="T6" y="T7"/>
                </a:cxn>
                <a:cxn ang="0">
                  <a:pos x="T8" y="T9"/>
                </a:cxn>
                <a:cxn ang="0">
                  <a:pos x="T10" y="T11"/>
                </a:cxn>
              </a:cxnLst>
              <a:rect l="0" t="0" r="r" b="b"/>
              <a:pathLst>
                <a:path w="29" h="416">
                  <a:moveTo>
                    <a:pt x="14" y="416"/>
                  </a:moveTo>
                  <a:lnTo>
                    <a:pt x="29" y="416"/>
                  </a:lnTo>
                  <a:lnTo>
                    <a:pt x="29" y="0"/>
                  </a:lnTo>
                  <a:lnTo>
                    <a:pt x="0" y="0"/>
                  </a:lnTo>
                  <a:lnTo>
                    <a:pt x="0" y="416"/>
                  </a:lnTo>
                  <a:lnTo>
                    <a:pt x="14" y="4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26" name="Freeform 609"/>
            <p:cNvSpPr>
              <a:spLocks/>
            </p:cNvSpPr>
            <p:nvPr/>
          </p:nvSpPr>
          <p:spPr bwMode="auto">
            <a:xfrm>
              <a:off x="5444" y="2566"/>
              <a:ext cx="94" cy="7"/>
            </a:xfrm>
            <a:custGeom>
              <a:avLst/>
              <a:gdLst>
                <a:gd name="T0" fmla="*/ 235 w 263"/>
                <a:gd name="T1" fmla="*/ 11 h 21"/>
                <a:gd name="T2" fmla="*/ 249 w 263"/>
                <a:gd name="T3" fmla="*/ 0 h 21"/>
                <a:gd name="T4" fmla="*/ 0 w 263"/>
                <a:gd name="T5" fmla="*/ 0 h 21"/>
                <a:gd name="T6" fmla="*/ 0 w 263"/>
                <a:gd name="T7" fmla="*/ 21 h 21"/>
                <a:gd name="T8" fmla="*/ 249 w 263"/>
                <a:gd name="T9" fmla="*/ 21 h 21"/>
                <a:gd name="T10" fmla="*/ 263 w 263"/>
                <a:gd name="T11" fmla="*/ 11 h 21"/>
                <a:gd name="T12" fmla="*/ 249 w 263"/>
                <a:gd name="T13" fmla="*/ 21 h 21"/>
                <a:gd name="T14" fmla="*/ 263 w 263"/>
                <a:gd name="T15" fmla="*/ 21 h 21"/>
                <a:gd name="T16" fmla="*/ 263 w 263"/>
                <a:gd name="T17" fmla="*/ 11 h 21"/>
                <a:gd name="T18" fmla="*/ 235 w 263"/>
                <a:gd name="T1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1">
                  <a:moveTo>
                    <a:pt x="235" y="11"/>
                  </a:moveTo>
                  <a:lnTo>
                    <a:pt x="249" y="0"/>
                  </a:lnTo>
                  <a:lnTo>
                    <a:pt x="0" y="0"/>
                  </a:lnTo>
                  <a:lnTo>
                    <a:pt x="0" y="21"/>
                  </a:lnTo>
                  <a:lnTo>
                    <a:pt x="249" y="21"/>
                  </a:lnTo>
                  <a:lnTo>
                    <a:pt x="263" y="11"/>
                  </a:lnTo>
                  <a:lnTo>
                    <a:pt x="249" y="21"/>
                  </a:lnTo>
                  <a:lnTo>
                    <a:pt x="263" y="21"/>
                  </a:lnTo>
                  <a:lnTo>
                    <a:pt x="263" y="11"/>
                  </a:lnTo>
                  <a:lnTo>
                    <a:pt x="23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27" name="Freeform 610"/>
            <p:cNvSpPr>
              <a:spLocks/>
            </p:cNvSpPr>
            <p:nvPr/>
          </p:nvSpPr>
          <p:spPr bwMode="auto">
            <a:xfrm>
              <a:off x="5528" y="2443"/>
              <a:ext cx="10" cy="127"/>
            </a:xfrm>
            <a:custGeom>
              <a:avLst/>
              <a:gdLst>
                <a:gd name="T0" fmla="*/ 14 w 28"/>
                <a:gd name="T1" fmla="*/ 21 h 381"/>
                <a:gd name="T2" fmla="*/ 0 w 28"/>
                <a:gd name="T3" fmla="*/ 11 h 381"/>
                <a:gd name="T4" fmla="*/ 0 w 28"/>
                <a:gd name="T5" fmla="*/ 381 h 381"/>
                <a:gd name="T6" fmla="*/ 28 w 28"/>
                <a:gd name="T7" fmla="*/ 381 h 381"/>
                <a:gd name="T8" fmla="*/ 28 w 28"/>
                <a:gd name="T9" fmla="*/ 11 h 381"/>
                <a:gd name="T10" fmla="*/ 14 w 28"/>
                <a:gd name="T11" fmla="*/ 0 h 381"/>
                <a:gd name="T12" fmla="*/ 28 w 28"/>
                <a:gd name="T13" fmla="*/ 11 h 381"/>
                <a:gd name="T14" fmla="*/ 28 w 28"/>
                <a:gd name="T15" fmla="*/ 0 h 381"/>
                <a:gd name="T16" fmla="*/ 14 w 28"/>
                <a:gd name="T17" fmla="*/ 0 h 381"/>
                <a:gd name="T18" fmla="*/ 14 w 28"/>
                <a:gd name="T19" fmla="*/ 2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81">
                  <a:moveTo>
                    <a:pt x="14" y="21"/>
                  </a:moveTo>
                  <a:lnTo>
                    <a:pt x="0" y="11"/>
                  </a:lnTo>
                  <a:lnTo>
                    <a:pt x="0" y="381"/>
                  </a:lnTo>
                  <a:lnTo>
                    <a:pt x="28" y="381"/>
                  </a:lnTo>
                  <a:lnTo>
                    <a:pt x="28" y="11"/>
                  </a:lnTo>
                  <a:lnTo>
                    <a:pt x="14" y="0"/>
                  </a:lnTo>
                  <a:lnTo>
                    <a:pt x="28" y="11"/>
                  </a:lnTo>
                  <a:lnTo>
                    <a:pt x="28" y="0"/>
                  </a:lnTo>
                  <a:lnTo>
                    <a:pt x="14" y="0"/>
                  </a:lnTo>
                  <a:lnTo>
                    <a:pt x="14"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28" name="Freeform 611"/>
            <p:cNvSpPr>
              <a:spLocks/>
            </p:cNvSpPr>
            <p:nvPr/>
          </p:nvSpPr>
          <p:spPr bwMode="auto">
            <a:xfrm>
              <a:off x="5438" y="2443"/>
              <a:ext cx="96" cy="7"/>
            </a:xfrm>
            <a:custGeom>
              <a:avLst/>
              <a:gdLst>
                <a:gd name="T0" fmla="*/ 28 w 263"/>
                <a:gd name="T1" fmla="*/ 11 h 21"/>
                <a:gd name="T2" fmla="*/ 14 w 263"/>
                <a:gd name="T3" fmla="*/ 21 h 21"/>
                <a:gd name="T4" fmla="*/ 263 w 263"/>
                <a:gd name="T5" fmla="*/ 21 h 21"/>
                <a:gd name="T6" fmla="*/ 263 w 263"/>
                <a:gd name="T7" fmla="*/ 0 h 21"/>
                <a:gd name="T8" fmla="*/ 14 w 263"/>
                <a:gd name="T9" fmla="*/ 0 h 21"/>
                <a:gd name="T10" fmla="*/ 0 w 263"/>
                <a:gd name="T11" fmla="*/ 11 h 21"/>
                <a:gd name="T12" fmla="*/ 14 w 263"/>
                <a:gd name="T13" fmla="*/ 0 h 21"/>
                <a:gd name="T14" fmla="*/ 0 w 263"/>
                <a:gd name="T15" fmla="*/ 0 h 21"/>
                <a:gd name="T16" fmla="*/ 0 w 263"/>
                <a:gd name="T17" fmla="*/ 11 h 21"/>
                <a:gd name="T18" fmla="*/ 28 w 263"/>
                <a:gd name="T1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1">
                  <a:moveTo>
                    <a:pt x="28" y="11"/>
                  </a:moveTo>
                  <a:lnTo>
                    <a:pt x="14" y="21"/>
                  </a:lnTo>
                  <a:lnTo>
                    <a:pt x="263" y="21"/>
                  </a:lnTo>
                  <a:lnTo>
                    <a:pt x="263" y="0"/>
                  </a:lnTo>
                  <a:lnTo>
                    <a:pt x="14" y="0"/>
                  </a:lnTo>
                  <a:lnTo>
                    <a:pt x="0" y="11"/>
                  </a:lnTo>
                  <a:lnTo>
                    <a:pt x="14" y="0"/>
                  </a:lnTo>
                  <a:lnTo>
                    <a:pt x="0" y="0"/>
                  </a:lnTo>
                  <a:lnTo>
                    <a:pt x="0" y="11"/>
                  </a:lnTo>
                  <a:lnTo>
                    <a:pt x="2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29" name="Freeform 612"/>
            <p:cNvSpPr>
              <a:spLocks/>
            </p:cNvSpPr>
            <p:nvPr/>
          </p:nvSpPr>
          <p:spPr bwMode="auto">
            <a:xfrm>
              <a:off x="5438" y="2446"/>
              <a:ext cx="10" cy="127"/>
            </a:xfrm>
            <a:custGeom>
              <a:avLst/>
              <a:gdLst>
                <a:gd name="T0" fmla="*/ 14 w 28"/>
                <a:gd name="T1" fmla="*/ 359 h 380"/>
                <a:gd name="T2" fmla="*/ 28 w 28"/>
                <a:gd name="T3" fmla="*/ 370 h 380"/>
                <a:gd name="T4" fmla="*/ 28 w 28"/>
                <a:gd name="T5" fmla="*/ 0 h 380"/>
                <a:gd name="T6" fmla="*/ 0 w 28"/>
                <a:gd name="T7" fmla="*/ 0 h 380"/>
                <a:gd name="T8" fmla="*/ 0 w 28"/>
                <a:gd name="T9" fmla="*/ 370 h 380"/>
                <a:gd name="T10" fmla="*/ 14 w 28"/>
                <a:gd name="T11" fmla="*/ 380 h 380"/>
                <a:gd name="T12" fmla="*/ 0 w 28"/>
                <a:gd name="T13" fmla="*/ 370 h 380"/>
                <a:gd name="T14" fmla="*/ 0 w 28"/>
                <a:gd name="T15" fmla="*/ 380 h 380"/>
                <a:gd name="T16" fmla="*/ 14 w 28"/>
                <a:gd name="T17" fmla="*/ 380 h 380"/>
                <a:gd name="T18" fmla="*/ 14 w 28"/>
                <a:gd name="T19" fmla="*/ 359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80">
                  <a:moveTo>
                    <a:pt x="14" y="359"/>
                  </a:moveTo>
                  <a:lnTo>
                    <a:pt x="28" y="370"/>
                  </a:lnTo>
                  <a:lnTo>
                    <a:pt x="28" y="0"/>
                  </a:lnTo>
                  <a:lnTo>
                    <a:pt x="0" y="0"/>
                  </a:lnTo>
                  <a:lnTo>
                    <a:pt x="0" y="370"/>
                  </a:lnTo>
                  <a:lnTo>
                    <a:pt x="14" y="380"/>
                  </a:lnTo>
                  <a:lnTo>
                    <a:pt x="0" y="370"/>
                  </a:lnTo>
                  <a:lnTo>
                    <a:pt x="0" y="380"/>
                  </a:lnTo>
                  <a:lnTo>
                    <a:pt x="14" y="380"/>
                  </a:lnTo>
                  <a:lnTo>
                    <a:pt x="14" y="3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30" name="Freeform 613"/>
            <p:cNvSpPr>
              <a:spLocks/>
            </p:cNvSpPr>
            <p:nvPr/>
          </p:nvSpPr>
          <p:spPr bwMode="auto">
            <a:xfrm>
              <a:off x="5470" y="2446"/>
              <a:ext cx="10" cy="124"/>
            </a:xfrm>
            <a:custGeom>
              <a:avLst/>
              <a:gdLst>
                <a:gd name="T0" fmla="*/ 14 w 28"/>
                <a:gd name="T1" fmla="*/ 370 h 370"/>
                <a:gd name="T2" fmla="*/ 28 w 28"/>
                <a:gd name="T3" fmla="*/ 370 h 370"/>
                <a:gd name="T4" fmla="*/ 28 w 28"/>
                <a:gd name="T5" fmla="*/ 0 h 370"/>
                <a:gd name="T6" fmla="*/ 0 w 28"/>
                <a:gd name="T7" fmla="*/ 0 h 370"/>
                <a:gd name="T8" fmla="*/ 0 w 28"/>
                <a:gd name="T9" fmla="*/ 370 h 370"/>
                <a:gd name="T10" fmla="*/ 14 w 28"/>
                <a:gd name="T11" fmla="*/ 370 h 370"/>
              </a:gdLst>
              <a:ahLst/>
              <a:cxnLst>
                <a:cxn ang="0">
                  <a:pos x="T0" y="T1"/>
                </a:cxn>
                <a:cxn ang="0">
                  <a:pos x="T2" y="T3"/>
                </a:cxn>
                <a:cxn ang="0">
                  <a:pos x="T4" y="T5"/>
                </a:cxn>
                <a:cxn ang="0">
                  <a:pos x="T6" y="T7"/>
                </a:cxn>
                <a:cxn ang="0">
                  <a:pos x="T8" y="T9"/>
                </a:cxn>
                <a:cxn ang="0">
                  <a:pos x="T10" y="T11"/>
                </a:cxn>
              </a:cxnLst>
              <a:rect l="0" t="0" r="r" b="b"/>
              <a:pathLst>
                <a:path w="28" h="370">
                  <a:moveTo>
                    <a:pt x="14" y="370"/>
                  </a:moveTo>
                  <a:lnTo>
                    <a:pt x="28" y="370"/>
                  </a:lnTo>
                  <a:lnTo>
                    <a:pt x="28" y="0"/>
                  </a:lnTo>
                  <a:lnTo>
                    <a:pt x="0" y="0"/>
                  </a:lnTo>
                  <a:lnTo>
                    <a:pt x="0" y="370"/>
                  </a:lnTo>
                  <a:lnTo>
                    <a:pt x="14" y="3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31" name="Freeform 614"/>
            <p:cNvSpPr>
              <a:spLocks/>
            </p:cNvSpPr>
            <p:nvPr/>
          </p:nvSpPr>
          <p:spPr bwMode="auto">
            <a:xfrm>
              <a:off x="5497" y="2446"/>
              <a:ext cx="11" cy="124"/>
            </a:xfrm>
            <a:custGeom>
              <a:avLst/>
              <a:gdLst>
                <a:gd name="T0" fmla="*/ 15 w 29"/>
                <a:gd name="T1" fmla="*/ 370 h 370"/>
                <a:gd name="T2" fmla="*/ 29 w 29"/>
                <a:gd name="T3" fmla="*/ 370 h 370"/>
                <a:gd name="T4" fmla="*/ 29 w 29"/>
                <a:gd name="T5" fmla="*/ 0 h 370"/>
                <a:gd name="T6" fmla="*/ 0 w 29"/>
                <a:gd name="T7" fmla="*/ 0 h 370"/>
                <a:gd name="T8" fmla="*/ 0 w 29"/>
                <a:gd name="T9" fmla="*/ 370 h 370"/>
                <a:gd name="T10" fmla="*/ 15 w 29"/>
                <a:gd name="T11" fmla="*/ 370 h 370"/>
              </a:gdLst>
              <a:ahLst/>
              <a:cxnLst>
                <a:cxn ang="0">
                  <a:pos x="T0" y="T1"/>
                </a:cxn>
                <a:cxn ang="0">
                  <a:pos x="T2" y="T3"/>
                </a:cxn>
                <a:cxn ang="0">
                  <a:pos x="T4" y="T5"/>
                </a:cxn>
                <a:cxn ang="0">
                  <a:pos x="T6" y="T7"/>
                </a:cxn>
                <a:cxn ang="0">
                  <a:pos x="T8" y="T9"/>
                </a:cxn>
                <a:cxn ang="0">
                  <a:pos x="T10" y="T11"/>
                </a:cxn>
              </a:cxnLst>
              <a:rect l="0" t="0" r="r" b="b"/>
              <a:pathLst>
                <a:path w="29" h="370">
                  <a:moveTo>
                    <a:pt x="15" y="370"/>
                  </a:moveTo>
                  <a:lnTo>
                    <a:pt x="29" y="370"/>
                  </a:lnTo>
                  <a:lnTo>
                    <a:pt x="29" y="0"/>
                  </a:lnTo>
                  <a:lnTo>
                    <a:pt x="0" y="0"/>
                  </a:lnTo>
                  <a:lnTo>
                    <a:pt x="0" y="370"/>
                  </a:lnTo>
                  <a:lnTo>
                    <a:pt x="15" y="3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32" name="Freeform 615"/>
            <p:cNvSpPr>
              <a:spLocks/>
            </p:cNvSpPr>
            <p:nvPr/>
          </p:nvSpPr>
          <p:spPr bwMode="auto">
            <a:xfrm>
              <a:off x="5145" y="2750"/>
              <a:ext cx="181" cy="10"/>
            </a:xfrm>
            <a:custGeom>
              <a:avLst/>
              <a:gdLst>
                <a:gd name="T0" fmla="*/ 41 w 500"/>
                <a:gd name="T1" fmla="*/ 0 h 31"/>
                <a:gd name="T2" fmla="*/ 0 w 500"/>
                <a:gd name="T3" fmla="*/ 31 h 31"/>
                <a:gd name="T4" fmla="*/ 471 w 500"/>
                <a:gd name="T5" fmla="*/ 31 h 31"/>
                <a:gd name="T6" fmla="*/ 500 w 500"/>
                <a:gd name="T7" fmla="*/ 0 h 31"/>
                <a:gd name="T8" fmla="*/ 41 w 500"/>
                <a:gd name="T9" fmla="*/ 0 h 31"/>
              </a:gdLst>
              <a:ahLst/>
              <a:cxnLst>
                <a:cxn ang="0">
                  <a:pos x="T0" y="T1"/>
                </a:cxn>
                <a:cxn ang="0">
                  <a:pos x="T2" y="T3"/>
                </a:cxn>
                <a:cxn ang="0">
                  <a:pos x="T4" y="T5"/>
                </a:cxn>
                <a:cxn ang="0">
                  <a:pos x="T6" y="T7"/>
                </a:cxn>
                <a:cxn ang="0">
                  <a:pos x="T8" y="T9"/>
                </a:cxn>
              </a:cxnLst>
              <a:rect l="0" t="0" r="r" b="b"/>
              <a:pathLst>
                <a:path w="500" h="31">
                  <a:moveTo>
                    <a:pt x="41" y="0"/>
                  </a:moveTo>
                  <a:lnTo>
                    <a:pt x="0" y="31"/>
                  </a:lnTo>
                  <a:lnTo>
                    <a:pt x="471" y="31"/>
                  </a:lnTo>
                  <a:lnTo>
                    <a:pt x="500" y="0"/>
                  </a:lnTo>
                  <a:lnTo>
                    <a:pt x="41"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33" name="Freeform 616"/>
            <p:cNvSpPr>
              <a:spLocks/>
            </p:cNvSpPr>
            <p:nvPr/>
          </p:nvSpPr>
          <p:spPr bwMode="auto">
            <a:xfrm>
              <a:off x="5160" y="2739"/>
              <a:ext cx="177" cy="11"/>
            </a:xfrm>
            <a:custGeom>
              <a:avLst/>
              <a:gdLst>
                <a:gd name="T0" fmla="*/ 0 w 488"/>
                <a:gd name="T1" fmla="*/ 31 h 31"/>
                <a:gd name="T2" fmla="*/ 41 w 488"/>
                <a:gd name="T3" fmla="*/ 0 h 31"/>
                <a:gd name="T4" fmla="*/ 488 w 488"/>
                <a:gd name="T5" fmla="*/ 0 h 31"/>
                <a:gd name="T6" fmla="*/ 459 w 488"/>
                <a:gd name="T7" fmla="*/ 31 h 31"/>
                <a:gd name="T8" fmla="*/ 0 w 488"/>
                <a:gd name="T9" fmla="*/ 31 h 31"/>
              </a:gdLst>
              <a:ahLst/>
              <a:cxnLst>
                <a:cxn ang="0">
                  <a:pos x="T0" y="T1"/>
                </a:cxn>
                <a:cxn ang="0">
                  <a:pos x="T2" y="T3"/>
                </a:cxn>
                <a:cxn ang="0">
                  <a:pos x="T4" y="T5"/>
                </a:cxn>
                <a:cxn ang="0">
                  <a:pos x="T6" y="T7"/>
                </a:cxn>
                <a:cxn ang="0">
                  <a:pos x="T8" y="T9"/>
                </a:cxn>
              </a:cxnLst>
              <a:rect l="0" t="0" r="r" b="b"/>
              <a:pathLst>
                <a:path w="488" h="31">
                  <a:moveTo>
                    <a:pt x="0" y="31"/>
                  </a:moveTo>
                  <a:lnTo>
                    <a:pt x="41" y="0"/>
                  </a:lnTo>
                  <a:lnTo>
                    <a:pt x="488" y="0"/>
                  </a:lnTo>
                  <a:lnTo>
                    <a:pt x="459" y="31"/>
                  </a:lnTo>
                  <a:lnTo>
                    <a:pt x="0" y="31"/>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34" name="Freeform 617"/>
            <p:cNvSpPr>
              <a:spLocks/>
            </p:cNvSpPr>
            <p:nvPr/>
          </p:nvSpPr>
          <p:spPr bwMode="auto">
            <a:xfrm>
              <a:off x="5175" y="2729"/>
              <a:ext cx="172" cy="10"/>
            </a:xfrm>
            <a:custGeom>
              <a:avLst/>
              <a:gdLst>
                <a:gd name="T0" fmla="*/ 0 w 477"/>
                <a:gd name="T1" fmla="*/ 32 h 32"/>
                <a:gd name="T2" fmla="*/ 43 w 477"/>
                <a:gd name="T3" fmla="*/ 0 h 32"/>
                <a:gd name="T4" fmla="*/ 477 w 477"/>
                <a:gd name="T5" fmla="*/ 0 h 32"/>
                <a:gd name="T6" fmla="*/ 447 w 477"/>
                <a:gd name="T7" fmla="*/ 32 h 32"/>
                <a:gd name="T8" fmla="*/ 0 w 477"/>
                <a:gd name="T9" fmla="*/ 32 h 32"/>
              </a:gdLst>
              <a:ahLst/>
              <a:cxnLst>
                <a:cxn ang="0">
                  <a:pos x="T0" y="T1"/>
                </a:cxn>
                <a:cxn ang="0">
                  <a:pos x="T2" y="T3"/>
                </a:cxn>
                <a:cxn ang="0">
                  <a:pos x="T4" y="T5"/>
                </a:cxn>
                <a:cxn ang="0">
                  <a:pos x="T6" y="T7"/>
                </a:cxn>
                <a:cxn ang="0">
                  <a:pos x="T8" y="T9"/>
                </a:cxn>
              </a:cxnLst>
              <a:rect l="0" t="0" r="r" b="b"/>
              <a:pathLst>
                <a:path w="477" h="32">
                  <a:moveTo>
                    <a:pt x="0" y="32"/>
                  </a:moveTo>
                  <a:lnTo>
                    <a:pt x="43" y="0"/>
                  </a:lnTo>
                  <a:lnTo>
                    <a:pt x="477" y="0"/>
                  </a:lnTo>
                  <a:lnTo>
                    <a:pt x="447" y="32"/>
                  </a:lnTo>
                  <a:lnTo>
                    <a:pt x="0" y="3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35" name="Freeform 618"/>
            <p:cNvSpPr>
              <a:spLocks/>
            </p:cNvSpPr>
            <p:nvPr/>
          </p:nvSpPr>
          <p:spPr bwMode="auto">
            <a:xfrm>
              <a:off x="5190" y="2718"/>
              <a:ext cx="168" cy="11"/>
            </a:xfrm>
            <a:custGeom>
              <a:avLst/>
              <a:gdLst>
                <a:gd name="T0" fmla="*/ 0 w 464"/>
                <a:gd name="T1" fmla="*/ 32 h 32"/>
                <a:gd name="T2" fmla="*/ 42 w 464"/>
                <a:gd name="T3" fmla="*/ 0 h 32"/>
                <a:gd name="T4" fmla="*/ 464 w 464"/>
                <a:gd name="T5" fmla="*/ 0 h 32"/>
                <a:gd name="T6" fmla="*/ 434 w 464"/>
                <a:gd name="T7" fmla="*/ 32 h 32"/>
                <a:gd name="T8" fmla="*/ 0 w 464"/>
                <a:gd name="T9" fmla="*/ 32 h 32"/>
              </a:gdLst>
              <a:ahLst/>
              <a:cxnLst>
                <a:cxn ang="0">
                  <a:pos x="T0" y="T1"/>
                </a:cxn>
                <a:cxn ang="0">
                  <a:pos x="T2" y="T3"/>
                </a:cxn>
                <a:cxn ang="0">
                  <a:pos x="T4" y="T5"/>
                </a:cxn>
                <a:cxn ang="0">
                  <a:pos x="T6" y="T7"/>
                </a:cxn>
                <a:cxn ang="0">
                  <a:pos x="T8" y="T9"/>
                </a:cxn>
              </a:cxnLst>
              <a:rect l="0" t="0" r="r" b="b"/>
              <a:pathLst>
                <a:path w="464" h="32">
                  <a:moveTo>
                    <a:pt x="0" y="32"/>
                  </a:moveTo>
                  <a:lnTo>
                    <a:pt x="42" y="0"/>
                  </a:lnTo>
                  <a:lnTo>
                    <a:pt x="464" y="0"/>
                  </a:lnTo>
                  <a:lnTo>
                    <a:pt x="434" y="32"/>
                  </a:lnTo>
                  <a:lnTo>
                    <a:pt x="0" y="3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36" name="Freeform 619"/>
            <p:cNvSpPr>
              <a:spLocks/>
            </p:cNvSpPr>
            <p:nvPr/>
          </p:nvSpPr>
          <p:spPr bwMode="auto">
            <a:xfrm>
              <a:off x="5205" y="2708"/>
              <a:ext cx="164" cy="10"/>
            </a:xfrm>
            <a:custGeom>
              <a:avLst/>
              <a:gdLst>
                <a:gd name="T0" fmla="*/ 0 w 452"/>
                <a:gd name="T1" fmla="*/ 31 h 31"/>
                <a:gd name="T2" fmla="*/ 43 w 452"/>
                <a:gd name="T3" fmla="*/ 0 h 31"/>
                <a:gd name="T4" fmla="*/ 452 w 452"/>
                <a:gd name="T5" fmla="*/ 0 h 31"/>
                <a:gd name="T6" fmla="*/ 422 w 452"/>
                <a:gd name="T7" fmla="*/ 31 h 31"/>
                <a:gd name="T8" fmla="*/ 0 w 452"/>
                <a:gd name="T9" fmla="*/ 31 h 31"/>
              </a:gdLst>
              <a:ahLst/>
              <a:cxnLst>
                <a:cxn ang="0">
                  <a:pos x="T0" y="T1"/>
                </a:cxn>
                <a:cxn ang="0">
                  <a:pos x="T2" y="T3"/>
                </a:cxn>
                <a:cxn ang="0">
                  <a:pos x="T4" y="T5"/>
                </a:cxn>
                <a:cxn ang="0">
                  <a:pos x="T6" y="T7"/>
                </a:cxn>
                <a:cxn ang="0">
                  <a:pos x="T8" y="T9"/>
                </a:cxn>
              </a:cxnLst>
              <a:rect l="0" t="0" r="r" b="b"/>
              <a:pathLst>
                <a:path w="452" h="31">
                  <a:moveTo>
                    <a:pt x="0" y="31"/>
                  </a:moveTo>
                  <a:lnTo>
                    <a:pt x="43" y="0"/>
                  </a:lnTo>
                  <a:lnTo>
                    <a:pt x="452" y="0"/>
                  </a:lnTo>
                  <a:lnTo>
                    <a:pt x="422" y="31"/>
                  </a:lnTo>
                  <a:lnTo>
                    <a:pt x="0" y="3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37" name="Freeform 620"/>
            <p:cNvSpPr>
              <a:spLocks/>
            </p:cNvSpPr>
            <p:nvPr/>
          </p:nvSpPr>
          <p:spPr bwMode="auto">
            <a:xfrm>
              <a:off x="5221" y="2697"/>
              <a:ext cx="159" cy="11"/>
            </a:xfrm>
            <a:custGeom>
              <a:avLst/>
              <a:gdLst>
                <a:gd name="T0" fmla="*/ 0 w 439"/>
                <a:gd name="T1" fmla="*/ 32 h 32"/>
                <a:gd name="T2" fmla="*/ 44 w 439"/>
                <a:gd name="T3" fmla="*/ 0 h 32"/>
                <a:gd name="T4" fmla="*/ 439 w 439"/>
                <a:gd name="T5" fmla="*/ 0 h 32"/>
                <a:gd name="T6" fmla="*/ 409 w 439"/>
                <a:gd name="T7" fmla="*/ 32 h 32"/>
                <a:gd name="T8" fmla="*/ 0 w 439"/>
                <a:gd name="T9" fmla="*/ 32 h 32"/>
              </a:gdLst>
              <a:ahLst/>
              <a:cxnLst>
                <a:cxn ang="0">
                  <a:pos x="T0" y="T1"/>
                </a:cxn>
                <a:cxn ang="0">
                  <a:pos x="T2" y="T3"/>
                </a:cxn>
                <a:cxn ang="0">
                  <a:pos x="T4" y="T5"/>
                </a:cxn>
                <a:cxn ang="0">
                  <a:pos x="T6" y="T7"/>
                </a:cxn>
                <a:cxn ang="0">
                  <a:pos x="T8" y="T9"/>
                </a:cxn>
              </a:cxnLst>
              <a:rect l="0" t="0" r="r" b="b"/>
              <a:pathLst>
                <a:path w="439" h="32">
                  <a:moveTo>
                    <a:pt x="0" y="32"/>
                  </a:moveTo>
                  <a:lnTo>
                    <a:pt x="44" y="0"/>
                  </a:lnTo>
                  <a:lnTo>
                    <a:pt x="439" y="0"/>
                  </a:lnTo>
                  <a:lnTo>
                    <a:pt x="409" y="32"/>
                  </a:lnTo>
                  <a:lnTo>
                    <a:pt x="0" y="3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38" name="Freeform 621"/>
            <p:cNvSpPr>
              <a:spLocks/>
            </p:cNvSpPr>
            <p:nvPr/>
          </p:nvSpPr>
          <p:spPr bwMode="auto">
            <a:xfrm>
              <a:off x="5237" y="2686"/>
              <a:ext cx="154" cy="11"/>
            </a:xfrm>
            <a:custGeom>
              <a:avLst/>
              <a:gdLst>
                <a:gd name="T0" fmla="*/ 0 w 425"/>
                <a:gd name="T1" fmla="*/ 32 h 32"/>
                <a:gd name="T2" fmla="*/ 43 w 425"/>
                <a:gd name="T3" fmla="*/ 0 h 32"/>
                <a:gd name="T4" fmla="*/ 425 w 425"/>
                <a:gd name="T5" fmla="*/ 0 h 32"/>
                <a:gd name="T6" fmla="*/ 395 w 425"/>
                <a:gd name="T7" fmla="*/ 32 h 32"/>
                <a:gd name="T8" fmla="*/ 0 w 425"/>
                <a:gd name="T9" fmla="*/ 32 h 32"/>
              </a:gdLst>
              <a:ahLst/>
              <a:cxnLst>
                <a:cxn ang="0">
                  <a:pos x="T0" y="T1"/>
                </a:cxn>
                <a:cxn ang="0">
                  <a:pos x="T2" y="T3"/>
                </a:cxn>
                <a:cxn ang="0">
                  <a:pos x="T4" y="T5"/>
                </a:cxn>
                <a:cxn ang="0">
                  <a:pos x="T6" y="T7"/>
                </a:cxn>
                <a:cxn ang="0">
                  <a:pos x="T8" y="T9"/>
                </a:cxn>
              </a:cxnLst>
              <a:rect l="0" t="0" r="r" b="b"/>
              <a:pathLst>
                <a:path w="425" h="32">
                  <a:moveTo>
                    <a:pt x="0" y="32"/>
                  </a:moveTo>
                  <a:lnTo>
                    <a:pt x="43" y="0"/>
                  </a:lnTo>
                  <a:lnTo>
                    <a:pt x="425" y="0"/>
                  </a:lnTo>
                  <a:lnTo>
                    <a:pt x="395" y="32"/>
                  </a:lnTo>
                  <a:lnTo>
                    <a:pt x="0" y="3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39" name="Freeform 622"/>
            <p:cNvSpPr>
              <a:spLocks/>
            </p:cNvSpPr>
            <p:nvPr/>
          </p:nvSpPr>
          <p:spPr bwMode="auto">
            <a:xfrm>
              <a:off x="5252" y="2676"/>
              <a:ext cx="148" cy="10"/>
            </a:xfrm>
            <a:custGeom>
              <a:avLst/>
              <a:gdLst>
                <a:gd name="T0" fmla="*/ 0 w 411"/>
                <a:gd name="T1" fmla="*/ 32 h 32"/>
                <a:gd name="T2" fmla="*/ 42 w 411"/>
                <a:gd name="T3" fmla="*/ 0 h 32"/>
                <a:gd name="T4" fmla="*/ 411 w 411"/>
                <a:gd name="T5" fmla="*/ 0 h 32"/>
                <a:gd name="T6" fmla="*/ 382 w 411"/>
                <a:gd name="T7" fmla="*/ 32 h 32"/>
                <a:gd name="T8" fmla="*/ 0 w 411"/>
                <a:gd name="T9" fmla="*/ 32 h 32"/>
              </a:gdLst>
              <a:ahLst/>
              <a:cxnLst>
                <a:cxn ang="0">
                  <a:pos x="T0" y="T1"/>
                </a:cxn>
                <a:cxn ang="0">
                  <a:pos x="T2" y="T3"/>
                </a:cxn>
                <a:cxn ang="0">
                  <a:pos x="T4" y="T5"/>
                </a:cxn>
                <a:cxn ang="0">
                  <a:pos x="T6" y="T7"/>
                </a:cxn>
                <a:cxn ang="0">
                  <a:pos x="T8" y="T9"/>
                </a:cxn>
              </a:cxnLst>
              <a:rect l="0" t="0" r="r" b="b"/>
              <a:pathLst>
                <a:path w="411" h="32">
                  <a:moveTo>
                    <a:pt x="0" y="32"/>
                  </a:moveTo>
                  <a:lnTo>
                    <a:pt x="42" y="0"/>
                  </a:lnTo>
                  <a:lnTo>
                    <a:pt x="411" y="0"/>
                  </a:lnTo>
                  <a:lnTo>
                    <a:pt x="382" y="32"/>
                  </a:lnTo>
                  <a:lnTo>
                    <a:pt x="0" y="3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40" name="Freeform 623"/>
            <p:cNvSpPr>
              <a:spLocks/>
            </p:cNvSpPr>
            <p:nvPr/>
          </p:nvSpPr>
          <p:spPr bwMode="auto">
            <a:xfrm>
              <a:off x="5267" y="2665"/>
              <a:ext cx="144" cy="11"/>
            </a:xfrm>
            <a:custGeom>
              <a:avLst/>
              <a:gdLst>
                <a:gd name="T0" fmla="*/ 0 w 399"/>
                <a:gd name="T1" fmla="*/ 32 h 32"/>
                <a:gd name="T2" fmla="*/ 43 w 399"/>
                <a:gd name="T3" fmla="*/ 0 h 32"/>
                <a:gd name="T4" fmla="*/ 399 w 399"/>
                <a:gd name="T5" fmla="*/ 0 h 32"/>
                <a:gd name="T6" fmla="*/ 369 w 399"/>
                <a:gd name="T7" fmla="*/ 32 h 32"/>
                <a:gd name="T8" fmla="*/ 0 w 399"/>
                <a:gd name="T9" fmla="*/ 32 h 32"/>
              </a:gdLst>
              <a:ahLst/>
              <a:cxnLst>
                <a:cxn ang="0">
                  <a:pos x="T0" y="T1"/>
                </a:cxn>
                <a:cxn ang="0">
                  <a:pos x="T2" y="T3"/>
                </a:cxn>
                <a:cxn ang="0">
                  <a:pos x="T4" y="T5"/>
                </a:cxn>
                <a:cxn ang="0">
                  <a:pos x="T6" y="T7"/>
                </a:cxn>
                <a:cxn ang="0">
                  <a:pos x="T8" y="T9"/>
                </a:cxn>
              </a:cxnLst>
              <a:rect l="0" t="0" r="r" b="b"/>
              <a:pathLst>
                <a:path w="399" h="32">
                  <a:moveTo>
                    <a:pt x="0" y="32"/>
                  </a:moveTo>
                  <a:lnTo>
                    <a:pt x="43" y="0"/>
                  </a:lnTo>
                  <a:lnTo>
                    <a:pt x="399" y="0"/>
                  </a:lnTo>
                  <a:lnTo>
                    <a:pt x="369" y="32"/>
                  </a:lnTo>
                  <a:lnTo>
                    <a:pt x="0" y="32"/>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41" name="Freeform 624"/>
            <p:cNvSpPr>
              <a:spLocks/>
            </p:cNvSpPr>
            <p:nvPr/>
          </p:nvSpPr>
          <p:spPr bwMode="auto">
            <a:xfrm>
              <a:off x="5283" y="2654"/>
              <a:ext cx="139" cy="11"/>
            </a:xfrm>
            <a:custGeom>
              <a:avLst/>
              <a:gdLst>
                <a:gd name="T0" fmla="*/ 0 w 386"/>
                <a:gd name="T1" fmla="*/ 32 h 32"/>
                <a:gd name="T2" fmla="*/ 42 w 386"/>
                <a:gd name="T3" fmla="*/ 0 h 32"/>
                <a:gd name="T4" fmla="*/ 386 w 386"/>
                <a:gd name="T5" fmla="*/ 0 h 32"/>
                <a:gd name="T6" fmla="*/ 356 w 386"/>
                <a:gd name="T7" fmla="*/ 32 h 32"/>
                <a:gd name="T8" fmla="*/ 0 w 386"/>
                <a:gd name="T9" fmla="*/ 32 h 32"/>
              </a:gdLst>
              <a:ahLst/>
              <a:cxnLst>
                <a:cxn ang="0">
                  <a:pos x="T0" y="T1"/>
                </a:cxn>
                <a:cxn ang="0">
                  <a:pos x="T2" y="T3"/>
                </a:cxn>
                <a:cxn ang="0">
                  <a:pos x="T4" y="T5"/>
                </a:cxn>
                <a:cxn ang="0">
                  <a:pos x="T6" y="T7"/>
                </a:cxn>
                <a:cxn ang="0">
                  <a:pos x="T8" y="T9"/>
                </a:cxn>
              </a:cxnLst>
              <a:rect l="0" t="0" r="r" b="b"/>
              <a:pathLst>
                <a:path w="386" h="32">
                  <a:moveTo>
                    <a:pt x="0" y="32"/>
                  </a:moveTo>
                  <a:lnTo>
                    <a:pt x="42" y="0"/>
                  </a:lnTo>
                  <a:lnTo>
                    <a:pt x="386" y="0"/>
                  </a:lnTo>
                  <a:lnTo>
                    <a:pt x="356" y="32"/>
                  </a:lnTo>
                  <a:lnTo>
                    <a:pt x="0" y="32"/>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42" name="Freeform 625"/>
            <p:cNvSpPr>
              <a:spLocks/>
            </p:cNvSpPr>
            <p:nvPr/>
          </p:nvSpPr>
          <p:spPr bwMode="auto">
            <a:xfrm>
              <a:off x="5299" y="2644"/>
              <a:ext cx="134" cy="10"/>
            </a:xfrm>
            <a:custGeom>
              <a:avLst/>
              <a:gdLst>
                <a:gd name="T0" fmla="*/ 0 w 374"/>
                <a:gd name="T1" fmla="*/ 31 h 31"/>
                <a:gd name="T2" fmla="*/ 43 w 374"/>
                <a:gd name="T3" fmla="*/ 0 h 31"/>
                <a:gd name="T4" fmla="*/ 374 w 374"/>
                <a:gd name="T5" fmla="*/ 0 h 31"/>
                <a:gd name="T6" fmla="*/ 344 w 374"/>
                <a:gd name="T7" fmla="*/ 31 h 31"/>
                <a:gd name="T8" fmla="*/ 0 w 374"/>
                <a:gd name="T9" fmla="*/ 31 h 31"/>
              </a:gdLst>
              <a:ahLst/>
              <a:cxnLst>
                <a:cxn ang="0">
                  <a:pos x="T0" y="T1"/>
                </a:cxn>
                <a:cxn ang="0">
                  <a:pos x="T2" y="T3"/>
                </a:cxn>
                <a:cxn ang="0">
                  <a:pos x="T4" y="T5"/>
                </a:cxn>
                <a:cxn ang="0">
                  <a:pos x="T6" y="T7"/>
                </a:cxn>
                <a:cxn ang="0">
                  <a:pos x="T8" y="T9"/>
                </a:cxn>
              </a:cxnLst>
              <a:rect l="0" t="0" r="r" b="b"/>
              <a:pathLst>
                <a:path w="374" h="31">
                  <a:moveTo>
                    <a:pt x="0" y="31"/>
                  </a:moveTo>
                  <a:lnTo>
                    <a:pt x="43" y="0"/>
                  </a:lnTo>
                  <a:lnTo>
                    <a:pt x="374" y="0"/>
                  </a:lnTo>
                  <a:lnTo>
                    <a:pt x="344" y="31"/>
                  </a:lnTo>
                  <a:lnTo>
                    <a:pt x="0" y="31"/>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43" name="Freeform 626"/>
            <p:cNvSpPr>
              <a:spLocks/>
            </p:cNvSpPr>
            <p:nvPr/>
          </p:nvSpPr>
          <p:spPr bwMode="auto">
            <a:xfrm>
              <a:off x="5314" y="2633"/>
              <a:ext cx="130" cy="11"/>
            </a:xfrm>
            <a:custGeom>
              <a:avLst/>
              <a:gdLst>
                <a:gd name="T0" fmla="*/ 0 w 361"/>
                <a:gd name="T1" fmla="*/ 32 h 32"/>
                <a:gd name="T2" fmla="*/ 43 w 361"/>
                <a:gd name="T3" fmla="*/ 0 h 32"/>
                <a:gd name="T4" fmla="*/ 361 w 361"/>
                <a:gd name="T5" fmla="*/ 0 h 32"/>
                <a:gd name="T6" fmla="*/ 331 w 361"/>
                <a:gd name="T7" fmla="*/ 32 h 32"/>
                <a:gd name="T8" fmla="*/ 0 w 361"/>
                <a:gd name="T9" fmla="*/ 32 h 32"/>
              </a:gdLst>
              <a:ahLst/>
              <a:cxnLst>
                <a:cxn ang="0">
                  <a:pos x="T0" y="T1"/>
                </a:cxn>
                <a:cxn ang="0">
                  <a:pos x="T2" y="T3"/>
                </a:cxn>
                <a:cxn ang="0">
                  <a:pos x="T4" y="T5"/>
                </a:cxn>
                <a:cxn ang="0">
                  <a:pos x="T6" y="T7"/>
                </a:cxn>
                <a:cxn ang="0">
                  <a:pos x="T8" y="T9"/>
                </a:cxn>
              </a:cxnLst>
              <a:rect l="0" t="0" r="r" b="b"/>
              <a:pathLst>
                <a:path w="361" h="32">
                  <a:moveTo>
                    <a:pt x="0" y="32"/>
                  </a:moveTo>
                  <a:lnTo>
                    <a:pt x="43" y="0"/>
                  </a:lnTo>
                  <a:lnTo>
                    <a:pt x="361" y="0"/>
                  </a:lnTo>
                  <a:lnTo>
                    <a:pt x="331" y="32"/>
                  </a:lnTo>
                  <a:lnTo>
                    <a:pt x="0" y="32"/>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44" name="Freeform 627"/>
            <p:cNvSpPr>
              <a:spLocks/>
            </p:cNvSpPr>
            <p:nvPr/>
          </p:nvSpPr>
          <p:spPr bwMode="auto">
            <a:xfrm>
              <a:off x="5329" y="2623"/>
              <a:ext cx="126" cy="10"/>
            </a:xfrm>
            <a:custGeom>
              <a:avLst/>
              <a:gdLst>
                <a:gd name="T0" fmla="*/ 0 w 348"/>
                <a:gd name="T1" fmla="*/ 32 h 32"/>
                <a:gd name="T2" fmla="*/ 42 w 348"/>
                <a:gd name="T3" fmla="*/ 0 h 32"/>
                <a:gd name="T4" fmla="*/ 348 w 348"/>
                <a:gd name="T5" fmla="*/ 0 h 32"/>
                <a:gd name="T6" fmla="*/ 318 w 348"/>
                <a:gd name="T7" fmla="*/ 32 h 32"/>
                <a:gd name="T8" fmla="*/ 0 w 348"/>
                <a:gd name="T9" fmla="*/ 32 h 32"/>
              </a:gdLst>
              <a:ahLst/>
              <a:cxnLst>
                <a:cxn ang="0">
                  <a:pos x="T0" y="T1"/>
                </a:cxn>
                <a:cxn ang="0">
                  <a:pos x="T2" y="T3"/>
                </a:cxn>
                <a:cxn ang="0">
                  <a:pos x="T4" y="T5"/>
                </a:cxn>
                <a:cxn ang="0">
                  <a:pos x="T6" y="T7"/>
                </a:cxn>
                <a:cxn ang="0">
                  <a:pos x="T8" y="T9"/>
                </a:cxn>
              </a:cxnLst>
              <a:rect l="0" t="0" r="r" b="b"/>
              <a:pathLst>
                <a:path w="348" h="32">
                  <a:moveTo>
                    <a:pt x="0" y="32"/>
                  </a:moveTo>
                  <a:lnTo>
                    <a:pt x="42" y="0"/>
                  </a:lnTo>
                  <a:lnTo>
                    <a:pt x="348" y="0"/>
                  </a:lnTo>
                  <a:lnTo>
                    <a:pt x="318" y="32"/>
                  </a:lnTo>
                  <a:lnTo>
                    <a:pt x="0" y="3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45" name="Freeform 628"/>
            <p:cNvSpPr>
              <a:spLocks/>
            </p:cNvSpPr>
            <p:nvPr/>
          </p:nvSpPr>
          <p:spPr bwMode="auto">
            <a:xfrm>
              <a:off x="5344" y="2612"/>
              <a:ext cx="121" cy="11"/>
            </a:xfrm>
            <a:custGeom>
              <a:avLst/>
              <a:gdLst>
                <a:gd name="T0" fmla="*/ 0 w 335"/>
                <a:gd name="T1" fmla="*/ 32 h 32"/>
                <a:gd name="T2" fmla="*/ 43 w 335"/>
                <a:gd name="T3" fmla="*/ 0 h 32"/>
                <a:gd name="T4" fmla="*/ 335 w 335"/>
                <a:gd name="T5" fmla="*/ 0 h 32"/>
                <a:gd name="T6" fmla="*/ 306 w 335"/>
                <a:gd name="T7" fmla="*/ 32 h 32"/>
                <a:gd name="T8" fmla="*/ 0 w 335"/>
                <a:gd name="T9" fmla="*/ 32 h 32"/>
              </a:gdLst>
              <a:ahLst/>
              <a:cxnLst>
                <a:cxn ang="0">
                  <a:pos x="T0" y="T1"/>
                </a:cxn>
                <a:cxn ang="0">
                  <a:pos x="T2" y="T3"/>
                </a:cxn>
                <a:cxn ang="0">
                  <a:pos x="T4" y="T5"/>
                </a:cxn>
                <a:cxn ang="0">
                  <a:pos x="T6" y="T7"/>
                </a:cxn>
                <a:cxn ang="0">
                  <a:pos x="T8" y="T9"/>
                </a:cxn>
              </a:cxnLst>
              <a:rect l="0" t="0" r="r" b="b"/>
              <a:pathLst>
                <a:path w="335" h="32">
                  <a:moveTo>
                    <a:pt x="0" y="32"/>
                  </a:moveTo>
                  <a:lnTo>
                    <a:pt x="43" y="0"/>
                  </a:lnTo>
                  <a:lnTo>
                    <a:pt x="335" y="0"/>
                  </a:lnTo>
                  <a:lnTo>
                    <a:pt x="306" y="32"/>
                  </a:lnTo>
                  <a:lnTo>
                    <a:pt x="0" y="3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46" name="Freeform 629"/>
            <p:cNvSpPr>
              <a:spLocks/>
            </p:cNvSpPr>
            <p:nvPr/>
          </p:nvSpPr>
          <p:spPr bwMode="auto">
            <a:xfrm>
              <a:off x="5360" y="2601"/>
              <a:ext cx="116" cy="11"/>
            </a:xfrm>
            <a:custGeom>
              <a:avLst/>
              <a:gdLst>
                <a:gd name="T0" fmla="*/ 0 w 322"/>
                <a:gd name="T1" fmla="*/ 32 h 32"/>
                <a:gd name="T2" fmla="*/ 44 w 322"/>
                <a:gd name="T3" fmla="*/ 0 h 32"/>
                <a:gd name="T4" fmla="*/ 322 w 322"/>
                <a:gd name="T5" fmla="*/ 0 h 32"/>
                <a:gd name="T6" fmla="*/ 292 w 322"/>
                <a:gd name="T7" fmla="*/ 32 h 32"/>
                <a:gd name="T8" fmla="*/ 0 w 322"/>
                <a:gd name="T9" fmla="*/ 32 h 32"/>
              </a:gdLst>
              <a:ahLst/>
              <a:cxnLst>
                <a:cxn ang="0">
                  <a:pos x="T0" y="T1"/>
                </a:cxn>
                <a:cxn ang="0">
                  <a:pos x="T2" y="T3"/>
                </a:cxn>
                <a:cxn ang="0">
                  <a:pos x="T4" y="T5"/>
                </a:cxn>
                <a:cxn ang="0">
                  <a:pos x="T6" y="T7"/>
                </a:cxn>
                <a:cxn ang="0">
                  <a:pos x="T8" y="T9"/>
                </a:cxn>
              </a:cxnLst>
              <a:rect l="0" t="0" r="r" b="b"/>
              <a:pathLst>
                <a:path w="322" h="32">
                  <a:moveTo>
                    <a:pt x="0" y="32"/>
                  </a:moveTo>
                  <a:lnTo>
                    <a:pt x="44" y="0"/>
                  </a:lnTo>
                  <a:lnTo>
                    <a:pt x="322" y="0"/>
                  </a:lnTo>
                  <a:lnTo>
                    <a:pt x="292" y="32"/>
                  </a:lnTo>
                  <a:lnTo>
                    <a:pt x="0" y="3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47" name="Freeform 630"/>
            <p:cNvSpPr>
              <a:spLocks/>
            </p:cNvSpPr>
            <p:nvPr/>
          </p:nvSpPr>
          <p:spPr bwMode="auto">
            <a:xfrm>
              <a:off x="5376" y="2591"/>
              <a:ext cx="111" cy="10"/>
            </a:xfrm>
            <a:custGeom>
              <a:avLst/>
              <a:gdLst>
                <a:gd name="T0" fmla="*/ 0 w 308"/>
                <a:gd name="T1" fmla="*/ 31 h 31"/>
                <a:gd name="T2" fmla="*/ 42 w 308"/>
                <a:gd name="T3" fmla="*/ 0 h 31"/>
                <a:gd name="T4" fmla="*/ 308 w 308"/>
                <a:gd name="T5" fmla="*/ 0 h 31"/>
                <a:gd name="T6" fmla="*/ 278 w 308"/>
                <a:gd name="T7" fmla="*/ 31 h 31"/>
                <a:gd name="T8" fmla="*/ 0 w 308"/>
                <a:gd name="T9" fmla="*/ 31 h 31"/>
              </a:gdLst>
              <a:ahLst/>
              <a:cxnLst>
                <a:cxn ang="0">
                  <a:pos x="T0" y="T1"/>
                </a:cxn>
                <a:cxn ang="0">
                  <a:pos x="T2" y="T3"/>
                </a:cxn>
                <a:cxn ang="0">
                  <a:pos x="T4" y="T5"/>
                </a:cxn>
                <a:cxn ang="0">
                  <a:pos x="T6" y="T7"/>
                </a:cxn>
                <a:cxn ang="0">
                  <a:pos x="T8" y="T9"/>
                </a:cxn>
              </a:cxnLst>
              <a:rect l="0" t="0" r="r" b="b"/>
              <a:pathLst>
                <a:path w="308" h="31">
                  <a:moveTo>
                    <a:pt x="0" y="31"/>
                  </a:moveTo>
                  <a:lnTo>
                    <a:pt x="42" y="0"/>
                  </a:lnTo>
                  <a:lnTo>
                    <a:pt x="308" y="0"/>
                  </a:lnTo>
                  <a:lnTo>
                    <a:pt x="278" y="31"/>
                  </a:lnTo>
                  <a:lnTo>
                    <a:pt x="0"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48" name="Freeform 631"/>
            <p:cNvSpPr>
              <a:spLocks/>
            </p:cNvSpPr>
            <p:nvPr/>
          </p:nvSpPr>
          <p:spPr bwMode="auto">
            <a:xfrm>
              <a:off x="5391" y="2580"/>
              <a:ext cx="107" cy="11"/>
            </a:xfrm>
            <a:custGeom>
              <a:avLst/>
              <a:gdLst>
                <a:gd name="T0" fmla="*/ 0 w 297"/>
                <a:gd name="T1" fmla="*/ 32 h 32"/>
                <a:gd name="T2" fmla="*/ 43 w 297"/>
                <a:gd name="T3" fmla="*/ 0 h 32"/>
                <a:gd name="T4" fmla="*/ 297 w 297"/>
                <a:gd name="T5" fmla="*/ 0 h 32"/>
                <a:gd name="T6" fmla="*/ 266 w 297"/>
                <a:gd name="T7" fmla="*/ 32 h 32"/>
                <a:gd name="T8" fmla="*/ 0 w 297"/>
                <a:gd name="T9" fmla="*/ 32 h 32"/>
              </a:gdLst>
              <a:ahLst/>
              <a:cxnLst>
                <a:cxn ang="0">
                  <a:pos x="T0" y="T1"/>
                </a:cxn>
                <a:cxn ang="0">
                  <a:pos x="T2" y="T3"/>
                </a:cxn>
                <a:cxn ang="0">
                  <a:pos x="T4" y="T5"/>
                </a:cxn>
                <a:cxn ang="0">
                  <a:pos x="T6" y="T7"/>
                </a:cxn>
                <a:cxn ang="0">
                  <a:pos x="T8" y="T9"/>
                </a:cxn>
              </a:cxnLst>
              <a:rect l="0" t="0" r="r" b="b"/>
              <a:pathLst>
                <a:path w="297" h="32">
                  <a:moveTo>
                    <a:pt x="0" y="32"/>
                  </a:moveTo>
                  <a:lnTo>
                    <a:pt x="43" y="0"/>
                  </a:lnTo>
                  <a:lnTo>
                    <a:pt x="297" y="0"/>
                  </a:lnTo>
                  <a:lnTo>
                    <a:pt x="266" y="32"/>
                  </a:lnTo>
                  <a:lnTo>
                    <a:pt x="0" y="3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49" name="Freeform 632"/>
            <p:cNvSpPr>
              <a:spLocks/>
            </p:cNvSpPr>
            <p:nvPr/>
          </p:nvSpPr>
          <p:spPr bwMode="auto">
            <a:xfrm>
              <a:off x="5407" y="2570"/>
              <a:ext cx="102" cy="10"/>
            </a:xfrm>
            <a:custGeom>
              <a:avLst/>
              <a:gdLst>
                <a:gd name="T0" fmla="*/ 0 w 284"/>
                <a:gd name="T1" fmla="*/ 32 h 32"/>
                <a:gd name="T2" fmla="*/ 43 w 284"/>
                <a:gd name="T3" fmla="*/ 0 h 32"/>
                <a:gd name="T4" fmla="*/ 284 w 284"/>
                <a:gd name="T5" fmla="*/ 0 h 32"/>
                <a:gd name="T6" fmla="*/ 254 w 284"/>
                <a:gd name="T7" fmla="*/ 32 h 32"/>
                <a:gd name="T8" fmla="*/ 0 w 284"/>
                <a:gd name="T9" fmla="*/ 32 h 32"/>
              </a:gdLst>
              <a:ahLst/>
              <a:cxnLst>
                <a:cxn ang="0">
                  <a:pos x="T0" y="T1"/>
                </a:cxn>
                <a:cxn ang="0">
                  <a:pos x="T2" y="T3"/>
                </a:cxn>
                <a:cxn ang="0">
                  <a:pos x="T4" y="T5"/>
                </a:cxn>
                <a:cxn ang="0">
                  <a:pos x="T6" y="T7"/>
                </a:cxn>
                <a:cxn ang="0">
                  <a:pos x="T8" y="T9"/>
                </a:cxn>
              </a:cxnLst>
              <a:rect l="0" t="0" r="r" b="b"/>
              <a:pathLst>
                <a:path w="284" h="32">
                  <a:moveTo>
                    <a:pt x="0" y="32"/>
                  </a:moveTo>
                  <a:lnTo>
                    <a:pt x="43" y="0"/>
                  </a:lnTo>
                  <a:lnTo>
                    <a:pt x="284" y="0"/>
                  </a:lnTo>
                  <a:lnTo>
                    <a:pt x="254" y="32"/>
                  </a:lnTo>
                  <a:lnTo>
                    <a:pt x="0" y="32"/>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50" name="Freeform 633"/>
            <p:cNvSpPr>
              <a:spLocks/>
            </p:cNvSpPr>
            <p:nvPr/>
          </p:nvSpPr>
          <p:spPr bwMode="auto">
            <a:xfrm>
              <a:off x="5422" y="2559"/>
              <a:ext cx="98" cy="11"/>
            </a:xfrm>
            <a:custGeom>
              <a:avLst/>
              <a:gdLst>
                <a:gd name="T0" fmla="*/ 0 w 271"/>
                <a:gd name="T1" fmla="*/ 32 h 32"/>
                <a:gd name="T2" fmla="*/ 42 w 271"/>
                <a:gd name="T3" fmla="*/ 0 h 32"/>
                <a:gd name="T4" fmla="*/ 271 w 271"/>
                <a:gd name="T5" fmla="*/ 0 h 32"/>
                <a:gd name="T6" fmla="*/ 241 w 271"/>
                <a:gd name="T7" fmla="*/ 32 h 32"/>
                <a:gd name="T8" fmla="*/ 0 w 271"/>
                <a:gd name="T9" fmla="*/ 32 h 32"/>
              </a:gdLst>
              <a:ahLst/>
              <a:cxnLst>
                <a:cxn ang="0">
                  <a:pos x="T0" y="T1"/>
                </a:cxn>
                <a:cxn ang="0">
                  <a:pos x="T2" y="T3"/>
                </a:cxn>
                <a:cxn ang="0">
                  <a:pos x="T4" y="T5"/>
                </a:cxn>
                <a:cxn ang="0">
                  <a:pos x="T6" y="T7"/>
                </a:cxn>
                <a:cxn ang="0">
                  <a:pos x="T8" y="T9"/>
                </a:cxn>
              </a:cxnLst>
              <a:rect l="0" t="0" r="r" b="b"/>
              <a:pathLst>
                <a:path w="271" h="32">
                  <a:moveTo>
                    <a:pt x="0" y="32"/>
                  </a:moveTo>
                  <a:lnTo>
                    <a:pt x="42" y="0"/>
                  </a:lnTo>
                  <a:lnTo>
                    <a:pt x="271" y="0"/>
                  </a:lnTo>
                  <a:lnTo>
                    <a:pt x="241" y="32"/>
                  </a:lnTo>
                  <a:lnTo>
                    <a:pt x="0" y="32"/>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51" name="Freeform 634"/>
            <p:cNvSpPr>
              <a:spLocks/>
            </p:cNvSpPr>
            <p:nvPr/>
          </p:nvSpPr>
          <p:spPr bwMode="auto">
            <a:xfrm>
              <a:off x="5437" y="2549"/>
              <a:ext cx="93" cy="10"/>
            </a:xfrm>
            <a:custGeom>
              <a:avLst/>
              <a:gdLst>
                <a:gd name="T0" fmla="*/ 0 w 257"/>
                <a:gd name="T1" fmla="*/ 31 h 31"/>
                <a:gd name="T2" fmla="*/ 41 w 257"/>
                <a:gd name="T3" fmla="*/ 0 h 31"/>
                <a:gd name="T4" fmla="*/ 257 w 257"/>
                <a:gd name="T5" fmla="*/ 0 h 31"/>
                <a:gd name="T6" fmla="*/ 229 w 257"/>
                <a:gd name="T7" fmla="*/ 31 h 31"/>
                <a:gd name="T8" fmla="*/ 0 w 257"/>
                <a:gd name="T9" fmla="*/ 31 h 31"/>
              </a:gdLst>
              <a:ahLst/>
              <a:cxnLst>
                <a:cxn ang="0">
                  <a:pos x="T0" y="T1"/>
                </a:cxn>
                <a:cxn ang="0">
                  <a:pos x="T2" y="T3"/>
                </a:cxn>
                <a:cxn ang="0">
                  <a:pos x="T4" y="T5"/>
                </a:cxn>
                <a:cxn ang="0">
                  <a:pos x="T6" y="T7"/>
                </a:cxn>
                <a:cxn ang="0">
                  <a:pos x="T8" y="T9"/>
                </a:cxn>
              </a:cxnLst>
              <a:rect l="0" t="0" r="r" b="b"/>
              <a:pathLst>
                <a:path w="257" h="31">
                  <a:moveTo>
                    <a:pt x="0" y="31"/>
                  </a:moveTo>
                  <a:lnTo>
                    <a:pt x="41" y="0"/>
                  </a:lnTo>
                  <a:lnTo>
                    <a:pt x="257" y="0"/>
                  </a:lnTo>
                  <a:lnTo>
                    <a:pt x="229" y="31"/>
                  </a:lnTo>
                  <a:lnTo>
                    <a:pt x="0" y="31"/>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52" name="Freeform 635"/>
            <p:cNvSpPr>
              <a:spLocks/>
            </p:cNvSpPr>
            <p:nvPr/>
          </p:nvSpPr>
          <p:spPr bwMode="auto">
            <a:xfrm>
              <a:off x="5144" y="2547"/>
              <a:ext cx="310" cy="214"/>
            </a:xfrm>
            <a:custGeom>
              <a:avLst/>
              <a:gdLst>
                <a:gd name="T0" fmla="*/ 855 w 860"/>
                <a:gd name="T1" fmla="*/ 0 h 641"/>
                <a:gd name="T2" fmla="*/ 851 w 860"/>
                <a:gd name="T3" fmla="*/ 1 h 641"/>
                <a:gd name="T4" fmla="*/ 0 w 860"/>
                <a:gd name="T5" fmla="*/ 634 h 641"/>
                <a:gd name="T6" fmla="*/ 9 w 860"/>
                <a:gd name="T7" fmla="*/ 641 h 641"/>
                <a:gd name="T8" fmla="*/ 860 w 860"/>
                <a:gd name="T9" fmla="*/ 7 h 641"/>
                <a:gd name="T10" fmla="*/ 855 w 860"/>
                <a:gd name="T11" fmla="*/ 9 h 641"/>
                <a:gd name="T12" fmla="*/ 855 w 860"/>
                <a:gd name="T13" fmla="*/ 0 h 641"/>
              </a:gdLst>
              <a:ahLst/>
              <a:cxnLst>
                <a:cxn ang="0">
                  <a:pos x="T0" y="T1"/>
                </a:cxn>
                <a:cxn ang="0">
                  <a:pos x="T2" y="T3"/>
                </a:cxn>
                <a:cxn ang="0">
                  <a:pos x="T4" y="T5"/>
                </a:cxn>
                <a:cxn ang="0">
                  <a:pos x="T6" y="T7"/>
                </a:cxn>
                <a:cxn ang="0">
                  <a:pos x="T8" y="T9"/>
                </a:cxn>
                <a:cxn ang="0">
                  <a:pos x="T10" y="T11"/>
                </a:cxn>
                <a:cxn ang="0">
                  <a:pos x="T12" y="T13"/>
                </a:cxn>
              </a:cxnLst>
              <a:rect l="0" t="0" r="r" b="b"/>
              <a:pathLst>
                <a:path w="860" h="641">
                  <a:moveTo>
                    <a:pt x="855" y="0"/>
                  </a:moveTo>
                  <a:lnTo>
                    <a:pt x="851" y="1"/>
                  </a:lnTo>
                  <a:lnTo>
                    <a:pt x="0" y="634"/>
                  </a:lnTo>
                  <a:lnTo>
                    <a:pt x="9" y="641"/>
                  </a:lnTo>
                  <a:lnTo>
                    <a:pt x="860" y="7"/>
                  </a:lnTo>
                  <a:lnTo>
                    <a:pt x="855" y="9"/>
                  </a:lnTo>
                  <a:lnTo>
                    <a:pt x="85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53" name="Freeform 636"/>
            <p:cNvSpPr>
              <a:spLocks/>
            </p:cNvSpPr>
            <p:nvPr/>
          </p:nvSpPr>
          <p:spPr bwMode="auto">
            <a:xfrm>
              <a:off x="5452" y="2547"/>
              <a:ext cx="80" cy="3"/>
            </a:xfrm>
            <a:custGeom>
              <a:avLst/>
              <a:gdLst>
                <a:gd name="T0" fmla="*/ 221 w 221"/>
                <a:gd name="T1" fmla="*/ 6 h 9"/>
                <a:gd name="T2" fmla="*/ 216 w 221"/>
                <a:gd name="T3" fmla="*/ 0 h 9"/>
                <a:gd name="T4" fmla="*/ 0 w 221"/>
                <a:gd name="T5" fmla="*/ 0 h 9"/>
                <a:gd name="T6" fmla="*/ 0 w 221"/>
                <a:gd name="T7" fmla="*/ 9 h 9"/>
                <a:gd name="T8" fmla="*/ 216 w 221"/>
                <a:gd name="T9" fmla="*/ 9 h 9"/>
                <a:gd name="T10" fmla="*/ 212 w 221"/>
                <a:gd name="T11" fmla="*/ 2 h 9"/>
                <a:gd name="T12" fmla="*/ 221 w 221"/>
                <a:gd name="T13" fmla="*/ 6 h 9"/>
              </a:gdLst>
              <a:ahLst/>
              <a:cxnLst>
                <a:cxn ang="0">
                  <a:pos x="T0" y="T1"/>
                </a:cxn>
                <a:cxn ang="0">
                  <a:pos x="T2" y="T3"/>
                </a:cxn>
                <a:cxn ang="0">
                  <a:pos x="T4" y="T5"/>
                </a:cxn>
                <a:cxn ang="0">
                  <a:pos x="T6" y="T7"/>
                </a:cxn>
                <a:cxn ang="0">
                  <a:pos x="T8" y="T9"/>
                </a:cxn>
                <a:cxn ang="0">
                  <a:pos x="T10" y="T11"/>
                </a:cxn>
                <a:cxn ang="0">
                  <a:pos x="T12" y="T13"/>
                </a:cxn>
              </a:cxnLst>
              <a:rect l="0" t="0" r="r" b="b"/>
              <a:pathLst>
                <a:path w="221" h="9">
                  <a:moveTo>
                    <a:pt x="221" y="6"/>
                  </a:moveTo>
                  <a:lnTo>
                    <a:pt x="216" y="0"/>
                  </a:lnTo>
                  <a:lnTo>
                    <a:pt x="0" y="0"/>
                  </a:lnTo>
                  <a:lnTo>
                    <a:pt x="0" y="9"/>
                  </a:lnTo>
                  <a:lnTo>
                    <a:pt x="216" y="9"/>
                  </a:lnTo>
                  <a:lnTo>
                    <a:pt x="212" y="2"/>
                  </a:lnTo>
                  <a:lnTo>
                    <a:pt x="22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54" name="Freeform 637"/>
            <p:cNvSpPr>
              <a:spLocks/>
            </p:cNvSpPr>
            <p:nvPr/>
          </p:nvSpPr>
          <p:spPr bwMode="auto">
            <a:xfrm>
              <a:off x="5314" y="2548"/>
              <a:ext cx="218" cy="213"/>
            </a:xfrm>
            <a:custGeom>
              <a:avLst/>
              <a:gdLst>
                <a:gd name="T0" fmla="*/ 4 w 604"/>
                <a:gd name="T1" fmla="*/ 640 h 640"/>
                <a:gd name="T2" fmla="*/ 8 w 604"/>
                <a:gd name="T3" fmla="*/ 638 h 640"/>
                <a:gd name="T4" fmla="*/ 604 w 604"/>
                <a:gd name="T5" fmla="*/ 4 h 640"/>
                <a:gd name="T6" fmla="*/ 595 w 604"/>
                <a:gd name="T7" fmla="*/ 0 h 640"/>
                <a:gd name="T8" fmla="*/ 0 w 604"/>
                <a:gd name="T9" fmla="*/ 633 h 640"/>
                <a:gd name="T10" fmla="*/ 4 w 604"/>
                <a:gd name="T11" fmla="*/ 631 h 640"/>
                <a:gd name="T12" fmla="*/ 4 w 604"/>
                <a:gd name="T13" fmla="*/ 640 h 640"/>
              </a:gdLst>
              <a:ahLst/>
              <a:cxnLst>
                <a:cxn ang="0">
                  <a:pos x="T0" y="T1"/>
                </a:cxn>
                <a:cxn ang="0">
                  <a:pos x="T2" y="T3"/>
                </a:cxn>
                <a:cxn ang="0">
                  <a:pos x="T4" y="T5"/>
                </a:cxn>
                <a:cxn ang="0">
                  <a:pos x="T6" y="T7"/>
                </a:cxn>
                <a:cxn ang="0">
                  <a:pos x="T8" y="T9"/>
                </a:cxn>
                <a:cxn ang="0">
                  <a:pos x="T10" y="T11"/>
                </a:cxn>
                <a:cxn ang="0">
                  <a:pos x="T12" y="T13"/>
                </a:cxn>
              </a:cxnLst>
              <a:rect l="0" t="0" r="r" b="b"/>
              <a:pathLst>
                <a:path w="604" h="640">
                  <a:moveTo>
                    <a:pt x="4" y="640"/>
                  </a:moveTo>
                  <a:lnTo>
                    <a:pt x="8" y="638"/>
                  </a:lnTo>
                  <a:lnTo>
                    <a:pt x="604" y="4"/>
                  </a:lnTo>
                  <a:lnTo>
                    <a:pt x="595" y="0"/>
                  </a:lnTo>
                  <a:lnTo>
                    <a:pt x="0" y="633"/>
                  </a:lnTo>
                  <a:lnTo>
                    <a:pt x="4" y="631"/>
                  </a:lnTo>
                  <a:lnTo>
                    <a:pt x="4" y="6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55" name="Freeform 638"/>
            <p:cNvSpPr>
              <a:spLocks/>
            </p:cNvSpPr>
            <p:nvPr/>
          </p:nvSpPr>
          <p:spPr bwMode="auto">
            <a:xfrm>
              <a:off x="5144" y="2758"/>
              <a:ext cx="171" cy="3"/>
            </a:xfrm>
            <a:custGeom>
              <a:avLst/>
              <a:gdLst>
                <a:gd name="T0" fmla="*/ 0 w 476"/>
                <a:gd name="T1" fmla="*/ 1 h 9"/>
                <a:gd name="T2" fmla="*/ 5 w 476"/>
                <a:gd name="T3" fmla="*/ 9 h 9"/>
                <a:gd name="T4" fmla="*/ 476 w 476"/>
                <a:gd name="T5" fmla="*/ 9 h 9"/>
                <a:gd name="T6" fmla="*/ 476 w 476"/>
                <a:gd name="T7" fmla="*/ 0 h 9"/>
                <a:gd name="T8" fmla="*/ 5 w 476"/>
                <a:gd name="T9" fmla="*/ 0 h 9"/>
                <a:gd name="T10" fmla="*/ 9 w 476"/>
                <a:gd name="T11" fmla="*/ 8 h 9"/>
                <a:gd name="T12" fmla="*/ 0 w 476"/>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476" h="9">
                  <a:moveTo>
                    <a:pt x="0" y="1"/>
                  </a:moveTo>
                  <a:lnTo>
                    <a:pt x="5" y="9"/>
                  </a:lnTo>
                  <a:lnTo>
                    <a:pt x="476" y="9"/>
                  </a:lnTo>
                  <a:lnTo>
                    <a:pt x="476" y="0"/>
                  </a:lnTo>
                  <a:lnTo>
                    <a:pt x="5" y="0"/>
                  </a:lnTo>
                  <a:lnTo>
                    <a:pt x="9" y="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56" name="Freeform 639"/>
            <p:cNvSpPr>
              <a:spLocks/>
            </p:cNvSpPr>
            <p:nvPr/>
          </p:nvSpPr>
          <p:spPr bwMode="auto">
            <a:xfrm>
              <a:off x="5315" y="2755"/>
              <a:ext cx="11" cy="11"/>
            </a:xfrm>
            <a:custGeom>
              <a:avLst/>
              <a:gdLst>
                <a:gd name="T0" fmla="*/ 14 w 30"/>
                <a:gd name="T1" fmla="*/ 0 h 32"/>
                <a:gd name="T2" fmla="*/ 0 w 30"/>
                <a:gd name="T3" fmla="*/ 15 h 32"/>
                <a:gd name="T4" fmla="*/ 0 w 30"/>
                <a:gd name="T5" fmla="*/ 32 h 32"/>
                <a:gd name="T6" fmla="*/ 30 w 30"/>
                <a:gd name="T7" fmla="*/ 0 h 32"/>
                <a:gd name="T8" fmla="*/ 14 w 30"/>
                <a:gd name="T9" fmla="*/ 0 h 32"/>
              </a:gdLst>
              <a:ahLst/>
              <a:cxnLst>
                <a:cxn ang="0">
                  <a:pos x="T0" y="T1"/>
                </a:cxn>
                <a:cxn ang="0">
                  <a:pos x="T2" y="T3"/>
                </a:cxn>
                <a:cxn ang="0">
                  <a:pos x="T4" y="T5"/>
                </a:cxn>
                <a:cxn ang="0">
                  <a:pos x="T6" y="T7"/>
                </a:cxn>
                <a:cxn ang="0">
                  <a:pos x="T8" y="T9"/>
                </a:cxn>
              </a:cxnLst>
              <a:rect l="0" t="0" r="r" b="b"/>
              <a:pathLst>
                <a:path w="30" h="32">
                  <a:moveTo>
                    <a:pt x="14" y="0"/>
                  </a:moveTo>
                  <a:lnTo>
                    <a:pt x="0" y="15"/>
                  </a:lnTo>
                  <a:lnTo>
                    <a:pt x="0" y="32"/>
                  </a:lnTo>
                  <a:lnTo>
                    <a:pt x="30" y="0"/>
                  </a:lnTo>
                  <a:lnTo>
                    <a:pt x="14"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57" name="Freeform 640"/>
            <p:cNvSpPr>
              <a:spLocks/>
            </p:cNvSpPr>
            <p:nvPr/>
          </p:nvSpPr>
          <p:spPr bwMode="auto">
            <a:xfrm>
              <a:off x="5320" y="2744"/>
              <a:ext cx="17" cy="11"/>
            </a:xfrm>
            <a:custGeom>
              <a:avLst/>
              <a:gdLst>
                <a:gd name="T0" fmla="*/ 0 w 46"/>
                <a:gd name="T1" fmla="*/ 32 h 32"/>
                <a:gd name="T2" fmla="*/ 30 w 46"/>
                <a:gd name="T3" fmla="*/ 0 h 32"/>
                <a:gd name="T4" fmla="*/ 46 w 46"/>
                <a:gd name="T5" fmla="*/ 0 h 32"/>
                <a:gd name="T6" fmla="*/ 16 w 46"/>
                <a:gd name="T7" fmla="*/ 32 h 32"/>
                <a:gd name="T8" fmla="*/ 0 w 46"/>
                <a:gd name="T9" fmla="*/ 32 h 32"/>
              </a:gdLst>
              <a:ahLst/>
              <a:cxnLst>
                <a:cxn ang="0">
                  <a:pos x="T0" y="T1"/>
                </a:cxn>
                <a:cxn ang="0">
                  <a:pos x="T2" y="T3"/>
                </a:cxn>
                <a:cxn ang="0">
                  <a:pos x="T4" y="T5"/>
                </a:cxn>
                <a:cxn ang="0">
                  <a:pos x="T6" y="T7"/>
                </a:cxn>
                <a:cxn ang="0">
                  <a:pos x="T8" y="T9"/>
                </a:cxn>
              </a:cxnLst>
              <a:rect l="0" t="0" r="r" b="b"/>
              <a:pathLst>
                <a:path w="46" h="32">
                  <a:moveTo>
                    <a:pt x="0" y="32"/>
                  </a:moveTo>
                  <a:lnTo>
                    <a:pt x="30" y="0"/>
                  </a:lnTo>
                  <a:lnTo>
                    <a:pt x="46" y="0"/>
                  </a:lnTo>
                  <a:lnTo>
                    <a:pt x="16" y="32"/>
                  </a:lnTo>
                  <a:lnTo>
                    <a:pt x="0" y="3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58" name="Freeform 641"/>
            <p:cNvSpPr>
              <a:spLocks/>
            </p:cNvSpPr>
            <p:nvPr/>
          </p:nvSpPr>
          <p:spPr bwMode="auto">
            <a:xfrm>
              <a:off x="5331" y="2733"/>
              <a:ext cx="16" cy="11"/>
            </a:xfrm>
            <a:custGeom>
              <a:avLst/>
              <a:gdLst>
                <a:gd name="T0" fmla="*/ 0 w 46"/>
                <a:gd name="T1" fmla="*/ 33 h 33"/>
                <a:gd name="T2" fmla="*/ 31 w 46"/>
                <a:gd name="T3" fmla="*/ 0 h 33"/>
                <a:gd name="T4" fmla="*/ 46 w 46"/>
                <a:gd name="T5" fmla="*/ 0 h 33"/>
                <a:gd name="T6" fmla="*/ 16 w 46"/>
                <a:gd name="T7" fmla="*/ 33 h 33"/>
                <a:gd name="T8" fmla="*/ 0 w 46"/>
                <a:gd name="T9" fmla="*/ 33 h 33"/>
              </a:gdLst>
              <a:ahLst/>
              <a:cxnLst>
                <a:cxn ang="0">
                  <a:pos x="T0" y="T1"/>
                </a:cxn>
                <a:cxn ang="0">
                  <a:pos x="T2" y="T3"/>
                </a:cxn>
                <a:cxn ang="0">
                  <a:pos x="T4" y="T5"/>
                </a:cxn>
                <a:cxn ang="0">
                  <a:pos x="T6" y="T7"/>
                </a:cxn>
                <a:cxn ang="0">
                  <a:pos x="T8" y="T9"/>
                </a:cxn>
              </a:cxnLst>
              <a:rect l="0" t="0" r="r" b="b"/>
              <a:pathLst>
                <a:path w="46" h="33">
                  <a:moveTo>
                    <a:pt x="0" y="33"/>
                  </a:moveTo>
                  <a:lnTo>
                    <a:pt x="31" y="0"/>
                  </a:lnTo>
                  <a:lnTo>
                    <a:pt x="46" y="0"/>
                  </a:lnTo>
                  <a:lnTo>
                    <a:pt x="16" y="33"/>
                  </a:lnTo>
                  <a:lnTo>
                    <a:pt x="0" y="3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59" name="Freeform 642"/>
            <p:cNvSpPr>
              <a:spLocks/>
            </p:cNvSpPr>
            <p:nvPr/>
          </p:nvSpPr>
          <p:spPr bwMode="auto">
            <a:xfrm>
              <a:off x="5342" y="2722"/>
              <a:ext cx="16" cy="11"/>
            </a:xfrm>
            <a:custGeom>
              <a:avLst/>
              <a:gdLst>
                <a:gd name="T0" fmla="*/ 0 w 45"/>
                <a:gd name="T1" fmla="*/ 33 h 33"/>
                <a:gd name="T2" fmla="*/ 30 w 45"/>
                <a:gd name="T3" fmla="*/ 0 h 33"/>
                <a:gd name="T4" fmla="*/ 45 w 45"/>
                <a:gd name="T5" fmla="*/ 0 h 33"/>
                <a:gd name="T6" fmla="*/ 15 w 45"/>
                <a:gd name="T7" fmla="*/ 33 h 33"/>
                <a:gd name="T8" fmla="*/ 0 w 45"/>
                <a:gd name="T9" fmla="*/ 33 h 33"/>
              </a:gdLst>
              <a:ahLst/>
              <a:cxnLst>
                <a:cxn ang="0">
                  <a:pos x="T0" y="T1"/>
                </a:cxn>
                <a:cxn ang="0">
                  <a:pos x="T2" y="T3"/>
                </a:cxn>
                <a:cxn ang="0">
                  <a:pos x="T4" y="T5"/>
                </a:cxn>
                <a:cxn ang="0">
                  <a:pos x="T6" y="T7"/>
                </a:cxn>
                <a:cxn ang="0">
                  <a:pos x="T8" y="T9"/>
                </a:cxn>
              </a:cxnLst>
              <a:rect l="0" t="0" r="r" b="b"/>
              <a:pathLst>
                <a:path w="45" h="33">
                  <a:moveTo>
                    <a:pt x="0" y="33"/>
                  </a:moveTo>
                  <a:lnTo>
                    <a:pt x="30" y="0"/>
                  </a:lnTo>
                  <a:lnTo>
                    <a:pt x="45" y="0"/>
                  </a:lnTo>
                  <a:lnTo>
                    <a:pt x="15" y="33"/>
                  </a:lnTo>
                  <a:lnTo>
                    <a:pt x="0" y="3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60" name="Freeform 643"/>
            <p:cNvSpPr>
              <a:spLocks/>
            </p:cNvSpPr>
            <p:nvPr/>
          </p:nvSpPr>
          <p:spPr bwMode="auto">
            <a:xfrm>
              <a:off x="5353" y="2712"/>
              <a:ext cx="16" cy="10"/>
            </a:xfrm>
            <a:custGeom>
              <a:avLst/>
              <a:gdLst>
                <a:gd name="T0" fmla="*/ 0 w 44"/>
                <a:gd name="T1" fmla="*/ 32 h 32"/>
                <a:gd name="T2" fmla="*/ 30 w 44"/>
                <a:gd name="T3" fmla="*/ 0 h 32"/>
                <a:gd name="T4" fmla="*/ 44 w 44"/>
                <a:gd name="T5" fmla="*/ 0 h 32"/>
                <a:gd name="T6" fmla="*/ 15 w 44"/>
                <a:gd name="T7" fmla="*/ 32 h 32"/>
                <a:gd name="T8" fmla="*/ 0 w 44"/>
                <a:gd name="T9" fmla="*/ 32 h 32"/>
              </a:gdLst>
              <a:ahLst/>
              <a:cxnLst>
                <a:cxn ang="0">
                  <a:pos x="T0" y="T1"/>
                </a:cxn>
                <a:cxn ang="0">
                  <a:pos x="T2" y="T3"/>
                </a:cxn>
                <a:cxn ang="0">
                  <a:pos x="T4" y="T5"/>
                </a:cxn>
                <a:cxn ang="0">
                  <a:pos x="T6" y="T7"/>
                </a:cxn>
                <a:cxn ang="0">
                  <a:pos x="T8" y="T9"/>
                </a:cxn>
              </a:cxnLst>
              <a:rect l="0" t="0" r="r" b="b"/>
              <a:pathLst>
                <a:path w="44" h="32">
                  <a:moveTo>
                    <a:pt x="0" y="32"/>
                  </a:moveTo>
                  <a:lnTo>
                    <a:pt x="30" y="0"/>
                  </a:lnTo>
                  <a:lnTo>
                    <a:pt x="44" y="0"/>
                  </a:lnTo>
                  <a:lnTo>
                    <a:pt x="15" y="32"/>
                  </a:lnTo>
                  <a:lnTo>
                    <a:pt x="0" y="3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61" name="Freeform 644"/>
            <p:cNvSpPr>
              <a:spLocks/>
            </p:cNvSpPr>
            <p:nvPr/>
          </p:nvSpPr>
          <p:spPr bwMode="auto">
            <a:xfrm>
              <a:off x="5364" y="2701"/>
              <a:ext cx="17" cy="11"/>
            </a:xfrm>
            <a:custGeom>
              <a:avLst/>
              <a:gdLst>
                <a:gd name="T0" fmla="*/ 0 w 46"/>
                <a:gd name="T1" fmla="*/ 33 h 33"/>
                <a:gd name="T2" fmla="*/ 31 w 46"/>
                <a:gd name="T3" fmla="*/ 0 h 33"/>
                <a:gd name="T4" fmla="*/ 46 w 46"/>
                <a:gd name="T5" fmla="*/ 0 h 33"/>
                <a:gd name="T6" fmla="*/ 14 w 46"/>
                <a:gd name="T7" fmla="*/ 33 h 33"/>
                <a:gd name="T8" fmla="*/ 0 w 46"/>
                <a:gd name="T9" fmla="*/ 33 h 33"/>
              </a:gdLst>
              <a:ahLst/>
              <a:cxnLst>
                <a:cxn ang="0">
                  <a:pos x="T0" y="T1"/>
                </a:cxn>
                <a:cxn ang="0">
                  <a:pos x="T2" y="T3"/>
                </a:cxn>
                <a:cxn ang="0">
                  <a:pos x="T4" y="T5"/>
                </a:cxn>
                <a:cxn ang="0">
                  <a:pos x="T6" y="T7"/>
                </a:cxn>
                <a:cxn ang="0">
                  <a:pos x="T8" y="T9"/>
                </a:cxn>
              </a:cxnLst>
              <a:rect l="0" t="0" r="r" b="b"/>
              <a:pathLst>
                <a:path w="46" h="33">
                  <a:moveTo>
                    <a:pt x="0" y="33"/>
                  </a:moveTo>
                  <a:lnTo>
                    <a:pt x="31" y="0"/>
                  </a:lnTo>
                  <a:lnTo>
                    <a:pt x="46" y="0"/>
                  </a:lnTo>
                  <a:lnTo>
                    <a:pt x="14" y="33"/>
                  </a:lnTo>
                  <a:lnTo>
                    <a:pt x="0" y="3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62" name="Freeform 645"/>
            <p:cNvSpPr>
              <a:spLocks/>
            </p:cNvSpPr>
            <p:nvPr/>
          </p:nvSpPr>
          <p:spPr bwMode="auto">
            <a:xfrm>
              <a:off x="5376" y="2690"/>
              <a:ext cx="15" cy="11"/>
            </a:xfrm>
            <a:custGeom>
              <a:avLst/>
              <a:gdLst>
                <a:gd name="T0" fmla="*/ 0 w 44"/>
                <a:gd name="T1" fmla="*/ 32 h 32"/>
                <a:gd name="T2" fmla="*/ 32 w 44"/>
                <a:gd name="T3" fmla="*/ 0 h 32"/>
                <a:gd name="T4" fmla="*/ 44 w 44"/>
                <a:gd name="T5" fmla="*/ 0 h 32"/>
                <a:gd name="T6" fmla="*/ 15 w 44"/>
                <a:gd name="T7" fmla="*/ 32 h 32"/>
                <a:gd name="T8" fmla="*/ 0 w 44"/>
                <a:gd name="T9" fmla="*/ 32 h 32"/>
              </a:gdLst>
              <a:ahLst/>
              <a:cxnLst>
                <a:cxn ang="0">
                  <a:pos x="T0" y="T1"/>
                </a:cxn>
                <a:cxn ang="0">
                  <a:pos x="T2" y="T3"/>
                </a:cxn>
                <a:cxn ang="0">
                  <a:pos x="T4" y="T5"/>
                </a:cxn>
                <a:cxn ang="0">
                  <a:pos x="T6" y="T7"/>
                </a:cxn>
                <a:cxn ang="0">
                  <a:pos x="T8" y="T9"/>
                </a:cxn>
              </a:cxnLst>
              <a:rect l="0" t="0" r="r" b="b"/>
              <a:pathLst>
                <a:path w="44" h="32">
                  <a:moveTo>
                    <a:pt x="0" y="32"/>
                  </a:moveTo>
                  <a:lnTo>
                    <a:pt x="32" y="0"/>
                  </a:lnTo>
                  <a:lnTo>
                    <a:pt x="44" y="0"/>
                  </a:lnTo>
                  <a:lnTo>
                    <a:pt x="15" y="32"/>
                  </a:lnTo>
                  <a:lnTo>
                    <a:pt x="0" y="3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63" name="Freeform 646"/>
            <p:cNvSpPr>
              <a:spLocks/>
            </p:cNvSpPr>
            <p:nvPr/>
          </p:nvSpPr>
          <p:spPr bwMode="auto">
            <a:xfrm>
              <a:off x="5386" y="2679"/>
              <a:ext cx="17" cy="11"/>
            </a:xfrm>
            <a:custGeom>
              <a:avLst/>
              <a:gdLst>
                <a:gd name="T0" fmla="*/ 0 w 44"/>
                <a:gd name="T1" fmla="*/ 33 h 33"/>
                <a:gd name="T2" fmla="*/ 31 w 44"/>
                <a:gd name="T3" fmla="*/ 0 h 33"/>
                <a:gd name="T4" fmla="*/ 44 w 44"/>
                <a:gd name="T5" fmla="*/ 0 h 33"/>
                <a:gd name="T6" fmla="*/ 12 w 44"/>
                <a:gd name="T7" fmla="*/ 33 h 33"/>
                <a:gd name="T8" fmla="*/ 0 w 44"/>
                <a:gd name="T9" fmla="*/ 33 h 33"/>
              </a:gdLst>
              <a:ahLst/>
              <a:cxnLst>
                <a:cxn ang="0">
                  <a:pos x="T0" y="T1"/>
                </a:cxn>
                <a:cxn ang="0">
                  <a:pos x="T2" y="T3"/>
                </a:cxn>
                <a:cxn ang="0">
                  <a:pos x="T4" y="T5"/>
                </a:cxn>
                <a:cxn ang="0">
                  <a:pos x="T6" y="T7"/>
                </a:cxn>
                <a:cxn ang="0">
                  <a:pos x="T8" y="T9"/>
                </a:cxn>
              </a:cxnLst>
              <a:rect l="0" t="0" r="r" b="b"/>
              <a:pathLst>
                <a:path w="44" h="33">
                  <a:moveTo>
                    <a:pt x="0" y="33"/>
                  </a:moveTo>
                  <a:lnTo>
                    <a:pt x="31" y="0"/>
                  </a:lnTo>
                  <a:lnTo>
                    <a:pt x="44" y="0"/>
                  </a:lnTo>
                  <a:lnTo>
                    <a:pt x="12" y="33"/>
                  </a:lnTo>
                  <a:lnTo>
                    <a:pt x="0" y="3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64" name="Freeform 647"/>
            <p:cNvSpPr>
              <a:spLocks/>
            </p:cNvSpPr>
            <p:nvPr/>
          </p:nvSpPr>
          <p:spPr bwMode="auto">
            <a:xfrm>
              <a:off x="5398" y="2668"/>
              <a:ext cx="14" cy="11"/>
            </a:xfrm>
            <a:custGeom>
              <a:avLst/>
              <a:gdLst>
                <a:gd name="T0" fmla="*/ 0 w 41"/>
                <a:gd name="T1" fmla="*/ 32 h 32"/>
                <a:gd name="T2" fmla="*/ 30 w 41"/>
                <a:gd name="T3" fmla="*/ 0 h 32"/>
                <a:gd name="T4" fmla="*/ 41 w 41"/>
                <a:gd name="T5" fmla="*/ 0 h 32"/>
                <a:gd name="T6" fmla="*/ 13 w 41"/>
                <a:gd name="T7" fmla="*/ 32 h 32"/>
                <a:gd name="T8" fmla="*/ 0 w 41"/>
                <a:gd name="T9" fmla="*/ 32 h 32"/>
              </a:gdLst>
              <a:ahLst/>
              <a:cxnLst>
                <a:cxn ang="0">
                  <a:pos x="T0" y="T1"/>
                </a:cxn>
                <a:cxn ang="0">
                  <a:pos x="T2" y="T3"/>
                </a:cxn>
                <a:cxn ang="0">
                  <a:pos x="T4" y="T5"/>
                </a:cxn>
                <a:cxn ang="0">
                  <a:pos x="T6" y="T7"/>
                </a:cxn>
                <a:cxn ang="0">
                  <a:pos x="T8" y="T9"/>
                </a:cxn>
              </a:cxnLst>
              <a:rect l="0" t="0" r="r" b="b"/>
              <a:pathLst>
                <a:path w="41" h="32">
                  <a:moveTo>
                    <a:pt x="0" y="32"/>
                  </a:moveTo>
                  <a:lnTo>
                    <a:pt x="30" y="0"/>
                  </a:lnTo>
                  <a:lnTo>
                    <a:pt x="41" y="0"/>
                  </a:lnTo>
                  <a:lnTo>
                    <a:pt x="13" y="32"/>
                  </a:lnTo>
                  <a:lnTo>
                    <a:pt x="0" y="32"/>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65" name="Freeform 648"/>
            <p:cNvSpPr>
              <a:spLocks/>
            </p:cNvSpPr>
            <p:nvPr/>
          </p:nvSpPr>
          <p:spPr bwMode="auto">
            <a:xfrm>
              <a:off x="5409" y="2657"/>
              <a:ext cx="15" cy="11"/>
            </a:xfrm>
            <a:custGeom>
              <a:avLst/>
              <a:gdLst>
                <a:gd name="T0" fmla="*/ 0 w 42"/>
                <a:gd name="T1" fmla="*/ 33 h 33"/>
                <a:gd name="T2" fmla="*/ 31 w 42"/>
                <a:gd name="T3" fmla="*/ 0 h 33"/>
                <a:gd name="T4" fmla="*/ 42 w 42"/>
                <a:gd name="T5" fmla="*/ 0 h 33"/>
                <a:gd name="T6" fmla="*/ 11 w 42"/>
                <a:gd name="T7" fmla="*/ 33 h 33"/>
                <a:gd name="T8" fmla="*/ 0 w 42"/>
                <a:gd name="T9" fmla="*/ 33 h 33"/>
              </a:gdLst>
              <a:ahLst/>
              <a:cxnLst>
                <a:cxn ang="0">
                  <a:pos x="T0" y="T1"/>
                </a:cxn>
                <a:cxn ang="0">
                  <a:pos x="T2" y="T3"/>
                </a:cxn>
                <a:cxn ang="0">
                  <a:pos x="T4" y="T5"/>
                </a:cxn>
                <a:cxn ang="0">
                  <a:pos x="T6" y="T7"/>
                </a:cxn>
                <a:cxn ang="0">
                  <a:pos x="T8" y="T9"/>
                </a:cxn>
              </a:cxnLst>
              <a:rect l="0" t="0" r="r" b="b"/>
              <a:pathLst>
                <a:path w="42" h="33">
                  <a:moveTo>
                    <a:pt x="0" y="33"/>
                  </a:moveTo>
                  <a:lnTo>
                    <a:pt x="31" y="0"/>
                  </a:lnTo>
                  <a:lnTo>
                    <a:pt x="42" y="0"/>
                  </a:lnTo>
                  <a:lnTo>
                    <a:pt x="11" y="33"/>
                  </a:lnTo>
                  <a:lnTo>
                    <a:pt x="0" y="3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66" name="Freeform 649"/>
            <p:cNvSpPr>
              <a:spLocks/>
            </p:cNvSpPr>
            <p:nvPr/>
          </p:nvSpPr>
          <p:spPr bwMode="auto">
            <a:xfrm>
              <a:off x="5420" y="2646"/>
              <a:ext cx="15" cy="11"/>
            </a:xfrm>
            <a:custGeom>
              <a:avLst/>
              <a:gdLst>
                <a:gd name="T0" fmla="*/ 0 w 41"/>
                <a:gd name="T1" fmla="*/ 33 h 33"/>
                <a:gd name="T2" fmla="*/ 30 w 41"/>
                <a:gd name="T3" fmla="*/ 0 h 33"/>
                <a:gd name="T4" fmla="*/ 41 w 41"/>
                <a:gd name="T5" fmla="*/ 0 h 33"/>
                <a:gd name="T6" fmla="*/ 11 w 41"/>
                <a:gd name="T7" fmla="*/ 33 h 33"/>
                <a:gd name="T8" fmla="*/ 0 w 41"/>
                <a:gd name="T9" fmla="*/ 33 h 33"/>
              </a:gdLst>
              <a:ahLst/>
              <a:cxnLst>
                <a:cxn ang="0">
                  <a:pos x="T0" y="T1"/>
                </a:cxn>
                <a:cxn ang="0">
                  <a:pos x="T2" y="T3"/>
                </a:cxn>
                <a:cxn ang="0">
                  <a:pos x="T4" y="T5"/>
                </a:cxn>
                <a:cxn ang="0">
                  <a:pos x="T6" y="T7"/>
                </a:cxn>
                <a:cxn ang="0">
                  <a:pos x="T8" y="T9"/>
                </a:cxn>
              </a:cxnLst>
              <a:rect l="0" t="0" r="r" b="b"/>
              <a:pathLst>
                <a:path w="41" h="33">
                  <a:moveTo>
                    <a:pt x="0" y="33"/>
                  </a:moveTo>
                  <a:lnTo>
                    <a:pt x="30" y="0"/>
                  </a:lnTo>
                  <a:lnTo>
                    <a:pt x="41" y="0"/>
                  </a:lnTo>
                  <a:lnTo>
                    <a:pt x="11" y="33"/>
                  </a:lnTo>
                  <a:lnTo>
                    <a:pt x="0" y="3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67" name="Freeform 650"/>
            <p:cNvSpPr>
              <a:spLocks/>
            </p:cNvSpPr>
            <p:nvPr/>
          </p:nvSpPr>
          <p:spPr bwMode="auto">
            <a:xfrm>
              <a:off x="5431" y="2636"/>
              <a:ext cx="15" cy="10"/>
            </a:xfrm>
            <a:custGeom>
              <a:avLst/>
              <a:gdLst>
                <a:gd name="T0" fmla="*/ 0 w 41"/>
                <a:gd name="T1" fmla="*/ 32 h 32"/>
                <a:gd name="T2" fmla="*/ 30 w 41"/>
                <a:gd name="T3" fmla="*/ 0 h 32"/>
                <a:gd name="T4" fmla="*/ 41 w 41"/>
                <a:gd name="T5" fmla="*/ 0 h 32"/>
                <a:gd name="T6" fmla="*/ 11 w 41"/>
                <a:gd name="T7" fmla="*/ 32 h 32"/>
                <a:gd name="T8" fmla="*/ 0 w 41"/>
                <a:gd name="T9" fmla="*/ 32 h 32"/>
              </a:gdLst>
              <a:ahLst/>
              <a:cxnLst>
                <a:cxn ang="0">
                  <a:pos x="T0" y="T1"/>
                </a:cxn>
                <a:cxn ang="0">
                  <a:pos x="T2" y="T3"/>
                </a:cxn>
                <a:cxn ang="0">
                  <a:pos x="T4" y="T5"/>
                </a:cxn>
                <a:cxn ang="0">
                  <a:pos x="T6" y="T7"/>
                </a:cxn>
                <a:cxn ang="0">
                  <a:pos x="T8" y="T9"/>
                </a:cxn>
              </a:cxnLst>
              <a:rect l="0" t="0" r="r" b="b"/>
              <a:pathLst>
                <a:path w="41" h="32">
                  <a:moveTo>
                    <a:pt x="0" y="32"/>
                  </a:moveTo>
                  <a:lnTo>
                    <a:pt x="30" y="0"/>
                  </a:lnTo>
                  <a:lnTo>
                    <a:pt x="41" y="0"/>
                  </a:lnTo>
                  <a:lnTo>
                    <a:pt x="11" y="32"/>
                  </a:lnTo>
                  <a:lnTo>
                    <a:pt x="0" y="32"/>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68" name="Freeform 651"/>
            <p:cNvSpPr>
              <a:spLocks/>
            </p:cNvSpPr>
            <p:nvPr/>
          </p:nvSpPr>
          <p:spPr bwMode="auto">
            <a:xfrm>
              <a:off x="5442" y="2625"/>
              <a:ext cx="15" cy="11"/>
            </a:xfrm>
            <a:custGeom>
              <a:avLst/>
              <a:gdLst>
                <a:gd name="T0" fmla="*/ 0 w 42"/>
                <a:gd name="T1" fmla="*/ 33 h 33"/>
                <a:gd name="T2" fmla="*/ 31 w 42"/>
                <a:gd name="T3" fmla="*/ 0 h 33"/>
                <a:gd name="T4" fmla="*/ 42 w 42"/>
                <a:gd name="T5" fmla="*/ 0 h 33"/>
                <a:gd name="T6" fmla="*/ 11 w 42"/>
                <a:gd name="T7" fmla="*/ 33 h 33"/>
                <a:gd name="T8" fmla="*/ 0 w 42"/>
                <a:gd name="T9" fmla="*/ 33 h 33"/>
              </a:gdLst>
              <a:ahLst/>
              <a:cxnLst>
                <a:cxn ang="0">
                  <a:pos x="T0" y="T1"/>
                </a:cxn>
                <a:cxn ang="0">
                  <a:pos x="T2" y="T3"/>
                </a:cxn>
                <a:cxn ang="0">
                  <a:pos x="T4" y="T5"/>
                </a:cxn>
                <a:cxn ang="0">
                  <a:pos x="T6" y="T7"/>
                </a:cxn>
                <a:cxn ang="0">
                  <a:pos x="T8" y="T9"/>
                </a:cxn>
              </a:cxnLst>
              <a:rect l="0" t="0" r="r" b="b"/>
              <a:pathLst>
                <a:path w="42" h="33">
                  <a:moveTo>
                    <a:pt x="0" y="33"/>
                  </a:moveTo>
                  <a:lnTo>
                    <a:pt x="31" y="0"/>
                  </a:lnTo>
                  <a:lnTo>
                    <a:pt x="42" y="0"/>
                  </a:lnTo>
                  <a:lnTo>
                    <a:pt x="11" y="33"/>
                  </a:lnTo>
                  <a:lnTo>
                    <a:pt x="0" y="3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69" name="Freeform 652"/>
            <p:cNvSpPr>
              <a:spLocks/>
            </p:cNvSpPr>
            <p:nvPr/>
          </p:nvSpPr>
          <p:spPr bwMode="auto">
            <a:xfrm>
              <a:off x="5452" y="2614"/>
              <a:ext cx="16" cy="11"/>
            </a:xfrm>
            <a:custGeom>
              <a:avLst/>
              <a:gdLst>
                <a:gd name="T0" fmla="*/ 0 w 41"/>
                <a:gd name="T1" fmla="*/ 33 h 33"/>
                <a:gd name="T2" fmla="*/ 31 w 41"/>
                <a:gd name="T3" fmla="*/ 0 h 33"/>
                <a:gd name="T4" fmla="*/ 41 w 41"/>
                <a:gd name="T5" fmla="*/ 0 h 33"/>
                <a:gd name="T6" fmla="*/ 11 w 41"/>
                <a:gd name="T7" fmla="*/ 33 h 33"/>
                <a:gd name="T8" fmla="*/ 0 w 41"/>
                <a:gd name="T9" fmla="*/ 33 h 33"/>
              </a:gdLst>
              <a:ahLst/>
              <a:cxnLst>
                <a:cxn ang="0">
                  <a:pos x="T0" y="T1"/>
                </a:cxn>
                <a:cxn ang="0">
                  <a:pos x="T2" y="T3"/>
                </a:cxn>
                <a:cxn ang="0">
                  <a:pos x="T4" y="T5"/>
                </a:cxn>
                <a:cxn ang="0">
                  <a:pos x="T6" y="T7"/>
                </a:cxn>
                <a:cxn ang="0">
                  <a:pos x="T8" y="T9"/>
                </a:cxn>
              </a:cxnLst>
              <a:rect l="0" t="0" r="r" b="b"/>
              <a:pathLst>
                <a:path w="41" h="33">
                  <a:moveTo>
                    <a:pt x="0" y="33"/>
                  </a:moveTo>
                  <a:lnTo>
                    <a:pt x="31" y="0"/>
                  </a:lnTo>
                  <a:lnTo>
                    <a:pt x="41" y="0"/>
                  </a:lnTo>
                  <a:lnTo>
                    <a:pt x="11" y="33"/>
                  </a:lnTo>
                  <a:lnTo>
                    <a:pt x="0" y="3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70" name="Freeform 653"/>
            <p:cNvSpPr>
              <a:spLocks/>
            </p:cNvSpPr>
            <p:nvPr/>
          </p:nvSpPr>
          <p:spPr bwMode="auto">
            <a:xfrm>
              <a:off x="5464" y="2603"/>
              <a:ext cx="14" cy="11"/>
            </a:xfrm>
            <a:custGeom>
              <a:avLst/>
              <a:gdLst>
                <a:gd name="T0" fmla="*/ 0 w 41"/>
                <a:gd name="T1" fmla="*/ 32 h 32"/>
                <a:gd name="T2" fmla="*/ 31 w 41"/>
                <a:gd name="T3" fmla="*/ 0 h 32"/>
                <a:gd name="T4" fmla="*/ 41 w 41"/>
                <a:gd name="T5" fmla="*/ 0 h 32"/>
                <a:gd name="T6" fmla="*/ 10 w 41"/>
                <a:gd name="T7" fmla="*/ 32 h 32"/>
                <a:gd name="T8" fmla="*/ 0 w 41"/>
                <a:gd name="T9" fmla="*/ 32 h 32"/>
              </a:gdLst>
              <a:ahLst/>
              <a:cxnLst>
                <a:cxn ang="0">
                  <a:pos x="T0" y="T1"/>
                </a:cxn>
                <a:cxn ang="0">
                  <a:pos x="T2" y="T3"/>
                </a:cxn>
                <a:cxn ang="0">
                  <a:pos x="T4" y="T5"/>
                </a:cxn>
                <a:cxn ang="0">
                  <a:pos x="T6" y="T7"/>
                </a:cxn>
                <a:cxn ang="0">
                  <a:pos x="T8" y="T9"/>
                </a:cxn>
              </a:cxnLst>
              <a:rect l="0" t="0" r="r" b="b"/>
              <a:pathLst>
                <a:path w="41" h="32">
                  <a:moveTo>
                    <a:pt x="0" y="32"/>
                  </a:moveTo>
                  <a:lnTo>
                    <a:pt x="31" y="0"/>
                  </a:lnTo>
                  <a:lnTo>
                    <a:pt x="41" y="0"/>
                  </a:lnTo>
                  <a:lnTo>
                    <a:pt x="10" y="32"/>
                  </a:lnTo>
                  <a:lnTo>
                    <a:pt x="0" y="3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71" name="Freeform 654"/>
            <p:cNvSpPr>
              <a:spLocks/>
            </p:cNvSpPr>
            <p:nvPr/>
          </p:nvSpPr>
          <p:spPr bwMode="auto">
            <a:xfrm>
              <a:off x="5475" y="2592"/>
              <a:ext cx="14" cy="11"/>
            </a:xfrm>
            <a:custGeom>
              <a:avLst/>
              <a:gdLst>
                <a:gd name="T0" fmla="*/ 0 w 39"/>
                <a:gd name="T1" fmla="*/ 32 h 32"/>
                <a:gd name="T2" fmla="*/ 30 w 39"/>
                <a:gd name="T3" fmla="*/ 0 h 32"/>
                <a:gd name="T4" fmla="*/ 39 w 39"/>
                <a:gd name="T5" fmla="*/ 0 h 32"/>
                <a:gd name="T6" fmla="*/ 10 w 39"/>
                <a:gd name="T7" fmla="*/ 32 h 32"/>
                <a:gd name="T8" fmla="*/ 0 w 39"/>
                <a:gd name="T9" fmla="*/ 32 h 32"/>
              </a:gdLst>
              <a:ahLst/>
              <a:cxnLst>
                <a:cxn ang="0">
                  <a:pos x="T0" y="T1"/>
                </a:cxn>
                <a:cxn ang="0">
                  <a:pos x="T2" y="T3"/>
                </a:cxn>
                <a:cxn ang="0">
                  <a:pos x="T4" y="T5"/>
                </a:cxn>
                <a:cxn ang="0">
                  <a:pos x="T6" y="T7"/>
                </a:cxn>
                <a:cxn ang="0">
                  <a:pos x="T8" y="T9"/>
                </a:cxn>
              </a:cxnLst>
              <a:rect l="0" t="0" r="r" b="b"/>
              <a:pathLst>
                <a:path w="39" h="32">
                  <a:moveTo>
                    <a:pt x="0" y="32"/>
                  </a:moveTo>
                  <a:lnTo>
                    <a:pt x="30" y="0"/>
                  </a:lnTo>
                  <a:lnTo>
                    <a:pt x="39" y="0"/>
                  </a:lnTo>
                  <a:lnTo>
                    <a:pt x="10" y="32"/>
                  </a:lnTo>
                  <a:lnTo>
                    <a:pt x="0" y="3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72" name="Freeform 655"/>
            <p:cNvSpPr>
              <a:spLocks/>
            </p:cNvSpPr>
            <p:nvPr/>
          </p:nvSpPr>
          <p:spPr bwMode="auto">
            <a:xfrm>
              <a:off x="5486" y="2581"/>
              <a:ext cx="14" cy="11"/>
            </a:xfrm>
            <a:custGeom>
              <a:avLst/>
              <a:gdLst>
                <a:gd name="T0" fmla="*/ 0 w 40"/>
                <a:gd name="T1" fmla="*/ 33 h 33"/>
                <a:gd name="T2" fmla="*/ 30 w 40"/>
                <a:gd name="T3" fmla="*/ 0 h 33"/>
                <a:gd name="T4" fmla="*/ 40 w 40"/>
                <a:gd name="T5" fmla="*/ 0 h 33"/>
                <a:gd name="T6" fmla="*/ 9 w 40"/>
                <a:gd name="T7" fmla="*/ 33 h 33"/>
                <a:gd name="T8" fmla="*/ 0 w 40"/>
                <a:gd name="T9" fmla="*/ 33 h 33"/>
              </a:gdLst>
              <a:ahLst/>
              <a:cxnLst>
                <a:cxn ang="0">
                  <a:pos x="T0" y="T1"/>
                </a:cxn>
                <a:cxn ang="0">
                  <a:pos x="T2" y="T3"/>
                </a:cxn>
                <a:cxn ang="0">
                  <a:pos x="T4" y="T5"/>
                </a:cxn>
                <a:cxn ang="0">
                  <a:pos x="T6" y="T7"/>
                </a:cxn>
                <a:cxn ang="0">
                  <a:pos x="T8" y="T9"/>
                </a:cxn>
              </a:cxnLst>
              <a:rect l="0" t="0" r="r" b="b"/>
              <a:pathLst>
                <a:path w="40" h="33">
                  <a:moveTo>
                    <a:pt x="0" y="33"/>
                  </a:moveTo>
                  <a:lnTo>
                    <a:pt x="30" y="0"/>
                  </a:lnTo>
                  <a:lnTo>
                    <a:pt x="40" y="0"/>
                  </a:lnTo>
                  <a:lnTo>
                    <a:pt x="9" y="33"/>
                  </a:lnTo>
                  <a:lnTo>
                    <a:pt x="0" y="3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73" name="Freeform 656"/>
            <p:cNvSpPr>
              <a:spLocks/>
            </p:cNvSpPr>
            <p:nvPr/>
          </p:nvSpPr>
          <p:spPr bwMode="auto">
            <a:xfrm>
              <a:off x="5497" y="2570"/>
              <a:ext cx="14" cy="11"/>
            </a:xfrm>
            <a:custGeom>
              <a:avLst/>
              <a:gdLst>
                <a:gd name="T0" fmla="*/ 0 w 40"/>
                <a:gd name="T1" fmla="*/ 33 h 33"/>
                <a:gd name="T2" fmla="*/ 31 w 40"/>
                <a:gd name="T3" fmla="*/ 0 h 33"/>
                <a:gd name="T4" fmla="*/ 40 w 40"/>
                <a:gd name="T5" fmla="*/ 0 h 33"/>
                <a:gd name="T6" fmla="*/ 10 w 40"/>
                <a:gd name="T7" fmla="*/ 33 h 33"/>
                <a:gd name="T8" fmla="*/ 0 w 40"/>
                <a:gd name="T9" fmla="*/ 33 h 33"/>
              </a:gdLst>
              <a:ahLst/>
              <a:cxnLst>
                <a:cxn ang="0">
                  <a:pos x="T0" y="T1"/>
                </a:cxn>
                <a:cxn ang="0">
                  <a:pos x="T2" y="T3"/>
                </a:cxn>
                <a:cxn ang="0">
                  <a:pos x="T4" y="T5"/>
                </a:cxn>
                <a:cxn ang="0">
                  <a:pos x="T6" y="T7"/>
                </a:cxn>
                <a:cxn ang="0">
                  <a:pos x="T8" y="T9"/>
                </a:cxn>
              </a:cxnLst>
              <a:rect l="0" t="0" r="r" b="b"/>
              <a:pathLst>
                <a:path w="40" h="33">
                  <a:moveTo>
                    <a:pt x="0" y="33"/>
                  </a:moveTo>
                  <a:lnTo>
                    <a:pt x="31" y="0"/>
                  </a:lnTo>
                  <a:lnTo>
                    <a:pt x="40" y="0"/>
                  </a:lnTo>
                  <a:lnTo>
                    <a:pt x="10" y="33"/>
                  </a:lnTo>
                  <a:lnTo>
                    <a:pt x="0" y="33"/>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74" name="Freeform 657"/>
            <p:cNvSpPr>
              <a:spLocks/>
            </p:cNvSpPr>
            <p:nvPr/>
          </p:nvSpPr>
          <p:spPr bwMode="auto">
            <a:xfrm>
              <a:off x="5508" y="2559"/>
              <a:ext cx="15" cy="11"/>
            </a:xfrm>
            <a:custGeom>
              <a:avLst/>
              <a:gdLst>
                <a:gd name="T0" fmla="*/ 0 w 40"/>
                <a:gd name="T1" fmla="*/ 33 h 33"/>
                <a:gd name="T2" fmla="*/ 31 w 40"/>
                <a:gd name="T3" fmla="*/ 0 h 33"/>
                <a:gd name="T4" fmla="*/ 40 w 40"/>
                <a:gd name="T5" fmla="*/ 0 h 33"/>
                <a:gd name="T6" fmla="*/ 9 w 40"/>
                <a:gd name="T7" fmla="*/ 33 h 33"/>
                <a:gd name="T8" fmla="*/ 0 w 40"/>
                <a:gd name="T9" fmla="*/ 33 h 33"/>
              </a:gdLst>
              <a:ahLst/>
              <a:cxnLst>
                <a:cxn ang="0">
                  <a:pos x="T0" y="T1"/>
                </a:cxn>
                <a:cxn ang="0">
                  <a:pos x="T2" y="T3"/>
                </a:cxn>
                <a:cxn ang="0">
                  <a:pos x="T4" y="T5"/>
                </a:cxn>
                <a:cxn ang="0">
                  <a:pos x="T6" y="T7"/>
                </a:cxn>
                <a:cxn ang="0">
                  <a:pos x="T8" y="T9"/>
                </a:cxn>
              </a:cxnLst>
              <a:rect l="0" t="0" r="r" b="b"/>
              <a:pathLst>
                <a:path w="40" h="33">
                  <a:moveTo>
                    <a:pt x="0" y="33"/>
                  </a:moveTo>
                  <a:lnTo>
                    <a:pt x="31" y="0"/>
                  </a:lnTo>
                  <a:lnTo>
                    <a:pt x="40" y="0"/>
                  </a:lnTo>
                  <a:lnTo>
                    <a:pt x="9" y="33"/>
                  </a:lnTo>
                  <a:lnTo>
                    <a:pt x="0" y="33"/>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75" name="Freeform 658"/>
            <p:cNvSpPr>
              <a:spLocks/>
            </p:cNvSpPr>
            <p:nvPr/>
          </p:nvSpPr>
          <p:spPr bwMode="auto">
            <a:xfrm>
              <a:off x="5520" y="2549"/>
              <a:ext cx="10" cy="10"/>
            </a:xfrm>
            <a:custGeom>
              <a:avLst/>
              <a:gdLst>
                <a:gd name="T0" fmla="*/ 0 w 30"/>
                <a:gd name="T1" fmla="*/ 32 h 32"/>
                <a:gd name="T2" fmla="*/ 30 w 30"/>
                <a:gd name="T3" fmla="*/ 0 h 32"/>
                <a:gd name="T4" fmla="*/ 30 w 30"/>
                <a:gd name="T5" fmla="*/ 9 h 32"/>
                <a:gd name="T6" fmla="*/ 9 w 30"/>
                <a:gd name="T7" fmla="*/ 32 h 32"/>
                <a:gd name="T8" fmla="*/ 0 w 30"/>
                <a:gd name="T9" fmla="*/ 32 h 32"/>
              </a:gdLst>
              <a:ahLst/>
              <a:cxnLst>
                <a:cxn ang="0">
                  <a:pos x="T0" y="T1"/>
                </a:cxn>
                <a:cxn ang="0">
                  <a:pos x="T2" y="T3"/>
                </a:cxn>
                <a:cxn ang="0">
                  <a:pos x="T4" y="T5"/>
                </a:cxn>
                <a:cxn ang="0">
                  <a:pos x="T6" y="T7"/>
                </a:cxn>
                <a:cxn ang="0">
                  <a:pos x="T8" y="T9"/>
                </a:cxn>
              </a:cxnLst>
              <a:rect l="0" t="0" r="r" b="b"/>
              <a:pathLst>
                <a:path w="30" h="32">
                  <a:moveTo>
                    <a:pt x="0" y="32"/>
                  </a:moveTo>
                  <a:lnTo>
                    <a:pt x="30" y="0"/>
                  </a:lnTo>
                  <a:lnTo>
                    <a:pt x="30" y="9"/>
                  </a:lnTo>
                  <a:lnTo>
                    <a:pt x="9" y="32"/>
                  </a:lnTo>
                  <a:lnTo>
                    <a:pt x="0" y="32"/>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76" name="Freeform 659"/>
            <p:cNvSpPr>
              <a:spLocks/>
            </p:cNvSpPr>
            <p:nvPr/>
          </p:nvSpPr>
          <p:spPr bwMode="auto">
            <a:xfrm>
              <a:off x="5314" y="2548"/>
              <a:ext cx="219" cy="213"/>
            </a:xfrm>
            <a:custGeom>
              <a:avLst/>
              <a:gdLst>
                <a:gd name="T0" fmla="*/ 605 w 605"/>
                <a:gd name="T1" fmla="*/ 2 h 638"/>
                <a:gd name="T2" fmla="*/ 595 w 605"/>
                <a:gd name="T3" fmla="*/ 0 h 638"/>
                <a:gd name="T4" fmla="*/ 0 w 605"/>
                <a:gd name="T5" fmla="*/ 633 h 638"/>
                <a:gd name="T6" fmla="*/ 8 w 605"/>
                <a:gd name="T7" fmla="*/ 638 h 638"/>
                <a:gd name="T8" fmla="*/ 604 w 605"/>
                <a:gd name="T9" fmla="*/ 4 h 638"/>
                <a:gd name="T10" fmla="*/ 594 w 605"/>
                <a:gd name="T11" fmla="*/ 2 h 638"/>
                <a:gd name="T12" fmla="*/ 605 w 605"/>
                <a:gd name="T13" fmla="*/ 2 h 638"/>
              </a:gdLst>
              <a:ahLst/>
              <a:cxnLst>
                <a:cxn ang="0">
                  <a:pos x="T0" y="T1"/>
                </a:cxn>
                <a:cxn ang="0">
                  <a:pos x="T2" y="T3"/>
                </a:cxn>
                <a:cxn ang="0">
                  <a:pos x="T4" y="T5"/>
                </a:cxn>
                <a:cxn ang="0">
                  <a:pos x="T6" y="T7"/>
                </a:cxn>
                <a:cxn ang="0">
                  <a:pos x="T8" y="T9"/>
                </a:cxn>
                <a:cxn ang="0">
                  <a:pos x="T10" y="T11"/>
                </a:cxn>
                <a:cxn ang="0">
                  <a:pos x="T12" y="T13"/>
                </a:cxn>
              </a:cxnLst>
              <a:rect l="0" t="0" r="r" b="b"/>
              <a:pathLst>
                <a:path w="605" h="638">
                  <a:moveTo>
                    <a:pt x="605" y="2"/>
                  </a:moveTo>
                  <a:lnTo>
                    <a:pt x="595" y="0"/>
                  </a:lnTo>
                  <a:lnTo>
                    <a:pt x="0" y="633"/>
                  </a:lnTo>
                  <a:lnTo>
                    <a:pt x="8" y="638"/>
                  </a:lnTo>
                  <a:lnTo>
                    <a:pt x="604" y="4"/>
                  </a:lnTo>
                  <a:lnTo>
                    <a:pt x="594" y="2"/>
                  </a:lnTo>
                  <a:lnTo>
                    <a:pt x="605"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77" name="Freeform 660"/>
            <p:cNvSpPr>
              <a:spLocks/>
            </p:cNvSpPr>
            <p:nvPr/>
          </p:nvSpPr>
          <p:spPr bwMode="auto">
            <a:xfrm>
              <a:off x="5528" y="2549"/>
              <a:ext cx="5" cy="3"/>
            </a:xfrm>
            <a:custGeom>
              <a:avLst/>
              <a:gdLst>
                <a:gd name="T0" fmla="*/ 10 w 11"/>
                <a:gd name="T1" fmla="*/ 11 h 11"/>
                <a:gd name="T2" fmla="*/ 11 w 11"/>
                <a:gd name="T3" fmla="*/ 9 h 11"/>
                <a:gd name="T4" fmla="*/ 11 w 11"/>
                <a:gd name="T5" fmla="*/ 0 h 11"/>
                <a:gd name="T6" fmla="*/ 0 w 11"/>
                <a:gd name="T7" fmla="*/ 0 h 11"/>
                <a:gd name="T8" fmla="*/ 0 w 11"/>
                <a:gd name="T9" fmla="*/ 9 h 11"/>
                <a:gd name="T10" fmla="*/ 1 w 11"/>
                <a:gd name="T11" fmla="*/ 7 h 11"/>
                <a:gd name="T12" fmla="*/ 10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0" y="11"/>
                  </a:moveTo>
                  <a:lnTo>
                    <a:pt x="11" y="9"/>
                  </a:lnTo>
                  <a:lnTo>
                    <a:pt x="11" y="0"/>
                  </a:lnTo>
                  <a:lnTo>
                    <a:pt x="0" y="0"/>
                  </a:lnTo>
                  <a:lnTo>
                    <a:pt x="0" y="9"/>
                  </a:lnTo>
                  <a:lnTo>
                    <a:pt x="1" y="7"/>
                  </a:lnTo>
                  <a:lnTo>
                    <a:pt x="1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78" name="Freeform 661"/>
            <p:cNvSpPr>
              <a:spLocks/>
            </p:cNvSpPr>
            <p:nvPr/>
          </p:nvSpPr>
          <p:spPr bwMode="auto">
            <a:xfrm>
              <a:off x="5314" y="2551"/>
              <a:ext cx="218" cy="215"/>
            </a:xfrm>
            <a:custGeom>
              <a:avLst/>
              <a:gdLst>
                <a:gd name="T0" fmla="*/ 0 w 605"/>
                <a:gd name="T1" fmla="*/ 644 h 646"/>
                <a:gd name="T2" fmla="*/ 9 w 605"/>
                <a:gd name="T3" fmla="*/ 646 h 646"/>
                <a:gd name="T4" fmla="*/ 605 w 605"/>
                <a:gd name="T5" fmla="*/ 4 h 646"/>
                <a:gd name="T6" fmla="*/ 596 w 605"/>
                <a:gd name="T7" fmla="*/ 0 h 646"/>
                <a:gd name="T8" fmla="*/ 1 w 605"/>
                <a:gd name="T9" fmla="*/ 641 h 646"/>
                <a:gd name="T10" fmla="*/ 11 w 605"/>
                <a:gd name="T11" fmla="*/ 644 h 646"/>
                <a:gd name="T12" fmla="*/ 0 w 605"/>
                <a:gd name="T13" fmla="*/ 644 h 646"/>
              </a:gdLst>
              <a:ahLst/>
              <a:cxnLst>
                <a:cxn ang="0">
                  <a:pos x="T0" y="T1"/>
                </a:cxn>
                <a:cxn ang="0">
                  <a:pos x="T2" y="T3"/>
                </a:cxn>
                <a:cxn ang="0">
                  <a:pos x="T4" y="T5"/>
                </a:cxn>
                <a:cxn ang="0">
                  <a:pos x="T6" y="T7"/>
                </a:cxn>
                <a:cxn ang="0">
                  <a:pos x="T8" y="T9"/>
                </a:cxn>
                <a:cxn ang="0">
                  <a:pos x="T10" y="T11"/>
                </a:cxn>
                <a:cxn ang="0">
                  <a:pos x="T12" y="T13"/>
                </a:cxn>
              </a:cxnLst>
              <a:rect l="0" t="0" r="r" b="b"/>
              <a:pathLst>
                <a:path w="605" h="646">
                  <a:moveTo>
                    <a:pt x="0" y="644"/>
                  </a:moveTo>
                  <a:lnTo>
                    <a:pt x="9" y="646"/>
                  </a:lnTo>
                  <a:lnTo>
                    <a:pt x="605" y="4"/>
                  </a:lnTo>
                  <a:lnTo>
                    <a:pt x="596" y="0"/>
                  </a:lnTo>
                  <a:lnTo>
                    <a:pt x="1" y="641"/>
                  </a:lnTo>
                  <a:lnTo>
                    <a:pt x="11" y="644"/>
                  </a:lnTo>
                  <a:lnTo>
                    <a:pt x="0" y="6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79" name="Freeform 662"/>
            <p:cNvSpPr>
              <a:spLocks/>
            </p:cNvSpPr>
            <p:nvPr/>
          </p:nvSpPr>
          <p:spPr bwMode="auto">
            <a:xfrm>
              <a:off x="5314" y="2759"/>
              <a:ext cx="3" cy="7"/>
            </a:xfrm>
            <a:custGeom>
              <a:avLst/>
              <a:gdLst>
                <a:gd name="T0" fmla="*/ 1 w 11"/>
                <a:gd name="T1" fmla="*/ 0 h 20"/>
                <a:gd name="T2" fmla="*/ 0 w 11"/>
                <a:gd name="T3" fmla="*/ 3 h 20"/>
                <a:gd name="T4" fmla="*/ 0 w 11"/>
                <a:gd name="T5" fmla="*/ 20 h 20"/>
                <a:gd name="T6" fmla="*/ 11 w 11"/>
                <a:gd name="T7" fmla="*/ 20 h 20"/>
                <a:gd name="T8" fmla="*/ 11 w 11"/>
                <a:gd name="T9" fmla="*/ 3 h 20"/>
                <a:gd name="T10" fmla="*/ 9 w 11"/>
                <a:gd name="T11" fmla="*/ 5 h 20"/>
                <a:gd name="T12" fmla="*/ 1 w 1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1" y="0"/>
                  </a:moveTo>
                  <a:lnTo>
                    <a:pt x="0" y="3"/>
                  </a:lnTo>
                  <a:lnTo>
                    <a:pt x="0" y="20"/>
                  </a:lnTo>
                  <a:lnTo>
                    <a:pt x="11" y="20"/>
                  </a:lnTo>
                  <a:lnTo>
                    <a:pt x="11" y="3"/>
                  </a:lnTo>
                  <a:lnTo>
                    <a:pt x="9" y="5"/>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80" name="Rectangle 663"/>
            <p:cNvSpPr>
              <a:spLocks noChangeArrowheads="1"/>
            </p:cNvSpPr>
            <p:nvPr/>
          </p:nvSpPr>
          <p:spPr bwMode="auto">
            <a:xfrm>
              <a:off x="5145" y="2763"/>
              <a:ext cx="170" cy="1"/>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de-DE" altLang="en-US" sz="1600" b="1">
                <a:solidFill>
                  <a:srgbClr val="000000"/>
                </a:solidFill>
                <a:latin typeface="Arial" panose="020B0604020202020204" pitchFamily="34" charset="0"/>
                <a:cs typeface="Angsana New" panose="02020603050405020304" pitchFamily="18" charset="-34"/>
              </a:endParaRPr>
            </a:p>
          </p:txBody>
        </p:sp>
        <p:sp>
          <p:nvSpPr>
            <p:cNvPr id="681" name="Freeform 664"/>
            <p:cNvSpPr>
              <a:spLocks/>
            </p:cNvSpPr>
            <p:nvPr/>
          </p:nvSpPr>
          <p:spPr bwMode="auto">
            <a:xfrm>
              <a:off x="5145" y="2758"/>
              <a:ext cx="172" cy="3"/>
            </a:xfrm>
            <a:custGeom>
              <a:avLst/>
              <a:gdLst>
                <a:gd name="T0" fmla="*/ 477 w 477"/>
                <a:gd name="T1" fmla="*/ 5 h 9"/>
                <a:gd name="T2" fmla="*/ 471 w 477"/>
                <a:gd name="T3" fmla="*/ 0 h 9"/>
                <a:gd name="T4" fmla="*/ 0 w 477"/>
                <a:gd name="T5" fmla="*/ 0 h 9"/>
                <a:gd name="T6" fmla="*/ 0 w 477"/>
                <a:gd name="T7" fmla="*/ 9 h 9"/>
                <a:gd name="T8" fmla="*/ 471 w 477"/>
                <a:gd name="T9" fmla="*/ 9 h 9"/>
                <a:gd name="T10" fmla="*/ 466 w 477"/>
                <a:gd name="T11" fmla="*/ 5 h 9"/>
                <a:gd name="T12" fmla="*/ 477 w 477"/>
                <a:gd name="T13" fmla="*/ 5 h 9"/>
                <a:gd name="T14" fmla="*/ 477 w 477"/>
                <a:gd name="T15" fmla="*/ 0 h 9"/>
                <a:gd name="T16" fmla="*/ 471 w 477"/>
                <a:gd name="T17" fmla="*/ 0 h 9"/>
                <a:gd name="T18" fmla="*/ 477 w 477"/>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9">
                  <a:moveTo>
                    <a:pt x="477" y="5"/>
                  </a:moveTo>
                  <a:lnTo>
                    <a:pt x="471" y="0"/>
                  </a:lnTo>
                  <a:lnTo>
                    <a:pt x="0" y="0"/>
                  </a:lnTo>
                  <a:lnTo>
                    <a:pt x="0" y="9"/>
                  </a:lnTo>
                  <a:lnTo>
                    <a:pt x="471" y="9"/>
                  </a:lnTo>
                  <a:lnTo>
                    <a:pt x="466" y="5"/>
                  </a:lnTo>
                  <a:lnTo>
                    <a:pt x="477" y="5"/>
                  </a:lnTo>
                  <a:lnTo>
                    <a:pt x="477" y="0"/>
                  </a:lnTo>
                  <a:lnTo>
                    <a:pt x="471" y="0"/>
                  </a:lnTo>
                  <a:lnTo>
                    <a:pt x="47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82" name="Freeform 665"/>
            <p:cNvSpPr>
              <a:spLocks/>
            </p:cNvSpPr>
            <p:nvPr/>
          </p:nvSpPr>
          <p:spPr bwMode="auto">
            <a:xfrm>
              <a:off x="5314" y="2760"/>
              <a:ext cx="3" cy="7"/>
            </a:xfrm>
            <a:custGeom>
              <a:avLst/>
              <a:gdLst>
                <a:gd name="T0" fmla="*/ 5 w 11"/>
                <a:gd name="T1" fmla="*/ 21 h 21"/>
                <a:gd name="T2" fmla="*/ 11 w 11"/>
                <a:gd name="T3" fmla="*/ 17 h 21"/>
                <a:gd name="T4" fmla="*/ 11 w 11"/>
                <a:gd name="T5" fmla="*/ 0 h 21"/>
                <a:gd name="T6" fmla="*/ 0 w 11"/>
                <a:gd name="T7" fmla="*/ 0 h 21"/>
                <a:gd name="T8" fmla="*/ 0 w 11"/>
                <a:gd name="T9" fmla="*/ 17 h 21"/>
                <a:gd name="T10" fmla="*/ 5 w 11"/>
                <a:gd name="T11" fmla="*/ 12 h 21"/>
                <a:gd name="T12" fmla="*/ 5 w 11"/>
                <a:gd name="T13" fmla="*/ 21 h 21"/>
                <a:gd name="T14" fmla="*/ 11 w 11"/>
                <a:gd name="T15" fmla="*/ 21 h 21"/>
                <a:gd name="T16" fmla="*/ 11 w 11"/>
                <a:gd name="T17" fmla="*/ 17 h 21"/>
                <a:gd name="T18" fmla="*/ 5 w 11"/>
                <a:gd name="T1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1">
                  <a:moveTo>
                    <a:pt x="5" y="21"/>
                  </a:moveTo>
                  <a:lnTo>
                    <a:pt x="11" y="17"/>
                  </a:lnTo>
                  <a:lnTo>
                    <a:pt x="11" y="0"/>
                  </a:lnTo>
                  <a:lnTo>
                    <a:pt x="0" y="0"/>
                  </a:lnTo>
                  <a:lnTo>
                    <a:pt x="0" y="17"/>
                  </a:lnTo>
                  <a:lnTo>
                    <a:pt x="5" y="12"/>
                  </a:lnTo>
                  <a:lnTo>
                    <a:pt x="5" y="21"/>
                  </a:lnTo>
                  <a:lnTo>
                    <a:pt x="11" y="21"/>
                  </a:lnTo>
                  <a:lnTo>
                    <a:pt x="11" y="17"/>
                  </a:lnTo>
                  <a:lnTo>
                    <a:pt x="5"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83" name="Freeform 666"/>
            <p:cNvSpPr>
              <a:spLocks/>
            </p:cNvSpPr>
            <p:nvPr/>
          </p:nvSpPr>
          <p:spPr bwMode="auto">
            <a:xfrm>
              <a:off x="5143" y="2764"/>
              <a:ext cx="172" cy="3"/>
            </a:xfrm>
            <a:custGeom>
              <a:avLst/>
              <a:gdLst>
                <a:gd name="T0" fmla="*/ 0 w 477"/>
                <a:gd name="T1" fmla="*/ 5 h 9"/>
                <a:gd name="T2" fmla="*/ 6 w 477"/>
                <a:gd name="T3" fmla="*/ 9 h 9"/>
                <a:gd name="T4" fmla="*/ 477 w 477"/>
                <a:gd name="T5" fmla="*/ 9 h 9"/>
                <a:gd name="T6" fmla="*/ 477 w 477"/>
                <a:gd name="T7" fmla="*/ 0 h 9"/>
                <a:gd name="T8" fmla="*/ 6 w 477"/>
                <a:gd name="T9" fmla="*/ 0 h 9"/>
                <a:gd name="T10" fmla="*/ 11 w 477"/>
                <a:gd name="T11" fmla="*/ 5 h 9"/>
                <a:gd name="T12" fmla="*/ 0 w 477"/>
                <a:gd name="T13" fmla="*/ 5 h 9"/>
                <a:gd name="T14" fmla="*/ 0 w 477"/>
                <a:gd name="T15" fmla="*/ 9 h 9"/>
                <a:gd name="T16" fmla="*/ 6 w 477"/>
                <a:gd name="T17" fmla="*/ 9 h 9"/>
                <a:gd name="T18" fmla="*/ 0 w 477"/>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9">
                  <a:moveTo>
                    <a:pt x="0" y="5"/>
                  </a:moveTo>
                  <a:lnTo>
                    <a:pt x="6" y="9"/>
                  </a:lnTo>
                  <a:lnTo>
                    <a:pt x="477" y="9"/>
                  </a:lnTo>
                  <a:lnTo>
                    <a:pt x="477" y="0"/>
                  </a:lnTo>
                  <a:lnTo>
                    <a:pt x="6" y="0"/>
                  </a:lnTo>
                  <a:lnTo>
                    <a:pt x="11" y="5"/>
                  </a:lnTo>
                  <a:lnTo>
                    <a:pt x="0" y="5"/>
                  </a:lnTo>
                  <a:lnTo>
                    <a:pt x="0" y="9"/>
                  </a:lnTo>
                  <a:lnTo>
                    <a:pt x="6" y="9"/>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84" name="Freeform 667"/>
            <p:cNvSpPr>
              <a:spLocks/>
            </p:cNvSpPr>
            <p:nvPr/>
          </p:nvSpPr>
          <p:spPr bwMode="auto">
            <a:xfrm>
              <a:off x="5143" y="2758"/>
              <a:ext cx="4" cy="8"/>
            </a:xfrm>
            <a:custGeom>
              <a:avLst/>
              <a:gdLst>
                <a:gd name="T0" fmla="*/ 6 w 11"/>
                <a:gd name="T1" fmla="*/ 0 h 22"/>
                <a:gd name="T2" fmla="*/ 0 w 11"/>
                <a:gd name="T3" fmla="*/ 5 h 22"/>
                <a:gd name="T4" fmla="*/ 0 w 11"/>
                <a:gd name="T5" fmla="*/ 22 h 22"/>
                <a:gd name="T6" fmla="*/ 11 w 11"/>
                <a:gd name="T7" fmla="*/ 22 h 22"/>
                <a:gd name="T8" fmla="*/ 11 w 11"/>
                <a:gd name="T9" fmla="*/ 5 h 22"/>
                <a:gd name="T10" fmla="*/ 6 w 11"/>
                <a:gd name="T11" fmla="*/ 9 h 22"/>
                <a:gd name="T12" fmla="*/ 6 w 11"/>
                <a:gd name="T13" fmla="*/ 0 h 22"/>
                <a:gd name="T14" fmla="*/ 0 w 11"/>
                <a:gd name="T15" fmla="*/ 0 h 22"/>
                <a:gd name="T16" fmla="*/ 0 w 11"/>
                <a:gd name="T17" fmla="*/ 5 h 22"/>
                <a:gd name="T18" fmla="*/ 6 w 1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2">
                  <a:moveTo>
                    <a:pt x="6" y="0"/>
                  </a:moveTo>
                  <a:lnTo>
                    <a:pt x="0" y="5"/>
                  </a:lnTo>
                  <a:lnTo>
                    <a:pt x="0" y="22"/>
                  </a:lnTo>
                  <a:lnTo>
                    <a:pt x="11" y="22"/>
                  </a:lnTo>
                  <a:lnTo>
                    <a:pt x="11" y="5"/>
                  </a:lnTo>
                  <a:lnTo>
                    <a:pt x="6" y="9"/>
                  </a:lnTo>
                  <a:lnTo>
                    <a:pt x="6" y="0"/>
                  </a:lnTo>
                  <a:lnTo>
                    <a:pt x="0" y="0"/>
                  </a:lnTo>
                  <a:lnTo>
                    <a:pt x="0" y="5"/>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85" name="Freeform 668"/>
            <p:cNvSpPr>
              <a:spLocks/>
            </p:cNvSpPr>
            <p:nvPr/>
          </p:nvSpPr>
          <p:spPr bwMode="auto">
            <a:xfrm>
              <a:off x="5145" y="2694"/>
              <a:ext cx="181" cy="9"/>
            </a:xfrm>
            <a:custGeom>
              <a:avLst/>
              <a:gdLst>
                <a:gd name="T0" fmla="*/ 41 w 500"/>
                <a:gd name="T1" fmla="*/ 0 h 27"/>
                <a:gd name="T2" fmla="*/ 0 w 500"/>
                <a:gd name="T3" fmla="*/ 27 h 27"/>
                <a:gd name="T4" fmla="*/ 471 w 500"/>
                <a:gd name="T5" fmla="*/ 27 h 27"/>
                <a:gd name="T6" fmla="*/ 500 w 500"/>
                <a:gd name="T7" fmla="*/ 0 h 27"/>
                <a:gd name="T8" fmla="*/ 41 w 500"/>
                <a:gd name="T9" fmla="*/ 0 h 27"/>
              </a:gdLst>
              <a:ahLst/>
              <a:cxnLst>
                <a:cxn ang="0">
                  <a:pos x="T0" y="T1"/>
                </a:cxn>
                <a:cxn ang="0">
                  <a:pos x="T2" y="T3"/>
                </a:cxn>
                <a:cxn ang="0">
                  <a:pos x="T4" y="T5"/>
                </a:cxn>
                <a:cxn ang="0">
                  <a:pos x="T6" y="T7"/>
                </a:cxn>
                <a:cxn ang="0">
                  <a:pos x="T8" y="T9"/>
                </a:cxn>
              </a:cxnLst>
              <a:rect l="0" t="0" r="r" b="b"/>
              <a:pathLst>
                <a:path w="500" h="27">
                  <a:moveTo>
                    <a:pt x="41" y="0"/>
                  </a:moveTo>
                  <a:lnTo>
                    <a:pt x="0" y="27"/>
                  </a:lnTo>
                  <a:lnTo>
                    <a:pt x="471" y="27"/>
                  </a:lnTo>
                  <a:lnTo>
                    <a:pt x="500" y="0"/>
                  </a:lnTo>
                  <a:lnTo>
                    <a:pt x="41"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86" name="Freeform 669"/>
            <p:cNvSpPr>
              <a:spLocks/>
            </p:cNvSpPr>
            <p:nvPr/>
          </p:nvSpPr>
          <p:spPr bwMode="auto">
            <a:xfrm>
              <a:off x="5160" y="2686"/>
              <a:ext cx="177" cy="8"/>
            </a:xfrm>
            <a:custGeom>
              <a:avLst/>
              <a:gdLst>
                <a:gd name="T0" fmla="*/ 0 w 488"/>
                <a:gd name="T1" fmla="*/ 26 h 26"/>
                <a:gd name="T2" fmla="*/ 43 w 488"/>
                <a:gd name="T3" fmla="*/ 0 h 26"/>
                <a:gd name="T4" fmla="*/ 488 w 488"/>
                <a:gd name="T5" fmla="*/ 0 h 26"/>
                <a:gd name="T6" fmla="*/ 459 w 488"/>
                <a:gd name="T7" fmla="*/ 26 h 26"/>
                <a:gd name="T8" fmla="*/ 0 w 488"/>
                <a:gd name="T9" fmla="*/ 26 h 26"/>
              </a:gdLst>
              <a:ahLst/>
              <a:cxnLst>
                <a:cxn ang="0">
                  <a:pos x="T0" y="T1"/>
                </a:cxn>
                <a:cxn ang="0">
                  <a:pos x="T2" y="T3"/>
                </a:cxn>
                <a:cxn ang="0">
                  <a:pos x="T4" y="T5"/>
                </a:cxn>
                <a:cxn ang="0">
                  <a:pos x="T6" y="T7"/>
                </a:cxn>
                <a:cxn ang="0">
                  <a:pos x="T8" y="T9"/>
                </a:cxn>
              </a:cxnLst>
              <a:rect l="0" t="0" r="r" b="b"/>
              <a:pathLst>
                <a:path w="488" h="26">
                  <a:moveTo>
                    <a:pt x="0" y="26"/>
                  </a:moveTo>
                  <a:lnTo>
                    <a:pt x="43" y="0"/>
                  </a:lnTo>
                  <a:lnTo>
                    <a:pt x="488" y="0"/>
                  </a:lnTo>
                  <a:lnTo>
                    <a:pt x="459" y="26"/>
                  </a:lnTo>
                  <a:lnTo>
                    <a:pt x="0" y="2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87" name="Freeform 670"/>
            <p:cNvSpPr>
              <a:spLocks/>
            </p:cNvSpPr>
            <p:nvPr/>
          </p:nvSpPr>
          <p:spPr bwMode="auto">
            <a:xfrm>
              <a:off x="5175" y="2676"/>
              <a:ext cx="172" cy="10"/>
            </a:xfrm>
            <a:custGeom>
              <a:avLst/>
              <a:gdLst>
                <a:gd name="T0" fmla="*/ 0 w 475"/>
                <a:gd name="T1" fmla="*/ 28 h 28"/>
                <a:gd name="T2" fmla="*/ 42 w 475"/>
                <a:gd name="T3" fmla="*/ 0 h 28"/>
                <a:gd name="T4" fmla="*/ 475 w 475"/>
                <a:gd name="T5" fmla="*/ 0 h 28"/>
                <a:gd name="T6" fmla="*/ 445 w 475"/>
                <a:gd name="T7" fmla="*/ 28 h 28"/>
                <a:gd name="T8" fmla="*/ 0 w 475"/>
                <a:gd name="T9" fmla="*/ 28 h 28"/>
              </a:gdLst>
              <a:ahLst/>
              <a:cxnLst>
                <a:cxn ang="0">
                  <a:pos x="T0" y="T1"/>
                </a:cxn>
                <a:cxn ang="0">
                  <a:pos x="T2" y="T3"/>
                </a:cxn>
                <a:cxn ang="0">
                  <a:pos x="T4" y="T5"/>
                </a:cxn>
                <a:cxn ang="0">
                  <a:pos x="T6" y="T7"/>
                </a:cxn>
                <a:cxn ang="0">
                  <a:pos x="T8" y="T9"/>
                </a:cxn>
              </a:cxnLst>
              <a:rect l="0" t="0" r="r" b="b"/>
              <a:pathLst>
                <a:path w="475" h="28">
                  <a:moveTo>
                    <a:pt x="0" y="28"/>
                  </a:moveTo>
                  <a:lnTo>
                    <a:pt x="42" y="0"/>
                  </a:lnTo>
                  <a:lnTo>
                    <a:pt x="475" y="0"/>
                  </a:lnTo>
                  <a:lnTo>
                    <a:pt x="445" y="28"/>
                  </a:lnTo>
                  <a:lnTo>
                    <a:pt x="0" y="28"/>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88" name="Freeform 671"/>
            <p:cNvSpPr>
              <a:spLocks/>
            </p:cNvSpPr>
            <p:nvPr/>
          </p:nvSpPr>
          <p:spPr bwMode="auto">
            <a:xfrm>
              <a:off x="5190" y="2668"/>
              <a:ext cx="168" cy="8"/>
            </a:xfrm>
            <a:custGeom>
              <a:avLst/>
              <a:gdLst>
                <a:gd name="T0" fmla="*/ 0 w 463"/>
                <a:gd name="T1" fmla="*/ 26 h 26"/>
                <a:gd name="T2" fmla="*/ 41 w 463"/>
                <a:gd name="T3" fmla="*/ 0 h 26"/>
                <a:gd name="T4" fmla="*/ 463 w 463"/>
                <a:gd name="T5" fmla="*/ 0 h 26"/>
                <a:gd name="T6" fmla="*/ 433 w 463"/>
                <a:gd name="T7" fmla="*/ 26 h 26"/>
                <a:gd name="T8" fmla="*/ 0 w 463"/>
                <a:gd name="T9" fmla="*/ 26 h 26"/>
              </a:gdLst>
              <a:ahLst/>
              <a:cxnLst>
                <a:cxn ang="0">
                  <a:pos x="T0" y="T1"/>
                </a:cxn>
                <a:cxn ang="0">
                  <a:pos x="T2" y="T3"/>
                </a:cxn>
                <a:cxn ang="0">
                  <a:pos x="T4" y="T5"/>
                </a:cxn>
                <a:cxn ang="0">
                  <a:pos x="T6" y="T7"/>
                </a:cxn>
                <a:cxn ang="0">
                  <a:pos x="T8" y="T9"/>
                </a:cxn>
              </a:cxnLst>
              <a:rect l="0" t="0" r="r" b="b"/>
              <a:pathLst>
                <a:path w="463" h="26">
                  <a:moveTo>
                    <a:pt x="0" y="26"/>
                  </a:moveTo>
                  <a:lnTo>
                    <a:pt x="41" y="0"/>
                  </a:lnTo>
                  <a:lnTo>
                    <a:pt x="463" y="0"/>
                  </a:lnTo>
                  <a:lnTo>
                    <a:pt x="433" y="26"/>
                  </a:lnTo>
                  <a:lnTo>
                    <a:pt x="0" y="26"/>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89" name="Freeform 672"/>
            <p:cNvSpPr>
              <a:spLocks/>
            </p:cNvSpPr>
            <p:nvPr/>
          </p:nvSpPr>
          <p:spPr bwMode="auto">
            <a:xfrm>
              <a:off x="5205" y="2658"/>
              <a:ext cx="164" cy="10"/>
            </a:xfrm>
            <a:custGeom>
              <a:avLst/>
              <a:gdLst>
                <a:gd name="T0" fmla="*/ 0 w 452"/>
                <a:gd name="T1" fmla="*/ 28 h 28"/>
                <a:gd name="T2" fmla="*/ 44 w 452"/>
                <a:gd name="T3" fmla="*/ 0 h 28"/>
                <a:gd name="T4" fmla="*/ 452 w 452"/>
                <a:gd name="T5" fmla="*/ 0 h 28"/>
                <a:gd name="T6" fmla="*/ 422 w 452"/>
                <a:gd name="T7" fmla="*/ 28 h 28"/>
                <a:gd name="T8" fmla="*/ 0 w 452"/>
                <a:gd name="T9" fmla="*/ 28 h 28"/>
              </a:gdLst>
              <a:ahLst/>
              <a:cxnLst>
                <a:cxn ang="0">
                  <a:pos x="T0" y="T1"/>
                </a:cxn>
                <a:cxn ang="0">
                  <a:pos x="T2" y="T3"/>
                </a:cxn>
                <a:cxn ang="0">
                  <a:pos x="T4" y="T5"/>
                </a:cxn>
                <a:cxn ang="0">
                  <a:pos x="T6" y="T7"/>
                </a:cxn>
                <a:cxn ang="0">
                  <a:pos x="T8" y="T9"/>
                </a:cxn>
              </a:cxnLst>
              <a:rect l="0" t="0" r="r" b="b"/>
              <a:pathLst>
                <a:path w="452" h="28">
                  <a:moveTo>
                    <a:pt x="0" y="28"/>
                  </a:moveTo>
                  <a:lnTo>
                    <a:pt x="44" y="0"/>
                  </a:lnTo>
                  <a:lnTo>
                    <a:pt x="452" y="0"/>
                  </a:lnTo>
                  <a:lnTo>
                    <a:pt x="422" y="28"/>
                  </a:lnTo>
                  <a:lnTo>
                    <a:pt x="0" y="2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90" name="Freeform 673"/>
            <p:cNvSpPr>
              <a:spLocks/>
            </p:cNvSpPr>
            <p:nvPr/>
          </p:nvSpPr>
          <p:spPr bwMode="auto">
            <a:xfrm>
              <a:off x="5222" y="2649"/>
              <a:ext cx="158" cy="9"/>
            </a:xfrm>
            <a:custGeom>
              <a:avLst/>
              <a:gdLst>
                <a:gd name="T0" fmla="*/ 0 w 438"/>
                <a:gd name="T1" fmla="*/ 27 h 27"/>
                <a:gd name="T2" fmla="*/ 43 w 438"/>
                <a:gd name="T3" fmla="*/ 0 h 27"/>
                <a:gd name="T4" fmla="*/ 438 w 438"/>
                <a:gd name="T5" fmla="*/ 0 h 27"/>
                <a:gd name="T6" fmla="*/ 408 w 438"/>
                <a:gd name="T7" fmla="*/ 27 h 27"/>
                <a:gd name="T8" fmla="*/ 0 w 438"/>
                <a:gd name="T9" fmla="*/ 27 h 27"/>
              </a:gdLst>
              <a:ahLst/>
              <a:cxnLst>
                <a:cxn ang="0">
                  <a:pos x="T0" y="T1"/>
                </a:cxn>
                <a:cxn ang="0">
                  <a:pos x="T2" y="T3"/>
                </a:cxn>
                <a:cxn ang="0">
                  <a:pos x="T4" y="T5"/>
                </a:cxn>
                <a:cxn ang="0">
                  <a:pos x="T6" y="T7"/>
                </a:cxn>
                <a:cxn ang="0">
                  <a:pos x="T8" y="T9"/>
                </a:cxn>
              </a:cxnLst>
              <a:rect l="0" t="0" r="r" b="b"/>
              <a:pathLst>
                <a:path w="438" h="27">
                  <a:moveTo>
                    <a:pt x="0" y="27"/>
                  </a:moveTo>
                  <a:lnTo>
                    <a:pt x="43" y="0"/>
                  </a:lnTo>
                  <a:lnTo>
                    <a:pt x="438" y="0"/>
                  </a:lnTo>
                  <a:lnTo>
                    <a:pt x="408" y="27"/>
                  </a:lnTo>
                  <a:lnTo>
                    <a:pt x="0" y="27"/>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91" name="Freeform 674"/>
            <p:cNvSpPr>
              <a:spLocks/>
            </p:cNvSpPr>
            <p:nvPr/>
          </p:nvSpPr>
          <p:spPr bwMode="auto">
            <a:xfrm>
              <a:off x="5237" y="2640"/>
              <a:ext cx="154" cy="9"/>
            </a:xfrm>
            <a:custGeom>
              <a:avLst/>
              <a:gdLst>
                <a:gd name="T0" fmla="*/ 0 w 425"/>
                <a:gd name="T1" fmla="*/ 27 h 27"/>
                <a:gd name="T2" fmla="*/ 43 w 425"/>
                <a:gd name="T3" fmla="*/ 0 h 27"/>
                <a:gd name="T4" fmla="*/ 425 w 425"/>
                <a:gd name="T5" fmla="*/ 0 h 27"/>
                <a:gd name="T6" fmla="*/ 395 w 425"/>
                <a:gd name="T7" fmla="*/ 27 h 27"/>
                <a:gd name="T8" fmla="*/ 0 w 425"/>
                <a:gd name="T9" fmla="*/ 27 h 27"/>
              </a:gdLst>
              <a:ahLst/>
              <a:cxnLst>
                <a:cxn ang="0">
                  <a:pos x="T0" y="T1"/>
                </a:cxn>
                <a:cxn ang="0">
                  <a:pos x="T2" y="T3"/>
                </a:cxn>
                <a:cxn ang="0">
                  <a:pos x="T4" y="T5"/>
                </a:cxn>
                <a:cxn ang="0">
                  <a:pos x="T6" y="T7"/>
                </a:cxn>
                <a:cxn ang="0">
                  <a:pos x="T8" y="T9"/>
                </a:cxn>
              </a:cxnLst>
              <a:rect l="0" t="0" r="r" b="b"/>
              <a:pathLst>
                <a:path w="425" h="27">
                  <a:moveTo>
                    <a:pt x="0" y="27"/>
                  </a:moveTo>
                  <a:lnTo>
                    <a:pt x="43" y="0"/>
                  </a:lnTo>
                  <a:lnTo>
                    <a:pt x="425" y="0"/>
                  </a:lnTo>
                  <a:lnTo>
                    <a:pt x="395" y="27"/>
                  </a:lnTo>
                  <a:lnTo>
                    <a:pt x="0" y="27"/>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92" name="Freeform 675"/>
            <p:cNvSpPr>
              <a:spLocks/>
            </p:cNvSpPr>
            <p:nvPr/>
          </p:nvSpPr>
          <p:spPr bwMode="auto">
            <a:xfrm>
              <a:off x="5252" y="2631"/>
              <a:ext cx="148" cy="9"/>
            </a:xfrm>
            <a:custGeom>
              <a:avLst/>
              <a:gdLst>
                <a:gd name="T0" fmla="*/ 0 w 411"/>
                <a:gd name="T1" fmla="*/ 28 h 28"/>
                <a:gd name="T2" fmla="*/ 42 w 411"/>
                <a:gd name="T3" fmla="*/ 0 h 28"/>
                <a:gd name="T4" fmla="*/ 411 w 411"/>
                <a:gd name="T5" fmla="*/ 0 h 28"/>
                <a:gd name="T6" fmla="*/ 382 w 411"/>
                <a:gd name="T7" fmla="*/ 28 h 28"/>
                <a:gd name="T8" fmla="*/ 0 w 411"/>
                <a:gd name="T9" fmla="*/ 28 h 28"/>
              </a:gdLst>
              <a:ahLst/>
              <a:cxnLst>
                <a:cxn ang="0">
                  <a:pos x="T0" y="T1"/>
                </a:cxn>
                <a:cxn ang="0">
                  <a:pos x="T2" y="T3"/>
                </a:cxn>
                <a:cxn ang="0">
                  <a:pos x="T4" y="T5"/>
                </a:cxn>
                <a:cxn ang="0">
                  <a:pos x="T6" y="T7"/>
                </a:cxn>
                <a:cxn ang="0">
                  <a:pos x="T8" y="T9"/>
                </a:cxn>
              </a:cxnLst>
              <a:rect l="0" t="0" r="r" b="b"/>
              <a:pathLst>
                <a:path w="411" h="28">
                  <a:moveTo>
                    <a:pt x="0" y="28"/>
                  </a:moveTo>
                  <a:lnTo>
                    <a:pt x="42" y="0"/>
                  </a:lnTo>
                  <a:lnTo>
                    <a:pt x="411" y="0"/>
                  </a:lnTo>
                  <a:lnTo>
                    <a:pt x="382" y="28"/>
                  </a:lnTo>
                  <a:lnTo>
                    <a:pt x="0" y="28"/>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93" name="Freeform 676"/>
            <p:cNvSpPr>
              <a:spLocks/>
            </p:cNvSpPr>
            <p:nvPr/>
          </p:nvSpPr>
          <p:spPr bwMode="auto">
            <a:xfrm>
              <a:off x="5267" y="2622"/>
              <a:ext cx="144" cy="9"/>
            </a:xfrm>
            <a:custGeom>
              <a:avLst/>
              <a:gdLst>
                <a:gd name="T0" fmla="*/ 0 w 399"/>
                <a:gd name="T1" fmla="*/ 26 h 26"/>
                <a:gd name="T2" fmla="*/ 41 w 399"/>
                <a:gd name="T3" fmla="*/ 0 h 26"/>
                <a:gd name="T4" fmla="*/ 399 w 399"/>
                <a:gd name="T5" fmla="*/ 0 h 26"/>
                <a:gd name="T6" fmla="*/ 369 w 399"/>
                <a:gd name="T7" fmla="*/ 26 h 26"/>
                <a:gd name="T8" fmla="*/ 0 w 399"/>
                <a:gd name="T9" fmla="*/ 26 h 26"/>
              </a:gdLst>
              <a:ahLst/>
              <a:cxnLst>
                <a:cxn ang="0">
                  <a:pos x="T0" y="T1"/>
                </a:cxn>
                <a:cxn ang="0">
                  <a:pos x="T2" y="T3"/>
                </a:cxn>
                <a:cxn ang="0">
                  <a:pos x="T4" y="T5"/>
                </a:cxn>
                <a:cxn ang="0">
                  <a:pos x="T6" y="T7"/>
                </a:cxn>
                <a:cxn ang="0">
                  <a:pos x="T8" y="T9"/>
                </a:cxn>
              </a:cxnLst>
              <a:rect l="0" t="0" r="r" b="b"/>
              <a:pathLst>
                <a:path w="399" h="26">
                  <a:moveTo>
                    <a:pt x="0" y="26"/>
                  </a:moveTo>
                  <a:lnTo>
                    <a:pt x="41" y="0"/>
                  </a:lnTo>
                  <a:lnTo>
                    <a:pt x="399" y="0"/>
                  </a:lnTo>
                  <a:lnTo>
                    <a:pt x="369" y="26"/>
                  </a:lnTo>
                  <a:lnTo>
                    <a:pt x="0" y="26"/>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94" name="Freeform 677"/>
            <p:cNvSpPr>
              <a:spLocks/>
            </p:cNvSpPr>
            <p:nvPr/>
          </p:nvSpPr>
          <p:spPr bwMode="auto">
            <a:xfrm>
              <a:off x="5282" y="2613"/>
              <a:ext cx="140" cy="9"/>
            </a:xfrm>
            <a:custGeom>
              <a:avLst/>
              <a:gdLst>
                <a:gd name="T0" fmla="*/ 0 w 388"/>
                <a:gd name="T1" fmla="*/ 28 h 28"/>
                <a:gd name="T2" fmla="*/ 44 w 388"/>
                <a:gd name="T3" fmla="*/ 0 h 28"/>
                <a:gd name="T4" fmla="*/ 388 w 388"/>
                <a:gd name="T5" fmla="*/ 0 h 28"/>
                <a:gd name="T6" fmla="*/ 358 w 388"/>
                <a:gd name="T7" fmla="*/ 28 h 28"/>
                <a:gd name="T8" fmla="*/ 0 w 388"/>
                <a:gd name="T9" fmla="*/ 28 h 28"/>
              </a:gdLst>
              <a:ahLst/>
              <a:cxnLst>
                <a:cxn ang="0">
                  <a:pos x="T0" y="T1"/>
                </a:cxn>
                <a:cxn ang="0">
                  <a:pos x="T2" y="T3"/>
                </a:cxn>
                <a:cxn ang="0">
                  <a:pos x="T4" y="T5"/>
                </a:cxn>
                <a:cxn ang="0">
                  <a:pos x="T6" y="T7"/>
                </a:cxn>
                <a:cxn ang="0">
                  <a:pos x="T8" y="T9"/>
                </a:cxn>
              </a:cxnLst>
              <a:rect l="0" t="0" r="r" b="b"/>
              <a:pathLst>
                <a:path w="388" h="28">
                  <a:moveTo>
                    <a:pt x="0" y="28"/>
                  </a:moveTo>
                  <a:lnTo>
                    <a:pt x="44" y="0"/>
                  </a:lnTo>
                  <a:lnTo>
                    <a:pt x="388" y="0"/>
                  </a:lnTo>
                  <a:lnTo>
                    <a:pt x="358" y="28"/>
                  </a:lnTo>
                  <a:lnTo>
                    <a:pt x="0" y="28"/>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95" name="Freeform 678"/>
            <p:cNvSpPr>
              <a:spLocks/>
            </p:cNvSpPr>
            <p:nvPr/>
          </p:nvSpPr>
          <p:spPr bwMode="auto">
            <a:xfrm>
              <a:off x="5299" y="2604"/>
              <a:ext cx="134" cy="9"/>
            </a:xfrm>
            <a:custGeom>
              <a:avLst/>
              <a:gdLst>
                <a:gd name="T0" fmla="*/ 0 w 374"/>
                <a:gd name="T1" fmla="*/ 27 h 27"/>
                <a:gd name="T2" fmla="*/ 43 w 374"/>
                <a:gd name="T3" fmla="*/ 0 h 27"/>
                <a:gd name="T4" fmla="*/ 374 w 374"/>
                <a:gd name="T5" fmla="*/ 0 h 27"/>
                <a:gd name="T6" fmla="*/ 344 w 374"/>
                <a:gd name="T7" fmla="*/ 27 h 27"/>
                <a:gd name="T8" fmla="*/ 0 w 374"/>
                <a:gd name="T9" fmla="*/ 27 h 27"/>
              </a:gdLst>
              <a:ahLst/>
              <a:cxnLst>
                <a:cxn ang="0">
                  <a:pos x="T0" y="T1"/>
                </a:cxn>
                <a:cxn ang="0">
                  <a:pos x="T2" y="T3"/>
                </a:cxn>
                <a:cxn ang="0">
                  <a:pos x="T4" y="T5"/>
                </a:cxn>
                <a:cxn ang="0">
                  <a:pos x="T6" y="T7"/>
                </a:cxn>
                <a:cxn ang="0">
                  <a:pos x="T8" y="T9"/>
                </a:cxn>
              </a:cxnLst>
              <a:rect l="0" t="0" r="r" b="b"/>
              <a:pathLst>
                <a:path w="374" h="27">
                  <a:moveTo>
                    <a:pt x="0" y="27"/>
                  </a:moveTo>
                  <a:lnTo>
                    <a:pt x="43" y="0"/>
                  </a:lnTo>
                  <a:lnTo>
                    <a:pt x="374" y="0"/>
                  </a:lnTo>
                  <a:lnTo>
                    <a:pt x="344" y="27"/>
                  </a:lnTo>
                  <a:lnTo>
                    <a:pt x="0" y="27"/>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96" name="Freeform 679"/>
            <p:cNvSpPr>
              <a:spLocks/>
            </p:cNvSpPr>
            <p:nvPr/>
          </p:nvSpPr>
          <p:spPr bwMode="auto">
            <a:xfrm>
              <a:off x="5314" y="2595"/>
              <a:ext cx="130" cy="9"/>
            </a:xfrm>
            <a:custGeom>
              <a:avLst/>
              <a:gdLst>
                <a:gd name="T0" fmla="*/ 0 w 361"/>
                <a:gd name="T1" fmla="*/ 27 h 27"/>
                <a:gd name="T2" fmla="*/ 43 w 361"/>
                <a:gd name="T3" fmla="*/ 0 h 27"/>
                <a:gd name="T4" fmla="*/ 361 w 361"/>
                <a:gd name="T5" fmla="*/ 0 h 27"/>
                <a:gd name="T6" fmla="*/ 331 w 361"/>
                <a:gd name="T7" fmla="*/ 27 h 27"/>
                <a:gd name="T8" fmla="*/ 0 w 361"/>
                <a:gd name="T9" fmla="*/ 27 h 27"/>
              </a:gdLst>
              <a:ahLst/>
              <a:cxnLst>
                <a:cxn ang="0">
                  <a:pos x="T0" y="T1"/>
                </a:cxn>
                <a:cxn ang="0">
                  <a:pos x="T2" y="T3"/>
                </a:cxn>
                <a:cxn ang="0">
                  <a:pos x="T4" y="T5"/>
                </a:cxn>
                <a:cxn ang="0">
                  <a:pos x="T6" y="T7"/>
                </a:cxn>
                <a:cxn ang="0">
                  <a:pos x="T8" y="T9"/>
                </a:cxn>
              </a:cxnLst>
              <a:rect l="0" t="0" r="r" b="b"/>
              <a:pathLst>
                <a:path w="361" h="27">
                  <a:moveTo>
                    <a:pt x="0" y="27"/>
                  </a:moveTo>
                  <a:lnTo>
                    <a:pt x="43" y="0"/>
                  </a:lnTo>
                  <a:lnTo>
                    <a:pt x="361" y="0"/>
                  </a:lnTo>
                  <a:lnTo>
                    <a:pt x="331" y="27"/>
                  </a:lnTo>
                  <a:lnTo>
                    <a:pt x="0" y="27"/>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97" name="Freeform 680"/>
            <p:cNvSpPr>
              <a:spLocks/>
            </p:cNvSpPr>
            <p:nvPr/>
          </p:nvSpPr>
          <p:spPr bwMode="auto">
            <a:xfrm>
              <a:off x="5329" y="2586"/>
              <a:ext cx="126" cy="9"/>
            </a:xfrm>
            <a:custGeom>
              <a:avLst/>
              <a:gdLst>
                <a:gd name="T0" fmla="*/ 0 w 348"/>
                <a:gd name="T1" fmla="*/ 27 h 27"/>
                <a:gd name="T2" fmla="*/ 42 w 348"/>
                <a:gd name="T3" fmla="*/ 0 h 27"/>
                <a:gd name="T4" fmla="*/ 348 w 348"/>
                <a:gd name="T5" fmla="*/ 0 h 27"/>
                <a:gd name="T6" fmla="*/ 318 w 348"/>
                <a:gd name="T7" fmla="*/ 27 h 27"/>
                <a:gd name="T8" fmla="*/ 0 w 348"/>
                <a:gd name="T9" fmla="*/ 27 h 27"/>
              </a:gdLst>
              <a:ahLst/>
              <a:cxnLst>
                <a:cxn ang="0">
                  <a:pos x="T0" y="T1"/>
                </a:cxn>
                <a:cxn ang="0">
                  <a:pos x="T2" y="T3"/>
                </a:cxn>
                <a:cxn ang="0">
                  <a:pos x="T4" y="T5"/>
                </a:cxn>
                <a:cxn ang="0">
                  <a:pos x="T6" y="T7"/>
                </a:cxn>
                <a:cxn ang="0">
                  <a:pos x="T8" y="T9"/>
                </a:cxn>
              </a:cxnLst>
              <a:rect l="0" t="0" r="r" b="b"/>
              <a:pathLst>
                <a:path w="348" h="27">
                  <a:moveTo>
                    <a:pt x="0" y="27"/>
                  </a:moveTo>
                  <a:lnTo>
                    <a:pt x="42" y="0"/>
                  </a:lnTo>
                  <a:lnTo>
                    <a:pt x="348" y="0"/>
                  </a:lnTo>
                  <a:lnTo>
                    <a:pt x="318" y="27"/>
                  </a:lnTo>
                  <a:lnTo>
                    <a:pt x="0" y="27"/>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98" name="Freeform 681"/>
            <p:cNvSpPr>
              <a:spLocks/>
            </p:cNvSpPr>
            <p:nvPr/>
          </p:nvSpPr>
          <p:spPr bwMode="auto">
            <a:xfrm>
              <a:off x="5344" y="2577"/>
              <a:ext cx="121" cy="9"/>
            </a:xfrm>
            <a:custGeom>
              <a:avLst/>
              <a:gdLst>
                <a:gd name="T0" fmla="*/ 0 w 335"/>
                <a:gd name="T1" fmla="*/ 27 h 27"/>
                <a:gd name="T2" fmla="*/ 41 w 335"/>
                <a:gd name="T3" fmla="*/ 0 h 27"/>
                <a:gd name="T4" fmla="*/ 335 w 335"/>
                <a:gd name="T5" fmla="*/ 0 h 27"/>
                <a:gd name="T6" fmla="*/ 306 w 335"/>
                <a:gd name="T7" fmla="*/ 27 h 27"/>
                <a:gd name="T8" fmla="*/ 0 w 335"/>
                <a:gd name="T9" fmla="*/ 27 h 27"/>
              </a:gdLst>
              <a:ahLst/>
              <a:cxnLst>
                <a:cxn ang="0">
                  <a:pos x="T0" y="T1"/>
                </a:cxn>
                <a:cxn ang="0">
                  <a:pos x="T2" y="T3"/>
                </a:cxn>
                <a:cxn ang="0">
                  <a:pos x="T4" y="T5"/>
                </a:cxn>
                <a:cxn ang="0">
                  <a:pos x="T6" y="T7"/>
                </a:cxn>
                <a:cxn ang="0">
                  <a:pos x="T8" y="T9"/>
                </a:cxn>
              </a:cxnLst>
              <a:rect l="0" t="0" r="r" b="b"/>
              <a:pathLst>
                <a:path w="335" h="27">
                  <a:moveTo>
                    <a:pt x="0" y="27"/>
                  </a:moveTo>
                  <a:lnTo>
                    <a:pt x="41" y="0"/>
                  </a:lnTo>
                  <a:lnTo>
                    <a:pt x="335" y="0"/>
                  </a:lnTo>
                  <a:lnTo>
                    <a:pt x="306" y="27"/>
                  </a:lnTo>
                  <a:lnTo>
                    <a:pt x="0" y="27"/>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699" name="Freeform 682"/>
            <p:cNvSpPr>
              <a:spLocks/>
            </p:cNvSpPr>
            <p:nvPr/>
          </p:nvSpPr>
          <p:spPr bwMode="auto">
            <a:xfrm>
              <a:off x="5359" y="2568"/>
              <a:ext cx="117" cy="9"/>
            </a:xfrm>
            <a:custGeom>
              <a:avLst/>
              <a:gdLst>
                <a:gd name="T0" fmla="*/ 0 w 324"/>
                <a:gd name="T1" fmla="*/ 27 h 27"/>
                <a:gd name="T2" fmla="*/ 44 w 324"/>
                <a:gd name="T3" fmla="*/ 0 h 27"/>
                <a:gd name="T4" fmla="*/ 324 w 324"/>
                <a:gd name="T5" fmla="*/ 0 h 27"/>
                <a:gd name="T6" fmla="*/ 294 w 324"/>
                <a:gd name="T7" fmla="*/ 27 h 27"/>
                <a:gd name="T8" fmla="*/ 0 w 324"/>
                <a:gd name="T9" fmla="*/ 27 h 27"/>
              </a:gdLst>
              <a:ahLst/>
              <a:cxnLst>
                <a:cxn ang="0">
                  <a:pos x="T0" y="T1"/>
                </a:cxn>
                <a:cxn ang="0">
                  <a:pos x="T2" y="T3"/>
                </a:cxn>
                <a:cxn ang="0">
                  <a:pos x="T4" y="T5"/>
                </a:cxn>
                <a:cxn ang="0">
                  <a:pos x="T6" y="T7"/>
                </a:cxn>
                <a:cxn ang="0">
                  <a:pos x="T8" y="T9"/>
                </a:cxn>
              </a:cxnLst>
              <a:rect l="0" t="0" r="r" b="b"/>
              <a:pathLst>
                <a:path w="324" h="27">
                  <a:moveTo>
                    <a:pt x="0" y="27"/>
                  </a:moveTo>
                  <a:lnTo>
                    <a:pt x="44" y="0"/>
                  </a:lnTo>
                  <a:lnTo>
                    <a:pt x="324" y="0"/>
                  </a:lnTo>
                  <a:lnTo>
                    <a:pt x="294" y="27"/>
                  </a:lnTo>
                  <a:lnTo>
                    <a:pt x="0" y="2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00" name="Freeform 683"/>
            <p:cNvSpPr>
              <a:spLocks/>
            </p:cNvSpPr>
            <p:nvPr/>
          </p:nvSpPr>
          <p:spPr bwMode="auto">
            <a:xfrm>
              <a:off x="5376" y="2559"/>
              <a:ext cx="111" cy="9"/>
            </a:xfrm>
            <a:custGeom>
              <a:avLst/>
              <a:gdLst>
                <a:gd name="T0" fmla="*/ 0 w 310"/>
                <a:gd name="T1" fmla="*/ 28 h 28"/>
                <a:gd name="T2" fmla="*/ 43 w 310"/>
                <a:gd name="T3" fmla="*/ 0 h 28"/>
                <a:gd name="T4" fmla="*/ 310 w 310"/>
                <a:gd name="T5" fmla="*/ 0 h 28"/>
                <a:gd name="T6" fmla="*/ 280 w 310"/>
                <a:gd name="T7" fmla="*/ 28 h 28"/>
                <a:gd name="T8" fmla="*/ 0 w 310"/>
                <a:gd name="T9" fmla="*/ 28 h 28"/>
              </a:gdLst>
              <a:ahLst/>
              <a:cxnLst>
                <a:cxn ang="0">
                  <a:pos x="T0" y="T1"/>
                </a:cxn>
                <a:cxn ang="0">
                  <a:pos x="T2" y="T3"/>
                </a:cxn>
                <a:cxn ang="0">
                  <a:pos x="T4" y="T5"/>
                </a:cxn>
                <a:cxn ang="0">
                  <a:pos x="T6" y="T7"/>
                </a:cxn>
                <a:cxn ang="0">
                  <a:pos x="T8" y="T9"/>
                </a:cxn>
              </a:cxnLst>
              <a:rect l="0" t="0" r="r" b="b"/>
              <a:pathLst>
                <a:path w="310" h="28">
                  <a:moveTo>
                    <a:pt x="0" y="28"/>
                  </a:moveTo>
                  <a:lnTo>
                    <a:pt x="43" y="0"/>
                  </a:lnTo>
                  <a:lnTo>
                    <a:pt x="310" y="0"/>
                  </a:lnTo>
                  <a:lnTo>
                    <a:pt x="280" y="28"/>
                  </a:lnTo>
                  <a:lnTo>
                    <a:pt x="0" y="2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01" name="Freeform 684"/>
            <p:cNvSpPr>
              <a:spLocks/>
            </p:cNvSpPr>
            <p:nvPr/>
          </p:nvSpPr>
          <p:spPr bwMode="auto">
            <a:xfrm>
              <a:off x="5391" y="2550"/>
              <a:ext cx="107" cy="9"/>
            </a:xfrm>
            <a:custGeom>
              <a:avLst/>
              <a:gdLst>
                <a:gd name="T0" fmla="*/ 0 w 297"/>
                <a:gd name="T1" fmla="*/ 27 h 27"/>
                <a:gd name="T2" fmla="*/ 43 w 297"/>
                <a:gd name="T3" fmla="*/ 0 h 27"/>
                <a:gd name="T4" fmla="*/ 297 w 297"/>
                <a:gd name="T5" fmla="*/ 0 h 27"/>
                <a:gd name="T6" fmla="*/ 267 w 297"/>
                <a:gd name="T7" fmla="*/ 27 h 27"/>
                <a:gd name="T8" fmla="*/ 0 w 297"/>
                <a:gd name="T9" fmla="*/ 27 h 27"/>
              </a:gdLst>
              <a:ahLst/>
              <a:cxnLst>
                <a:cxn ang="0">
                  <a:pos x="T0" y="T1"/>
                </a:cxn>
                <a:cxn ang="0">
                  <a:pos x="T2" y="T3"/>
                </a:cxn>
                <a:cxn ang="0">
                  <a:pos x="T4" y="T5"/>
                </a:cxn>
                <a:cxn ang="0">
                  <a:pos x="T6" y="T7"/>
                </a:cxn>
                <a:cxn ang="0">
                  <a:pos x="T8" y="T9"/>
                </a:cxn>
              </a:cxnLst>
              <a:rect l="0" t="0" r="r" b="b"/>
              <a:pathLst>
                <a:path w="297" h="27">
                  <a:moveTo>
                    <a:pt x="0" y="27"/>
                  </a:moveTo>
                  <a:lnTo>
                    <a:pt x="43" y="0"/>
                  </a:lnTo>
                  <a:lnTo>
                    <a:pt x="297" y="0"/>
                  </a:lnTo>
                  <a:lnTo>
                    <a:pt x="267" y="27"/>
                  </a:lnTo>
                  <a:lnTo>
                    <a:pt x="0" y="2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02" name="Freeform 685"/>
            <p:cNvSpPr>
              <a:spLocks/>
            </p:cNvSpPr>
            <p:nvPr/>
          </p:nvSpPr>
          <p:spPr bwMode="auto">
            <a:xfrm>
              <a:off x="5406" y="2541"/>
              <a:ext cx="103" cy="9"/>
            </a:xfrm>
            <a:custGeom>
              <a:avLst/>
              <a:gdLst>
                <a:gd name="T0" fmla="*/ 0 w 284"/>
                <a:gd name="T1" fmla="*/ 27 h 27"/>
                <a:gd name="T2" fmla="*/ 42 w 284"/>
                <a:gd name="T3" fmla="*/ 0 h 27"/>
                <a:gd name="T4" fmla="*/ 284 w 284"/>
                <a:gd name="T5" fmla="*/ 0 h 27"/>
                <a:gd name="T6" fmla="*/ 254 w 284"/>
                <a:gd name="T7" fmla="*/ 27 h 27"/>
                <a:gd name="T8" fmla="*/ 0 w 284"/>
                <a:gd name="T9" fmla="*/ 27 h 27"/>
              </a:gdLst>
              <a:ahLst/>
              <a:cxnLst>
                <a:cxn ang="0">
                  <a:pos x="T0" y="T1"/>
                </a:cxn>
                <a:cxn ang="0">
                  <a:pos x="T2" y="T3"/>
                </a:cxn>
                <a:cxn ang="0">
                  <a:pos x="T4" y="T5"/>
                </a:cxn>
                <a:cxn ang="0">
                  <a:pos x="T6" y="T7"/>
                </a:cxn>
                <a:cxn ang="0">
                  <a:pos x="T8" y="T9"/>
                </a:cxn>
              </a:cxnLst>
              <a:rect l="0" t="0" r="r" b="b"/>
              <a:pathLst>
                <a:path w="284" h="27">
                  <a:moveTo>
                    <a:pt x="0" y="27"/>
                  </a:moveTo>
                  <a:lnTo>
                    <a:pt x="42" y="0"/>
                  </a:lnTo>
                  <a:lnTo>
                    <a:pt x="284" y="0"/>
                  </a:lnTo>
                  <a:lnTo>
                    <a:pt x="254" y="27"/>
                  </a:lnTo>
                  <a:lnTo>
                    <a:pt x="0" y="27"/>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03" name="Freeform 686"/>
            <p:cNvSpPr>
              <a:spLocks/>
            </p:cNvSpPr>
            <p:nvPr/>
          </p:nvSpPr>
          <p:spPr bwMode="auto">
            <a:xfrm>
              <a:off x="5421" y="2531"/>
              <a:ext cx="99" cy="10"/>
            </a:xfrm>
            <a:custGeom>
              <a:avLst/>
              <a:gdLst>
                <a:gd name="T0" fmla="*/ 0 w 273"/>
                <a:gd name="T1" fmla="*/ 28 h 28"/>
                <a:gd name="T2" fmla="*/ 44 w 273"/>
                <a:gd name="T3" fmla="*/ 0 h 28"/>
                <a:gd name="T4" fmla="*/ 273 w 273"/>
                <a:gd name="T5" fmla="*/ 0 h 28"/>
                <a:gd name="T6" fmla="*/ 242 w 273"/>
                <a:gd name="T7" fmla="*/ 28 h 28"/>
                <a:gd name="T8" fmla="*/ 0 w 273"/>
                <a:gd name="T9" fmla="*/ 28 h 28"/>
              </a:gdLst>
              <a:ahLst/>
              <a:cxnLst>
                <a:cxn ang="0">
                  <a:pos x="T0" y="T1"/>
                </a:cxn>
                <a:cxn ang="0">
                  <a:pos x="T2" y="T3"/>
                </a:cxn>
                <a:cxn ang="0">
                  <a:pos x="T4" y="T5"/>
                </a:cxn>
                <a:cxn ang="0">
                  <a:pos x="T6" y="T7"/>
                </a:cxn>
                <a:cxn ang="0">
                  <a:pos x="T8" y="T9"/>
                </a:cxn>
              </a:cxnLst>
              <a:rect l="0" t="0" r="r" b="b"/>
              <a:pathLst>
                <a:path w="273" h="28">
                  <a:moveTo>
                    <a:pt x="0" y="28"/>
                  </a:moveTo>
                  <a:lnTo>
                    <a:pt x="44" y="0"/>
                  </a:lnTo>
                  <a:lnTo>
                    <a:pt x="273" y="0"/>
                  </a:lnTo>
                  <a:lnTo>
                    <a:pt x="242" y="28"/>
                  </a:lnTo>
                  <a:lnTo>
                    <a:pt x="0" y="28"/>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04" name="Freeform 687"/>
            <p:cNvSpPr>
              <a:spLocks/>
            </p:cNvSpPr>
            <p:nvPr/>
          </p:nvSpPr>
          <p:spPr bwMode="auto">
            <a:xfrm>
              <a:off x="5437" y="2523"/>
              <a:ext cx="93" cy="8"/>
            </a:xfrm>
            <a:custGeom>
              <a:avLst/>
              <a:gdLst>
                <a:gd name="T0" fmla="*/ 0 w 257"/>
                <a:gd name="T1" fmla="*/ 26 h 26"/>
                <a:gd name="T2" fmla="*/ 41 w 257"/>
                <a:gd name="T3" fmla="*/ 0 h 26"/>
                <a:gd name="T4" fmla="*/ 257 w 257"/>
                <a:gd name="T5" fmla="*/ 0 h 26"/>
                <a:gd name="T6" fmla="*/ 229 w 257"/>
                <a:gd name="T7" fmla="*/ 26 h 26"/>
                <a:gd name="T8" fmla="*/ 0 w 257"/>
                <a:gd name="T9" fmla="*/ 26 h 26"/>
              </a:gdLst>
              <a:ahLst/>
              <a:cxnLst>
                <a:cxn ang="0">
                  <a:pos x="T0" y="T1"/>
                </a:cxn>
                <a:cxn ang="0">
                  <a:pos x="T2" y="T3"/>
                </a:cxn>
                <a:cxn ang="0">
                  <a:pos x="T4" y="T5"/>
                </a:cxn>
                <a:cxn ang="0">
                  <a:pos x="T6" y="T7"/>
                </a:cxn>
                <a:cxn ang="0">
                  <a:pos x="T8" y="T9"/>
                </a:cxn>
              </a:cxnLst>
              <a:rect l="0" t="0" r="r" b="b"/>
              <a:pathLst>
                <a:path w="257" h="26">
                  <a:moveTo>
                    <a:pt x="0" y="26"/>
                  </a:moveTo>
                  <a:lnTo>
                    <a:pt x="41" y="0"/>
                  </a:lnTo>
                  <a:lnTo>
                    <a:pt x="257" y="0"/>
                  </a:lnTo>
                  <a:lnTo>
                    <a:pt x="229" y="26"/>
                  </a:lnTo>
                  <a:lnTo>
                    <a:pt x="0" y="26"/>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05" name="Freeform 688"/>
            <p:cNvSpPr>
              <a:spLocks/>
            </p:cNvSpPr>
            <p:nvPr/>
          </p:nvSpPr>
          <p:spPr bwMode="auto">
            <a:xfrm>
              <a:off x="5144" y="2521"/>
              <a:ext cx="310" cy="183"/>
            </a:xfrm>
            <a:custGeom>
              <a:avLst/>
              <a:gdLst>
                <a:gd name="T0" fmla="*/ 855 w 860"/>
                <a:gd name="T1" fmla="*/ 0 h 549"/>
                <a:gd name="T2" fmla="*/ 851 w 860"/>
                <a:gd name="T3" fmla="*/ 1 h 549"/>
                <a:gd name="T4" fmla="*/ 0 w 860"/>
                <a:gd name="T5" fmla="*/ 543 h 549"/>
                <a:gd name="T6" fmla="*/ 9 w 860"/>
                <a:gd name="T7" fmla="*/ 549 h 549"/>
                <a:gd name="T8" fmla="*/ 860 w 860"/>
                <a:gd name="T9" fmla="*/ 7 h 549"/>
                <a:gd name="T10" fmla="*/ 855 w 860"/>
                <a:gd name="T11" fmla="*/ 8 h 549"/>
                <a:gd name="T12" fmla="*/ 855 w 860"/>
                <a:gd name="T13" fmla="*/ 0 h 549"/>
              </a:gdLst>
              <a:ahLst/>
              <a:cxnLst>
                <a:cxn ang="0">
                  <a:pos x="T0" y="T1"/>
                </a:cxn>
                <a:cxn ang="0">
                  <a:pos x="T2" y="T3"/>
                </a:cxn>
                <a:cxn ang="0">
                  <a:pos x="T4" y="T5"/>
                </a:cxn>
                <a:cxn ang="0">
                  <a:pos x="T6" y="T7"/>
                </a:cxn>
                <a:cxn ang="0">
                  <a:pos x="T8" y="T9"/>
                </a:cxn>
                <a:cxn ang="0">
                  <a:pos x="T10" y="T11"/>
                </a:cxn>
                <a:cxn ang="0">
                  <a:pos x="T12" y="T13"/>
                </a:cxn>
              </a:cxnLst>
              <a:rect l="0" t="0" r="r" b="b"/>
              <a:pathLst>
                <a:path w="860" h="549">
                  <a:moveTo>
                    <a:pt x="855" y="0"/>
                  </a:moveTo>
                  <a:lnTo>
                    <a:pt x="851" y="1"/>
                  </a:lnTo>
                  <a:lnTo>
                    <a:pt x="0" y="543"/>
                  </a:lnTo>
                  <a:lnTo>
                    <a:pt x="9" y="549"/>
                  </a:lnTo>
                  <a:lnTo>
                    <a:pt x="860" y="7"/>
                  </a:lnTo>
                  <a:lnTo>
                    <a:pt x="855" y="8"/>
                  </a:lnTo>
                  <a:lnTo>
                    <a:pt x="85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06" name="Freeform 689"/>
            <p:cNvSpPr>
              <a:spLocks/>
            </p:cNvSpPr>
            <p:nvPr/>
          </p:nvSpPr>
          <p:spPr bwMode="auto">
            <a:xfrm>
              <a:off x="5452" y="2521"/>
              <a:ext cx="80" cy="3"/>
            </a:xfrm>
            <a:custGeom>
              <a:avLst/>
              <a:gdLst>
                <a:gd name="T0" fmla="*/ 221 w 221"/>
                <a:gd name="T1" fmla="*/ 7 h 8"/>
                <a:gd name="T2" fmla="*/ 216 w 221"/>
                <a:gd name="T3" fmla="*/ 0 h 8"/>
                <a:gd name="T4" fmla="*/ 0 w 221"/>
                <a:gd name="T5" fmla="*/ 0 h 8"/>
                <a:gd name="T6" fmla="*/ 0 w 221"/>
                <a:gd name="T7" fmla="*/ 8 h 8"/>
                <a:gd name="T8" fmla="*/ 216 w 221"/>
                <a:gd name="T9" fmla="*/ 8 h 8"/>
                <a:gd name="T10" fmla="*/ 212 w 221"/>
                <a:gd name="T11" fmla="*/ 1 h 8"/>
                <a:gd name="T12" fmla="*/ 221 w 22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221" h="8">
                  <a:moveTo>
                    <a:pt x="221" y="7"/>
                  </a:moveTo>
                  <a:lnTo>
                    <a:pt x="216" y="0"/>
                  </a:lnTo>
                  <a:lnTo>
                    <a:pt x="0" y="0"/>
                  </a:lnTo>
                  <a:lnTo>
                    <a:pt x="0" y="8"/>
                  </a:lnTo>
                  <a:lnTo>
                    <a:pt x="216" y="8"/>
                  </a:lnTo>
                  <a:lnTo>
                    <a:pt x="212" y="1"/>
                  </a:lnTo>
                  <a:lnTo>
                    <a:pt x="22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07" name="Freeform 690"/>
            <p:cNvSpPr>
              <a:spLocks/>
            </p:cNvSpPr>
            <p:nvPr/>
          </p:nvSpPr>
          <p:spPr bwMode="auto">
            <a:xfrm>
              <a:off x="5314" y="2522"/>
              <a:ext cx="218" cy="183"/>
            </a:xfrm>
            <a:custGeom>
              <a:avLst/>
              <a:gdLst>
                <a:gd name="T0" fmla="*/ 4 w 604"/>
                <a:gd name="T1" fmla="*/ 549 h 549"/>
                <a:gd name="T2" fmla="*/ 8 w 604"/>
                <a:gd name="T3" fmla="*/ 548 h 549"/>
                <a:gd name="T4" fmla="*/ 604 w 604"/>
                <a:gd name="T5" fmla="*/ 6 h 549"/>
                <a:gd name="T6" fmla="*/ 595 w 604"/>
                <a:gd name="T7" fmla="*/ 0 h 549"/>
                <a:gd name="T8" fmla="*/ 0 w 604"/>
                <a:gd name="T9" fmla="*/ 542 h 549"/>
                <a:gd name="T10" fmla="*/ 4 w 604"/>
                <a:gd name="T11" fmla="*/ 541 h 549"/>
                <a:gd name="T12" fmla="*/ 4 w 604"/>
                <a:gd name="T13" fmla="*/ 549 h 549"/>
              </a:gdLst>
              <a:ahLst/>
              <a:cxnLst>
                <a:cxn ang="0">
                  <a:pos x="T0" y="T1"/>
                </a:cxn>
                <a:cxn ang="0">
                  <a:pos x="T2" y="T3"/>
                </a:cxn>
                <a:cxn ang="0">
                  <a:pos x="T4" y="T5"/>
                </a:cxn>
                <a:cxn ang="0">
                  <a:pos x="T6" y="T7"/>
                </a:cxn>
                <a:cxn ang="0">
                  <a:pos x="T8" y="T9"/>
                </a:cxn>
                <a:cxn ang="0">
                  <a:pos x="T10" y="T11"/>
                </a:cxn>
                <a:cxn ang="0">
                  <a:pos x="T12" y="T13"/>
                </a:cxn>
              </a:cxnLst>
              <a:rect l="0" t="0" r="r" b="b"/>
              <a:pathLst>
                <a:path w="604" h="549">
                  <a:moveTo>
                    <a:pt x="4" y="549"/>
                  </a:moveTo>
                  <a:lnTo>
                    <a:pt x="8" y="548"/>
                  </a:lnTo>
                  <a:lnTo>
                    <a:pt x="604" y="6"/>
                  </a:lnTo>
                  <a:lnTo>
                    <a:pt x="595" y="0"/>
                  </a:lnTo>
                  <a:lnTo>
                    <a:pt x="0" y="542"/>
                  </a:lnTo>
                  <a:lnTo>
                    <a:pt x="4" y="541"/>
                  </a:lnTo>
                  <a:lnTo>
                    <a:pt x="4" y="5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08" name="Freeform 691"/>
            <p:cNvSpPr>
              <a:spLocks/>
            </p:cNvSpPr>
            <p:nvPr/>
          </p:nvSpPr>
          <p:spPr bwMode="auto">
            <a:xfrm>
              <a:off x="5144" y="2702"/>
              <a:ext cx="171" cy="3"/>
            </a:xfrm>
            <a:custGeom>
              <a:avLst/>
              <a:gdLst>
                <a:gd name="T0" fmla="*/ 0 w 476"/>
                <a:gd name="T1" fmla="*/ 1 h 8"/>
                <a:gd name="T2" fmla="*/ 5 w 476"/>
                <a:gd name="T3" fmla="*/ 8 h 8"/>
                <a:gd name="T4" fmla="*/ 476 w 476"/>
                <a:gd name="T5" fmla="*/ 8 h 8"/>
                <a:gd name="T6" fmla="*/ 476 w 476"/>
                <a:gd name="T7" fmla="*/ 0 h 8"/>
                <a:gd name="T8" fmla="*/ 5 w 476"/>
                <a:gd name="T9" fmla="*/ 0 h 8"/>
                <a:gd name="T10" fmla="*/ 9 w 476"/>
                <a:gd name="T11" fmla="*/ 7 h 8"/>
                <a:gd name="T12" fmla="*/ 0 w 476"/>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476" h="8">
                  <a:moveTo>
                    <a:pt x="0" y="1"/>
                  </a:moveTo>
                  <a:lnTo>
                    <a:pt x="5" y="8"/>
                  </a:lnTo>
                  <a:lnTo>
                    <a:pt x="476" y="8"/>
                  </a:lnTo>
                  <a:lnTo>
                    <a:pt x="476" y="0"/>
                  </a:lnTo>
                  <a:lnTo>
                    <a:pt x="5" y="0"/>
                  </a:lnTo>
                  <a:lnTo>
                    <a:pt x="9" y="7"/>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09" name="Freeform 692"/>
            <p:cNvSpPr>
              <a:spLocks/>
            </p:cNvSpPr>
            <p:nvPr/>
          </p:nvSpPr>
          <p:spPr bwMode="auto">
            <a:xfrm>
              <a:off x="5315" y="2700"/>
              <a:ext cx="11" cy="9"/>
            </a:xfrm>
            <a:custGeom>
              <a:avLst/>
              <a:gdLst>
                <a:gd name="T0" fmla="*/ 12 w 30"/>
                <a:gd name="T1" fmla="*/ 0 h 28"/>
                <a:gd name="T2" fmla="*/ 0 w 30"/>
                <a:gd name="T3" fmla="*/ 11 h 28"/>
                <a:gd name="T4" fmla="*/ 0 w 30"/>
                <a:gd name="T5" fmla="*/ 28 h 28"/>
                <a:gd name="T6" fmla="*/ 30 w 30"/>
                <a:gd name="T7" fmla="*/ 0 h 28"/>
                <a:gd name="T8" fmla="*/ 12 w 30"/>
                <a:gd name="T9" fmla="*/ 0 h 28"/>
              </a:gdLst>
              <a:ahLst/>
              <a:cxnLst>
                <a:cxn ang="0">
                  <a:pos x="T0" y="T1"/>
                </a:cxn>
                <a:cxn ang="0">
                  <a:pos x="T2" y="T3"/>
                </a:cxn>
                <a:cxn ang="0">
                  <a:pos x="T4" y="T5"/>
                </a:cxn>
                <a:cxn ang="0">
                  <a:pos x="T6" y="T7"/>
                </a:cxn>
                <a:cxn ang="0">
                  <a:pos x="T8" y="T9"/>
                </a:cxn>
              </a:cxnLst>
              <a:rect l="0" t="0" r="r" b="b"/>
              <a:pathLst>
                <a:path w="30" h="28">
                  <a:moveTo>
                    <a:pt x="12" y="0"/>
                  </a:moveTo>
                  <a:lnTo>
                    <a:pt x="0" y="11"/>
                  </a:lnTo>
                  <a:lnTo>
                    <a:pt x="0" y="28"/>
                  </a:lnTo>
                  <a:lnTo>
                    <a:pt x="30" y="0"/>
                  </a:lnTo>
                  <a:lnTo>
                    <a:pt x="12"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10" name="Freeform 693"/>
            <p:cNvSpPr>
              <a:spLocks/>
            </p:cNvSpPr>
            <p:nvPr/>
          </p:nvSpPr>
          <p:spPr bwMode="auto">
            <a:xfrm>
              <a:off x="5319" y="2691"/>
              <a:ext cx="18" cy="9"/>
            </a:xfrm>
            <a:custGeom>
              <a:avLst/>
              <a:gdLst>
                <a:gd name="T0" fmla="*/ 0 w 48"/>
                <a:gd name="T1" fmla="*/ 27 h 27"/>
                <a:gd name="T2" fmla="*/ 31 w 48"/>
                <a:gd name="T3" fmla="*/ 0 h 27"/>
                <a:gd name="T4" fmla="*/ 48 w 48"/>
                <a:gd name="T5" fmla="*/ 0 h 27"/>
                <a:gd name="T6" fmla="*/ 18 w 48"/>
                <a:gd name="T7" fmla="*/ 27 h 27"/>
                <a:gd name="T8" fmla="*/ 0 w 48"/>
                <a:gd name="T9" fmla="*/ 27 h 27"/>
              </a:gdLst>
              <a:ahLst/>
              <a:cxnLst>
                <a:cxn ang="0">
                  <a:pos x="T0" y="T1"/>
                </a:cxn>
                <a:cxn ang="0">
                  <a:pos x="T2" y="T3"/>
                </a:cxn>
                <a:cxn ang="0">
                  <a:pos x="T4" y="T5"/>
                </a:cxn>
                <a:cxn ang="0">
                  <a:pos x="T6" y="T7"/>
                </a:cxn>
                <a:cxn ang="0">
                  <a:pos x="T8" y="T9"/>
                </a:cxn>
              </a:cxnLst>
              <a:rect l="0" t="0" r="r" b="b"/>
              <a:pathLst>
                <a:path w="48" h="27">
                  <a:moveTo>
                    <a:pt x="0" y="27"/>
                  </a:moveTo>
                  <a:lnTo>
                    <a:pt x="31" y="0"/>
                  </a:lnTo>
                  <a:lnTo>
                    <a:pt x="48" y="0"/>
                  </a:lnTo>
                  <a:lnTo>
                    <a:pt x="18" y="27"/>
                  </a:lnTo>
                  <a:lnTo>
                    <a:pt x="0" y="27"/>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11" name="Freeform 694"/>
            <p:cNvSpPr>
              <a:spLocks/>
            </p:cNvSpPr>
            <p:nvPr/>
          </p:nvSpPr>
          <p:spPr bwMode="auto">
            <a:xfrm>
              <a:off x="5331" y="2681"/>
              <a:ext cx="16" cy="10"/>
            </a:xfrm>
            <a:custGeom>
              <a:avLst/>
              <a:gdLst>
                <a:gd name="T0" fmla="*/ 0 w 47"/>
                <a:gd name="T1" fmla="*/ 28 h 28"/>
                <a:gd name="T2" fmla="*/ 30 w 47"/>
                <a:gd name="T3" fmla="*/ 0 h 28"/>
                <a:gd name="T4" fmla="*/ 47 w 47"/>
                <a:gd name="T5" fmla="*/ 0 h 28"/>
                <a:gd name="T6" fmla="*/ 17 w 47"/>
                <a:gd name="T7" fmla="*/ 28 h 28"/>
                <a:gd name="T8" fmla="*/ 0 w 47"/>
                <a:gd name="T9" fmla="*/ 28 h 28"/>
              </a:gdLst>
              <a:ahLst/>
              <a:cxnLst>
                <a:cxn ang="0">
                  <a:pos x="T0" y="T1"/>
                </a:cxn>
                <a:cxn ang="0">
                  <a:pos x="T2" y="T3"/>
                </a:cxn>
                <a:cxn ang="0">
                  <a:pos x="T4" y="T5"/>
                </a:cxn>
                <a:cxn ang="0">
                  <a:pos x="T6" y="T7"/>
                </a:cxn>
                <a:cxn ang="0">
                  <a:pos x="T8" y="T9"/>
                </a:cxn>
              </a:cxnLst>
              <a:rect l="0" t="0" r="r" b="b"/>
              <a:pathLst>
                <a:path w="47" h="28">
                  <a:moveTo>
                    <a:pt x="0" y="28"/>
                  </a:moveTo>
                  <a:lnTo>
                    <a:pt x="30" y="0"/>
                  </a:lnTo>
                  <a:lnTo>
                    <a:pt x="47" y="0"/>
                  </a:lnTo>
                  <a:lnTo>
                    <a:pt x="17" y="28"/>
                  </a:lnTo>
                  <a:lnTo>
                    <a:pt x="0" y="28"/>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12" name="Freeform 695"/>
            <p:cNvSpPr>
              <a:spLocks/>
            </p:cNvSpPr>
            <p:nvPr/>
          </p:nvSpPr>
          <p:spPr bwMode="auto">
            <a:xfrm>
              <a:off x="5342" y="2672"/>
              <a:ext cx="17" cy="9"/>
            </a:xfrm>
            <a:custGeom>
              <a:avLst/>
              <a:gdLst>
                <a:gd name="T0" fmla="*/ 0 w 48"/>
                <a:gd name="T1" fmla="*/ 29 h 29"/>
                <a:gd name="T2" fmla="*/ 31 w 48"/>
                <a:gd name="T3" fmla="*/ 0 h 29"/>
                <a:gd name="T4" fmla="*/ 48 w 48"/>
                <a:gd name="T5" fmla="*/ 0 h 29"/>
                <a:gd name="T6" fmla="*/ 17 w 48"/>
                <a:gd name="T7" fmla="*/ 29 h 29"/>
                <a:gd name="T8" fmla="*/ 0 w 48"/>
                <a:gd name="T9" fmla="*/ 29 h 29"/>
              </a:gdLst>
              <a:ahLst/>
              <a:cxnLst>
                <a:cxn ang="0">
                  <a:pos x="T0" y="T1"/>
                </a:cxn>
                <a:cxn ang="0">
                  <a:pos x="T2" y="T3"/>
                </a:cxn>
                <a:cxn ang="0">
                  <a:pos x="T4" y="T5"/>
                </a:cxn>
                <a:cxn ang="0">
                  <a:pos x="T6" y="T7"/>
                </a:cxn>
                <a:cxn ang="0">
                  <a:pos x="T8" y="T9"/>
                </a:cxn>
              </a:cxnLst>
              <a:rect l="0" t="0" r="r" b="b"/>
              <a:pathLst>
                <a:path w="48" h="29">
                  <a:moveTo>
                    <a:pt x="0" y="29"/>
                  </a:moveTo>
                  <a:lnTo>
                    <a:pt x="31" y="0"/>
                  </a:lnTo>
                  <a:lnTo>
                    <a:pt x="48" y="0"/>
                  </a:lnTo>
                  <a:lnTo>
                    <a:pt x="17" y="29"/>
                  </a:lnTo>
                  <a:lnTo>
                    <a:pt x="0" y="29"/>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13" name="Freeform 696"/>
            <p:cNvSpPr>
              <a:spLocks/>
            </p:cNvSpPr>
            <p:nvPr/>
          </p:nvSpPr>
          <p:spPr bwMode="auto">
            <a:xfrm>
              <a:off x="5353" y="2663"/>
              <a:ext cx="17" cy="9"/>
            </a:xfrm>
            <a:custGeom>
              <a:avLst/>
              <a:gdLst>
                <a:gd name="T0" fmla="*/ 0 w 47"/>
                <a:gd name="T1" fmla="*/ 27 h 27"/>
                <a:gd name="T2" fmla="*/ 30 w 47"/>
                <a:gd name="T3" fmla="*/ 0 h 27"/>
                <a:gd name="T4" fmla="*/ 47 w 47"/>
                <a:gd name="T5" fmla="*/ 0 h 27"/>
                <a:gd name="T6" fmla="*/ 17 w 47"/>
                <a:gd name="T7" fmla="*/ 27 h 27"/>
                <a:gd name="T8" fmla="*/ 0 w 47"/>
                <a:gd name="T9" fmla="*/ 27 h 27"/>
              </a:gdLst>
              <a:ahLst/>
              <a:cxnLst>
                <a:cxn ang="0">
                  <a:pos x="T0" y="T1"/>
                </a:cxn>
                <a:cxn ang="0">
                  <a:pos x="T2" y="T3"/>
                </a:cxn>
                <a:cxn ang="0">
                  <a:pos x="T4" y="T5"/>
                </a:cxn>
                <a:cxn ang="0">
                  <a:pos x="T6" y="T7"/>
                </a:cxn>
                <a:cxn ang="0">
                  <a:pos x="T8" y="T9"/>
                </a:cxn>
              </a:cxnLst>
              <a:rect l="0" t="0" r="r" b="b"/>
              <a:pathLst>
                <a:path w="47" h="27">
                  <a:moveTo>
                    <a:pt x="0" y="27"/>
                  </a:moveTo>
                  <a:lnTo>
                    <a:pt x="30" y="0"/>
                  </a:lnTo>
                  <a:lnTo>
                    <a:pt x="47" y="0"/>
                  </a:lnTo>
                  <a:lnTo>
                    <a:pt x="17" y="27"/>
                  </a:lnTo>
                  <a:lnTo>
                    <a:pt x="0" y="2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14" name="Freeform 697"/>
            <p:cNvSpPr>
              <a:spLocks/>
            </p:cNvSpPr>
            <p:nvPr/>
          </p:nvSpPr>
          <p:spPr bwMode="auto">
            <a:xfrm>
              <a:off x="5364" y="2653"/>
              <a:ext cx="17" cy="10"/>
            </a:xfrm>
            <a:custGeom>
              <a:avLst/>
              <a:gdLst>
                <a:gd name="T0" fmla="*/ 0 w 47"/>
                <a:gd name="T1" fmla="*/ 28 h 28"/>
                <a:gd name="T2" fmla="*/ 31 w 47"/>
                <a:gd name="T3" fmla="*/ 0 h 28"/>
                <a:gd name="T4" fmla="*/ 47 w 47"/>
                <a:gd name="T5" fmla="*/ 0 h 28"/>
                <a:gd name="T6" fmla="*/ 17 w 47"/>
                <a:gd name="T7" fmla="*/ 28 h 28"/>
                <a:gd name="T8" fmla="*/ 0 w 47"/>
                <a:gd name="T9" fmla="*/ 28 h 28"/>
              </a:gdLst>
              <a:ahLst/>
              <a:cxnLst>
                <a:cxn ang="0">
                  <a:pos x="T0" y="T1"/>
                </a:cxn>
                <a:cxn ang="0">
                  <a:pos x="T2" y="T3"/>
                </a:cxn>
                <a:cxn ang="0">
                  <a:pos x="T4" y="T5"/>
                </a:cxn>
                <a:cxn ang="0">
                  <a:pos x="T6" y="T7"/>
                </a:cxn>
                <a:cxn ang="0">
                  <a:pos x="T8" y="T9"/>
                </a:cxn>
              </a:cxnLst>
              <a:rect l="0" t="0" r="r" b="b"/>
              <a:pathLst>
                <a:path w="47" h="28">
                  <a:moveTo>
                    <a:pt x="0" y="28"/>
                  </a:moveTo>
                  <a:lnTo>
                    <a:pt x="31" y="0"/>
                  </a:lnTo>
                  <a:lnTo>
                    <a:pt x="47" y="0"/>
                  </a:lnTo>
                  <a:lnTo>
                    <a:pt x="17" y="28"/>
                  </a:lnTo>
                  <a:lnTo>
                    <a:pt x="0" y="28"/>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15" name="Freeform 698"/>
            <p:cNvSpPr>
              <a:spLocks/>
            </p:cNvSpPr>
            <p:nvPr/>
          </p:nvSpPr>
          <p:spPr bwMode="auto">
            <a:xfrm>
              <a:off x="5374" y="2644"/>
              <a:ext cx="17" cy="9"/>
            </a:xfrm>
            <a:custGeom>
              <a:avLst/>
              <a:gdLst>
                <a:gd name="T0" fmla="*/ 0 w 45"/>
                <a:gd name="T1" fmla="*/ 28 h 28"/>
                <a:gd name="T2" fmla="*/ 31 w 45"/>
                <a:gd name="T3" fmla="*/ 0 h 28"/>
                <a:gd name="T4" fmla="*/ 45 w 45"/>
                <a:gd name="T5" fmla="*/ 0 h 28"/>
                <a:gd name="T6" fmla="*/ 16 w 45"/>
                <a:gd name="T7" fmla="*/ 28 h 28"/>
                <a:gd name="T8" fmla="*/ 0 w 45"/>
                <a:gd name="T9" fmla="*/ 28 h 28"/>
              </a:gdLst>
              <a:ahLst/>
              <a:cxnLst>
                <a:cxn ang="0">
                  <a:pos x="T0" y="T1"/>
                </a:cxn>
                <a:cxn ang="0">
                  <a:pos x="T2" y="T3"/>
                </a:cxn>
                <a:cxn ang="0">
                  <a:pos x="T4" y="T5"/>
                </a:cxn>
                <a:cxn ang="0">
                  <a:pos x="T6" y="T7"/>
                </a:cxn>
                <a:cxn ang="0">
                  <a:pos x="T8" y="T9"/>
                </a:cxn>
              </a:cxnLst>
              <a:rect l="0" t="0" r="r" b="b"/>
              <a:pathLst>
                <a:path w="45" h="28">
                  <a:moveTo>
                    <a:pt x="0" y="28"/>
                  </a:moveTo>
                  <a:lnTo>
                    <a:pt x="31" y="0"/>
                  </a:lnTo>
                  <a:lnTo>
                    <a:pt x="45" y="0"/>
                  </a:lnTo>
                  <a:lnTo>
                    <a:pt x="16" y="28"/>
                  </a:lnTo>
                  <a:lnTo>
                    <a:pt x="0" y="28"/>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16" name="Freeform 699"/>
            <p:cNvSpPr>
              <a:spLocks/>
            </p:cNvSpPr>
            <p:nvPr/>
          </p:nvSpPr>
          <p:spPr bwMode="auto">
            <a:xfrm>
              <a:off x="5386" y="2635"/>
              <a:ext cx="16" cy="9"/>
            </a:xfrm>
            <a:custGeom>
              <a:avLst/>
              <a:gdLst>
                <a:gd name="T0" fmla="*/ 0 w 44"/>
                <a:gd name="T1" fmla="*/ 28 h 28"/>
                <a:gd name="T2" fmla="*/ 30 w 44"/>
                <a:gd name="T3" fmla="*/ 0 h 28"/>
                <a:gd name="T4" fmla="*/ 44 w 44"/>
                <a:gd name="T5" fmla="*/ 0 h 28"/>
                <a:gd name="T6" fmla="*/ 14 w 44"/>
                <a:gd name="T7" fmla="*/ 28 h 28"/>
                <a:gd name="T8" fmla="*/ 0 w 44"/>
                <a:gd name="T9" fmla="*/ 28 h 28"/>
              </a:gdLst>
              <a:ahLst/>
              <a:cxnLst>
                <a:cxn ang="0">
                  <a:pos x="T0" y="T1"/>
                </a:cxn>
                <a:cxn ang="0">
                  <a:pos x="T2" y="T3"/>
                </a:cxn>
                <a:cxn ang="0">
                  <a:pos x="T4" y="T5"/>
                </a:cxn>
                <a:cxn ang="0">
                  <a:pos x="T6" y="T7"/>
                </a:cxn>
                <a:cxn ang="0">
                  <a:pos x="T8" y="T9"/>
                </a:cxn>
              </a:cxnLst>
              <a:rect l="0" t="0" r="r" b="b"/>
              <a:pathLst>
                <a:path w="44" h="28">
                  <a:moveTo>
                    <a:pt x="0" y="28"/>
                  </a:moveTo>
                  <a:lnTo>
                    <a:pt x="30" y="0"/>
                  </a:lnTo>
                  <a:lnTo>
                    <a:pt x="44" y="0"/>
                  </a:lnTo>
                  <a:lnTo>
                    <a:pt x="14" y="28"/>
                  </a:lnTo>
                  <a:lnTo>
                    <a:pt x="0" y="28"/>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17" name="Freeform 700"/>
            <p:cNvSpPr>
              <a:spLocks/>
            </p:cNvSpPr>
            <p:nvPr/>
          </p:nvSpPr>
          <p:spPr bwMode="auto">
            <a:xfrm>
              <a:off x="5397" y="2625"/>
              <a:ext cx="16" cy="10"/>
            </a:xfrm>
            <a:custGeom>
              <a:avLst/>
              <a:gdLst>
                <a:gd name="T0" fmla="*/ 0 w 45"/>
                <a:gd name="T1" fmla="*/ 29 h 29"/>
                <a:gd name="T2" fmla="*/ 31 w 45"/>
                <a:gd name="T3" fmla="*/ 0 h 29"/>
                <a:gd name="T4" fmla="*/ 45 w 45"/>
                <a:gd name="T5" fmla="*/ 0 h 29"/>
                <a:gd name="T6" fmla="*/ 14 w 45"/>
                <a:gd name="T7" fmla="*/ 29 h 29"/>
                <a:gd name="T8" fmla="*/ 0 w 45"/>
                <a:gd name="T9" fmla="*/ 29 h 29"/>
              </a:gdLst>
              <a:ahLst/>
              <a:cxnLst>
                <a:cxn ang="0">
                  <a:pos x="T0" y="T1"/>
                </a:cxn>
                <a:cxn ang="0">
                  <a:pos x="T2" y="T3"/>
                </a:cxn>
                <a:cxn ang="0">
                  <a:pos x="T4" y="T5"/>
                </a:cxn>
                <a:cxn ang="0">
                  <a:pos x="T6" y="T7"/>
                </a:cxn>
                <a:cxn ang="0">
                  <a:pos x="T8" y="T9"/>
                </a:cxn>
              </a:cxnLst>
              <a:rect l="0" t="0" r="r" b="b"/>
              <a:pathLst>
                <a:path w="45" h="29">
                  <a:moveTo>
                    <a:pt x="0" y="29"/>
                  </a:moveTo>
                  <a:lnTo>
                    <a:pt x="31" y="0"/>
                  </a:lnTo>
                  <a:lnTo>
                    <a:pt x="45" y="0"/>
                  </a:lnTo>
                  <a:lnTo>
                    <a:pt x="14" y="29"/>
                  </a:lnTo>
                  <a:lnTo>
                    <a:pt x="0" y="29"/>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18" name="Freeform 701"/>
            <p:cNvSpPr>
              <a:spLocks/>
            </p:cNvSpPr>
            <p:nvPr/>
          </p:nvSpPr>
          <p:spPr bwMode="auto">
            <a:xfrm>
              <a:off x="5408" y="2616"/>
              <a:ext cx="16" cy="9"/>
            </a:xfrm>
            <a:custGeom>
              <a:avLst/>
              <a:gdLst>
                <a:gd name="T0" fmla="*/ 0 w 44"/>
                <a:gd name="T1" fmla="*/ 27 h 27"/>
                <a:gd name="T2" fmla="*/ 32 w 44"/>
                <a:gd name="T3" fmla="*/ 0 h 27"/>
                <a:gd name="T4" fmla="*/ 44 w 44"/>
                <a:gd name="T5" fmla="*/ 0 h 27"/>
                <a:gd name="T6" fmla="*/ 14 w 44"/>
                <a:gd name="T7" fmla="*/ 27 h 27"/>
                <a:gd name="T8" fmla="*/ 0 w 44"/>
                <a:gd name="T9" fmla="*/ 27 h 27"/>
              </a:gdLst>
              <a:ahLst/>
              <a:cxnLst>
                <a:cxn ang="0">
                  <a:pos x="T0" y="T1"/>
                </a:cxn>
                <a:cxn ang="0">
                  <a:pos x="T2" y="T3"/>
                </a:cxn>
                <a:cxn ang="0">
                  <a:pos x="T4" y="T5"/>
                </a:cxn>
                <a:cxn ang="0">
                  <a:pos x="T6" y="T7"/>
                </a:cxn>
                <a:cxn ang="0">
                  <a:pos x="T8" y="T9"/>
                </a:cxn>
              </a:cxnLst>
              <a:rect l="0" t="0" r="r" b="b"/>
              <a:pathLst>
                <a:path w="44" h="27">
                  <a:moveTo>
                    <a:pt x="0" y="27"/>
                  </a:moveTo>
                  <a:lnTo>
                    <a:pt x="32" y="0"/>
                  </a:lnTo>
                  <a:lnTo>
                    <a:pt x="44" y="0"/>
                  </a:lnTo>
                  <a:lnTo>
                    <a:pt x="14" y="27"/>
                  </a:lnTo>
                  <a:lnTo>
                    <a:pt x="0" y="27"/>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19" name="Freeform 702"/>
            <p:cNvSpPr>
              <a:spLocks/>
            </p:cNvSpPr>
            <p:nvPr/>
          </p:nvSpPr>
          <p:spPr bwMode="auto">
            <a:xfrm>
              <a:off x="5420" y="2607"/>
              <a:ext cx="15" cy="9"/>
            </a:xfrm>
            <a:custGeom>
              <a:avLst/>
              <a:gdLst>
                <a:gd name="T0" fmla="*/ 0 w 42"/>
                <a:gd name="T1" fmla="*/ 28 h 28"/>
                <a:gd name="T2" fmla="*/ 29 w 42"/>
                <a:gd name="T3" fmla="*/ 0 h 28"/>
                <a:gd name="T4" fmla="*/ 42 w 42"/>
                <a:gd name="T5" fmla="*/ 0 h 28"/>
                <a:gd name="T6" fmla="*/ 12 w 42"/>
                <a:gd name="T7" fmla="*/ 28 h 28"/>
                <a:gd name="T8" fmla="*/ 0 w 42"/>
                <a:gd name="T9" fmla="*/ 28 h 28"/>
              </a:gdLst>
              <a:ahLst/>
              <a:cxnLst>
                <a:cxn ang="0">
                  <a:pos x="T0" y="T1"/>
                </a:cxn>
                <a:cxn ang="0">
                  <a:pos x="T2" y="T3"/>
                </a:cxn>
                <a:cxn ang="0">
                  <a:pos x="T4" y="T5"/>
                </a:cxn>
                <a:cxn ang="0">
                  <a:pos x="T6" y="T7"/>
                </a:cxn>
                <a:cxn ang="0">
                  <a:pos x="T8" y="T9"/>
                </a:cxn>
              </a:cxnLst>
              <a:rect l="0" t="0" r="r" b="b"/>
              <a:pathLst>
                <a:path w="42" h="28">
                  <a:moveTo>
                    <a:pt x="0" y="28"/>
                  </a:moveTo>
                  <a:lnTo>
                    <a:pt x="29" y="0"/>
                  </a:lnTo>
                  <a:lnTo>
                    <a:pt x="42" y="0"/>
                  </a:lnTo>
                  <a:lnTo>
                    <a:pt x="12" y="28"/>
                  </a:lnTo>
                  <a:lnTo>
                    <a:pt x="0" y="28"/>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20" name="Freeform 703"/>
            <p:cNvSpPr>
              <a:spLocks/>
            </p:cNvSpPr>
            <p:nvPr/>
          </p:nvSpPr>
          <p:spPr bwMode="auto">
            <a:xfrm>
              <a:off x="5430" y="2597"/>
              <a:ext cx="16" cy="10"/>
            </a:xfrm>
            <a:custGeom>
              <a:avLst/>
              <a:gdLst>
                <a:gd name="T0" fmla="*/ 0 w 44"/>
                <a:gd name="T1" fmla="*/ 28 h 28"/>
                <a:gd name="T2" fmla="*/ 32 w 44"/>
                <a:gd name="T3" fmla="*/ 0 h 28"/>
                <a:gd name="T4" fmla="*/ 44 w 44"/>
                <a:gd name="T5" fmla="*/ 0 h 28"/>
                <a:gd name="T6" fmla="*/ 13 w 44"/>
                <a:gd name="T7" fmla="*/ 28 h 28"/>
                <a:gd name="T8" fmla="*/ 0 w 44"/>
                <a:gd name="T9" fmla="*/ 28 h 28"/>
              </a:gdLst>
              <a:ahLst/>
              <a:cxnLst>
                <a:cxn ang="0">
                  <a:pos x="T0" y="T1"/>
                </a:cxn>
                <a:cxn ang="0">
                  <a:pos x="T2" y="T3"/>
                </a:cxn>
                <a:cxn ang="0">
                  <a:pos x="T4" y="T5"/>
                </a:cxn>
                <a:cxn ang="0">
                  <a:pos x="T6" y="T7"/>
                </a:cxn>
                <a:cxn ang="0">
                  <a:pos x="T8" y="T9"/>
                </a:cxn>
              </a:cxnLst>
              <a:rect l="0" t="0" r="r" b="b"/>
              <a:pathLst>
                <a:path w="44" h="28">
                  <a:moveTo>
                    <a:pt x="0" y="28"/>
                  </a:moveTo>
                  <a:lnTo>
                    <a:pt x="32" y="0"/>
                  </a:lnTo>
                  <a:lnTo>
                    <a:pt x="44" y="0"/>
                  </a:lnTo>
                  <a:lnTo>
                    <a:pt x="13" y="28"/>
                  </a:lnTo>
                  <a:lnTo>
                    <a:pt x="0" y="28"/>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21" name="Freeform 704"/>
            <p:cNvSpPr>
              <a:spLocks/>
            </p:cNvSpPr>
            <p:nvPr/>
          </p:nvSpPr>
          <p:spPr bwMode="auto">
            <a:xfrm>
              <a:off x="5442" y="2588"/>
              <a:ext cx="15" cy="9"/>
            </a:xfrm>
            <a:custGeom>
              <a:avLst/>
              <a:gdLst>
                <a:gd name="T0" fmla="*/ 0 w 42"/>
                <a:gd name="T1" fmla="*/ 28 h 28"/>
                <a:gd name="T2" fmla="*/ 29 w 42"/>
                <a:gd name="T3" fmla="*/ 0 h 28"/>
                <a:gd name="T4" fmla="*/ 42 w 42"/>
                <a:gd name="T5" fmla="*/ 0 h 28"/>
                <a:gd name="T6" fmla="*/ 12 w 42"/>
                <a:gd name="T7" fmla="*/ 28 h 28"/>
                <a:gd name="T8" fmla="*/ 0 w 42"/>
                <a:gd name="T9" fmla="*/ 28 h 28"/>
              </a:gdLst>
              <a:ahLst/>
              <a:cxnLst>
                <a:cxn ang="0">
                  <a:pos x="T0" y="T1"/>
                </a:cxn>
                <a:cxn ang="0">
                  <a:pos x="T2" y="T3"/>
                </a:cxn>
                <a:cxn ang="0">
                  <a:pos x="T4" y="T5"/>
                </a:cxn>
                <a:cxn ang="0">
                  <a:pos x="T6" y="T7"/>
                </a:cxn>
                <a:cxn ang="0">
                  <a:pos x="T8" y="T9"/>
                </a:cxn>
              </a:cxnLst>
              <a:rect l="0" t="0" r="r" b="b"/>
              <a:pathLst>
                <a:path w="42" h="28">
                  <a:moveTo>
                    <a:pt x="0" y="28"/>
                  </a:moveTo>
                  <a:lnTo>
                    <a:pt x="29" y="0"/>
                  </a:lnTo>
                  <a:lnTo>
                    <a:pt x="42" y="0"/>
                  </a:lnTo>
                  <a:lnTo>
                    <a:pt x="12" y="28"/>
                  </a:lnTo>
                  <a:lnTo>
                    <a:pt x="0" y="28"/>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22" name="Freeform 705"/>
            <p:cNvSpPr>
              <a:spLocks/>
            </p:cNvSpPr>
            <p:nvPr/>
          </p:nvSpPr>
          <p:spPr bwMode="auto">
            <a:xfrm>
              <a:off x="5452" y="2578"/>
              <a:ext cx="16" cy="10"/>
            </a:xfrm>
            <a:custGeom>
              <a:avLst/>
              <a:gdLst>
                <a:gd name="T0" fmla="*/ 0 w 43"/>
                <a:gd name="T1" fmla="*/ 29 h 29"/>
                <a:gd name="T2" fmla="*/ 32 w 43"/>
                <a:gd name="T3" fmla="*/ 0 h 29"/>
                <a:gd name="T4" fmla="*/ 43 w 43"/>
                <a:gd name="T5" fmla="*/ 0 h 29"/>
                <a:gd name="T6" fmla="*/ 13 w 43"/>
                <a:gd name="T7" fmla="*/ 29 h 29"/>
                <a:gd name="T8" fmla="*/ 0 w 43"/>
                <a:gd name="T9" fmla="*/ 29 h 29"/>
              </a:gdLst>
              <a:ahLst/>
              <a:cxnLst>
                <a:cxn ang="0">
                  <a:pos x="T0" y="T1"/>
                </a:cxn>
                <a:cxn ang="0">
                  <a:pos x="T2" y="T3"/>
                </a:cxn>
                <a:cxn ang="0">
                  <a:pos x="T4" y="T5"/>
                </a:cxn>
                <a:cxn ang="0">
                  <a:pos x="T6" y="T7"/>
                </a:cxn>
                <a:cxn ang="0">
                  <a:pos x="T8" y="T9"/>
                </a:cxn>
              </a:cxnLst>
              <a:rect l="0" t="0" r="r" b="b"/>
              <a:pathLst>
                <a:path w="43" h="29">
                  <a:moveTo>
                    <a:pt x="0" y="29"/>
                  </a:moveTo>
                  <a:lnTo>
                    <a:pt x="32" y="0"/>
                  </a:lnTo>
                  <a:lnTo>
                    <a:pt x="43" y="0"/>
                  </a:lnTo>
                  <a:lnTo>
                    <a:pt x="13" y="29"/>
                  </a:lnTo>
                  <a:lnTo>
                    <a:pt x="0" y="29"/>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23" name="Freeform 706"/>
            <p:cNvSpPr>
              <a:spLocks/>
            </p:cNvSpPr>
            <p:nvPr/>
          </p:nvSpPr>
          <p:spPr bwMode="auto">
            <a:xfrm>
              <a:off x="5463" y="2569"/>
              <a:ext cx="15" cy="9"/>
            </a:xfrm>
            <a:custGeom>
              <a:avLst/>
              <a:gdLst>
                <a:gd name="T0" fmla="*/ 0 w 41"/>
                <a:gd name="T1" fmla="*/ 27 h 27"/>
                <a:gd name="T2" fmla="*/ 31 w 41"/>
                <a:gd name="T3" fmla="*/ 0 h 27"/>
                <a:gd name="T4" fmla="*/ 41 w 41"/>
                <a:gd name="T5" fmla="*/ 0 h 27"/>
                <a:gd name="T6" fmla="*/ 11 w 41"/>
                <a:gd name="T7" fmla="*/ 27 h 27"/>
                <a:gd name="T8" fmla="*/ 0 w 41"/>
                <a:gd name="T9" fmla="*/ 27 h 27"/>
              </a:gdLst>
              <a:ahLst/>
              <a:cxnLst>
                <a:cxn ang="0">
                  <a:pos x="T0" y="T1"/>
                </a:cxn>
                <a:cxn ang="0">
                  <a:pos x="T2" y="T3"/>
                </a:cxn>
                <a:cxn ang="0">
                  <a:pos x="T4" y="T5"/>
                </a:cxn>
                <a:cxn ang="0">
                  <a:pos x="T6" y="T7"/>
                </a:cxn>
                <a:cxn ang="0">
                  <a:pos x="T8" y="T9"/>
                </a:cxn>
              </a:cxnLst>
              <a:rect l="0" t="0" r="r" b="b"/>
              <a:pathLst>
                <a:path w="41" h="27">
                  <a:moveTo>
                    <a:pt x="0" y="27"/>
                  </a:moveTo>
                  <a:lnTo>
                    <a:pt x="31" y="0"/>
                  </a:lnTo>
                  <a:lnTo>
                    <a:pt x="41" y="0"/>
                  </a:lnTo>
                  <a:lnTo>
                    <a:pt x="11" y="27"/>
                  </a:lnTo>
                  <a:lnTo>
                    <a:pt x="0" y="2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24" name="Freeform 707"/>
            <p:cNvSpPr>
              <a:spLocks/>
            </p:cNvSpPr>
            <p:nvPr/>
          </p:nvSpPr>
          <p:spPr bwMode="auto">
            <a:xfrm>
              <a:off x="5475" y="2560"/>
              <a:ext cx="14" cy="9"/>
            </a:xfrm>
            <a:custGeom>
              <a:avLst/>
              <a:gdLst>
                <a:gd name="T0" fmla="*/ 0 w 40"/>
                <a:gd name="T1" fmla="*/ 28 h 28"/>
                <a:gd name="T2" fmla="*/ 30 w 40"/>
                <a:gd name="T3" fmla="*/ 0 h 28"/>
                <a:gd name="T4" fmla="*/ 40 w 40"/>
                <a:gd name="T5" fmla="*/ 0 h 28"/>
                <a:gd name="T6" fmla="*/ 10 w 40"/>
                <a:gd name="T7" fmla="*/ 28 h 28"/>
                <a:gd name="T8" fmla="*/ 0 w 40"/>
                <a:gd name="T9" fmla="*/ 28 h 28"/>
              </a:gdLst>
              <a:ahLst/>
              <a:cxnLst>
                <a:cxn ang="0">
                  <a:pos x="T0" y="T1"/>
                </a:cxn>
                <a:cxn ang="0">
                  <a:pos x="T2" y="T3"/>
                </a:cxn>
                <a:cxn ang="0">
                  <a:pos x="T4" y="T5"/>
                </a:cxn>
                <a:cxn ang="0">
                  <a:pos x="T6" y="T7"/>
                </a:cxn>
                <a:cxn ang="0">
                  <a:pos x="T8" y="T9"/>
                </a:cxn>
              </a:cxnLst>
              <a:rect l="0" t="0" r="r" b="b"/>
              <a:pathLst>
                <a:path w="40" h="28">
                  <a:moveTo>
                    <a:pt x="0" y="28"/>
                  </a:moveTo>
                  <a:lnTo>
                    <a:pt x="30" y="0"/>
                  </a:lnTo>
                  <a:lnTo>
                    <a:pt x="40" y="0"/>
                  </a:lnTo>
                  <a:lnTo>
                    <a:pt x="10" y="28"/>
                  </a:lnTo>
                  <a:lnTo>
                    <a:pt x="0" y="2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25" name="Freeform 708"/>
            <p:cNvSpPr>
              <a:spLocks/>
            </p:cNvSpPr>
            <p:nvPr/>
          </p:nvSpPr>
          <p:spPr bwMode="auto">
            <a:xfrm>
              <a:off x="5486" y="2551"/>
              <a:ext cx="14" cy="9"/>
            </a:xfrm>
            <a:custGeom>
              <a:avLst/>
              <a:gdLst>
                <a:gd name="T0" fmla="*/ 0 w 41"/>
                <a:gd name="T1" fmla="*/ 28 h 28"/>
                <a:gd name="T2" fmla="*/ 31 w 41"/>
                <a:gd name="T3" fmla="*/ 0 h 28"/>
                <a:gd name="T4" fmla="*/ 41 w 41"/>
                <a:gd name="T5" fmla="*/ 0 h 28"/>
                <a:gd name="T6" fmla="*/ 10 w 41"/>
                <a:gd name="T7" fmla="*/ 28 h 28"/>
                <a:gd name="T8" fmla="*/ 0 w 41"/>
                <a:gd name="T9" fmla="*/ 28 h 28"/>
              </a:gdLst>
              <a:ahLst/>
              <a:cxnLst>
                <a:cxn ang="0">
                  <a:pos x="T0" y="T1"/>
                </a:cxn>
                <a:cxn ang="0">
                  <a:pos x="T2" y="T3"/>
                </a:cxn>
                <a:cxn ang="0">
                  <a:pos x="T4" y="T5"/>
                </a:cxn>
                <a:cxn ang="0">
                  <a:pos x="T6" y="T7"/>
                </a:cxn>
                <a:cxn ang="0">
                  <a:pos x="T8" y="T9"/>
                </a:cxn>
              </a:cxnLst>
              <a:rect l="0" t="0" r="r" b="b"/>
              <a:pathLst>
                <a:path w="41" h="28">
                  <a:moveTo>
                    <a:pt x="0" y="28"/>
                  </a:moveTo>
                  <a:lnTo>
                    <a:pt x="31" y="0"/>
                  </a:lnTo>
                  <a:lnTo>
                    <a:pt x="41" y="0"/>
                  </a:lnTo>
                  <a:lnTo>
                    <a:pt x="10" y="28"/>
                  </a:lnTo>
                  <a:lnTo>
                    <a:pt x="0" y="2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26" name="Freeform 709"/>
            <p:cNvSpPr>
              <a:spLocks/>
            </p:cNvSpPr>
            <p:nvPr/>
          </p:nvSpPr>
          <p:spPr bwMode="auto">
            <a:xfrm>
              <a:off x="5497" y="2541"/>
              <a:ext cx="14" cy="10"/>
            </a:xfrm>
            <a:custGeom>
              <a:avLst/>
              <a:gdLst>
                <a:gd name="T0" fmla="*/ 0 w 40"/>
                <a:gd name="T1" fmla="*/ 28 h 28"/>
                <a:gd name="T2" fmla="*/ 31 w 40"/>
                <a:gd name="T3" fmla="*/ 0 h 28"/>
                <a:gd name="T4" fmla="*/ 40 w 40"/>
                <a:gd name="T5" fmla="*/ 0 h 28"/>
                <a:gd name="T6" fmla="*/ 10 w 40"/>
                <a:gd name="T7" fmla="*/ 28 h 28"/>
                <a:gd name="T8" fmla="*/ 0 w 40"/>
                <a:gd name="T9" fmla="*/ 28 h 28"/>
              </a:gdLst>
              <a:ahLst/>
              <a:cxnLst>
                <a:cxn ang="0">
                  <a:pos x="T0" y="T1"/>
                </a:cxn>
                <a:cxn ang="0">
                  <a:pos x="T2" y="T3"/>
                </a:cxn>
                <a:cxn ang="0">
                  <a:pos x="T4" y="T5"/>
                </a:cxn>
                <a:cxn ang="0">
                  <a:pos x="T6" y="T7"/>
                </a:cxn>
                <a:cxn ang="0">
                  <a:pos x="T8" y="T9"/>
                </a:cxn>
              </a:cxnLst>
              <a:rect l="0" t="0" r="r" b="b"/>
              <a:pathLst>
                <a:path w="40" h="28">
                  <a:moveTo>
                    <a:pt x="0" y="28"/>
                  </a:moveTo>
                  <a:lnTo>
                    <a:pt x="31" y="0"/>
                  </a:lnTo>
                  <a:lnTo>
                    <a:pt x="40" y="0"/>
                  </a:lnTo>
                  <a:lnTo>
                    <a:pt x="10" y="28"/>
                  </a:lnTo>
                  <a:lnTo>
                    <a:pt x="0" y="28"/>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27" name="Freeform 710"/>
            <p:cNvSpPr>
              <a:spLocks/>
            </p:cNvSpPr>
            <p:nvPr/>
          </p:nvSpPr>
          <p:spPr bwMode="auto">
            <a:xfrm>
              <a:off x="5508" y="2532"/>
              <a:ext cx="15" cy="9"/>
            </a:xfrm>
            <a:custGeom>
              <a:avLst/>
              <a:gdLst>
                <a:gd name="T0" fmla="*/ 0 w 40"/>
                <a:gd name="T1" fmla="*/ 29 h 29"/>
                <a:gd name="T2" fmla="*/ 31 w 40"/>
                <a:gd name="T3" fmla="*/ 0 h 29"/>
                <a:gd name="T4" fmla="*/ 40 w 40"/>
                <a:gd name="T5" fmla="*/ 0 h 29"/>
                <a:gd name="T6" fmla="*/ 9 w 40"/>
                <a:gd name="T7" fmla="*/ 29 h 29"/>
                <a:gd name="T8" fmla="*/ 0 w 40"/>
                <a:gd name="T9" fmla="*/ 29 h 29"/>
              </a:gdLst>
              <a:ahLst/>
              <a:cxnLst>
                <a:cxn ang="0">
                  <a:pos x="T0" y="T1"/>
                </a:cxn>
                <a:cxn ang="0">
                  <a:pos x="T2" y="T3"/>
                </a:cxn>
                <a:cxn ang="0">
                  <a:pos x="T4" y="T5"/>
                </a:cxn>
                <a:cxn ang="0">
                  <a:pos x="T6" y="T7"/>
                </a:cxn>
                <a:cxn ang="0">
                  <a:pos x="T8" y="T9"/>
                </a:cxn>
              </a:cxnLst>
              <a:rect l="0" t="0" r="r" b="b"/>
              <a:pathLst>
                <a:path w="40" h="29">
                  <a:moveTo>
                    <a:pt x="0" y="29"/>
                  </a:moveTo>
                  <a:lnTo>
                    <a:pt x="31" y="0"/>
                  </a:lnTo>
                  <a:lnTo>
                    <a:pt x="40" y="0"/>
                  </a:lnTo>
                  <a:lnTo>
                    <a:pt x="9" y="29"/>
                  </a:lnTo>
                  <a:lnTo>
                    <a:pt x="0" y="29"/>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28" name="Freeform 711"/>
            <p:cNvSpPr>
              <a:spLocks/>
            </p:cNvSpPr>
            <p:nvPr/>
          </p:nvSpPr>
          <p:spPr bwMode="auto">
            <a:xfrm>
              <a:off x="5520" y="2523"/>
              <a:ext cx="10" cy="9"/>
            </a:xfrm>
            <a:custGeom>
              <a:avLst/>
              <a:gdLst>
                <a:gd name="T0" fmla="*/ 0 w 30"/>
                <a:gd name="T1" fmla="*/ 27 h 27"/>
                <a:gd name="T2" fmla="*/ 30 w 30"/>
                <a:gd name="T3" fmla="*/ 0 h 27"/>
                <a:gd name="T4" fmla="*/ 30 w 30"/>
                <a:gd name="T5" fmla="*/ 7 h 27"/>
                <a:gd name="T6" fmla="*/ 9 w 30"/>
                <a:gd name="T7" fmla="*/ 27 h 27"/>
                <a:gd name="T8" fmla="*/ 0 w 30"/>
                <a:gd name="T9" fmla="*/ 27 h 27"/>
              </a:gdLst>
              <a:ahLst/>
              <a:cxnLst>
                <a:cxn ang="0">
                  <a:pos x="T0" y="T1"/>
                </a:cxn>
                <a:cxn ang="0">
                  <a:pos x="T2" y="T3"/>
                </a:cxn>
                <a:cxn ang="0">
                  <a:pos x="T4" y="T5"/>
                </a:cxn>
                <a:cxn ang="0">
                  <a:pos x="T6" y="T7"/>
                </a:cxn>
                <a:cxn ang="0">
                  <a:pos x="T8" y="T9"/>
                </a:cxn>
              </a:cxnLst>
              <a:rect l="0" t="0" r="r" b="b"/>
              <a:pathLst>
                <a:path w="30" h="27">
                  <a:moveTo>
                    <a:pt x="0" y="27"/>
                  </a:moveTo>
                  <a:lnTo>
                    <a:pt x="30" y="0"/>
                  </a:lnTo>
                  <a:lnTo>
                    <a:pt x="30" y="7"/>
                  </a:lnTo>
                  <a:lnTo>
                    <a:pt x="9" y="27"/>
                  </a:lnTo>
                  <a:lnTo>
                    <a:pt x="0" y="27"/>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29" name="Freeform 712"/>
            <p:cNvSpPr>
              <a:spLocks/>
            </p:cNvSpPr>
            <p:nvPr/>
          </p:nvSpPr>
          <p:spPr bwMode="auto">
            <a:xfrm>
              <a:off x="5314" y="2522"/>
              <a:ext cx="219" cy="182"/>
            </a:xfrm>
            <a:custGeom>
              <a:avLst/>
              <a:gdLst>
                <a:gd name="T0" fmla="*/ 605 w 605"/>
                <a:gd name="T1" fmla="*/ 3 h 548"/>
                <a:gd name="T2" fmla="*/ 595 w 605"/>
                <a:gd name="T3" fmla="*/ 0 h 548"/>
                <a:gd name="T4" fmla="*/ 0 w 605"/>
                <a:gd name="T5" fmla="*/ 542 h 548"/>
                <a:gd name="T6" fmla="*/ 8 w 605"/>
                <a:gd name="T7" fmla="*/ 548 h 548"/>
                <a:gd name="T8" fmla="*/ 604 w 605"/>
                <a:gd name="T9" fmla="*/ 6 h 548"/>
                <a:gd name="T10" fmla="*/ 594 w 605"/>
                <a:gd name="T11" fmla="*/ 3 h 548"/>
                <a:gd name="T12" fmla="*/ 605 w 605"/>
                <a:gd name="T13" fmla="*/ 3 h 548"/>
              </a:gdLst>
              <a:ahLst/>
              <a:cxnLst>
                <a:cxn ang="0">
                  <a:pos x="T0" y="T1"/>
                </a:cxn>
                <a:cxn ang="0">
                  <a:pos x="T2" y="T3"/>
                </a:cxn>
                <a:cxn ang="0">
                  <a:pos x="T4" y="T5"/>
                </a:cxn>
                <a:cxn ang="0">
                  <a:pos x="T6" y="T7"/>
                </a:cxn>
                <a:cxn ang="0">
                  <a:pos x="T8" y="T9"/>
                </a:cxn>
                <a:cxn ang="0">
                  <a:pos x="T10" y="T11"/>
                </a:cxn>
                <a:cxn ang="0">
                  <a:pos x="T12" y="T13"/>
                </a:cxn>
              </a:cxnLst>
              <a:rect l="0" t="0" r="r" b="b"/>
              <a:pathLst>
                <a:path w="605" h="548">
                  <a:moveTo>
                    <a:pt x="605" y="3"/>
                  </a:moveTo>
                  <a:lnTo>
                    <a:pt x="595" y="0"/>
                  </a:lnTo>
                  <a:lnTo>
                    <a:pt x="0" y="542"/>
                  </a:lnTo>
                  <a:lnTo>
                    <a:pt x="8" y="548"/>
                  </a:lnTo>
                  <a:lnTo>
                    <a:pt x="604" y="6"/>
                  </a:lnTo>
                  <a:lnTo>
                    <a:pt x="594" y="3"/>
                  </a:lnTo>
                  <a:lnTo>
                    <a:pt x="605"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30" name="Freeform 713"/>
            <p:cNvSpPr>
              <a:spLocks/>
            </p:cNvSpPr>
            <p:nvPr/>
          </p:nvSpPr>
          <p:spPr bwMode="auto">
            <a:xfrm>
              <a:off x="5528" y="2523"/>
              <a:ext cx="5" cy="3"/>
            </a:xfrm>
            <a:custGeom>
              <a:avLst/>
              <a:gdLst>
                <a:gd name="T0" fmla="*/ 10 w 11"/>
                <a:gd name="T1" fmla="*/ 10 h 10"/>
                <a:gd name="T2" fmla="*/ 11 w 11"/>
                <a:gd name="T3" fmla="*/ 7 h 10"/>
                <a:gd name="T4" fmla="*/ 11 w 11"/>
                <a:gd name="T5" fmla="*/ 0 h 10"/>
                <a:gd name="T6" fmla="*/ 0 w 11"/>
                <a:gd name="T7" fmla="*/ 0 h 10"/>
                <a:gd name="T8" fmla="*/ 0 w 11"/>
                <a:gd name="T9" fmla="*/ 7 h 10"/>
                <a:gd name="T10" fmla="*/ 1 w 11"/>
                <a:gd name="T11" fmla="*/ 4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lnTo>
                    <a:pt x="11" y="7"/>
                  </a:lnTo>
                  <a:lnTo>
                    <a:pt x="11" y="0"/>
                  </a:lnTo>
                  <a:lnTo>
                    <a:pt x="0" y="0"/>
                  </a:lnTo>
                  <a:lnTo>
                    <a:pt x="0" y="7"/>
                  </a:lnTo>
                  <a:lnTo>
                    <a:pt x="1" y="4"/>
                  </a:lnTo>
                  <a:lnTo>
                    <a:pt x="1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31" name="Freeform 714"/>
            <p:cNvSpPr>
              <a:spLocks/>
            </p:cNvSpPr>
            <p:nvPr/>
          </p:nvSpPr>
          <p:spPr bwMode="auto">
            <a:xfrm>
              <a:off x="5314" y="2524"/>
              <a:ext cx="218" cy="186"/>
            </a:xfrm>
            <a:custGeom>
              <a:avLst/>
              <a:gdLst>
                <a:gd name="T0" fmla="*/ 0 w 605"/>
                <a:gd name="T1" fmla="*/ 555 h 558"/>
                <a:gd name="T2" fmla="*/ 9 w 605"/>
                <a:gd name="T3" fmla="*/ 558 h 558"/>
                <a:gd name="T4" fmla="*/ 605 w 605"/>
                <a:gd name="T5" fmla="*/ 6 h 558"/>
                <a:gd name="T6" fmla="*/ 596 w 605"/>
                <a:gd name="T7" fmla="*/ 0 h 558"/>
                <a:gd name="T8" fmla="*/ 1 w 605"/>
                <a:gd name="T9" fmla="*/ 552 h 558"/>
                <a:gd name="T10" fmla="*/ 11 w 605"/>
                <a:gd name="T11" fmla="*/ 555 h 558"/>
                <a:gd name="T12" fmla="*/ 0 w 605"/>
                <a:gd name="T13" fmla="*/ 555 h 558"/>
              </a:gdLst>
              <a:ahLst/>
              <a:cxnLst>
                <a:cxn ang="0">
                  <a:pos x="T0" y="T1"/>
                </a:cxn>
                <a:cxn ang="0">
                  <a:pos x="T2" y="T3"/>
                </a:cxn>
                <a:cxn ang="0">
                  <a:pos x="T4" y="T5"/>
                </a:cxn>
                <a:cxn ang="0">
                  <a:pos x="T6" y="T7"/>
                </a:cxn>
                <a:cxn ang="0">
                  <a:pos x="T8" y="T9"/>
                </a:cxn>
                <a:cxn ang="0">
                  <a:pos x="T10" y="T11"/>
                </a:cxn>
                <a:cxn ang="0">
                  <a:pos x="T12" y="T13"/>
                </a:cxn>
              </a:cxnLst>
              <a:rect l="0" t="0" r="r" b="b"/>
              <a:pathLst>
                <a:path w="605" h="558">
                  <a:moveTo>
                    <a:pt x="0" y="555"/>
                  </a:moveTo>
                  <a:lnTo>
                    <a:pt x="9" y="558"/>
                  </a:lnTo>
                  <a:lnTo>
                    <a:pt x="605" y="6"/>
                  </a:lnTo>
                  <a:lnTo>
                    <a:pt x="596" y="0"/>
                  </a:lnTo>
                  <a:lnTo>
                    <a:pt x="1" y="552"/>
                  </a:lnTo>
                  <a:lnTo>
                    <a:pt x="11" y="555"/>
                  </a:lnTo>
                  <a:lnTo>
                    <a:pt x="0" y="5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32" name="Freeform 715"/>
            <p:cNvSpPr>
              <a:spLocks/>
            </p:cNvSpPr>
            <p:nvPr/>
          </p:nvSpPr>
          <p:spPr bwMode="auto">
            <a:xfrm>
              <a:off x="5314" y="2702"/>
              <a:ext cx="3" cy="7"/>
            </a:xfrm>
            <a:custGeom>
              <a:avLst/>
              <a:gdLst>
                <a:gd name="T0" fmla="*/ 1 w 11"/>
                <a:gd name="T1" fmla="*/ 0 h 20"/>
                <a:gd name="T2" fmla="*/ 0 w 11"/>
                <a:gd name="T3" fmla="*/ 3 h 20"/>
                <a:gd name="T4" fmla="*/ 0 w 11"/>
                <a:gd name="T5" fmla="*/ 20 h 20"/>
                <a:gd name="T6" fmla="*/ 11 w 11"/>
                <a:gd name="T7" fmla="*/ 20 h 20"/>
                <a:gd name="T8" fmla="*/ 11 w 11"/>
                <a:gd name="T9" fmla="*/ 3 h 20"/>
                <a:gd name="T10" fmla="*/ 9 w 11"/>
                <a:gd name="T11" fmla="*/ 6 h 20"/>
                <a:gd name="T12" fmla="*/ 1 w 1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1" y="0"/>
                  </a:moveTo>
                  <a:lnTo>
                    <a:pt x="0" y="3"/>
                  </a:lnTo>
                  <a:lnTo>
                    <a:pt x="0" y="20"/>
                  </a:lnTo>
                  <a:lnTo>
                    <a:pt x="11" y="20"/>
                  </a:lnTo>
                  <a:lnTo>
                    <a:pt x="11" y="3"/>
                  </a:lnTo>
                  <a:lnTo>
                    <a:pt x="9" y="6"/>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33" name="Rectangle 716"/>
            <p:cNvSpPr>
              <a:spLocks noChangeArrowheads="1"/>
            </p:cNvSpPr>
            <p:nvPr/>
          </p:nvSpPr>
          <p:spPr bwMode="auto">
            <a:xfrm>
              <a:off x="5145" y="2703"/>
              <a:ext cx="170" cy="1"/>
            </a:xfrm>
            <a:prstGeom prst="rect">
              <a:avLst/>
            </a:prstGeom>
            <a:solidFill>
              <a:srgbClr val="8B8B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de-DE" altLang="en-US" sz="1600" b="1">
                <a:solidFill>
                  <a:srgbClr val="000000"/>
                </a:solidFill>
                <a:latin typeface="Arial" panose="020B0604020202020204" pitchFamily="34" charset="0"/>
                <a:cs typeface="Angsana New" panose="02020603050405020304" pitchFamily="18" charset="-34"/>
              </a:endParaRPr>
            </a:p>
          </p:txBody>
        </p:sp>
        <p:sp>
          <p:nvSpPr>
            <p:cNvPr id="734" name="Freeform 717"/>
            <p:cNvSpPr>
              <a:spLocks/>
            </p:cNvSpPr>
            <p:nvPr/>
          </p:nvSpPr>
          <p:spPr bwMode="auto">
            <a:xfrm>
              <a:off x="5145" y="2702"/>
              <a:ext cx="172" cy="3"/>
            </a:xfrm>
            <a:custGeom>
              <a:avLst/>
              <a:gdLst>
                <a:gd name="T0" fmla="*/ 477 w 477"/>
                <a:gd name="T1" fmla="*/ 4 h 8"/>
                <a:gd name="T2" fmla="*/ 471 w 477"/>
                <a:gd name="T3" fmla="*/ 0 h 8"/>
                <a:gd name="T4" fmla="*/ 0 w 477"/>
                <a:gd name="T5" fmla="*/ 0 h 8"/>
                <a:gd name="T6" fmla="*/ 0 w 477"/>
                <a:gd name="T7" fmla="*/ 8 h 8"/>
                <a:gd name="T8" fmla="*/ 471 w 477"/>
                <a:gd name="T9" fmla="*/ 8 h 8"/>
                <a:gd name="T10" fmla="*/ 466 w 477"/>
                <a:gd name="T11" fmla="*/ 4 h 8"/>
                <a:gd name="T12" fmla="*/ 477 w 477"/>
                <a:gd name="T13" fmla="*/ 4 h 8"/>
                <a:gd name="T14" fmla="*/ 477 w 477"/>
                <a:gd name="T15" fmla="*/ 0 h 8"/>
                <a:gd name="T16" fmla="*/ 471 w 477"/>
                <a:gd name="T17" fmla="*/ 0 h 8"/>
                <a:gd name="T18" fmla="*/ 477 w 477"/>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8">
                  <a:moveTo>
                    <a:pt x="477" y="4"/>
                  </a:moveTo>
                  <a:lnTo>
                    <a:pt x="471" y="0"/>
                  </a:lnTo>
                  <a:lnTo>
                    <a:pt x="0" y="0"/>
                  </a:lnTo>
                  <a:lnTo>
                    <a:pt x="0" y="8"/>
                  </a:lnTo>
                  <a:lnTo>
                    <a:pt x="471" y="8"/>
                  </a:lnTo>
                  <a:lnTo>
                    <a:pt x="466" y="4"/>
                  </a:lnTo>
                  <a:lnTo>
                    <a:pt x="477" y="4"/>
                  </a:lnTo>
                  <a:lnTo>
                    <a:pt x="477" y="0"/>
                  </a:lnTo>
                  <a:lnTo>
                    <a:pt x="471" y="0"/>
                  </a:lnTo>
                  <a:lnTo>
                    <a:pt x="47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35" name="Freeform 718"/>
            <p:cNvSpPr>
              <a:spLocks/>
            </p:cNvSpPr>
            <p:nvPr/>
          </p:nvSpPr>
          <p:spPr bwMode="auto">
            <a:xfrm>
              <a:off x="5314" y="2703"/>
              <a:ext cx="3" cy="7"/>
            </a:xfrm>
            <a:custGeom>
              <a:avLst/>
              <a:gdLst>
                <a:gd name="T0" fmla="*/ 5 w 11"/>
                <a:gd name="T1" fmla="*/ 21 h 21"/>
                <a:gd name="T2" fmla="*/ 11 w 11"/>
                <a:gd name="T3" fmla="*/ 17 h 21"/>
                <a:gd name="T4" fmla="*/ 11 w 11"/>
                <a:gd name="T5" fmla="*/ 0 h 21"/>
                <a:gd name="T6" fmla="*/ 0 w 11"/>
                <a:gd name="T7" fmla="*/ 0 h 21"/>
                <a:gd name="T8" fmla="*/ 0 w 11"/>
                <a:gd name="T9" fmla="*/ 17 h 21"/>
                <a:gd name="T10" fmla="*/ 5 w 11"/>
                <a:gd name="T11" fmla="*/ 13 h 21"/>
                <a:gd name="T12" fmla="*/ 5 w 11"/>
                <a:gd name="T13" fmla="*/ 21 h 21"/>
                <a:gd name="T14" fmla="*/ 11 w 11"/>
                <a:gd name="T15" fmla="*/ 21 h 21"/>
                <a:gd name="T16" fmla="*/ 11 w 11"/>
                <a:gd name="T17" fmla="*/ 17 h 21"/>
                <a:gd name="T18" fmla="*/ 5 w 11"/>
                <a:gd name="T1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1">
                  <a:moveTo>
                    <a:pt x="5" y="21"/>
                  </a:moveTo>
                  <a:lnTo>
                    <a:pt x="11" y="17"/>
                  </a:lnTo>
                  <a:lnTo>
                    <a:pt x="11" y="0"/>
                  </a:lnTo>
                  <a:lnTo>
                    <a:pt x="0" y="0"/>
                  </a:lnTo>
                  <a:lnTo>
                    <a:pt x="0" y="17"/>
                  </a:lnTo>
                  <a:lnTo>
                    <a:pt x="5" y="13"/>
                  </a:lnTo>
                  <a:lnTo>
                    <a:pt x="5" y="21"/>
                  </a:lnTo>
                  <a:lnTo>
                    <a:pt x="11" y="21"/>
                  </a:lnTo>
                  <a:lnTo>
                    <a:pt x="11" y="17"/>
                  </a:lnTo>
                  <a:lnTo>
                    <a:pt x="5"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36" name="Freeform 719"/>
            <p:cNvSpPr>
              <a:spLocks/>
            </p:cNvSpPr>
            <p:nvPr/>
          </p:nvSpPr>
          <p:spPr bwMode="auto">
            <a:xfrm>
              <a:off x="5143" y="2708"/>
              <a:ext cx="172" cy="2"/>
            </a:xfrm>
            <a:custGeom>
              <a:avLst/>
              <a:gdLst>
                <a:gd name="T0" fmla="*/ 0 w 477"/>
                <a:gd name="T1" fmla="*/ 4 h 8"/>
                <a:gd name="T2" fmla="*/ 6 w 477"/>
                <a:gd name="T3" fmla="*/ 8 h 8"/>
                <a:gd name="T4" fmla="*/ 477 w 477"/>
                <a:gd name="T5" fmla="*/ 8 h 8"/>
                <a:gd name="T6" fmla="*/ 477 w 477"/>
                <a:gd name="T7" fmla="*/ 0 h 8"/>
                <a:gd name="T8" fmla="*/ 6 w 477"/>
                <a:gd name="T9" fmla="*/ 0 h 8"/>
                <a:gd name="T10" fmla="*/ 11 w 477"/>
                <a:gd name="T11" fmla="*/ 4 h 8"/>
                <a:gd name="T12" fmla="*/ 0 w 477"/>
                <a:gd name="T13" fmla="*/ 4 h 8"/>
                <a:gd name="T14" fmla="*/ 0 w 477"/>
                <a:gd name="T15" fmla="*/ 8 h 8"/>
                <a:gd name="T16" fmla="*/ 6 w 477"/>
                <a:gd name="T17" fmla="*/ 8 h 8"/>
                <a:gd name="T18" fmla="*/ 0 w 477"/>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8">
                  <a:moveTo>
                    <a:pt x="0" y="4"/>
                  </a:moveTo>
                  <a:lnTo>
                    <a:pt x="6" y="8"/>
                  </a:lnTo>
                  <a:lnTo>
                    <a:pt x="477" y="8"/>
                  </a:lnTo>
                  <a:lnTo>
                    <a:pt x="477" y="0"/>
                  </a:lnTo>
                  <a:lnTo>
                    <a:pt x="6" y="0"/>
                  </a:lnTo>
                  <a:lnTo>
                    <a:pt x="11" y="4"/>
                  </a:lnTo>
                  <a:lnTo>
                    <a:pt x="0" y="4"/>
                  </a:lnTo>
                  <a:lnTo>
                    <a:pt x="0" y="8"/>
                  </a:lnTo>
                  <a:lnTo>
                    <a:pt x="6" y="8"/>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37" name="Freeform 720"/>
            <p:cNvSpPr>
              <a:spLocks/>
            </p:cNvSpPr>
            <p:nvPr/>
          </p:nvSpPr>
          <p:spPr bwMode="auto">
            <a:xfrm>
              <a:off x="5143" y="2702"/>
              <a:ext cx="4" cy="7"/>
            </a:xfrm>
            <a:custGeom>
              <a:avLst/>
              <a:gdLst>
                <a:gd name="T0" fmla="*/ 6 w 11"/>
                <a:gd name="T1" fmla="*/ 0 h 21"/>
                <a:gd name="T2" fmla="*/ 0 w 11"/>
                <a:gd name="T3" fmla="*/ 4 h 21"/>
                <a:gd name="T4" fmla="*/ 0 w 11"/>
                <a:gd name="T5" fmla="*/ 21 h 21"/>
                <a:gd name="T6" fmla="*/ 11 w 11"/>
                <a:gd name="T7" fmla="*/ 21 h 21"/>
                <a:gd name="T8" fmla="*/ 11 w 11"/>
                <a:gd name="T9" fmla="*/ 4 h 21"/>
                <a:gd name="T10" fmla="*/ 6 w 11"/>
                <a:gd name="T11" fmla="*/ 8 h 21"/>
                <a:gd name="T12" fmla="*/ 6 w 11"/>
                <a:gd name="T13" fmla="*/ 0 h 21"/>
                <a:gd name="T14" fmla="*/ 0 w 11"/>
                <a:gd name="T15" fmla="*/ 0 h 21"/>
                <a:gd name="T16" fmla="*/ 0 w 11"/>
                <a:gd name="T17" fmla="*/ 4 h 21"/>
                <a:gd name="T18" fmla="*/ 6 w 1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1">
                  <a:moveTo>
                    <a:pt x="6" y="0"/>
                  </a:moveTo>
                  <a:lnTo>
                    <a:pt x="0" y="4"/>
                  </a:lnTo>
                  <a:lnTo>
                    <a:pt x="0" y="21"/>
                  </a:lnTo>
                  <a:lnTo>
                    <a:pt x="11" y="21"/>
                  </a:lnTo>
                  <a:lnTo>
                    <a:pt x="11" y="4"/>
                  </a:lnTo>
                  <a:lnTo>
                    <a:pt x="6" y="8"/>
                  </a:lnTo>
                  <a:lnTo>
                    <a:pt x="6" y="0"/>
                  </a:lnTo>
                  <a:lnTo>
                    <a:pt x="0" y="0"/>
                  </a:lnTo>
                  <a:lnTo>
                    <a:pt x="0" y="4"/>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38" name="Freeform 721"/>
            <p:cNvSpPr>
              <a:spLocks/>
            </p:cNvSpPr>
            <p:nvPr/>
          </p:nvSpPr>
          <p:spPr bwMode="auto">
            <a:xfrm>
              <a:off x="5145" y="2634"/>
              <a:ext cx="181" cy="7"/>
            </a:xfrm>
            <a:custGeom>
              <a:avLst/>
              <a:gdLst>
                <a:gd name="T0" fmla="*/ 41 w 500"/>
                <a:gd name="T1" fmla="*/ 0 h 21"/>
                <a:gd name="T2" fmla="*/ 0 w 500"/>
                <a:gd name="T3" fmla="*/ 21 h 21"/>
                <a:gd name="T4" fmla="*/ 471 w 500"/>
                <a:gd name="T5" fmla="*/ 21 h 21"/>
                <a:gd name="T6" fmla="*/ 500 w 500"/>
                <a:gd name="T7" fmla="*/ 0 h 21"/>
                <a:gd name="T8" fmla="*/ 41 w 500"/>
                <a:gd name="T9" fmla="*/ 0 h 21"/>
              </a:gdLst>
              <a:ahLst/>
              <a:cxnLst>
                <a:cxn ang="0">
                  <a:pos x="T0" y="T1"/>
                </a:cxn>
                <a:cxn ang="0">
                  <a:pos x="T2" y="T3"/>
                </a:cxn>
                <a:cxn ang="0">
                  <a:pos x="T4" y="T5"/>
                </a:cxn>
                <a:cxn ang="0">
                  <a:pos x="T6" y="T7"/>
                </a:cxn>
                <a:cxn ang="0">
                  <a:pos x="T8" y="T9"/>
                </a:cxn>
              </a:cxnLst>
              <a:rect l="0" t="0" r="r" b="b"/>
              <a:pathLst>
                <a:path w="500" h="21">
                  <a:moveTo>
                    <a:pt x="41" y="0"/>
                  </a:moveTo>
                  <a:lnTo>
                    <a:pt x="0" y="21"/>
                  </a:lnTo>
                  <a:lnTo>
                    <a:pt x="471" y="21"/>
                  </a:lnTo>
                  <a:lnTo>
                    <a:pt x="500" y="0"/>
                  </a:lnTo>
                  <a:lnTo>
                    <a:pt x="41"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39" name="Freeform 722"/>
            <p:cNvSpPr>
              <a:spLocks/>
            </p:cNvSpPr>
            <p:nvPr/>
          </p:nvSpPr>
          <p:spPr bwMode="auto">
            <a:xfrm>
              <a:off x="5160" y="2627"/>
              <a:ext cx="175" cy="7"/>
            </a:xfrm>
            <a:custGeom>
              <a:avLst/>
              <a:gdLst>
                <a:gd name="T0" fmla="*/ 0 w 487"/>
                <a:gd name="T1" fmla="*/ 21 h 21"/>
                <a:gd name="T2" fmla="*/ 41 w 487"/>
                <a:gd name="T3" fmla="*/ 0 h 21"/>
                <a:gd name="T4" fmla="*/ 487 w 487"/>
                <a:gd name="T5" fmla="*/ 0 h 21"/>
                <a:gd name="T6" fmla="*/ 459 w 487"/>
                <a:gd name="T7" fmla="*/ 21 h 21"/>
                <a:gd name="T8" fmla="*/ 0 w 487"/>
                <a:gd name="T9" fmla="*/ 21 h 21"/>
              </a:gdLst>
              <a:ahLst/>
              <a:cxnLst>
                <a:cxn ang="0">
                  <a:pos x="T0" y="T1"/>
                </a:cxn>
                <a:cxn ang="0">
                  <a:pos x="T2" y="T3"/>
                </a:cxn>
                <a:cxn ang="0">
                  <a:pos x="T4" y="T5"/>
                </a:cxn>
                <a:cxn ang="0">
                  <a:pos x="T6" y="T7"/>
                </a:cxn>
                <a:cxn ang="0">
                  <a:pos x="T8" y="T9"/>
                </a:cxn>
              </a:cxnLst>
              <a:rect l="0" t="0" r="r" b="b"/>
              <a:pathLst>
                <a:path w="487" h="21">
                  <a:moveTo>
                    <a:pt x="0" y="21"/>
                  </a:moveTo>
                  <a:lnTo>
                    <a:pt x="41" y="0"/>
                  </a:lnTo>
                  <a:lnTo>
                    <a:pt x="487" y="0"/>
                  </a:lnTo>
                  <a:lnTo>
                    <a:pt x="459" y="21"/>
                  </a:lnTo>
                  <a:lnTo>
                    <a:pt x="0" y="21"/>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40" name="Freeform 723"/>
            <p:cNvSpPr>
              <a:spLocks/>
            </p:cNvSpPr>
            <p:nvPr/>
          </p:nvSpPr>
          <p:spPr bwMode="auto">
            <a:xfrm>
              <a:off x="5175" y="2619"/>
              <a:ext cx="171" cy="8"/>
            </a:xfrm>
            <a:custGeom>
              <a:avLst/>
              <a:gdLst>
                <a:gd name="T0" fmla="*/ 0 w 476"/>
                <a:gd name="T1" fmla="*/ 23 h 23"/>
                <a:gd name="T2" fmla="*/ 43 w 476"/>
                <a:gd name="T3" fmla="*/ 0 h 23"/>
                <a:gd name="T4" fmla="*/ 476 w 476"/>
                <a:gd name="T5" fmla="*/ 0 h 23"/>
                <a:gd name="T6" fmla="*/ 446 w 476"/>
                <a:gd name="T7" fmla="*/ 23 h 23"/>
                <a:gd name="T8" fmla="*/ 0 w 476"/>
                <a:gd name="T9" fmla="*/ 23 h 23"/>
              </a:gdLst>
              <a:ahLst/>
              <a:cxnLst>
                <a:cxn ang="0">
                  <a:pos x="T0" y="T1"/>
                </a:cxn>
                <a:cxn ang="0">
                  <a:pos x="T2" y="T3"/>
                </a:cxn>
                <a:cxn ang="0">
                  <a:pos x="T4" y="T5"/>
                </a:cxn>
                <a:cxn ang="0">
                  <a:pos x="T6" y="T7"/>
                </a:cxn>
                <a:cxn ang="0">
                  <a:pos x="T8" y="T9"/>
                </a:cxn>
              </a:cxnLst>
              <a:rect l="0" t="0" r="r" b="b"/>
              <a:pathLst>
                <a:path w="476" h="23">
                  <a:moveTo>
                    <a:pt x="0" y="23"/>
                  </a:moveTo>
                  <a:lnTo>
                    <a:pt x="43" y="0"/>
                  </a:lnTo>
                  <a:lnTo>
                    <a:pt x="476" y="0"/>
                  </a:lnTo>
                  <a:lnTo>
                    <a:pt x="446" y="23"/>
                  </a:lnTo>
                  <a:lnTo>
                    <a:pt x="0" y="2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41" name="Freeform 724"/>
            <p:cNvSpPr>
              <a:spLocks/>
            </p:cNvSpPr>
            <p:nvPr/>
          </p:nvSpPr>
          <p:spPr bwMode="auto">
            <a:xfrm>
              <a:off x="5190" y="2612"/>
              <a:ext cx="168" cy="7"/>
            </a:xfrm>
            <a:custGeom>
              <a:avLst/>
              <a:gdLst>
                <a:gd name="T0" fmla="*/ 0 w 464"/>
                <a:gd name="T1" fmla="*/ 22 h 22"/>
                <a:gd name="T2" fmla="*/ 42 w 464"/>
                <a:gd name="T3" fmla="*/ 0 h 22"/>
                <a:gd name="T4" fmla="*/ 464 w 464"/>
                <a:gd name="T5" fmla="*/ 0 h 22"/>
                <a:gd name="T6" fmla="*/ 433 w 464"/>
                <a:gd name="T7" fmla="*/ 22 h 22"/>
                <a:gd name="T8" fmla="*/ 0 w 464"/>
                <a:gd name="T9" fmla="*/ 22 h 22"/>
              </a:gdLst>
              <a:ahLst/>
              <a:cxnLst>
                <a:cxn ang="0">
                  <a:pos x="T0" y="T1"/>
                </a:cxn>
                <a:cxn ang="0">
                  <a:pos x="T2" y="T3"/>
                </a:cxn>
                <a:cxn ang="0">
                  <a:pos x="T4" y="T5"/>
                </a:cxn>
                <a:cxn ang="0">
                  <a:pos x="T6" y="T7"/>
                </a:cxn>
                <a:cxn ang="0">
                  <a:pos x="T8" y="T9"/>
                </a:cxn>
              </a:cxnLst>
              <a:rect l="0" t="0" r="r" b="b"/>
              <a:pathLst>
                <a:path w="464" h="22">
                  <a:moveTo>
                    <a:pt x="0" y="22"/>
                  </a:moveTo>
                  <a:lnTo>
                    <a:pt x="42" y="0"/>
                  </a:lnTo>
                  <a:lnTo>
                    <a:pt x="464" y="0"/>
                  </a:lnTo>
                  <a:lnTo>
                    <a:pt x="433" y="22"/>
                  </a:lnTo>
                  <a:lnTo>
                    <a:pt x="0" y="2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42" name="Freeform 725"/>
            <p:cNvSpPr>
              <a:spLocks/>
            </p:cNvSpPr>
            <p:nvPr/>
          </p:nvSpPr>
          <p:spPr bwMode="auto">
            <a:xfrm>
              <a:off x="5205" y="2605"/>
              <a:ext cx="164" cy="7"/>
            </a:xfrm>
            <a:custGeom>
              <a:avLst/>
              <a:gdLst>
                <a:gd name="T0" fmla="*/ 0 w 452"/>
                <a:gd name="T1" fmla="*/ 22 h 22"/>
                <a:gd name="T2" fmla="*/ 43 w 452"/>
                <a:gd name="T3" fmla="*/ 0 h 22"/>
                <a:gd name="T4" fmla="*/ 452 w 452"/>
                <a:gd name="T5" fmla="*/ 0 h 22"/>
                <a:gd name="T6" fmla="*/ 422 w 452"/>
                <a:gd name="T7" fmla="*/ 22 h 22"/>
                <a:gd name="T8" fmla="*/ 0 w 452"/>
                <a:gd name="T9" fmla="*/ 22 h 22"/>
              </a:gdLst>
              <a:ahLst/>
              <a:cxnLst>
                <a:cxn ang="0">
                  <a:pos x="T0" y="T1"/>
                </a:cxn>
                <a:cxn ang="0">
                  <a:pos x="T2" y="T3"/>
                </a:cxn>
                <a:cxn ang="0">
                  <a:pos x="T4" y="T5"/>
                </a:cxn>
                <a:cxn ang="0">
                  <a:pos x="T6" y="T7"/>
                </a:cxn>
                <a:cxn ang="0">
                  <a:pos x="T8" y="T9"/>
                </a:cxn>
              </a:cxnLst>
              <a:rect l="0" t="0" r="r" b="b"/>
              <a:pathLst>
                <a:path w="452" h="22">
                  <a:moveTo>
                    <a:pt x="0" y="22"/>
                  </a:moveTo>
                  <a:lnTo>
                    <a:pt x="43" y="0"/>
                  </a:lnTo>
                  <a:lnTo>
                    <a:pt x="452" y="0"/>
                  </a:lnTo>
                  <a:lnTo>
                    <a:pt x="422" y="22"/>
                  </a:lnTo>
                  <a:lnTo>
                    <a:pt x="0" y="2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43" name="Freeform 726"/>
            <p:cNvSpPr>
              <a:spLocks/>
            </p:cNvSpPr>
            <p:nvPr/>
          </p:nvSpPr>
          <p:spPr bwMode="auto">
            <a:xfrm>
              <a:off x="5221" y="2597"/>
              <a:ext cx="159" cy="8"/>
            </a:xfrm>
            <a:custGeom>
              <a:avLst/>
              <a:gdLst>
                <a:gd name="T0" fmla="*/ 0 w 439"/>
                <a:gd name="T1" fmla="*/ 22 h 22"/>
                <a:gd name="T2" fmla="*/ 44 w 439"/>
                <a:gd name="T3" fmla="*/ 0 h 22"/>
                <a:gd name="T4" fmla="*/ 439 w 439"/>
                <a:gd name="T5" fmla="*/ 0 h 22"/>
                <a:gd name="T6" fmla="*/ 409 w 439"/>
                <a:gd name="T7" fmla="*/ 22 h 22"/>
                <a:gd name="T8" fmla="*/ 0 w 439"/>
                <a:gd name="T9" fmla="*/ 22 h 22"/>
              </a:gdLst>
              <a:ahLst/>
              <a:cxnLst>
                <a:cxn ang="0">
                  <a:pos x="T0" y="T1"/>
                </a:cxn>
                <a:cxn ang="0">
                  <a:pos x="T2" y="T3"/>
                </a:cxn>
                <a:cxn ang="0">
                  <a:pos x="T4" y="T5"/>
                </a:cxn>
                <a:cxn ang="0">
                  <a:pos x="T6" y="T7"/>
                </a:cxn>
                <a:cxn ang="0">
                  <a:pos x="T8" y="T9"/>
                </a:cxn>
              </a:cxnLst>
              <a:rect l="0" t="0" r="r" b="b"/>
              <a:pathLst>
                <a:path w="439" h="22">
                  <a:moveTo>
                    <a:pt x="0" y="22"/>
                  </a:moveTo>
                  <a:lnTo>
                    <a:pt x="44" y="0"/>
                  </a:lnTo>
                  <a:lnTo>
                    <a:pt x="439" y="0"/>
                  </a:lnTo>
                  <a:lnTo>
                    <a:pt x="409" y="22"/>
                  </a:lnTo>
                  <a:lnTo>
                    <a:pt x="0" y="2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44" name="Freeform 727"/>
            <p:cNvSpPr>
              <a:spLocks/>
            </p:cNvSpPr>
            <p:nvPr/>
          </p:nvSpPr>
          <p:spPr bwMode="auto">
            <a:xfrm>
              <a:off x="5237" y="2590"/>
              <a:ext cx="154" cy="7"/>
            </a:xfrm>
            <a:custGeom>
              <a:avLst/>
              <a:gdLst>
                <a:gd name="T0" fmla="*/ 0 w 425"/>
                <a:gd name="T1" fmla="*/ 23 h 23"/>
                <a:gd name="T2" fmla="*/ 43 w 425"/>
                <a:gd name="T3" fmla="*/ 0 h 23"/>
                <a:gd name="T4" fmla="*/ 425 w 425"/>
                <a:gd name="T5" fmla="*/ 0 h 23"/>
                <a:gd name="T6" fmla="*/ 395 w 425"/>
                <a:gd name="T7" fmla="*/ 23 h 23"/>
                <a:gd name="T8" fmla="*/ 0 w 425"/>
                <a:gd name="T9" fmla="*/ 23 h 23"/>
              </a:gdLst>
              <a:ahLst/>
              <a:cxnLst>
                <a:cxn ang="0">
                  <a:pos x="T0" y="T1"/>
                </a:cxn>
                <a:cxn ang="0">
                  <a:pos x="T2" y="T3"/>
                </a:cxn>
                <a:cxn ang="0">
                  <a:pos x="T4" y="T5"/>
                </a:cxn>
                <a:cxn ang="0">
                  <a:pos x="T6" y="T7"/>
                </a:cxn>
                <a:cxn ang="0">
                  <a:pos x="T8" y="T9"/>
                </a:cxn>
              </a:cxnLst>
              <a:rect l="0" t="0" r="r" b="b"/>
              <a:pathLst>
                <a:path w="425" h="23">
                  <a:moveTo>
                    <a:pt x="0" y="23"/>
                  </a:moveTo>
                  <a:lnTo>
                    <a:pt x="43" y="0"/>
                  </a:lnTo>
                  <a:lnTo>
                    <a:pt x="425" y="0"/>
                  </a:lnTo>
                  <a:lnTo>
                    <a:pt x="395" y="23"/>
                  </a:lnTo>
                  <a:lnTo>
                    <a:pt x="0" y="23"/>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45" name="Freeform 728"/>
            <p:cNvSpPr>
              <a:spLocks/>
            </p:cNvSpPr>
            <p:nvPr/>
          </p:nvSpPr>
          <p:spPr bwMode="auto">
            <a:xfrm>
              <a:off x="5252" y="2582"/>
              <a:ext cx="148" cy="8"/>
            </a:xfrm>
            <a:custGeom>
              <a:avLst/>
              <a:gdLst>
                <a:gd name="T0" fmla="*/ 0 w 411"/>
                <a:gd name="T1" fmla="*/ 22 h 22"/>
                <a:gd name="T2" fmla="*/ 42 w 411"/>
                <a:gd name="T3" fmla="*/ 0 h 22"/>
                <a:gd name="T4" fmla="*/ 411 w 411"/>
                <a:gd name="T5" fmla="*/ 0 h 22"/>
                <a:gd name="T6" fmla="*/ 382 w 411"/>
                <a:gd name="T7" fmla="*/ 22 h 22"/>
                <a:gd name="T8" fmla="*/ 0 w 411"/>
                <a:gd name="T9" fmla="*/ 22 h 22"/>
              </a:gdLst>
              <a:ahLst/>
              <a:cxnLst>
                <a:cxn ang="0">
                  <a:pos x="T0" y="T1"/>
                </a:cxn>
                <a:cxn ang="0">
                  <a:pos x="T2" y="T3"/>
                </a:cxn>
                <a:cxn ang="0">
                  <a:pos x="T4" y="T5"/>
                </a:cxn>
                <a:cxn ang="0">
                  <a:pos x="T6" y="T7"/>
                </a:cxn>
                <a:cxn ang="0">
                  <a:pos x="T8" y="T9"/>
                </a:cxn>
              </a:cxnLst>
              <a:rect l="0" t="0" r="r" b="b"/>
              <a:pathLst>
                <a:path w="411" h="22">
                  <a:moveTo>
                    <a:pt x="0" y="22"/>
                  </a:moveTo>
                  <a:lnTo>
                    <a:pt x="42" y="0"/>
                  </a:lnTo>
                  <a:lnTo>
                    <a:pt x="411" y="0"/>
                  </a:lnTo>
                  <a:lnTo>
                    <a:pt x="382" y="22"/>
                  </a:lnTo>
                  <a:lnTo>
                    <a:pt x="0" y="2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46" name="Freeform 729"/>
            <p:cNvSpPr>
              <a:spLocks/>
            </p:cNvSpPr>
            <p:nvPr/>
          </p:nvSpPr>
          <p:spPr bwMode="auto">
            <a:xfrm>
              <a:off x="5267" y="2575"/>
              <a:ext cx="144" cy="7"/>
            </a:xfrm>
            <a:custGeom>
              <a:avLst/>
              <a:gdLst>
                <a:gd name="T0" fmla="*/ 0 w 399"/>
                <a:gd name="T1" fmla="*/ 22 h 22"/>
                <a:gd name="T2" fmla="*/ 43 w 399"/>
                <a:gd name="T3" fmla="*/ 0 h 22"/>
                <a:gd name="T4" fmla="*/ 399 w 399"/>
                <a:gd name="T5" fmla="*/ 0 h 22"/>
                <a:gd name="T6" fmla="*/ 369 w 399"/>
                <a:gd name="T7" fmla="*/ 22 h 22"/>
                <a:gd name="T8" fmla="*/ 0 w 399"/>
                <a:gd name="T9" fmla="*/ 22 h 22"/>
              </a:gdLst>
              <a:ahLst/>
              <a:cxnLst>
                <a:cxn ang="0">
                  <a:pos x="T0" y="T1"/>
                </a:cxn>
                <a:cxn ang="0">
                  <a:pos x="T2" y="T3"/>
                </a:cxn>
                <a:cxn ang="0">
                  <a:pos x="T4" y="T5"/>
                </a:cxn>
                <a:cxn ang="0">
                  <a:pos x="T6" y="T7"/>
                </a:cxn>
                <a:cxn ang="0">
                  <a:pos x="T8" y="T9"/>
                </a:cxn>
              </a:cxnLst>
              <a:rect l="0" t="0" r="r" b="b"/>
              <a:pathLst>
                <a:path w="399" h="22">
                  <a:moveTo>
                    <a:pt x="0" y="22"/>
                  </a:moveTo>
                  <a:lnTo>
                    <a:pt x="43" y="0"/>
                  </a:lnTo>
                  <a:lnTo>
                    <a:pt x="399" y="0"/>
                  </a:lnTo>
                  <a:lnTo>
                    <a:pt x="369" y="22"/>
                  </a:lnTo>
                  <a:lnTo>
                    <a:pt x="0" y="22"/>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47" name="Freeform 730"/>
            <p:cNvSpPr>
              <a:spLocks/>
            </p:cNvSpPr>
            <p:nvPr/>
          </p:nvSpPr>
          <p:spPr bwMode="auto">
            <a:xfrm>
              <a:off x="5283" y="2567"/>
              <a:ext cx="139" cy="8"/>
            </a:xfrm>
            <a:custGeom>
              <a:avLst/>
              <a:gdLst>
                <a:gd name="T0" fmla="*/ 0 w 386"/>
                <a:gd name="T1" fmla="*/ 23 h 23"/>
                <a:gd name="T2" fmla="*/ 44 w 386"/>
                <a:gd name="T3" fmla="*/ 0 h 23"/>
                <a:gd name="T4" fmla="*/ 386 w 386"/>
                <a:gd name="T5" fmla="*/ 0 h 23"/>
                <a:gd name="T6" fmla="*/ 356 w 386"/>
                <a:gd name="T7" fmla="*/ 23 h 23"/>
                <a:gd name="T8" fmla="*/ 0 w 386"/>
                <a:gd name="T9" fmla="*/ 23 h 23"/>
              </a:gdLst>
              <a:ahLst/>
              <a:cxnLst>
                <a:cxn ang="0">
                  <a:pos x="T0" y="T1"/>
                </a:cxn>
                <a:cxn ang="0">
                  <a:pos x="T2" y="T3"/>
                </a:cxn>
                <a:cxn ang="0">
                  <a:pos x="T4" y="T5"/>
                </a:cxn>
                <a:cxn ang="0">
                  <a:pos x="T6" y="T7"/>
                </a:cxn>
                <a:cxn ang="0">
                  <a:pos x="T8" y="T9"/>
                </a:cxn>
              </a:cxnLst>
              <a:rect l="0" t="0" r="r" b="b"/>
              <a:pathLst>
                <a:path w="386" h="23">
                  <a:moveTo>
                    <a:pt x="0" y="23"/>
                  </a:moveTo>
                  <a:lnTo>
                    <a:pt x="44" y="0"/>
                  </a:lnTo>
                  <a:lnTo>
                    <a:pt x="386" y="0"/>
                  </a:lnTo>
                  <a:lnTo>
                    <a:pt x="356" y="23"/>
                  </a:lnTo>
                  <a:lnTo>
                    <a:pt x="0" y="2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48" name="Freeform 731"/>
            <p:cNvSpPr>
              <a:spLocks/>
            </p:cNvSpPr>
            <p:nvPr/>
          </p:nvSpPr>
          <p:spPr bwMode="auto">
            <a:xfrm>
              <a:off x="5299" y="2560"/>
              <a:ext cx="134" cy="7"/>
            </a:xfrm>
            <a:custGeom>
              <a:avLst/>
              <a:gdLst>
                <a:gd name="T0" fmla="*/ 0 w 372"/>
                <a:gd name="T1" fmla="*/ 21 h 21"/>
                <a:gd name="T2" fmla="*/ 40 w 372"/>
                <a:gd name="T3" fmla="*/ 0 h 21"/>
                <a:gd name="T4" fmla="*/ 372 w 372"/>
                <a:gd name="T5" fmla="*/ 0 h 21"/>
                <a:gd name="T6" fmla="*/ 342 w 372"/>
                <a:gd name="T7" fmla="*/ 21 h 21"/>
                <a:gd name="T8" fmla="*/ 0 w 372"/>
                <a:gd name="T9" fmla="*/ 21 h 21"/>
              </a:gdLst>
              <a:ahLst/>
              <a:cxnLst>
                <a:cxn ang="0">
                  <a:pos x="T0" y="T1"/>
                </a:cxn>
                <a:cxn ang="0">
                  <a:pos x="T2" y="T3"/>
                </a:cxn>
                <a:cxn ang="0">
                  <a:pos x="T4" y="T5"/>
                </a:cxn>
                <a:cxn ang="0">
                  <a:pos x="T6" y="T7"/>
                </a:cxn>
                <a:cxn ang="0">
                  <a:pos x="T8" y="T9"/>
                </a:cxn>
              </a:cxnLst>
              <a:rect l="0" t="0" r="r" b="b"/>
              <a:pathLst>
                <a:path w="372" h="21">
                  <a:moveTo>
                    <a:pt x="0" y="21"/>
                  </a:moveTo>
                  <a:lnTo>
                    <a:pt x="40" y="0"/>
                  </a:lnTo>
                  <a:lnTo>
                    <a:pt x="372" y="0"/>
                  </a:lnTo>
                  <a:lnTo>
                    <a:pt x="342" y="21"/>
                  </a:lnTo>
                  <a:lnTo>
                    <a:pt x="0" y="21"/>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49" name="Freeform 732"/>
            <p:cNvSpPr>
              <a:spLocks/>
            </p:cNvSpPr>
            <p:nvPr/>
          </p:nvSpPr>
          <p:spPr bwMode="auto">
            <a:xfrm>
              <a:off x="5314" y="2553"/>
              <a:ext cx="130" cy="7"/>
            </a:xfrm>
            <a:custGeom>
              <a:avLst/>
              <a:gdLst>
                <a:gd name="T0" fmla="*/ 0 w 362"/>
                <a:gd name="T1" fmla="*/ 22 h 22"/>
                <a:gd name="T2" fmla="*/ 44 w 362"/>
                <a:gd name="T3" fmla="*/ 0 h 22"/>
                <a:gd name="T4" fmla="*/ 362 w 362"/>
                <a:gd name="T5" fmla="*/ 0 h 22"/>
                <a:gd name="T6" fmla="*/ 332 w 362"/>
                <a:gd name="T7" fmla="*/ 22 h 22"/>
                <a:gd name="T8" fmla="*/ 0 w 362"/>
                <a:gd name="T9" fmla="*/ 22 h 22"/>
              </a:gdLst>
              <a:ahLst/>
              <a:cxnLst>
                <a:cxn ang="0">
                  <a:pos x="T0" y="T1"/>
                </a:cxn>
                <a:cxn ang="0">
                  <a:pos x="T2" y="T3"/>
                </a:cxn>
                <a:cxn ang="0">
                  <a:pos x="T4" y="T5"/>
                </a:cxn>
                <a:cxn ang="0">
                  <a:pos x="T6" y="T7"/>
                </a:cxn>
                <a:cxn ang="0">
                  <a:pos x="T8" y="T9"/>
                </a:cxn>
              </a:cxnLst>
              <a:rect l="0" t="0" r="r" b="b"/>
              <a:pathLst>
                <a:path w="362" h="22">
                  <a:moveTo>
                    <a:pt x="0" y="22"/>
                  </a:moveTo>
                  <a:lnTo>
                    <a:pt x="44" y="0"/>
                  </a:lnTo>
                  <a:lnTo>
                    <a:pt x="362" y="0"/>
                  </a:lnTo>
                  <a:lnTo>
                    <a:pt x="332" y="22"/>
                  </a:lnTo>
                  <a:lnTo>
                    <a:pt x="0" y="22"/>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50" name="Freeform 733"/>
            <p:cNvSpPr>
              <a:spLocks/>
            </p:cNvSpPr>
            <p:nvPr/>
          </p:nvSpPr>
          <p:spPr bwMode="auto">
            <a:xfrm>
              <a:off x="5329" y="2546"/>
              <a:ext cx="126" cy="7"/>
            </a:xfrm>
            <a:custGeom>
              <a:avLst/>
              <a:gdLst>
                <a:gd name="T0" fmla="*/ 0 w 348"/>
                <a:gd name="T1" fmla="*/ 22 h 22"/>
                <a:gd name="T2" fmla="*/ 42 w 348"/>
                <a:gd name="T3" fmla="*/ 0 h 22"/>
                <a:gd name="T4" fmla="*/ 348 w 348"/>
                <a:gd name="T5" fmla="*/ 0 h 22"/>
                <a:gd name="T6" fmla="*/ 318 w 348"/>
                <a:gd name="T7" fmla="*/ 22 h 22"/>
                <a:gd name="T8" fmla="*/ 0 w 348"/>
                <a:gd name="T9" fmla="*/ 22 h 22"/>
              </a:gdLst>
              <a:ahLst/>
              <a:cxnLst>
                <a:cxn ang="0">
                  <a:pos x="T0" y="T1"/>
                </a:cxn>
                <a:cxn ang="0">
                  <a:pos x="T2" y="T3"/>
                </a:cxn>
                <a:cxn ang="0">
                  <a:pos x="T4" y="T5"/>
                </a:cxn>
                <a:cxn ang="0">
                  <a:pos x="T6" y="T7"/>
                </a:cxn>
                <a:cxn ang="0">
                  <a:pos x="T8" y="T9"/>
                </a:cxn>
              </a:cxnLst>
              <a:rect l="0" t="0" r="r" b="b"/>
              <a:pathLst>
                <a:path w="348" h="22">
                  <a:moveTo>
                    <a:pt x="0" y="22"/>
                  </a:moveTo>
                  <a:lnTo>
                    <a:pt x="42" y="0"/>
                  </a:lnTo>
                  <a:lnTo>
                    <a:pt x="348" y="0"/>
                  </a:lnTo>
                  <a:lnTo>
                    <a:pt x="318" y="22"/>
                  </a:lnTo>
                  <a:lnTo>
                    <a:pt x="0" y="2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51" name="Freeform 734"/>
            <p:cNvSpPr>
              <a:spLocks/>
            </p:cNvSpPr>
            <p:nvPr/>
          </p:nvSpPr>
          <p:spPr bwMode="auto">
            <a:xfrm>
              <a:off x="5344" y="2538"/>
              <a:ext cx="121" cy="8"/>
            </a:xfrm>
            <a:custGeom>
              <a:avLst/>
              <a:gdLst>
                <a:gd name="T0" fmla="*/ 0 w 335"/>
                <a:gd name="T1" fmla="*/ 23 h 23"/>
                <a:gd name="T2" fmla="*/ 43 w 335"/>
                <a:gd name="T3" fmla="*/ 0 h 23"/>
                <a:gd name="T4" fmla="*/ 335 w 335"/>
                <a:gd name="T5" fmla="*/ 0 h 23"/>
                <a:gd name="T6" fmla="*/ 306 w 335"/>
                <a:gd name="T7" fmla="*/ 23 h 23"/>
                <a:gd name="T8" fmla="*/ 0 w 335"/>
                <a:gd name="T9" fmla="*/ 23 h 23"/>
              </a:gdLst>
              <a:ahLst/>
              <a:cxnLst>
                <a:cxn ang="0">
                  <a:pos x="T0" y="T1"/>
                </a:cxn>
                <a:cxn ang="0">
                  <a:pos x="T2" y="T3"/>
                </a:cxn>
                <a:cxn ang="0">
                  <a:pos x="T4" y="T5"/>
                </a:cxn>
                <a:cxn ang="0">
                  <a:pos x="T6" y="T7"/>
                </a:cxn>
                <a:cxn ang="0">
                  <a:pos x="T8" y="T9"/>
                </a:cxn>
              </a:cxnLst>
              <a:rect l="0" t="0" r="r" b="b"/>
              <a:pathLst>
                <a:path w="335" h="23">
                  <a:moveTo>
                    <a:pt x="0" y="23"/>
                  </a:moveTo>
                  <a:lnTo>
                    <a:pt x="43" y="0"/>
                  </a:lnTo>
                  <a:lnTo>
                    <a:pt x="335" y="0"/>
                  </a:lnTo>
                  <a:lnTo>
                    <a:pt x="306" y="23"/>
                  </a:lnTo>
                  <a:lnTo>
                    <a:pt x="0" y="2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52" name="Freeform 735"/>
            <p:cNvSpPr>
              <a:spLocks/>
            </p:cNvSpPr>
            <p:nvPr/>
          </p:nvSpPr>
          <p:spPr bwMode="auto">
            <a:xfrm>
              <a:off x="5360" y="2531"/>
              <a:ext cx="116" cy="7"/>
            </a:xfrm>
            <a:custGeom>
              <a:avLst/>
              <a:gdLst>
                <a:gd name="T0" fmla="*/ 0 w 322"/>
                <a:gd name="T1" fmla="*/ 22 h 22"/>
                <a:gd name="T2" fmla="*/ 42 w 322"/>
                <a:gd name="T3" fmla="*/ 0 h 22"/>
                <a:gd name="T4" fmla="*/ 322 w 322"/>
                <a:gd name="T5" fmla="*/ 0 h 22"/>
                <a:gd name="T6" fmla="*/ 292 w 322"/>
                <a:gd name="T7" fmla="*/ 22 h 22"/>
                <a:gd name="T8" fmla="*/ 0 w 322"/>
                <a:gd name="T9" fmla="*/ 22 h 22"/>
              </a:gdLst>
              <a:ahLst/>
              <a:cxnLst>
                <a:cxn ang="0">
                  <a:pos x="T0" y="T1"/>
                </a:cxn>
                <a:cxn ang="0">
                  <a:pos x="T2" y="T3"/>
                </a:cxn>
                <a:cxn ang="0">
                  <a:pos x="T4" y="T5"/>
                </a:cxn>
                <a:cxn ang="0">
                  <a:pos x="T6" y="T7"/>
                </a:cxn>
                <a:cxn ang="0">
                  <a:pos x="T8" y="T9"/>
                </a:cxn>
              </a:cxnLst>
              <a:rect l="0" t="0" r="r" b="b"/>
              <a:pathLst>
                <a:path w="322" h="22">
                  <a:moveTo>
                    <a:pt x="0" y="22"/>
                  </a:moveTo>
                  <a:lnTo>
                    <a:pt x="42" y="0"/>
                  </a:lnTo>
                  <a:lnTo>
                    <a:pt x="322" y="0"/>
                  </a:lnTo>
                  <a:lnTo>
                    <a:pt x="292" y="22"/>
                  </a:lnTo>
                  <a:lnTo>
                    <a:pt x="0" y="2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53" name="Freeform 736"/>
            <p:cNvSpPr>
              <a:spLocks/>
            </p:cNvSpPr>
            <p:nvPr/>
          </p:nvSpPr>
          <p:spPr bwMode="auto">
            <a:xfrm>
              <a:off x="5376" y="2523"/>
              <a:ext cx="111" cy="8"/>
            </a:xfrm>
            <a:custGeom>
              <a:avLst/>
              <a:gdLst>
                <a:gd name="T0" fmla="*/ 0 w 310"/>
                <a:gd name="T1" fmla="*/ 22 h 22"/>
                <a:gd name="T2" fmla="*/ 43 w 310"/>
                <a:gd name="T3" fmla="*/ 0 h 22"/>
                <a:gd name="T4" fmla="*/ 310 w 310"/>
                <a:gd name="T5" fmla="*/ 0 h 22"/>
                <a:gd name="T6" fmla="*/ 280 w 310"/>
                <a:gd name="T7" fmla="*/ 22 h 22"/>
                <a:gd name="T8" fmla="*/ 0 w 310"/>
                <a:gd name="T9" fmla="*/ 22 h 22"/>
              </a:gdLst>
              <a:ahLst/>
              <a:cxnLst>
                <a:cxn ang="0">
                  <a:pos x="T0" y="T1"/>
                </a:cxn>
                <a:cxn ang="0">
                  <a:pos x="T2" y="T3"/>
                </a:cxn>
                <a:cxn ang="0">
                  <a:pos x="T4" y="T5"/>
                </a:cxn>
                <a:cxn ang="0">
                  <a:pos x="T6" y="T7"/>
                </a:cxn>
                <a:cxn ang="0">
                  <a:pos x="T8" y="T9"/>
                </a:cxn>
              </a:cxnLst>
              <a:rect l="0" t="0" r="r" b="b"/>
              <a:pathLst>
                <a:path w="310" h="22">
                  <a:moveTo>
                    <a:pt x="0" y="22"/>
                  </a:moveTo>
                  <a:lnTo>
                    <a:pt x="43" y="0"/>
                  </a:lnTo>
                  <a:lnTo>
                    <a:pt x="310" y="0"/>
                  </a:lnTo>
                  <a:lnTo>
                    <a:pt x="280" y="22"/>
                  </a:lnTo>
                  <a:lnTo>
                    <a:pt x="0"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54" name="Freeform 737"/>
            <p:cNvSpPr>
              <a:spLocks/>
            </p:cNvSpPr>
            <p:nvPr/>
          </p:nvSpPr>
          <p:spPr bwMode="auto">
            <a:xfrm>
              <a:off x="5391" y="2516"/>
              <a:ext cx="107" cy="7"/>
            </a:xfrm>
            <a:custGeom>
              <a:avLst/>
              <a:gdLst>
                <a:gd name="T0" fmla="*/ 0 w 298"/>
                <a:gd name="T1" fmla="*/ 22 h 22"/>
                <a:gd name="T2" fmla="*/ 44 w 298"/>
                <a:gd name="T3" fmla="*/ 0 h 22"/>
                <a:gd name="T4" fmla="*/ 298 w 298"/>
                <a:gd name="T5" fmla="*/ 0 h 22"/>
                <a:gd name="T6" fmla="*/ 267 w 298"/>
                <a:gd name="T7" fmla="*/ 22 h 22"/>
                <a:gd name="T8" fmla="*/ 0 w 298"/>
                <a:gd name="T9" fmla="*/ 22 h 22"/>
              </a:gdLst>
              <a:ahLst/>
              <a:cxnLst>
                <a:cxn ang="0">
                  <a:pos x="T0" y="T1"/>
                </a:cxn>
                <a:cxn ang="0">
                  <a:pos x="T2" y="T3"/>
                </a:cxn>
                <a:cxn ang="0">
                  <a:pos x="T4" y="T5"/>
                </a:cxn>
                <a:cxn ang="0">
                  <a:pos x="T6" y="T7"/>
                </a:cxn>
                <a:cxn ang="0">
                  <a:pos x="T8" y="T9"/>
                </a:cxn>
              </a:cxnLst>
              <a:rect l="0" t="0" r="r" b="b"/>
              <a:pathLst>
                <a:path w="298" h="22">
                  <a:moveTo>
                    <a:pt x="0" y="22"/>
                  </a:moveTo>
                  <a:lnTo>
                    <a:pt x="44" y="0"/>
                  </a:lnTo>
                  <a:lnTo>
                    <a:pt x="298" y="0"/>
                  </a:lnTo>
                  <a:lnTo>
                    <a:pt x="267" y="22"/>
                  </a:lnTo>
                  <a:lnTo>
                    <a:pt x="0" y="2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55" name="Freeform 738"/>
            <p:cNvSpPr>
              <a:spLocks/>
            </p:cNvSpPr>
            <p:nvPr/>
          </p:nvSpPr>
          <p:spPr bwMode="auto">
            <a:xfrm>
              <a:off x="5407" y="2508"/>
              <a:ext cx="102" cy="8"/>
            </a:xfrm>
            <a:custGeom>
              <a:avLst/>
              <a:gdLst>
                <a:gd name="T0" fmla="*/ 0 w 284"/>
                <a:gd name="T1" fmla="*/ 23 h 23"/>
                <a:gd name="T2" fmla="*/ 43 w 284"/>
                <a:gd name="T3" fmla="*/ 0 h 23"/>
                <a:gd name="T4" fmla="*/ 284 w 284"/>
                <a:gd name="T5" fmla="*/ 0 h 23"/>
                <a:gd name="T6" fmla="*/ 254 w 284"/>
                <a:gd name="T7" fmla="*/ 23 h 23"/>
                <a:gd name="T8" fmla="*/ 0 w 284"/>
                <a:gd name="T9" fmla="*/ 23 h 23"/>
              </a:gdLst>
              <a:ahLst/>
              <a:cxnLst>
                <a:cxn ang="0">
                  <a:pos x="T0" y="T1"/>
                </a:cxn>
                <a:cxn ang="0">
                  <a:pos x="T2" y="T3"/>
                </a:cxn>
                <a:cxn ang="0">
                  <a:pos x="T4" y="T5"/>
                </a:cxn>
                <a:cxn ang="0">
                  <a:pos x="T6" y="T7"/>
                </a:cxn>
                <a:cxn ang="0">
                  <a:pos x="T8" y="T9"/>
                </a:cxn>
              </a:cxnLst>
              <a:rect l="0" t="0" r="r" b="b"/>
              <a:pathLst>
                <a:path w="284" h="23">
                  <a:moveTo>
                    <a:pt x="0" y="23"/>
                  </a:moveTo>
                  <a:lnTo>
                    <a:pt x="43" y="0"/>
                  </a:lnTo>
                  <a:lnTo>
                    <a:pt x="284" y="0"/>
                  </a:lnTo>
                  <a:lnTo>
                    <a:pt x="254" y="23"/>
                  </a:lnTo>
                  <a:lnTo>
                    <a:pt x="0" y="23"/>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56" name="Freeform 739"/>
            <p:cNvSpPr>
              <a:spLocks/>
            </p:cNvSpPr>
            <p:nvPr/>
          </p:nvSpPr>
          <p:spPr bwMode="auto">
            <a:xfrm>
              <a:off x="5422" y="2501"/>
              <a:ext cx="98" cy="7"/>
            </a:xfrm>
            <a:custGeom>
              <a:avLst/>
              <a:gdLst>
                <a:gd name="T0" fmla="*/ 0 w 271"/>
                <a:gd name="T1" fmla="*/ 22 h 22"/>
                <a:gd name="T2" fmla="*/ 42 w 271"/>
                <a:gd name="T3" fmla="*/ 0 h 22"/>
                <a:gd name="T4" fmla="*/ 271 w 271"/>
                <a:gd name="T5" fmla="*/ 0 h 22"/>
                <a:gd name="T6" fmla="*/ 241 w 271"/>
                <a:gd name="T7" fmla="*/ 22 h 22"/>
                <a:gd name="T8" fmla="*/ 0 w 271"/>
                <a:gd name="T9" fmla="*/ 22 h 22"/>
              </a:gdLst>
              <a:ahLst/>
              <a:cxnLst>
                <a:cxn ang="0">
                  <a:pos x="T0" y="T1"/>
                </a:cxn>
                <a:cxn ang="0">
                  <a:pos x="T2" y="T3"/>
                </a:cxn>
                <a:cxn ang="0">
                  <a:pos x="T4" y="T5"/>
                </a:cxn>
                <a:cxn ang="0">
                  <a:pos x="T6" y="T7"/>
                </a:cxn>
                <a:cxn ang="0">
                  <a:pos x="T8" y="T9"/>
                </a:cxn>
              </a:cxnLst>
              <a:rect l="0" t="0" r="r" b="b"/>
              <a:pathLst>
                <a:path w="271" h="22">
                  <a:moveTo>
                    <a:pt x="0" y="22"/>
                  </a:moveTo>
                  <a:lnTo>
                    <a:pt x="42" y="0"/>
                  </a:lnTo>
                  <a:lnTo>
                    <a:pt x="271" y="0"/>
                  </a:lnTo>
                  <a:lnTo>
                    <a:pt x="241" y="22"/>
                  </a:lnTo>
                  <a:lnTo>
                    <a:pt x="0" y="22"/>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57" name="Freeform 740"/>
            <p:cNvSpPr>
              <a:spLocks/>
            </p:cNvSpPr>
            <p:nvPr/>
          </p:nvSpPr>
          <p:spPr bwMode="auto">
            <a:xfrm>
              <a:off x="5437" y="2494"/>
              <a:ext cx="93" cy="7"/>
            </a:xfrm>
            <a:custGeom>
              <a:avLst/>
              <a:gdLst>
                <a:gd name="T0" fmla="*/ 0 w 257"/>
                <a:gd name="T1" fmla="*/ 21 h 21"/>
                <a:gd name="T2" fmla="*/ 41 w 257"/>
                <a:gd name="T3" fmla="*/ 0 h 21"/>
                <a:gd name="T4" fmla="*/ 257 w 257"/>
                <a:gd name="T5" fmla="*/ 0 h 21"/>
                <a:gd name="T6" fmla="*/ 229 w 257"/>
                <a:gd name="T7" fmla="*/ 21 h 21"/>
                <a:gd name="T8" fmla="*/ 0 w 257"/>
                <a:gd name="T9" fmla="*/ 21 h 21"/>
              </a:gdLst>
              <a:ahLst/>
              <a:cxnLst>
                <a:cxn ang="0">
                  <a:pos x="T0" y="T1"/>
                </a:cxn>
                <a:cxn ang="0">
                  <a:pos x="T2" y="T3"/>
                </a:cxn>
                <a:cxn ang="0">
                  <a:pos x="T4" y="T5"/>
                </a:cxn>
                <a:cxn ang="0">
                  <a:pos x="T6" y="T7"/>
                </a:cxn>
                <a:cxn ang="0">
                  <a:pos x="T8" y="T9"/>
                </a:cxn>
              </a:cxnLst>
              <a:rect l="0" t="0" r="r" b="b"/>
              <a:pathLst>
                <a:path w="257" h="21">
                  <a:moveTo>
                    <a:pt x="0" y="21"/>
                  </a:moveTo>
                  <a:lnTo>
                    <a:pt x="41" y="0"/>
                  </a:lnTo>
                  <a:lnTo>
                    <a:pt x="257" y="0"/>
                  </a:lnTo>
                  <a:lnTo>
                    <a:pt x="229" y="21"/>
                  </a:lnTo>
                  <a:lnTo>
                    <a:pt x="0" y="21"/>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58" name="Freeform 741"/>
            <p:cNvSpPr>
              <a:spLocks/>
            </p:cNvSpPr>
            <p:nvPr/>
          </p:nvSpPr>
          <p:spPr bwMode="auto">
            <a:xfrm>
              <a:off x="5144" y="2493"/>
              <a:ext cx="310" cy="149"/>
            </a:xfrm>
            <a:custGeom>
              <a:avLst/>
              <a:gdLst>
                <a:gd name="T0" fmla="*/ 853 w 856"/>
                <a:gd name="T1" fmla="*/ 0 h 448"/>
                <a:gd name="T2" fmla="*/ 851 w 856"/>
                <a:gd name="T3" fmla="*/ 1 h 448"/>
                <a:gd name="T4" fmla="*/ 0 w 856"/>
                <a:gd name="T5" fmla="*/ 442 h 448"/>
                <a:gd name="T6" fmla="*/ 6 w 856"/>
                <a:gd name="T7" fmla="*/ 448 h 448"/>
                <a:gd name="T8" fmla="*/ 856 w 856"/>
                <a:gd name="T9" fmla="*/ 7 h 448"/>
                <a:gd name="T10" fmla="*/ 853 w 856"/>
                <a:gd name="T11" fmla="*/ 8 h 448"/>
                <a:gd name="T12" fmla="*/ 853 w 856"/>
                <a:gd name="T13" fmla="*/ 0 h 448"/>
              </a:gdLst>
              <a:ahLst/>
              <a:cxnLst>
                <a:cxn ang="0">
                  <a:pos x="T0" y="T1"/>
                </a:cxn>
                <a:cxn ang="0">
                  <a:pos x="T2" y="T3"/>
                </a:cxn>
                <a:cxn ang="0">
                  <a:pos x="T4" y="T5"/>
                </a:cxn>
                <a:cxn ang="0">
                  <a:pos x="T6" y="T7"/>
                </a:cxn>
                <a:cxn ang="0">
                  <a:pos x="T8" y="T9"/>
                </a:cxn>
                <a:cxn ang="0">
                  <a:pos x="T10" y="T11"/>
                </a:cxn>
                <a:cxn ang="0">
                  <a:pos x="T12" y="T13"/>
                </a:cxn>
              </a:cxnLst>
              <a:rect l="0" t="0" r="r" b="b"/>
              <a:pathLst>
                <a:path w="856" h="448">
                  <a:moveTo>
                    <a:pt x="853" y="0"/>
                  </a:moveTo>
                  <a:lnTo>
                    <a:pt x="851" y="1"/>
                  </a:lnTo>
                  <a:lnTo>
                    <a:pt x="0" y="442"/>
                  </a:lnTo>
                  <a:lnTo>
                    <a:pt x="6" y="448"/>
                  </a:lnTo>
                  <a:lnTo>
                    <a:pt x="856" y="7"/>
                  </a:lnTo>
                  <a:lnTo>
                    <a:pt x="853" y="8"/>
                  </a:lnTo>
                  <a:lnTo>
                    <a:pt x="8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59" name="Freeform 742"/>
            <p:cNvSpPr>
              <a:spLocks/>
            </p:cNvSpPr>
            <p:nvPr/>
          </p:nvSpPr>
          <p:spPr bwMode="auto">
            <a:xfrm>
              <a:off x="5452" y="2493"/>
              <a:ext cx="80" cy="2"/>
            </a:xfrm>
            <a:custGeom>
              <a:avLst/>
              <a:gdLst>
                <a:gd name="T0" fmla="*/ 221 w 221"/>
                <a:gd name="T1" fmla="*/ 7 h 8"/>
                <a:gd name="T2" fmla="*/ 216 w 221"/>
                <a:gd name="T3" fmla="*/ 0 h 8"/>
                <a:gd name="T4" fmla="*/ 0 w 221"/>
                <a:gd name="T5" fmla="*/ 0 h 8"/>
                <a:gd name="T6" fmla="*/ 0 w 221"/>
                <a:gd name="T7" fmla="*/ 8 h 8"/>
                <a:gd name="T8" fmla="*/ 216 w 221"/>
                <a:gd name="T9" fmla="*/ 8 h 8"/>
                <a:gd name="T10" fmla="*/ 212 w 221"/>
                <a:gd name="T11" fmla="*/ 1 h 8"/>
                <a:gd name="T12" fmla="*/ 221 w 22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221" h="8">
                  <a:moveTo>
                    <a:pt x="221" y="7"/>
                  </a:moveTo>
                  <a:lnTo>
                    <a:pt x="216" y="0"/>
                  </a:lnTo>
                  <a:lnTo>
                    <a:pt x="0" y="0"/>
                  </a:lnTo>
                  <a:lnTo>
                    <a:pt x="0" y="8"/>
                  </a:lnTo>
                  <a:lnTo>
                    <a:pt x="216" y="8"/>
                  </a:lnTo>
                  <a:lnTo>
                    <a:pt x="212" y="1"/>
                  </a:lnTo>
                  <a:lnTo>
                    <a:pt x="22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60" name="Freeform 743"/>
            <p:cNvSpPr>
              <a:spLocks/>
            </p:cNvSpPr>
            <p:nvPr/>
          </p:nvSpPr>
          <p:spPr bwMode="auto">
            <a:xfrm>
              <a:off x="5314" y="2493"/>
              <a:ext cx="218" cy="149"/>
            </a:xfrm>
            <a:custGeom>
              <a:avLst/>
              <a:gdLst>
                <a:gd name="T0" fmla="*/ 4 w 604"/>
                <a:gd name="T1" fmla="*/ 448 h 448"/>
                <a:gd name="T2" fmla="*/ 8 w 604"/>
                <a:gd name="T3" fmla="*/ 447 h 448"/>
                <a:gd name="T4" fmla="*/ 604 w 604"/>
                <a:gd name="T5" fmla="*/ 6 h 448"/>
                <a:gd name="T6" fmla="*/ 595 w 604"/>
                <a:gd name="T7" fmla="*/ 0 h 448"/>
                <a:gd name="T8" fmla="*/ 0 w 604"/>
                <a:gd name="T9" fmla="*/ 441 h 448"/>
                <a:gd name="T10" fmla="*/ 4 w 604"/>
                <a:gd name="T11" fmla="*/ 440 h 448"/>
                <a:gd name="T12" fmla="*/ 4 w 604"/>
                <a:gd name="T13" fmla="*/ 448 h 448"/>
              </a:gdLst>
              <a:ahLst/>
              <a:cxnLst>
                <a:cxn ang="0">
                  <a:pos x="T0" y="T1"/>
                </a:cxn>
                <a:cxn ang="0">
                  <a:pos x="T2" y="T3"/>
                </a:cxn>
                <a:cxn ang="0">
                  <a:pos x="T4" y="T5"/>
                </a:cxn>
                <a:cxn ang="0">
                  <a:pos x="T6" y="T7"/>
                </a:cxn>
                <a:cxn ang="0">
                  <a:pos x="T8" y="T9"/>
                </a:cxn>
                <a:cxn ang="0">
                  <a:pos x="T10" y="T11"/>
                </a:cxn>
                <a:cxn ang="0">
                  <a:pos x="T12" y="T13"/>
                </a:cxn>
              </a:cxnLst>
              <a:rect l="0" t="0" r="r" b="b"/>
              <a:pathLst>
                <a:path w="604" h="448">
                  <a:moveTo>
                    <a:pt x="4" y="448"/>
                  </a:moveTo>
                  <a:lnTo>
                    <a:pt x="8" y="447"/>
                  </a:lnTo>
                  <a:lnTo>
                    <a:pt x="604" y="6"/>
                  </a:lnTo>
                  <a:lnTo>
                    <a:pt x="595" y="0"/>
                  </a:lnTo>
                  <a:lnTo>
                    <a:pt x="0" y="441"/>
                  </a:lnTo>
                  <a:lnTo>
                    <a:pt x="4" y="440"/>
                  </a:lnTo>
                  <a:lnTo>
                    <a:pt x="4" y="4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61" name="Freeform 744"/>
            <p:cNvSpPr>
              <a:spLocks/>
            </p:cNvSpPr>
            <p:nvPr/>
          </p:nvSpPr>
          <p:spPr bwMode="auto">
            <a:xfrm>
              <a:off x="5144" y="2640"/>
              <a:ext cx="171" cy="2"/>
            </a:xfrm>
            <a:custGeom>
              <a:avLst/>
              <a:gdLst>
                <a:gd name="T0" fmla="*/ 0 w 474"/>
                <a:gd name="T1" fmla="*/ 1 h 8"/>
                <a:gd name="T2" fmla="*/ 3 w 474"/>
                <a:gd name="T3" fmla="*/ 8 h 8"/>
                <a:gd name="T4" fmla="*/ 474 w 474"/>
                <a:gd name="T5" fmla="*/ 8 h 8"/>
                <a:gd name="T6" fmla="*/ 474 w 474"/>
                <a:gd name="T7" fmla="*/ 0 h 8"/>
                <a:gd name="T8" fmla="*/ 3 w 474"/>
                <a:gd name="T9" fmla="*/ 0 h 8"/>
                <a:gd name="T10" fmla="*/ 6 w 474"/>
                <a:gd name="T11" fmla="*/ 7 h 8"/>
                <a:gd name="T12" fmla="*/ 0 w 474"/>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474" h="8">
                  <a:moveTo>
                    <a:pt x="0" y="1"/>
                  </a:moveTo>
                  <a:lnTo>
                    <a:pt x="3" y="8"/>
                  </a:lnTo>
                  <a:lnTo>
                    <a:pt x="474" y="8"/>
                  </a:lnTo>
                  <a:lnTo>
                    <a:pt x="474" y="0"/>
                  </a:lnTo>
                  <a:lnTo>
                    <a:pt x="3" y="0"/>
                  </a:lnTo>
                  <a:lnTo>
                    <a:pt x="6" y="7"/>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62" name="Freeform 745"/>
            <p:cNvSpPr>
              <a:spLocks/>
            </p:cNvSpPr>
            <p:nvPr/>
          </p:nvSpPr>
          <p:spPr bwMode="auto">
            <a:xfrm>
              <a:off x="5315" y="2639"/>
              <a:ext cx="11" cy="8"/>
            </a:xfrm>
            <a:custGeom>
              <a:avLst/>
              <a:gdLst>
                <a:gd name="T0" fmla="*/ 7 w 30"/>
                <a:gd name="T1" fmla="*/ 0 h 22"/>
                <a:gd name="T2" fmla="*/ 0 w 30"/>
                <a:gd name="T3" fmla="*/ 5 h 22"/>
                <a:gd name="T4" fmla="*/ 0 w 30"/>
                <a:gd name="T5" fmla="*/ 22 h 22"/>
                <a:gd name="T6" fmla="*/ 30 w 30"/>
                <a:gd name="T7" fmla="*/ 0 h 22"/>
                <a:gd name="T8" fmla="*/ 7 w 30"/>
                <a:gd name="T9" fmla="*/ 0 h 22"/>
              </a:gdLst>
              <a:ahLst/>
              <a:cxnLst>
                <a:cxn ang="0">
                  <a:pos x="T0" y="T1"/>
                </a:cxn>
                <a:cxn ang="0">
                  <a:pos x="T2" y="T3"/>
                </a:cxn>
                <a:cxn ang="0">
                  <a:pos x="T4" y="T5"/>
                </a:cxn>
                <a:cxn ang="0">
                  <a:pos x="T6" y="T7"/>
                </a:cxn>
                <a:cxn ang="0">
                  <a:pos x="T8" y="T9"/>
                </a:cxn>
              </a:cxnLst>
              <a:rect l="0" t="0" r="r" b="b"/>
              <a:pathLst>
                <a:path w="30" h="22">
                  <a:moveTo>
                    <a:pt x="7" y="0"/>
                  </a:moveTo>
                  <a:lnTo>
                    <a:pt x="0" y="5"/>
                  </a:lnTo>
                  <a:lnTo>
                    <a:pt x="0" y="22"/>
                  </a:lnTo>
                  <a:lnTo>
                    <a:pt x="30" y="0"/>
                  </a:lnTo>
                  <a:lnTo>
                    <a:pt x="7"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63" name="Freeform 746"/>
            <p:cNvSpPr>
              <a:spLocks/>
            </p:cNvSpPr>
            <p:nvPr/>
          </p:nvSpPr>
          <p:spPr bwMode="auto">
            <a:xfrm>
              <a:off x="5318" y="2632"/>
              <a:ext cx="19" cy="7"/>
            </a:xfrm>
            <a:custGeom>
              <a:avLst/>
              <a:gdLst>
                <a:gd name="T0" fmla="*/ 0 w 51"/>
                <a:gd name="T1" fmla="*/ 22 h 22"/>
                <a:gd name="T2" fmla="*/ 30 w 51"/>
                <a:gd name="T3" fmla="*/ 0 h 22"/>
                <a:gd name="T4" fmla="*/ 51 w 51"/>
                <a:gd name="T5" fmla="*/ 0 h 22"/>
                <a:gd name="T6" fmla="*/ 23 w 51"/>
                <a:gd name="T7" fmla="*/ 22 h 22"/>
                <a:gd name="T8" fmla="*/ 0 w 51"/>
                <a:gd name="T9" fmla="*/ 22 h 22"/>
              </a:gdLst>
              <a:ahLst/>
              <a:cxnLst>
                <a:cxn ang="0">
                  <a:pos x="T0" y="T1"/>
                </a:cxn>
                <a:cxn ang="0">
                  <a:pos x="T2" y="T3"/>
                </a:cxn>
                <a:cxn ang="0">
                  <a:pos x="T4" y="T5"/>
                </a:cxn>
                <a:cxn ang="0">
                  <a:pos x="T6" y="T7"/>
                </a:cxn>
                <a:cxn ang="0">
                  <a:pos x="T8" y="T9"/>
                </a:cxn>
              </a:cxnLst>
              <a:rect l="0" t="0" r="r" b="b"/>
              <a:pathLst>
                <a:path w="51" h="22">
                  <a:moveTo>
                    <a:pt x="0" y="22"/>
                  </a:moveTo>
                  <a:lnTo>
                    <a:pt x="30" y="0"/>
                  </a:lnTo>
                  <a:lnTo>
                    <a:pt x="51" y="0"/>
                  </a:lnTo>
                  <a:lnTo>
                    <a:pt x="23" y="22"/>
                  </a:lnTo>
                  <a:lnTo>
                    <a:pt x="0" y="2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64" name="Freeform 747"/>
            <p:cNvSpPr>
              <a:spLocks/>
            </p:cNvSpPr>
            <p:nvPr/>
          </p:nvSpPr>
          <p:spPr bwMode="auto">
            <a:xfrm>
              <a:off x="5329" y="2624"/>
              <a:ext cx="18" cy="8"/>
            </a:xfrm>
            <a:custGeom>
              <a:avLst/>
              <a:gdLst>
                <a:gd name="T0" fmla="*/ 0 w 53"/>
                <a:gd name="T1" fmla="*/ 24 h 24"/>
                <a:gd name="T2" fmla="*/ 31 w 53"/>
                <a:gd name="T3" fmla="*/ 0 h 24"/>
                <a:gd name="T4" fmla="*/ 53 w 53"/>
                <a:gd name="T5" fmla="*/ 0 h 24"/>
                <a:gd name="T6" fmla="*/ 21 w 53"/>
                <a:gd name="T7" fmla="*/ 24 h 24"/>
                <a:gd name="T8" fmla="*/ 0 w 53"/>
                <a:gd name="T9" fmla="*/ 24 h 24"/>
              </a:gdLst>
              <a:ahLst/>
              <a:cxnLst>
                <a:cxn ang="0">
                  <a:pos x="T0" y="T1"/>
                </a:cxn>
                <a:cxn ang="0">
                  <a:pos x="T2" y="T3"/>
                </a:cxn>
                <a:cxn ang="0">
                  <a:pos x="T4" y="T5"/>
                </a:cxn>
                <a:cxn ang="0">
                  <a:pos x="T6" y="T7"/>
                </a:cxn>
                <a:cxn ang="0">
                  <a:pos x="T8" y="T9"/>
                </a:cxn>
              </a:cxnLst>
              <a:rect l="0" t="0" r="r" b="b"/>
              <a:pathLst>
                <a:path w="53" h="24">
                  <a:moveTo>
                    <a:pt x="0" y="24"/>
                  </a:moveTo>
                  <a:lnTo>
                    <a:pt x="31" y="0"/>
                  </a:lnTo>
                  <a:lnTo>
                    <a:pt x="53" y="0"/>
                  </a:lnTo>
                  <a:lnTo>
                    <a:pt x="21" y="24"/>
                  </a:lnTo>
                  <a:lnTo>
                    <a:pt x="0" y="2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65" name="Freeform 748"/>
            <p:cNvSpPr>
              <a:spLocks/>
            </p:cNvSpPr>
            <p:nvPr/>
          </p:nvSpPr>
          <p:spPr bwMode="auto">
            <a:xfrm>
              <a:off x="5340" y="2616"/>
              <a:ext cx="19" cy="8"/>
            </a:xfrm>
            <a:custGeom>
              <a:avLst/>
              <a:gdLst>
                <a:gd name="T0" fmla="*/ 0 w 53"/>
                <a:gd name="T1" fmla="*/ 23 h 23"/>
                <a:gd name="T2" fmla="*/ 33 w 53"/>
                <a:gd name="T3" fmla="*/ 0 h 23"/>
                <a:gd name="T4" fmla="*/ 53 w 53"/>
                <a:gd name="T5" fmla="*/ 0 h 23"/>
                <a:gd name="T6" fmla="*/ 22 w 53"/>
                <a:gd name="T7" fmla="*/ 23 h 23"/>
                <a:gd name="T8" fmla="*/ 0 w 53"/>
                <a:gd name="T9" fmla="*/ 23 h 23"/>
              </a:gdLst>
              <a:ahLst/>
              <a:cxnLst>
                <a:cxn ang="0">
                  <a:pos x="T0" y="T1"/>
                </a:cxn>
                <a:cxn ang="0">
                  <a:pos x="T2" y="T3"/>
                </a:cxn>
                <a:cxn ang="0">
                  <a:pos x="T4" y="T5"/>
                </a:cxn>
                <a:cxn ang="0">
                  <a:pos x="T6" y="T7"/>
                </a:cxn>
                <a:cxn ang="0">
                  <a:pos x="T8" y="T9"/>
                </a:cxn>
              </a:cxnLst>
              <a:rect l="0" t="0" r="r" b="b"/>
              <a:pathLst>
                <a:path w="53" h="23">
                  <a:moveTo>
                    <a:pt x="0" y="23"/>
                  </a:moveTo>
                  <a:lnTo>
                    <a:pt x="33" y="0"/>
                  </a:lnTo>
                  <a:lnTo>
                    <a:pt x="53" y="0"/>
                  </a:lnTo>
                  <a:lnTo>
                    <a:pt x="22" y="23"/>
                  </a:lnTo>
                  <a:lnTo>
                    <a:pt x="0" y="2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66" name="Freeform 749"/>
            <p:cNvSpPr>
              <a:spLocks/>
            </p:cNvSpPr>
            <p:nvPr/>
          </p:nvSpPr>
          <p:spPr bwMode="auto">
            <a:xfrm>
              <a:off x="5352" y="2609"/>
              <a:ext cx="17" cy="7"/>
            </a:xfrm>
            <a:custGeom>
              <a:avLst/>
              <a:gdLst>
                <a:gd name="T0" fmla="*/ 0 w 48"/>
                <a:gd name="T1" fmla="*/ 22 h 22"/>
                <a:gd name="T2" fmla="*/ 30 w 48"/>
                <a:gd name="T3" fmla="*/ 0 h 22"/>
                <a:gd name="T4" fmla="*/ 48 w 48"/>
                <a:gd name="T5" fmla="*/ 0 h 22"/>
                <a:gd name="T6" fmla="*/ 20 w 48"/>
                <a:gd name="T7" fmla="*/ 22 h 22"/>
                <a:gd name="T8" fmla="*/ 0 w 48"/>
                <a:gd name="T9" fmla="*/ 22 h 22"/>
              </a:gdLst>
              <a:ahLst/>
              <a:cxnLst>
                <a:cxn ang="0">
                  <a:pos x="T0" y="T1"/>
                </a:cxn>
                <a:cxn ang="0">
                  <a:pos x="T2" y="T3"/>
                </a:cxn>
                <a:cxn ang="0">
                  <a:pos x="T4" y="T5"/>
                </a:cxn>
                <a:cxn ang="0">
                  <a:pos x="T6" y="T7"/>
                </a:cxn>
                <a:cxn ang="0">
                  <a:pos x="T8" y="T9"/>
                </a:cxn>
              </a:cxnLst>
              <a:rect l="0" t="0" r="r" b="b"/>
              <a:pathLst>
                <a:path w="48" h="22">
                  <a:moveTo>
                    <a:pt x="0" y="22"/>
                  </a:moveTo>
                  <a:lnTo>
                    <a:pt x="30" y="0"/>
                  </a:lnTo>
                  <a:lnTo>
                    <a:pt x="48" y="0"/>
                  </a:lnTo>
                  <a:lnTo>
                    <a:pt x="20" y="22"/>
                  </a:lnTo>
                  <a:lnTo>
                    <a:pt x="0" y="2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67" name="Freeform 750"/>
            <p:cNvSpPr>
              <a:spLocks/>
            </p:cNvSpPr>
            <p:nvPr/>
          </p:nvSpPr>
          <p:spPr bwMode="auto">
            <a:xfrm>
              <a:off x="5363" y="2601"/>
              <a:ext cx="18" cy="8"/>
            </a:xfrm>
            <a:custGeom>
              <a:avLst/>
              <a:gdLst>
                <a:gd name="T0" fmla="*/ 0 w 50"/>
                <a:gd name="T1" fmla="*/ 24 h 24"/>
                <a:gd name="T2" fmla="*/ 31 w 50"/>
                <a:gd name="T3" fmla="*/ 0 h 24"/>
                <a:gd name="T4" fmla="*/ 50 w 50"/>
                <a:gd name="T5" fmla="*/ 0 h 24"/>
                <a:gd name="T6" fmla="*/ 18 w 50"/>
                <a:gd name="T7" fmla="*/ 24 h 24"/>
                <a:gd name="T8" fmla="*/ 0 w 50"/>
                <a:gd name="T9" fmla="*/ 24 h 24"/>
              </a:gdLst>
              <a:ahLst/>
              <a:cxnLst>
                <a:cxn ang="0">
                  <a:pos x="T0" y="T1"/>
                </a:cxn>
                <a:cxn ang="0">
                  <a:pos x="T2" y="T3"/>
                </a:cxn>
                <a:cxn ang="0">
                  <a:pos x="T4" y="T5"/>
                </a:cxn>
                <a:cxn ang="0">
                  <a:pos x="T6" y="T7"/>
                </a:cxn>
                <a:cxn ang="0">
                  <a:pos x="T8" y="T9"/>
                </a:cxn>
              </a:cxnLst>
              <a:rect l="0" t="0" r="r" b="b"/>
              <a:pathLst>
                <a:path w="50" h="24">
                  <a:moveTo>
                    <a:pt x="0" y="24"/>
                  </a:moveTo>
                  <a:lnTo>
                    <a:pt x="31" y="0"/>
                  </a:lnTo>
                  <a:lnTo>
                    <a:pt x="50" y="0"/>
                  </a:lnTo>
                  <a:lnTo>
                    <a:pt x="18" y="24"/>
                  </a:lnTo>
                  <a:lnTo>
                    <a:pt x="0" y="24"/>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68" name="Freeform 751"/>
            <p:cNvSpPr>
              <a:spLocks/>
            </p:cNvSpPr>
            <p:nvPr/>
          </p:nvSpPr>
          <p:spPr bwMode="auto">
            <a:xfrm>
              <a:off x="5373" y="2593"/>
              <a:ext cx="19" cy="8"/>
            </a:xfrm>
            <a:custGeom>
              <a:avLst/>
              <a:gdLst>
                <a:gd name="T0" fmla="*/ 0 w 50"/>
                <a:gd name="T1" fmla="*/ 23 h 23"/>
                <a:gd name="T2" fmla="*/ 31 w 50"/>
                <a:gd name="T3" fmla="*/ 0 h 23"/>
                <a:gd name="T4" fmla="*/ 50 w 50"/>
                <a:gd name="T5" fmla="*/ 0 h 23"/>
                <a:gd name="T6" fmla="*/ 19 w 50"/>
                <a:gd name="T7" fmla="*/ 23 h 23"/>
                <a:gd name="T8" fmla="*/ 0 w 50"/>
                <a:gd name="T9" fmla="*/ 23 h 23"/>
              </a:gdLst>
              <a:ahLst/>
              <a:cxnLst>
                <a:cxn ang="0">
                  <a:pos x="T0" y="T1"/>
                </a:cxn>
                <a:cxn ang="0">
                  <a:pos x="T2" y="T3"/>
                </a:cxn>
                <a:cxn ang="0">
                  <a:pos x="T4" y="T5"/>
                </a:cxn>
                <a:cxn ang="0">
                  <a:pos x="T6" y="T7"/>
                </a:cxn>
                <a:cxn ang="0">
                  <a:pos x="T8" y="T9"/>
                </a:cxn>
              </a:cxnLst>
              <a:rect l="0" t="0" r="r" b="b"/>
              <a:pathLst>
                <a:path w="50" h="23">
                  <a:moveTo>
                    <a:pt x="0" y="23"/>
                  </a:moveTo>
                  <a:lnTo>
                    <a:pt x="31" y="0"/>
                  </a:lnTo>
                  <a:lnTo>
                    <a:pt x="50" y="0"/>
                  </a:lnTo>
                  <a:lnTo>
                    <a:pt x="19" y="23"/>
                  </a:lnTo>
                  <a:lnTo>
                    <a:pt x="0" y="23"/>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69" name="Freeform 752"/>
            <p:cNvSpPr>
              <a:spLocks/>
            </p:cNvSpPr>
            <p:nvPr/>
          </p:nvSpPr>
          <p:spPr bwMode="auto">
            <a:xfrm>
              <a:off x="5385" y="2586"/>
              <a:ext cx="18" cy="7"/>
            </a:xfrm>
            <a:custGeom>
              <a:avLst/>
              <a:gdLst>
                <a:gd name="T0" fmla="*/ 0 w 49"/>
                <a:gd name="T1" fmla="*/ 22 h 22"/>
                <a:gd name="T2" fmla="*/ 30 w 49"/>
                <a:gd name="T3" fmla="*/ 0 h 22"/>
                <a:gd name="T4" fmla="*/ 49 w 49"/>
                <a:gd name="T5" fmla="*/ 0 h 22"/>
                <a:gd name="T6" fmla="*/ 19 w 49"/>
                <a:gd name="T7" fmla="*/ 22 h 22"/>
                <a:gd name="T8" fmla="*/ 0 w 49"/>
                <a:gd name="T9" fmla="*/ 22 h 22"/>
              </a:gdLst>
              <a:ahLst/>
              <a:cxnLst>
                <a:cxn ang="0">
                  <a:pos x="T0" y="T1"/>
                </a:cxn>
                <a:cxn ang="0">
                  <a:pos x="T2" y="T3"/>
                </a:cxn>
                <a:cxn ang="0">
                  <a:pos x="T4" y="T5"/>
                </a:cxn>
                <a:cxn ang="0">
                  <a:pos x="T6" y="T7"/>
                </a:cxn>
                <a:cxn ang="0">
                  <a:pos x="T8" y="T9"/>
                </a:cxn>
              </a:cxnLst>
              <a:rect l="0" t="0" r="r" b="b"/>
              <a:pathLst>
                <a:path w="49" h="22">
                  <a:moveTo>
                    <a:pt x="0" y="22"/>
                  </a:moveTo>
                  <a:lnTo>
                    <a:pt x="30" y="0"/>
                  </a:lnTo>
                  <a:lnTo>
                    <a:pt x="49" y="0"/>
                  </a:lnTo>
                  <a:lnTo>
                    <a:pt x="19" y="22"/>
                  </a:lnTo>
                  <a:lnTo>
                    <a:pt x="0" y="2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70" name="Freeform 753"/>
            <p:cNvSpPr>
              <a:spLocks/>
            </p:cNvSpPr>
            <p:nvPr/>
          </p:nvSpPr>
          <p:spPr bwMode="auto">
            <a:xfrm>
              <a:off x="5396" y="2578"/>
              <a:ext cx="17" cy="8"/>
            </a:xfrm>
            <a:custGeom>
              <a:avLst/>
              <a:gdLst>
                <a:gd name="T0" fmla="*/ 0 w 48"/>
                <a:gd name="T1" fmla="*/ 24 h 24"/>
                <a:gd name="T2" fmla="*/ 31 w 48"/>
                <a:gd name="T3" fmla="*/ 0 h 24"/>
                <a:gd name="T4" fmla="*/ 48 w 48"/>
                <a:gd name="T5" fmla="*/ 0 h 24"/>
                <a:gd name="T6" fmla="*/ 19 w 48"/>
                <a:gd name="T7" fmla="*/ 24 h 24"/>
                <a:gd name="T8" fmla="*/ 0 w 48"/>
                <a:gd name="T9" fmla="*/ 24 h 24"/>
              </a:gdLst>
              <a:ahLst/>
              <a:cxnLst>
                <a:cxn ang="0">
                  <a:pos x="T0" y="T1"/>
                </a:cxn>
                <a:cxn ang="0">
                  <a:pos x="T2" y="T3"/>
                </a:cxn>
                <a:cxn ang="0">
                  <a:pos x="T4" y="T5"/>
                </a:cxn>
                <a:cxn ang="0">
                  <a:pos x="T6" y="T7"/>
                </a:cxn>
                <a:cxn ang="0">
                  <a:pos x="T8" y="T9"/>
                </a:cxn>
              </a:cxnLst>
              <a:rect l="0" t="0" r="r" b="b"/>
              <a:pathLst>
                <a:path w="48" h="24">
                  <a:moveTo>
                    <a:pt x="0" y="24"/>
                  </a:moveTo>
                  <a:lnTo>
                    <a:pt x="31" y="0"/>
                  </a:lnTo>
                  <a:lnTo>
                    <a:pt x="48" y="0"/>
                  </a:lnTo>
                  <a:lnTo>
                    <a:pt x="19" y="24"/>
                  </a:lnTo>
                  <a:lnTo>
                    <a:pt x="0" y="24"/>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71" name="Freeform 754"/>
            <p:cNvSpPr>
              <a:spLocks/>
            </p:cNvSpPr>
            <p:nvPr/>
          </p:nvSpPr>
          <p:spPr bwMode="auto">
            <a:xfrm>
              <a:off x="5407" y="2570"/>
              <a:ext cx="17" cy="8"/>
            </a:xfrm>
            <a:custGeom>
              <a:avLst/>
              <a:gdLst>
                <a:gd name="T0" fmla="*/ 0 w 49"/>
                <a:gd name="T1" fmla="*/ 23 h 23"/>
                <a:gd name="T2" fmla="*/ 32 w 49"/>
                <a:gd name="T3" fmla="*/ 0 h 23"/>
                <a:gd name="T4" fmla="*/ 49 w 49"/>
                <a:gd name="T5" fmla="*/ 0 h 23"/>
                <a:gd name="T6" fmla="*/ 17 w 49"/>
                <a:gd name="T7" fmla="*/ 23 h 23"/>
                <a:gd name="T8" fmla="*/ 0 w 49"/>
                <a:gd name="T9" fmla="*/ 23 h 23"/>
              </a:gdLst>
              <a:ahLst/>
              <a:cxnLst>
                <a:cxn ang="0">
                  <a:pos x="T0" y="T1"/>
                </a:cxn>
                <a:cxn ang="0">
                  <a:pos x="T2" y="T3"/>
                </a:cxn>
                <a:cxn ang="0">
                  <a:pos x="T4" y="T5"/>
                </a:cxn>
                <a:cxn ang="0">
                  <a:pos x="T6" y="T7"/>
                </a:cxn>
                <a:cxn ang="0">
                  <a:pos x="T8" y="T9"/>
                </a:cxn>
              </a:cxnLst>
              <a:rect l="0" t="0" r="r" b="b"/>
              <a:pathLst>
                <a:path w="49" h="23">
                  <a:moveTo>
                    <a:pt x="0" y="23"/>
                  </a:moveTo>
                  <a:lnTo>
                    <a:pt x="32" y="0"/>
                  </a:lnTo>
                  <a:lnTo>
                    <a:pt x="49" y="0"/>
                  </a:lnTo>
                  <a:lnTo>
                    <a:pt x="17" y="23"/>
                  </a:lnTo>
                  <a:lnTo>
                    <a:pt x="0" y="2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72" name="Freeform 755"/>
            <p:cNvSpPr>
              <a:spLocks/>
            </p:cNvSpPr>
            <p:nvPr/>
          </p:nvSpPr>
          <p:spPr bwMode="auto">
            <a:xfrm>
              <a:off x="5419" y="2563"/>
              <a:ext cx="16" cy="7"/>
            </a:xfrm>
            <a:custGeom>
              <a:avLst/>
              <a:gdLst>
                <a:gd name="T0" fmla="*/ 0 w 47"/>
                <a:gd name="T1" fmla="*/ 22 h 22"/>
                <a:gd name="T2" fmla="*/ 31 w 47"/>
                <a:gd name="T3" fmla="*/ 0 h 22"/>
                <a:gd name="T4" fmla="*/ 47 w 47"/>
                <a:gd name="T5" fmla="*/ 0 h 22"/>
                <a:gd name="T6" fmla="*/ 17 w 47"/>
                <a:gd name="T7" fmla="*/ 22 h 22"/>
                <a:gd name="T8" fmla="*/ 0 w 47"/>
                <a:gd name="T9" fmla="*/ 22 h 22"/>
              </a:gdLst>
              <a:ahLst/>
              <a:cxnLst>
                <a:cxn ang="0">
                  <a:pos x="T0" y="T1"/>
                </a:cxn>
                <a:cxn ang="0">
                  <a:pos x="T2" y="T3"/>
                </a:cxn>
                <a:cxn ang="0">
                  <a:pos x="T4" y="T5"/>
                </a:cxn>
                <a:cxn ang="0">
                  <a:pos x="T6" y="T7"/>
                </a:cxn>
                <a:cxn ang="0">
                  <a:pos x="T8" y="T9"/>
                </a:cxn>
              </a:cxnLst>
              <a:rect l="0" t="0" r="r" b="b"/>
              <a:pathLst>
                <a:path w="47" h="22">
                  <a:moveTo>
                    <a:pt x="0" y="22"/>
                  </a:moveTo>
                  <a:lnTo>
                    <a:pt x="31" y="0"/>
                  </a:lnTo>
                  <a:lnTo>
                    <a:pt x="47" y="0"/>
                  </a:lnTo>
                  <a:lnTo>
                    <a:pt x="17" y="22"/>
                  </a:lnTo>
                  <a:lnTo>
                    <a:pt x="0" y="22"/>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73" name="Freeform 756"/>
            <p:cNvSpPr>
              <a:spLocks/>
            </p:cNvSpPr>
            <p:nvPr/>
          </p:nvSpPr>
          <p:spPr bwMode="auto">
            <a:xfrm>
              <a:off x="5430" y="2555"/>
              <a:ext cx="16" cy="8"/>
            </a:xfrm>
            <a:custGeom>
              <a:avLst/>
              <a:gdLst>
                <a:gd name="T0" fmla="*/ 0 w 45"/>
                <a:gd name="T1" fmla="*/ 24 h 24"/>
                <a:gd name="T2" fmla="*/ 31 w 45"/>
                <a:gd name="T3" fmla="*/ 0 h 24"/>
                <a:gd name="T4" fmla="*/ 45 w 45"/>
                <a:gd name="T5" fmla="*/ 0 h 24"/>
                <a:gd name="T6" fmla="*/ 16 w 45"/>
                <a:gd name="T7" fmla="*/ 24 h 24"/>
                <a:gd name="T8" fmla="*/ 0 w 45"/>
                <a:gd name="T9" fmla="*/ 24 h 24"/>
              </a:gdLst>
              <a:ahLst/>
              <a:cxnLst>
                <a:cxn ang="0">
                  <a:pos x="T0" y="T1"/>
                </a:cxn>
                <a:cxn ang="0">
                  <a:pos x="T2" y="T3"/>
                </a:cxn>
                <a:cxn ang="0">
                  <a:pos x="T4" y="T5"/>
                </a:cxn>
                <a:cxn ang="0">
                  <a:pos x="T6" y="T7"/>
                </a:cxn>
                <a:cxn ang="0">
                  <a:pos x="T8" y="T9"/>
                </a:cxn>
              </a:cxnLst>
              <a:rect l="0" t="0" r="r" b="b"/>
              <a:pathLst>
                <a:path w="45" h="24">
                  <a:moveTo>
                    <a:pt x="0" y="24"/>
                  </a:moveTo>
                  <a:lnTo>
                    <a:pt x="31" y="0"/>
                  </a:lnTo>
                  <a:lnTo>
                    <a:pt x="45" y="0"/>
                  </a:lnTo>
                  <a:lnTo>
                    <a:pt x="16" y="24"/>
                  </a:lnTo>
                  <a:lnTo>
                    <a:pt x="0" y="24"/>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74" name="Freeform 757"/>
            <p:cNvSpPr>
              <a:spLocks/>
            </p:cNvSpPr>
            <p:nvPr/>
          </p:nvSpPr>
          <p:spPr bwMode="auto">
            <a:xfrm>
              <a:off x="5441" y="2547"/>
              <a:ext cx="17" cy="8"/>
            </a:xfrm>
            <a:custGeom>
              <a:avLst/>
              <a:gdLst>
                <a:gd name="T0" fmla="*/ 0 w 46"/>
                <a:gd name="T1" fmla="*/ 23 h 23"/>
                <a:gd name="T2" fmla="*/ 31 w 46"/>
                <a:gd name="T3" fmla="*/ 0 h 23"/>
                <a:gd name="T4" fmla="*/ 46 w 46"/>
                <a:gd name="T5" fmla="*/ 0 h 23"/>
                <a:gd name="T6" fmla="*/ 14 w 46"/>
                <a:gd name="T7" fmla="*/ 23 h 23"/>
                <a:gd name="T8" fmla="*/ 0 w 46"/>
                <a:gd name="T9" fmla="*/ 23 h 23"/>
              </a:gdLst>
              <a:ahLst/>
              <a:cxnLst>
                <a:cxn ang="0">
                  <a:pos x="T0" y="T1"/>
                </a:cxn>
                <a:cxn ang="0">
                  <a:pos x="T2" y="T3"/>
                </a:cxn>
                <a:cxn ang="0">
                  <a:pos x="T4" y="T5"/>
                </a:cxn>
                <a:cxn ang="0">
                  <a:pos x="T6" y="T7"/>
                </a:cxn>
                <a:cxn ang="0">
                  <a:pos x="T8" y="T9"/>
                </a:cxn>
              </a:cxnLst>
              <a:rect l="0" t="0" r="r" b="b"/>
              <a:pathLst>
                <a:path w="46" h="23">
                  <a:moveTo>
                    <a:pt x="0" y="23"/>
                  </a:moveTo>
                  <a:lnTo>
                    <a:pt x="31" y="0"/>
                  </a:lnTo>
                  <a:lnTo>
                    <a:pt x="46" y="0"/>
                  </a:lnTo>
                  <a:lnTo>
                    <a:pt x="14" y="23"/>
                  </a:lnTo>
                  <a:lnTo>
                    <a:pt x="0" y="2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75" name="Freeform 758"/>
            <p:cNvSpPr>
              <a:spLocks/>
            </p:cNvSpPr>
            <p:nvPr/>
          </p:nvSpPr>
          <p:spPr bwMode="auto">
            <a:xfrm>
              <a:off x="5452" y="2540"/>
              <a:ext cx="16" cy="7"/>
            </a:xfrm>
            <a:custGeom>
              <a:avLst/>
              <a:gdLst>
                <a:gd name="T0" fmla="*/ 0 w 44"/>
                <a:gd name="T1" fmla="*/ 22 h 22"/>
                <a:gd name="T2" fmla="*/ 30 w 44"/>
                <a:gd name="T3" fmla="*/ 0 h 22"/>
                <a:gd name="T4" fmla="*/ 44 w 44"/>
                <a:gd name="T5" fmla="*/ 0 h 22"/>
                <a:gd name="T6" fmla="*/ 15 w 44"/>
                <a:gd name="T7" fmla="*/ 22 h 22"/>
                <a:gd name="T8" fmla="*/ 0 w 44"/>
                <a:gd name="T9" fmla="*/ 22 h 22"/>
              </a:gdLst>
              <a:ahLst/>
              <a:cxnLst>
                <a:cxn ang="0">
                  <a:pos x="T0" y="T1"/>
                </a:cxn>
                <a:cxn ang="0">
                  <a:pos x="T2" y="T3"/>
                </a:cxn>
                <a:cxn ang="0">
                  <a:pos x="T4" y="T5"/>
                </a:cxn>
                <a:cxn ang="0">
                  <a:pos x="T6" y="T7"/>
                </a:cxn>
                <a:cxn ang="0">
                  <a:pos x="T8" y="T9"/>
                </a:cxn>
              </a:cxnLst>
              <a:rect l="0" t="0" r="r" b="b"/>
              <a:pathLst>
                <a:path w="44" h="22">
                  <a:moveTo>
                    <a:pt x="0" y="22"/>
                  </a:moveTo>
                  <a:lnTo>
                    <a:pt x="30" y="0"/>
                  </a:lnTo>
                  <a:lnTo>
                    <a:pt x="44" y="0"/>
                  </a:lnTo>
                  <a:lnTo>
                    <a:pt x="15" y="22"/>
                  </a:lnTo>
                  <a:lnTo>
                    <a:pt x="0" y="2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76" name="Freeform 759"/>
            <p:cNvSpPr>
              <a:spLocks/>
            </p:cNvSpPr>
            <p:nvPr/>
          </p:nvSpPr>
          <p:spPr bwMode="auto">
            <a:xfrm>
              <a:off x="5463" y="2532"/>
              <a:ext cx="15" cy="8"/>
            </a:xfrm>
            <a:custGeom>
              <a:avLst/>
              <a:gdLst>
                <a:gd name="T0" fmla="*/ 0 w 44"/>
                <a:gd name="T1" fmla="*/ 24 h 24"/>
                <a:gd name="T2" fmla="*/ 31 w 44"/>
                <a:gd name="T3" fmla="*/ 0 h 24"/>
                <a:gd name="T4" fmla="*/ 44 w 44"/>
                <a:gd name="T5" fmla="*/ 0 h 24"/>
                <a:gd name="T6" fmla="*/ 14 w 44"/>
                <a:gd name="T7" fmla="*/ 24 h 24"/>
                <a:gd name="T8" fmla="*/ 0 w 44"/>
                <a:gd name="T9" fmla="*/ 24 h 24"/>
              </a:gdLst>
              <a:ahLst/>
              <a:cxnLst>
                <a:cxn ang="0">
                  <a:pos x="T0" y="T1"/>
                </a:cxn>
                <a:cxn ang="0">
                  <a:pos x="T2" y="T3"/>
                </a:cxn>
                <a:cxn ang="0">
                  <a:pos x="T4" y="T5"/>
                </a:cxn>
                <a:cxn ang="0">
                  <a:pos x="T6" y="T7"/>
                </a:cxn>
                <a:cxn ang="0">
                  <a:pos x="T8" y="T9"/>
                </a:cxn>
              </a:cxnLst>
              <a:rect l="0" t="0" r="r" b="b"/>
              <a:pathLst>
                <a:path w="44" h="24">
                  <a:moveTo>
                    <a:pt x="0" y="24"/>
                  </a:moveTo>
                  <a:lnTo>
                    <a:pt x="31" y="0"/>
                  </a:lnTo>
                  <a:lnTo>
                    <a:pt x="44" y="0"/>
                  </a:lnTo>
                  <a:lnTo>
                    <a:pt x="14" y="24"/>
                  </a:lnTo>
                  <a:lnTo>
                    <a:pt x="0" y="2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77" name="Freeform 760"/>
            <p:cNvSpPr>
              <a:spLocks/>
            </p:cNvSpPr>
            <p:nvPr/>
          </p:nvSpPr>
          <p:spPr bwMode="auto">
            <a:xfrm>
              <a:off x="5474" y="2524"/>
              <a:ext cx="16" cy="8"/>
            </a:xfrm>
            <a:custGeom>
              <a:avLst/>
              <a:gdLst>
                <a:gd name="T0" fmla="*/ 0 w 44"/>
                <a:gd name="T1" fmla="*/ 23 h 23"/>
                <a:gd name="T2" fmla="*/ 32 w 44"/>
                <a:gd name="T3" fmla="*/ 0 h 23"/>
                <a:gd name="T4" fmla="*/ 44 w 44"/>
                <a:gd name="T5" fmla="*/ 0 h 23"/>
                <a:gd name="T6" fmla="*/ 13 w 44"/>
                <a:gd name="T7" fmla="*/ 23 h 23"/>
                <a:gd name="T8" fmla="*/ 0 w 44"/>
                <a:gd name="T9" fmla="*/ 23 h 23"/>
              </a:gdLst>
              <a:ahLst/>
              <a:cxnLst>
                <a:cxn ang="0">
                  <a:pos x="T0" y="T1"/>
                </a:cxn>
                <a:cxn ang="0">
                  <a:pos x="T2" y="T3"/>
                </a:cxn>
                <a:cxn ang="0">
                  <a:pos x="T4" y="T5"/>
                </a:cxn>
                <a:cxn ang="0">
                  <a:pos x="T6" y="T7"/>
                </a:cxn>
                <a:cxn ang="0">
                  <a:pos x="T8" y="T9"/>
                </a:cxn>
              </a:cxnLst>
              <a:rect l="0" t="0" r="r" b="b"/>
              <a:pathLst>
                <a:path w="44" h="23">
                  <a:moveTo>
                    <a:pt x="0" y="23"/>
                  </a:moveTo>
                  <a:lnTo>
                    <a:pt x="32" y="0"/>
                  </a:lnTo>
                  <a:lnTo>
                    <a:pt x="44" y="0"/>
                  </a:lnTo>
                  <a:lnTo>
                    <a:pt x="13" y="23"/>
                  </a:lnTo>
                  <a:lnTo>
                    <a:pt x="0" y="2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78" name="Freeform 761"/>
            <p:cNvSpPr>
              <a:spLocks/>
            </p:cNvSpPr>
            <p:nvPr/>
          </p:nvSpPr>
          <p:spPr bwMode="auto">
            <a:xfrm>
              <a:off x="5486" y="2517"/>
              <a:ext cx="15" cy="7"/>
            </a:xfrm>
            <a:custGeom>
              <a:avLst/>
              <a:gdLst>
                <a:gd name="T0" fmla="*/ 0 w 42"/>
                <a:gd name="T1" fmla="*/ 22 h 22"/>
                <a:gd name="T2" fmla="*/ 31 w 42"/>
                <a:gd name="T3" fmla="*/ 0 h 22"/>
                <a:gd name="T4" fmla="*/ 42 w 42"/>
                <a:gd name="T5" fmla="*/ 0 h 22"/>
                <a:gd name="T6" fmla="*/ 12 w 42"/>
                <a:gd name="T7" fmla="*/ 22 h 22"/>
                <a:gd name="T8" fmla="*/ 0 w 42"/>
                <a:gd name="T9" fmla="*/ 22 h 22"/>
              </a:gdLst>
              <a:ahLst/>
              <a:cxnLst>
                <a:cxn ang="0">
                  <a:pos x="T0" y="T1"/>
                </a:cxn>
                <a:cxn ang="0">
                  <a:pos x="T2" y="T3"/>
                </a:cxn>
                <a:cxn ang="0">
                  <a:pos x="T4" y="T5"/>
                </a:cxn>
                <a:cxn ang="0">
                  <a:pos x="T6" y="T7"/>
                </a:cxn>
                <a:cxn ang="0">
                  <a:pos x="T8" y="T9"/>
                </a:cxn>
              </a:cxnLst>
              <a:rect l="0" t="0" r="r" b="b"/>
              <a:pathLst>
                <a:path w="42" h="22">
                  <a:moveTo>
                    <a:pt x="0" y="22"/>
                  </a:moveTo>
                  <a:lnTo>
                    <a:pt x="31" y="0"/>
                  </a:lnTo>
                  <a:lnTo>
                    <a:pt x="42" y="0"/>
                  </a:lnTo>
                  <a:lnTo>
                    <a:pt x="12" y="22"/>
                  </a:lnTo>
                  <a:lnTo>
                    <a:pt x="0" y="2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79" name="Freeform 762"/>
            <p:cNvSpPr>
              <a:spLocks/>
            </p:cNvSpPr>
            <p:nvPr/>
          </p:nvSpPr>
          <p:spPr bwMode="auto">
            <a:xfrm>
              <a:off x="5497" y="2509"/>
              <a:ext cx="15" cy="8"/>
            </a:xfrm>
            <a:custGeom>
              <a:avLst/>
              <a:gdLst>
                <a:gd name="T0" fmla="*/ 0 w 43"/>
                <a:gd name="T1" fmla="*/ 24 h 24"/>
                <a:gd name="T2" fmla="*/ 31 w 43"/>
                <a:gd name="T3" fmla="*/ 0 h 24"/>
                <a:gd name="T4" fmla="*/ 43 w 43"/>
                <a:gd name="T5" fmla="*/ 0 h 24"/>
                <a:gd name="T6" fmla="*/ 11 w 43"/>
                <a:gd name="T7" fmla="*/ 24 h 24"/>
                <a:gd name="T8" fmla="*/ 0 w 43"/>
                <a:gd name="T9" fmla="*/ 24 h 24"/>
              </a:gdLst>
              <a:ahLst/>
              <a:cxnLst>
                <a:cxn ang="0">
                  <a:pos x="T0" y="T1"/>
                </a:cxn>
                <a:cxn ang="0">
                  <a:pos x="T2" y="T3"/>
                </a:cxn>
                <a:cxn ang="0">
                  <a:pos x="T4" y="T5"/>
                </a:cxn>
                <a:cxn ang="0">
                  <a:pos x="T6" y="T7"/>
                </a:cxn>
                <a:cxn ang="0">
                  <a:pos x="T8" y="T9"/>
                </a:cxn>
              </a:cxnLst>
              <a:rect l="0" t="0" r="r" b="b"/>
              <a:pathLst>
                <a:path w="43" h="24">
                  <a:moveTo>
                    <a:pt x="0" y="24"/>
                  </a:moveTo>
                  <a:lnTo>
                    <a:pt x="31" y="0"/>
                  </a:lnTo>
                  <a:lnTo>
                    <a:pt x="43" y="0"/>
                  </a:lnTo>
                  <a:lnTo>
                    <a:pt x="11" y="24"/>
                  </a:lnTo>
                  <a:lnTo>
                    <a:pt x="0" y="24"/>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80" name="Freeform 763"/>
            <p:cNvSpPr>
              <a:spLocks/>
            </p:cNvSpPr>
            <p:nvPr/>
          </p:nvSpPr>
          <p:spPr bwMode="auto">
            <a:xfrm>
              <a:off x="5508" y="2501"/>
              <a:ext cx="15" cy="8"/>
            </a:xfrm>
            <a:custGeom>
              <a:avLst/>
              <a:gdLst>
                <a:gd name="T0" fmla="*/ 0 w 41"/>
                <a:gd name="T1" fmla="*/ 23 h 23"/>
                <a:gd name="T2" fmla="*/ 31 w 41"/>
                <a:gd name="T3" fmla="*/ 0 h 23"/>
                <a:gd name="T4" fmla="*/ 41 w 41"/>
                <a:gd name="T5" fmla="*/ 0 h 23"/>
                <a:gd name="T6" fmla="*/ 12 w 41"/>
                <a:gd name="T7" fmla="*/ 23 h 23"/>
                <a:gd name="T8" fmla="*/ 0 w 41"/>
                <a:gd name="T9" fmla="*/ 23 h 23"/>
              </a:gdLst>
              <a:ahLst/>
              <a:cxnLst>
                <a:cxn ang="0">
                  <a:pos x="T0" y="T1"/>
                </a:cxn>
                <a:cxn ang="0">
                  <a:pos x="T2" y="T3"/>
                </a:cxn>
                <a:cxn ang="0">
                  <a:pos x="T4" y="T5"/>
                </a:cxn>
                <a:cxn ang="0">
                  <a:pos x="T6" y="T7"/>
                </a:cxn>
                <a:cxn ang="0">
                  <a:pos x="T8" y="T9"/>
                </a:cxn>
              </a:cxnLst>
              <a:rect l="0" t="0" r="r" b="b"/>
              <a:pathLst>
                <a:path w="41" h="23">
                  <a:moveTo>
                    <a:pt x="0" y="23"/>
                  </a:moveTo>
                  <a:lnTo>
                    <a:pt x="31" y="0"/>
                  </a:lnTo>
                  <a:lnTo>
                    <a:pt x="41" y="0"/>
                  </a:lnTo>
                  <a:lnTo>
                    <a:pt x="12" y="23"/>
                  </a:lnTo>
                  <a:lnTo>
                    <a:pt x="0" y="23"/>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81" name="Freeform 764"/>
            <p:cNvSpPr>
              <a:spLocks/>
            </p:cNvSpPr>
            <p:nvPr/>
          </p:nvSpPr>
          <p:spPr bwMode="auto">
            <a:xfrm>
              <a:off x="5520" y="2494"/>
              <a:ext cx="10" cy="7"/>
            </a:xfrm>
            <a:custGeom>
              <a:avLst/>
              <a:gdLst>
                <a:gd name="T0" fmla="*/ 0 w 30"/>
                <a:gd name="T1" fmla="*/ 22 h 22"/>
                <a:gd name="T2" fmla="*/ 30 w 30"/>
                <a:gd name="T3" fmla="*/ 0 h 22"/>
                <a:gd name="T4" fmla="*/ 30 w 30"/>
                <a:gd name="T5" fmla="*/ 7 h 22"/>
                <a:gd name="T6" fmla="*/ 10 w 30"/>
                <a:gd name="T7" fmla="*/ 22 h 22"/>
                <a:gd name="T8" fmla="*/ 0 w 30"/>
                <a:gd name="T9" fmla="*/ 22 h 22"/>
              </a:gdLst>
              <a:ahLst/>
              <a:cxnLst>
                <a:cxn ang="0">
                  <a:pos x="T0" y="T1"/>
                </a:cxn>
                <a:cxn ang="0">
                  <a:pos x="T2" y="T3"/>
                </a:cxn>
                <a:cxn ang="0">
                  <a:pos x="T4" y="T5"/>
                </a:cxn>
                <a:cxn ang="0">
                  <a:pos x="T6" y="T7"/>
                </a:cxn>
                <a:cxn ang="0">
                  <a:pos x="T8" y="T9"/>
                </a:cxn>
              </a:cxnLst>
              <a:rect l="0" t="0" r="r" b="b"/>
              <a:pathLst>
                <a:path w="30" h="22">
                  <a:moveTo>
                    <a:pt x="0" y="22"/>
                  </a:moveTo>
                  <a:lnTo>
                    <a:pt x="30" y="0"/>
                  </a:lnTo>
                  <a:lnTo>
                    <a:pt x="30" y="7"/>
                  </a:lnTo>
                  <a:lnTo>
                    <a:pt x="10" y="22"/>
                  </a:lnTo>
                  <a:lnTo>
                    <a:pt x="0" y="22"/>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82" name="Freeform 765"/>
            <p:cNvSpPr>
              <a:spLocks/>
            </p:cNvSpPr>
            <p:nvPr/>
          </p:nvSpPr>
          <p:spPr bwMode="auto">
            <a:xfrm>
              <a:off x="5314" y="2493"/>
              <a:ext cx="219" cy="149"/>
            </a:xfrm>
            <a:custGeom>
              <a:avLst/>
              <a:gdLst>
                <a:gd name="T0" fmla="*/ 605 w 605"/>
                <a:gd name="T1" fmla="*/ 3 h 447"/>
                <a:gd name="T2" fmla="*/ 595 w 605"/>
                <a:gd name="T3" fmla="*/ 0 h 447"/>
                <a:gd name="T4" fmla="*/ 0 w 605"/>
                <a:gd name="T5" fmla="*/ 441 h 447"/>
                <a:gd name="T6" fmla="*/ 8 w 605"/>
                <a:gd name="T7" fmla="*/ 447 h 447"/>
                <a:gd name="T8" fmla="*/ 604 w 605"/>
                <a:gd name="T9" fmla="*/ 6 h 447"/>
                <a:gd name="T10" fmla="*/ 594 w 605"/>
                <a:gd name="T11" fmla="*/ 3 h 447"/>
                <a:gd name="T12" fmla="*/ 605 w 605"/>
                <a:gd name="T13" fmla="*/ 3 h 447"/>
              </a:gdLst>
              <a:ahLst/>
              <a:cxnLst>
                <a:cxn ang="0">
                  <a:pos x="T0" y="T1"/>
                </a:cxn>
                <a:cxn ang="0">
                  <a:pos x="T2" y="T3"/>
                </a:cxn>
                <a:cxn ang="0">
                  <a:pos x="T4" y="T5"/>
                </a:cxn>
                <a:cxn ang="0">
                  <a:pos x="T6" y="T7"/>
                </a:cxn>
                <a:cxn ang="0">
                  <a:pos x="T8" y="T9"/>
                </a:cxn>
                <a:cxn ang="0">
                  <a:pos x="T10" y="T11"/>
                </a:cxn>
                <a:cxn ang="0">
                  <a:pos x="T12" y="T13"/>
                </a:cxn>
              </a:cxnLst>
              <a:rect l="0" t="0" r="r" b="b"/>
              <a:pathLst>
                <a:path w="605" h="447">
                  <a:moveTo>
                    <a:pt x="605" y="3"/>
                  </a:moveTo>
                  <a:lnTo>
                    <a:pt x="595" y="0"/>
                  </a:lnTo>
                  <a:lnTo>
                    <a:pt x="0" y="441"/>
                  </a:lnTo>
                  <a:lnTo>
                    <a:pt x="8" y="447"/>
                  </a:lnTo>
                  <a:lnTo>
                    <a:pt x="604" y="6"/>
                  </a:lnTo>
                  <a:lnTo>
                    <a:pt x="594" y="3"/>
                  </a:lnTo>
                  <a:lnTo>
                    <a:pt x="605"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83" name="Freeform 766"/>
            <p:cNvSpPr>
              <a:spLocks/>
            </p:cNvSpPr>
            <p:nvPr/>
          </p:nvSpPr>
          <p:spPr bwMode="auto">
            <a:xfrm>
              <a:off x="5528" y="2494"/>
              <a:ext cx="5" cy="3"/>
            </a:xfrm>
            <a:custGeom>
              <a:avLst/>
              <a:gdLst>
                <a:gd name="T0" fmla="*/ 10 w 11"/>
                <a:gd name="T1" fmla="*/ 10 h 10"/>
                <a:gd name="T2" fmla="*/ 11 w 11"/>
                <a:gd name="T3" fmla="*/ 7 h 10"/>
                <a:gd name="T4" fmla="*/ 11 w 11"/>
                <a:gd name="T5" fmla="*/ 0 h 10"/>
                <a:gd name="T6" fmla="*/ 0 w 11"/>
                <a:gd name="T7" fmla="*/ 0 h 10"/>
                <a:gd name="T8" fmla="*/ 0 w 11"/>
                <a:gd name="T9" fmla="*/ 7 h 10"/>
                <a:gd name="T10" fmla="*/ 1 w 11"/>
                <a:gd name="T11" fmla="*/ 4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lnTo>
                    <a:pt x="11" y="7"/>
                  </a:lnTo>
                  <a:lnTo>
                    <a:pt x="11" y="0"/>
                  </a:lnTo>
                  <a:lnTo>
                    <a:pt x="0" y="0"/>
                  </a:lnTo>
                  <a:lnTo>
                    <a:pt x="0" y="7"/>
                  </a:lnTo>
                  <a:lnTo>
                    <a:pt x="1" y="4"/>
                  </a:lnTo>
                  <a:lnTo>
                    <a:pt x="1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84" name="Freeform 767"/>
            <p:cNvSpPr>
              <a:spLocks/>
            </p:cNvSpPr>
            <p:nvPr/>
          </p:nvSpPr>
          <p:spPr bwMode="auto">
            <a:xfrm>
              <a:off x="5314" y="2495"/>
              <a:ext cx="218" cy="153"/>
            </a:xfrm>
            <a:custGeom>
              <a:avLst/>
              <a:gdLst>
                <a:gd name="T0" fmla="*/ 0 w 605"/>
                <a:gd name="T1" fmla="*/ 454 h 457"/>
                <a:gd name="T2" fmla="*/ 9 w 605"/>
                <a:gd name="T3" fmla="*/ 457 h 457"/>
                <a:gd name="T4" fmla="*/ 605 w 605"/>
                <a:gd name="T5" fmla="*/ 6 h 457"/>
                <a:gd name="T6" fmla="*/ 596 w 605"/>
                <a:gd name="T7" fmla="*/ 0 h 457"/>
                <a:gd name="T8" fmla="*/ 1 w 605"/>
                <a:gd name="T9" fmla="*/ 451 h 457"/>
                <a:gd name="T10" fmla="*/ 11 w 605"/>
                <a:gd name="T11" fmla="*/ 454 h 457"/>
                <a:gd name="T12" fmla="*/ 0 w 605"/>
                <a:gd name="T13" fmla="*/ 454 h 457"/>
              </a:gdLst>
              <a:ahLst/>
              <a:cxnLst>
                <a:cxn ang="0">
                  <a:pos x="T0" y="T1"/>
                </a:cxn>
                <a:cxn ang="0">
                  <a:pos x="T2" y="T3"/>
                </a:cxn>
                <a:cxn ang="0">
                  <a:pos x="T4" y="T5"/>
                </a:cxn>
                <a:cxn ang="0">
                  <a:pos x="T6" y="T7"/>
                </a:cxn>
                <a:cxn ang="0">
                  <a:pos x="T8" y="T9"/>
                </a:cxn>
                <a:cxn ang="0">
                  <a:pos x="T10" y="T11"/>
                </a:cxn>
                <a:cxn ang="0">
                  <a:pos x="T12" y="T13"/>
                </a:cxn>
              </a:cxnLst>
              <a:rect l="0" t="0" r="r" b="b"/>
              <a:pathLst>
                <a:path w="605" h="457">
                  <a:moveTo>
                    <a:pt x="0" y="454"/>
                  </a:moveTo>
                  <a:lnTo>
                    <a:pt x="9" y="457"/>
                  </a:lnTo>
                  <a:lnTo>
                    <a:pt x="605" y="6"/>
                  </a:lnTo>
                  <a:lnTo>
                    <a:pt x="596" y="0"/>
                  </a:lnTo>
                  <a:lnTo>
                    <a:pt x="1" y="451"/>
                  </a:lnTo>
                  <a:lnTo>
                    <a:pt x="11" y="454"/>
                  </a:lnTo>
                  <a:lnTo>
                    <a:pt x="0" y="4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85" name="Freeform 768"/>
            <p:cNvSpPr>
              <a:spLocks/>
            </p:cNvSpPr>
            <p:nvPr/>
          </p:nvSpPr>
          <p:spPr bwMode="auto">
            <a:xfrm>
              <a:off x="5314" y="2640"/>
              <a:ext cx="3" cy="7"/>
            </a:xfrm>
            <a:custGeom>
              <a:avLst/>
              <a:gdLst>
                <a:gd name="T0" fmla="*/ 1 w 11"/>
                <a:gd name="T1" fmla="*/ 0 h 20"/>
                <a:gd name="T2" fmla="*/ 0 w 11"/>
                <a:gd name="T3" fmla="*/ 3 h 20"/>
                <a:gd name="T4" fmla="*/ 0 w 11"/>
                <a:gd name="T5" fmla="*/ 20 h 20"/>
                <a:gd name="T6" fmla="*/ 11 w 11"/>
                <a:gd name="T7" fmla="*/ 20 h 20"/>
                <a:gd name="T8" fmla="*/ 11 w 11"/>
                <a:gd name="T9" fmla="*/ 3 h 20"/>
                <a:gd name="T10" fmla="*/ 9 w 11"/>
                <a:gd name="T11" fmla="*/ 6 h 20"/>
                <a:gd name="T12" fmla="*/ 1 w 1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1" y="0"/>
                  </a:moveTo>
                  <a:lnTo>
                    <a:pt x="0" y="3"/>
                  </a:lnTo>
                  <a:lnTo>
                    <a:pt x="0" y="20"/>
                  </a:lnTo>
                  <a:lnTo>
                    <a:pt x="11" y="20"/>
                  </a:lnTo>
                  <a:lnTo>
                    <a:pt x="11" y="3"/>
                  </a:lnTo>
                  <a:lnTo>
                    <a:pt x="9" y="6"/>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86" name="Freeform 769"/>
            <p:cNvSpPr>
              <a:spLocks/>
            </p:cNvSpPr>
            <p:nvPr/>
          </p:nvSpPr>
          <p:spPr bwMode="auto">
            <a:xfrm>
              <a:off x="5145" y="2640"/>
              <a:ext cx="172" cy="2"/>
            </a:xfrm>
            <a:custGeom>
              <a:avLst/>
              <a:gdLst>
                <a:gd name="T0" fmla="*/ 477 w 477"/>
                <a:gd name="T1" fmla="*/ 4 h 8"/>
                <a:gd name="T2" fmla="*/ 471 w 477"/>
                <a:gd name="T3" fmla="*/ 0 h 8"/>
                <a:gd name="T4" fmla="*/ 0 w 477"/>
                <a:gd name="T5" fmla="*/ 0 h 8"/>
                <a:gd name="T6" fmla="*/ 0 w 477"/>
                <a:gd name="T7" fmla="*/ 8 h 8"/>
                <a:gd name="T8" fmla="*/ 471 w 477"/>
                <a:gd name="T9" fmla="*/ 8 h 8"/>
                <a:gd name="T10" fmla="*/ 466 w 477"/>
                <a:gd name="T11" fmla="*/ 4 h 8"/>
                <a:gd name="T12" fmla="*/ 477 w 477"/>
                <a:gd name="T13" fmla="*/ 4 h 8"/>
                <a:gd name="T14" fmla="*/ 477 w 477"/>
                <a:gd name="T15" fmla="*/ 0 h 8"/>
                <a:gd name="T16" fmla="*/ 471 w 477"/>
                <a:gd name="T17" fmla="*/ 0 h 8"/>
                <a:gd name="T18" fmla="*/ 477 w 477"/>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8">
                  <a:moveTo>
                    <a:pt x="477" y="4"/>
                  </a:moveTo>
                  <a:lnTo>
                    <a:pt x="471" y="0"/>
                  </a:lnTo>
                  <a:lnTo>
                    <a:pt x="0" y="0"/>
                  </a:lnTo>
                  <a:lnTo>
                    <a:pt x="0" y="8"/>
                  </a:lnTo>
                  <a:lnTo>
                    <a:pt x="471" y="8"/>
                  </a:lnTo>
                  <a:lnTo>
                    <a:pt x="466" y="4"/>
                  </a:lnTo>
                  <a:lnTo>
                    <a:pt x="477" y="4"/>
                  </a:lnTo>
                  <a:lnTo>
                    <a:pt x="477" y="0"/>
                  </a:lnTo>
                  <a:lnTo>
                    <a:pt x="471" y="0"/>
                  </a:lnTo>
                  <a:lnTo>
                    <a:pt x="47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87" name="Freeform 770"/>
            <p:cNvSpPr>
              <a:spLocks/>
            </p:cNvSpPr>
            <p:nvPr/>
          </p:nvSpPr>
          <p:spPr bwMode="auto">
            <a:xfrm>
              <a:off x="5314" y="2641"/>
              <a:ext cx="3" cy="7"/>
            </a:xfrm>
            <a:custGeom>
              <a:avLst/>
              <a:gdLst>
                <a:gd name="T0" fmla="*/ 5 w 11"/>
                <a:gd name="T1" fmla="*/ 21 h 21"/>
                <a:gd name="T2" fmla="*/ 11 w 11"/>
                <a:gd name="T3" fmla="*/ 17 h 21"/>
                <a:gd name="T4" fmla="*/ 11 w 11"/>
                <a:gd name="T5" fmla="*/ 0 h 21"/>
                <a:gd name="T6" fmla="*/ 0 w 11"/>
                <a:gd name="T7" fmla="*/ 0 h 21"/>
                <a:gd name="T8" fmla="*/ 0 w 11"/>
                <a:gd name="T9" fmla="*/ 17 h 21"/>
                <a:gd name="T10" fmla="*/ 5 w 11"/>
                <a:gd name="T11" fmla="*/ 13 h 21"/>
                <a:gd name="T12" fmla="*/ 5 w 11"/>
                <a:gd name="T13" fmla="*/ 21 h 21"/>
                <a:gd name="T14" fmla="*/ 11 w 11"/>
                <a:gd name="T15" fmla="*/ 21 h 21"/>
                <a:gd name="T16" fmla="*/ 11 w 11"/>
                <a:gd name="T17" fmla="*/ 17 h 21"/>
                <a:gd name="T18" fmla="*/ 5 w 11"/>
                <a:gd name="T1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1">
                  <a:moveTo>
                    <a:pt x="5" y="21"/>
                  </a:moveTo>
                  <a:lnTo>
                    <a:pt x="11" y="17"/>
                  </a:lnTo>
                  <a:lnTo>
                    <a:pt x="11" y="0"/>
                  </a:lnTo>
                  <a:lnTo>
                    <a:pt x="0" y="0"/>
                  </a:lnTo>
                  <a:lnTo>
                    <a:pt x="0" y="17"/>
                  </a:lnTo>
                  <a:lnTo>
                    <a:pt x="5" y="13"/>
                  </a:lnTo>
                  <a:lnTo>
                    <a:pt x="5" y="21"/>
                  </a:lnTo>
                  <a:lnTo>
                    <a:pt x="11" y="21"/>
                  </a:lnTo>
                  <a:lnTo>
                    <a:pt x="11" y="17"/>
                  </a:lnTo>
                  <a:lnTo>
                    <a:pt x="5"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88" name="Freeform 771"/>
            <p:cNvSpPr>
              <a:spLocks/>
            </p:cNvSpPr>
            <p:nvPr/>
          </p:nvSpPr>
          <p:spPr bwMode="auto">
            <a:xfrm>
              <a:off x="5143" y="2645"/>
              <a:ext cx="172" cy="3"/>
            </a:xfrm>
            <a:custGeom>
              <a:avLst/>
              <a:gdLst>
                <a:gd name="T0" fmla="*/ 0 w 477"/>
                <a:gd name="T1" fmla="*/ 4 h 8"/>
                <a:gd name="T2" fmla="*/ 6 w 477"/>
                <a:gd name="T3" fmla="*/ 8 h 8"/>
                <a:gd name="T4" fmla="*/ 477 w 477"/>
                <a:gd name="T5" fmla="*/ 8 h 8"/>
                <a:gd name="T6" fmla="*/ 477 w 477"/>
                <a:gd name="T7" fmla="*/ 0 h 8"/>
                <a:gd name="T8" fmla="*/ 6 w 477"/>
                <a:gd name="T9" fmla="*/ 0 h 8"/>
                <a:gd name="T10" fmla="*/ 11 w 477"/>
                <a:gd name="T11" fmla="*/ 4 h 8"/>
                <a:gd name="T12" fmla="*/ 0 w 477"/>
                <a:gd name="T13" fmla="*/ 4 h 8"/>
                <a:gd name="T14" fmla="*/ 0 w 477"/>
                <a:gd name="T15" fmla="*/ 8 h 8"/>
                <a:gd name="T16" fmla="*/ 6 w 477"/>
                <a:gd name="T17" fmla="*/ 8 h 8"/>
                <a:gd name="T18" fmla="*/ 0 w 477"/>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8">
                  <a:moveTo>
                    <a:pt x="0" y="4"/>
                  </a:moveTo>
                  <a:lnTo>
                    <a:pt x="6" y="8"/>
                  </a:lnTo>
                  <a:lnTo>
                    <a:pt x="477" y="8"/>
                  </a:lnTo>
                  <a:lnTo>
                    <a:pt x="477" y="0"/>
                  </a:lnTo>
                  <a:lnTo>
                    <a:pt x="6" y="0"/>
                  </a:lnTo>
                  <a:lnTo>
                    <a:pt x="11" y="4"/>
                  </a:lnTo>
                  <a:lnTo>
                    <a:pt x="0" y="4"/>
                  </a:lnTo>
                  <a:lnTo>
                    <a:pt x="0" y="8"/>
                  </a:lnTo>
                  <a:lnTo>
                    <a:pt x="6" y="8"/>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89" name="Freeform 772"/>
            <p:cNvSpPr>
              <a:spLocks/>
            </p:cNvSpPr>
            <p:nvPr/>
          </p:nvSpPr>
          <p:spPr bwMode="auto">
            <a:xfrm>
              <a:off x="5143" y="2640"/>
              <a:ext cx="4" cy="7"/>
            </a:xfrm>
            <a:custGeom>
              <a:avLst/>
              <a:gdLst>
                <a:gd name="T0" fmla="*/ 6 w 11"/>
                <a:gd name="T1" fmla="*/ 0 h 21"/>
                <a:gd name="T2" fmla="*/ 0 w 11"/>
                <a:gd name="T3" fmla="*/ 4 h 21"/>
                <a:gd name="T4" fmla="*/ 0 w 11"/>
                <a:gd name="T5" fmla="*/ 21 h 21"/>
                <a:gd name="T6" fmla="*/ 11 w 11"/>
                <a:gd name="T7" fmla="*/ 21 h 21"/>
                <a:gd name="T8" fmla="*/ 11 w 11"/>
                <a:gd name="T9" fmla="*/ 4 h 21"/>
                <a:gd name="T10" fmla="*/ 6 w 11"/>
                <a:gd name="T11" fmla="*/ 8 h 21"/>
                <a:gd name="T12" fmla="*/ 6 w 11"/>
                <a:gd name="T13" fmla="*/ 0 h 21"/>
                <a:gd name="T14" fmla="*/ 0 w 11"/>
                <a:gd name="T15" fmla="*/ 0 h 21"/>
                <a:gd name="T16" fmla="*/ 0 w 11"/>
                <a:gd name="T17" fmla="*/ 4 h 21"/>
                <a:gd name="T18" fmla="*/ 6 w 1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1">
                  <a:moveTo>
                    <a:pt x="6" y="0"/>
                  </a:moveTo>
                  <a:lnTo>
                    <a:pt x="0" y="4"/>
                  </a:lnTo>
                  <a:lnTo>
                    <a:pt x="0" y="21"/>
                  </a:lnTo>
                  <a:lnTo>
                    <a:pt x="11" y="21"/>
                  </a:lnTo>
                  <a:lnTo>
                    <a:pt x="11" y="4"/>
                  </a:lnTo>
                  <a:lnTo>
                    <a:pt x="6" y="8"/>
                  </a:lnTo>
                  <a:lnTo>
                    <a:pt x="6" y="0"/>
                  </a:lnTo>
                  <a:lnTo>
                    <a:pt x="0" y="0"/>
                  </a:lnTo>
                  <a:lnTo>
                    <a:pt x="0" y="4"/>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90" name="Freeform 773"/>
            <p:cNvSpPr>
              <a:spLocks/>
            </p:cNvSpPr>
            <p:nvPr/>
          </p:nvSpPr>
          <p:spPr bwMode="auto">
            <a:xfrm>
              <a:off x="5145" y="2579"/>
              <a:ext cx="181" cy="5"/>
            </a:xfrm>
            <a:custGeom>
              <a:avLst/>
              <a:gdLst>
                <a:gd name="T0" fmla="*/ 41 w 500"/>
                <a:gd name="T1" fmla="*/ 0 h 17"/>
                <a:gd name="T2" fmla="*/ 0 w 500"/>
                <a:gd name="T3" fmla="*/ 17 h 17"/>
                <a:gd name="T4" fmla="*/ 471 w 500"/>
                <a:gd name="T5" fmla="*/ 17 h 17"/>
                <a:gd name="T6" fmla="*/ 500 w 500"/>
                <a:gd name="T7" fmla="*/ 0 h 17"/>
                <a:gd name="T8" fmla="*/ 41 w 500"/>
                <a:gd name="T9" fmla="*/ 0 h 17"/>
              </a:gdLst>
              <a:ahLst/>
              <a:cxnLst>
                <a:cxn ang="0">
                  <a:pos x="T0" y="T1"/>
                </a:cxn>
                <a:cxn ang="0">
                  <a:pos x="T2" y="T3"/>
                </a:cxn>
                <a:cxn ang="0">
                  <a:pos x="T4" y="T5"/>
                </a:cxn>
                <a:cxn ang="0">
                  <a:pos x="T6" y="T7"/>
                </a:cxn>
                <a:cxn ang="0">
                  <a:pos x="T8" y="T9"/>
                </a:cxn>
              </a:cxnLst>
              <a:rect l="0" t="0" r="r" b="b"/>
              <a:pathLst>
                <a:path w="500" h="17">
                  <a:moveTo>
                    <a:pt x="41" y="0"/>
                  </a:moveTo>
                  <a:lnTo>
                    <a:pt x="0" y="17"/>
                  </a:lnTo>
                  <a:lnTo>
                    <a:pt x="471" y="17"/>
                  </a:lnTo>
                  <a:lnTo>
                    <a:pt x="500" y="0"/>
                  </a:lnTo>
                  <a:lnTo>
                    <a:pt x="41"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91" name="Freeform 774"/>
            <p:cNvSpPr>
              <a:spLocks/>
            </p:cNvSpPr>
            <p:nvPr/>
          </p:nvSpPr>
          <p:spPr bwMode="auto">
            <a:xfrm>
              <a:off x="5160" y="2573"/>
              <a:ext cx="175" cy="6"/>
            </a:xfrm>
            <a:custGeom>
              <a:avLst/>
              <a:gdLst>
                <a:gd name="T0" fmla="*/ 0 w 487"/>
                <a:gd name="T1" fmla="*/ 17 h 17"/>
                <a:gd name="T2" fmla="*/ 41 w 487"/>
                <a:gd name="T3" fmla="*/ 0 h 17"/>
                <a:gd name="T4" fmla="*/ 487 w 487"/>
                <a:gd name="T5" fmla="*/ 0 h 17"/>
                <a:gd name="T6" fmla="*/ 459 w 487"/>
                <a:gd name="T7" fmla="*/ 17 h 17"/>
                <a:gd name="T8" fmla="*/ 0 w 487"/>
                <a:gd name="T9" fmla="*/ 17 h 17"/>
              </a:gdLst>
              <a:ahLst/>
              <a:cxnLst>
                <a:cxn ang="0">
                  <a:pos x="T0" y="T1"/>
                </a:cxn>
                <a:cxn ang="0">
                  <a:pos x="T2" y="T3"/>
                </a:cxn>
                <a:cxn ang="0">
                  <a:pos x="T4" y="T5"/>
                </a:cxn>
                <a:cxn ang="0">
                  <a:pos x="T6" y="T7"/>
                </a:cxn>
                <a:cxn ang="0">
                  <a:pos x="T8" y="T9"/>
                </a:cxn>
              </a:cxnLst>
              <a:rect l="0" t="0" r="r" b="b"/>
              <a:pathLst>
                <a:path w="487" h="17">
                  <a:moveTo>
                    <a:pt x="0" y="17"/>
                  </a:moveTo>
                  <a:lnTo>
                    <a:pt x="41" y="0"/>
                  </a:lnTo>
                  <a:lnTo>
                    <a:pt x="487" y="0"/>
                  </a:lnTo>
                  <a:lnTo>
                    <a:pt x="459" y="17"/>
                  </a:lnTo>
                  <a:lnTo>
                    <a:pt x="0" y="17"/>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92" name="Freeform 775"/>
            <p:cNvSpPr>
              <a:spLocks/>
            </p:cNvSpPr>
            <p:nvPr/>
          </p:nvSpPr>
          <p:spPr bwMode="auto">
            <a:xfrm>
              <a:off x="5175" y="2567"/>
              <a:ext cx="172" cy="6"/>
            </a:xfrm>
            <a:custGeom>
              <a:avLst/>
              <a:gdLst>
                <a:gd name="T0" fmla="*/ 0 w 477"/>
                <a:gd name="T1" fmla="*/ 18 h 18"/>
                <a:gd name="T2" fmla="*/ 43 w 477"/>
                <a:gd name="T3" fmla="*/ 0 h 18"/>
                <a:gd name="T4" fmla="*/ 477 w 477"/>
                <a:gd name="T5" fmla="*/ 0 h 18"/>
                <a:gd name="T6" fmla="*/ 446 w 477"/>
                <a:gd name="T7" fmla="*/ 18 h 18"/>
                <a:gd name="T8" fmla="*/ 0 w 477"/>
                <a:gd name="T9" fmla="*/ 18 h 18"/>
              </a:gdLst>
              <a:ahLst/>
              <a:cxnLst>
                <a:cxn ang="0">
                  <a:pos x="T0" y="T1"/>
                </a:cxn>
                <a:cxn ang="0">
                  <a:pos x="T2" y="T3"/>
                </a:cxn>
                <a:cxn ang="0">
                  <a:pos x="T4" y="T5"/>
                </a:cxn>
                <a:cxn ang="0">
                  <a:pos x="T6" y="T7"/>
                </a:cxn>
                <a:cxn ang="0">
                  <a:pos x="T8" y="T9"/>
                </a:cxn>
              </a:cxnLst>
              <a:rect l="0" t="0" r="r" b="b"/>
              <a:pathLst>
                <a:path w="477" h="18">
                  <a:moveTo>
                    <a:pt x="0" y="18"/>
                  </a:moveTo>
                  <a:lnTo>
                    <a:pt x="43" y="0"/>
                  </a:lnTo>
                  <a:lnTo>
                    <a:pt x="477" y="0"/>
                  </a:lnTo>
                  <a:lnTo>
                    <a:pt x="446" y="18"/>
                  </a:lnTo>
                  <a:lnTo>
                    <a:pt x="0" y="18"/>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93" name="Freeform 776"/>
            <p:cNvSpPr>
              <a:spLocks/>
            </p:cNvSpPr>
            <p:nvPr/>
          </p:nvSpPr>
          <p:spPr bwMode="auto">
            <a:xfrm>
              <a:off x="5190" y="2561"/>
              <a:ext cx="168" cy="6"/>
            </a:xfrm>
            <a:custGeom>
              <a:avLst/>
              <a:gdLst>
                <a:gd name="T0" fmla="*/ 0 w 464"/>
                <a:gd name="T1" fmla="*/ 18 h 18"/>
                <a:gd name="T2" fmla="*/ 44 w 464"/>
                <a:gd name="T3" fmla="*/ 0 h 18"/>
                <a:gd name="T4" fmla="*/ 464 w 464"/>
                <a:gd name="T5" fmla="*/ 0 h 18"/>
                <a:gd name="T6" fmla="*/ 434 w 464"/>
                <a:gd name="T7" fmla="*/ 18 h 18"/>
                <a:gd name="T8" fmla="*/ 0 w 464"/>
                <a:gd name="T9" fmla="*/ 18 h 18"/>
              </a:gdLst>
              <a:ahLst/>
              <a:cxnLst>
                <a:cxn ang="0">
                  <a:pos x="T0" y="T1"/>
                </a:cxn>
                <a:cxn ang="0">
                  <a:pos x="T2" y="T3"/>
                </a:cxn>
                <a:cxn ang="0">
                  <a:pos x="T4" y="T5"/>
                </a:cxn>
                <a:cxn ang="0">
                  <a:pos x="T6" y="T7"/>
                </a:cxn>
                <a:cxn ang="0">
                  <a:pos x="T8" y="T9"/>
                </a:cxn>
              </a:cxnLst>
              <a:rect l="0" t="0" r="r" b="b"/>
              <a:pathLst>
                <a:path w="464" h="18">
                  <a:moveTo>
                    <a:pt x="0" y="18"/>
                  </a:moveTo>
                  <a:lnTo>
                    <a:pt x="44" y="0"/>
                  </a:lnTo>
                  <a:lnTo>
                    <a:pt x="464" y="0"/>
                  </a:lnTo>
                  <a:lnTo>
                    <a:pt x="434" y="18"/>
                  </a:lnTo>
                  <a:lnTo>
                    <a:pt x="0" y="18"/>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94" name="Freeform 777"/>
            <p:cNvSpPr>
              <a:spLocks/>
            </p:cNvSpPr>
            <p:nvPr/>
          </p:nvSpPr>
          <p:spPr bwMode="auto">
            <a:xfrm>
              <a:off x="5207" y="2555"/>
              <a:ext cx="161" cy="6"/>
            </a:xfrm>
            <a:custGeom>
              <a:avLst/>
              <a:gdLst>
                <a:gd name="T0" fmla="*/ 0 w 448"/>
                <a:gd name="T1" fmla="*/ 17 h 17"/>
                <a:gd name="T2" fmla="*/ 39 w 448"/>
                <a:gd name="T3" fmla="*/ 0 h 17"/>
                <a:gd name="T4" fmla="*/ 448 w 448"/>
                <a:gd name="T5" fmla="*/ 0 h 17"/>
                <a:gd name="T6" fmla="*/ 420 w 448"/>
                <a:gd name="T7" fmla="*/ 17 h 17"/>
                <a:gd name="T8" fmla="*/ 0 w 448"/>
                <a:gd name="T9" fmla="*/ 17 h 17"/>
              </a:gdLst>
              <a:ahLst/>
              <a:cxnLst>
                <a:cxn ang="0">
                  <a:pos x="T0" y="T1"/>
                </a:cxn>
                <a:cxn ang="0">
                  <a:pos x="T2" y="T3"/>
                </a:cxn>
                <a:cxn ang="0">
                  <a:pos x="T4" y="T5"/>
                </a:cxn>
                <a:cxn ang="0">
                  <a:pos x="T6" y="T7"/>
                </a:cxn>
                <a:cxn ang="0">
                  <a:pos x="T8" y="T9"/>
                </a:cxn>
              </a:cxnLst>
              <a:rect l="0" t="0" r="r" b="b"/>
              <a:pathLst>
                <a:path w="448" h="17">
                  <a:moveTo>
                    <a:pt x="0" y="17"/>
                  </a:moveTo>
                  <a:lnTo>
                    <a:pt x="39" y="0"/>
                  </a:lnTo>
                  <a:lnTo>
                    <a:pt x="448" y="0"/>
                  </a:lnTo>
                  <a:lnTo>
                    <a:pt x="420" y="17"/>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95" name="Freeform 778"/>
            <p:cNvSpPr>
              <a:spLocks/>
            </p:cNvSpPr>
            <p:nvPr/>
          </p:nvSpPr>
          <p:spPr bwMode="auto">
            <a:xfrm>
              <a:off x="5221" y="2549"/>
              <a:ext cx="158" cy="6"/>
            </a:xfrm>
            <a:custGeom>
              <a:avLst/>
              <a:gdLst>
                <a:gd name="T0" fmla="*/ 0 w 439"/>
                <a:gd name="T1" fmla="*/ 18 h 18"/>
                <a:gd name="T2" fmla="*/ 45 w 439"/>
                <a:gd name="T3" fmla="*/ 0 h 18"/>
                <a:gd name="T4" fmla="*/ 439 w 439"/>
                <a:gd name="T5" fmla="*/ 0 h 18"/>
                <a:gd name="T6" fmla="*/ 409 w 439"/>
                <a:gd name="T7" fmla="*/ 18 h 18"/>
                <a:gd name="T8" fmla="*/ 0 w 439"/>
                <a:gd name="T9" fmla="*/ 18 h 18"/>
              </a:gdLst>
              <a:ahLst/>
              <a:cxnLst>
                <a:cxn ang="0">
                  <a:pos x="T0" y="T1"/>
                </a:cxn>
                <a:cxn ang="0">
                  <a:pos x="T2" y="T3"/>
                </a:cxn>
                <a:cxn ang="0">
                  <a:pos x="T4" y="T5"/>
                </a:cxn>
                <a:cxn ang="0">
                  <a:pos x="T6" y="T7"/>
                </a:cxn>
                <a:cxn ang="0">
                  <a:pos x="T8" y="T9"/>
                </a:cxn>
              </a:cxnLst>
              <a:rect l="0" t="0" r="r" b="b"/>
              <a:pathLst>
                <a:path w="439" h="18">
                  <a:moveTo>
                    <a:pt x="0" y="18"/>
                  </a:moveTo>
                  <a:lnTo>
                    <a:pt x="45" y="0"/>
                  </a:lnTo>
                  <a:lnTo>
                    <a:pt x="439" y="0"/>
                  </a:lnTo>
                  <a:lnTo>
                    <a:pt x="409" y="18"/>
                  </a:lnTo>
                  <a:lnTo>
                    <a:pt x="0" y="18"/>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96" name="Freeform 779"/>
            <p:cNvSpPr>
              <a:spLocks/>
            </p:cNvSpPr>
            <p:nvPr/>
          </p:nvSpPr>
          <p:spPr bwMode="auto">
            <a:xfrm>
              <a:off x="5237" y="2543"/>
              <a:ext cx="154" cy="6"/>
            </a:xfrm>
            <a:custGeom>
              <a:avLst/>
              <a:gdLst>
                <a:gd name="T0" fmla="*/ 0 w 426"/>
                <a:gd name="T1" fmla="*/ 18 h 18"/>
                <a:gd name="T2" fmla="*/ 44 w 426"/>
                <a:gd name="T3" fmla="*/ 0 h 18"/>
                <a:gd name="T4" fmla="*/ 426 w 426"/>
                <a:gd name="T5" fmla="*/ 0 h 18"/>
                <a:gd name="T6" fmla="*/ 394 w 426"/>
                <a:gd name="T7" fmla="*/ 18 h 18"/>
                <a:gd name="T8" fmla="*/ 0 w 426"/>
                <a:gd name="T9" fmla="*/ 18 h 18"/>
              </a:gdLst>
              <a:ahLst/>
              <a:cxnLst>
                <a:cxn ang="0">
                  <a:pos x="T0" y="T1"/>
                </a:cxn>
                <a:cxn ang="0">
                  <a:pos x="T2" y="T3"/>
                </a:cxn>
                <a:cxn ang="0">
                  <a:pos x="T4" y="T5"/>
                </a:cxn>
                <a:cxn ang="0">
                  <a:pos x="T6" y="T7"/>
                </a:cxn>
                <a:cxn ang="0">
                  <a:pos x="T8" y="T9"/>
                </a:cxn>
              </a:cxnLst>
              <a:rect l="0" t="0" r="r" b="b"/>
              <a:pathLst>
                <a:path w="426" h="18">
                  <a:moveTo>
                    <a:pt x="0" y="18"/>
                  </a:moveTo>
                  <a:lnTo>
                    <a:pt x="44" y="0"/>
                  </a:lnTo>
                  <a:lnTo>
                    <a:pt x="426" y="0"/>
                  </a:lnTo>
                  <a:lnTo>
                    <a:pt x="394" y="18"/>
                  </a:lnTo>
                  <a:lnTo>
                    <a:pt x="0" y="18"/>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97" name="Freeform 780"/>
            <p:cNvSpPr>
              <a:spLocks/>
            </p:cNvSpPr>
            <p:nvPr/>
          </p:nvSpPr>
          <p:spPr bwMode="auto">
            <a:xfrm>
              <a:off x="5252" y="2538"/>
              <a:ext cx="148" cy="5"/>
            </a:xfrm>
            <a:custGeom>
              <a:avLst/>
              <a:gdLst>
                <a:gd name="T0" fmla="*/ 0 w 410"/>
                <a:gd name="T1" fmla="*/ 17 h 17"/>
                <a:gd name="T2" fmla="*/ 39 w 410"/>
                <a:gd name="T3" fmla="*/ 0 h 17"/>
                <a:gd name="T4" fmla="*/ 410 w 410"/>
                <a:gd name="T5" fmla="*/ 0 h 17"/>
                <a:gd name="T6" fmla="*/ 382 w 410"/>
                <a:gd name="T7" fmla="*/ 17 h 17"/>
                <a:gd name="T8" fmla="*/ 0 w 410"/>
                <a:gd name="T9" fmla="*/ 17 h 17"/>
              </a:gdLst>
              <a:ahLst/>
              <a:cxnLst>
                <a:cxn ang="0">
                  <a:pos x="T0" y="T1"/>
                </a:cxn>
                <a:cxn ang="0">
                  <a:pos x="T2" y="T3"/>
                </a:cxn>
                <a:cxn ang="0">
                  <a:pos x="T4" y="T5"/>
                </a:cxn>
                <a:cxn ang="0">
                  <a:pos x="T6" y="T7"/>
                </a:cxn>
                <a:cxn ang="0">
                  <a:pos x="T8" y="T9"/>
                </a:cxn>
              </a:cxnLst>
              <a:rect l="0" t="0" r="r" b="b"/>
              <a:pathLst>
                <a:path w="410" h="17">
                  <a:moveTo>
                    <a:pt x="0" y="17"/>
                  </a:moveTo>
                  <a:lnTo>
                    <a:pt x="39" y="0"/>
                  </a:lnTo>
                  <a:lnTo>
                    <a:pt x="410" y="0"/>
                  </a:lnTo>
                  <a:lnTo>
                    <a:pt x="382" y="17"/>
                  </a:lnTo>
                  <a:lnTo>
                    <a:pt x="0" y="17"/>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98" name="Freeform 781"/>
            <p:cNvSpPr>
              <a:spLocks/>
            </p:cNvSpPr>
            <p:nvPr/>
          </p:nvSpPr>
          <p:spPr bwMode="auto">
            <a:xfrm>
              <a:off x="5266" y="2532"/>
              <a:ext cx="145" cy="6"/>
            </a:xfrm>
            <a:custGeom>
              <a:avLst/>
              <a:gdLst>
                <a:gd name="T0" fmla="*/ 0 w 401"/>
                <a:gd name="T1" fmla="*/ 18 h 18"/>
                <a:gd name="T2" fmla="*/ 44 w 401"/>
                <a:gd name="T3" fmla="*/ 0 h 18"/>
                <a:gd name="T4" fmla="*/ 401 w 401"/>
                <a:gd name="T5" fmla="*/ 0 h 18"/>
                <a:gd name="T6" fmla="*/ 371 w 401"/>
                <a:gd name="T7" fmla="*/ 18 h 18"/>
                <a:gd name="T8" fmla="*/ 0 w 401"/>
                <a:gd name="T9" fmla="*/ 18 h 18"/>
              </a:gdLst>
              <a:ahLst/>
              <a:cxnLst>
                <a:cxn ang="0">
                  <a:pos x="T0" y="T1"/>
                </a:cxn>
                <a:cxn ang="0">
                  <a:pos x="T2" y="T3"/>
                </a:cxn>
                <a:cxn ang="0">
                  <a:pos x="T4" y="T5"/>
                </a:cxn>
                <a:cxn ang="0">
                  <a:pos x="T6" y="T7"/>
                </a:cxn>
                <a:cxn ang="0">
                  <a:pos x="T8" y="T9"/>
                </a:cxn>
              </a:cxnLst>
              <a:rect l="0" t="0" r="r" b="b"/>
              <a:pathLst>
                <a:path w="401" h="18">
                  <a:moveTo>
                    <a:pt x="0" y="18"/>
                  </a:moveTo>
                  <a:lnTo>
                    <a:pt x="44" y="0"/>
                  </a:lnTo>
                  <a:lnTo>
                    <a:pt x="401" y="0"/>
                  </a:lnTo>
                  <a:lnTo>
                    <a:pt x="371" y="18"/>
                  </a:lnTo>
                  <a:lnTo>
                    <a:pt x="0" y="18"/>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799" name="Freeform 782"/>
            <p:cNvSpPr>
              <a:spLocks/>
            </p:cNvSpPr>
            <p:nvPr/>
          </p:nvSpPr>
          <p:spPr bwMode="auto">
            <a:xfrm>
              <a:off x="5282" y="2526"/>
              <a:ext cx="140" cy="6"/>
            </a:xfrm>
            <a:custGeom>
              <a:avLst/>
              <a:gdLst>
                <a:gd name="T0" fmla="*/ 0 w 387"/>
                <a:gd name="T1" fmla="*/ 18 h 18"/>
                <a:gd name="T2" fmla="*/ 44 w 387"/>
                <a:gd name="T3" fmla="*/ 0 h 18"/>
                <a:gd name="T4" fmla="*/ 387 w 387"/>
                <a:gd name="T5" fmla="*/ 0 h 18"/>
                <a:gd name="T6" fmla="*/ 357 w 387"/>
                <a:gd name="T7" fmla="*/ 18 h 18"/>
                <a:gd name="T8" fmla="*/ 0 w 387"/>
                <a:gd name="T9" fmla="*/ 18 h 18"/>
              </a:gdLst>
              <a:ahLst/>
              <a:cxnLst>
                <a:cxn ang="0">
                  <a:pos x="T0" y="T1"/>
                </a:cxn>
                <a:cxn ang="0">
                  <a:pos x="T2" y="T3"/>
                </a:cxn>
                <a:cxn ang="0">
                  <a:pos x="T4" y="T5"/>
                </a:cxn>
                <a:cxn ang="0">
                  <a:pos x="T6" y="T7"/>
                </a:cxn>
                <a:cxn ang="0">
                  <a:pos x="T8" y="T9"/>
                </a:cxn>
              </a:cxnLst>
              <a:rect l="0" t="0" r="r" b="b"/>
              <a:pathLst>
                <a:path w="387" h="18">
                  <a:moveTo>
                    <a:pt x="0" y="18"/>
                  </a:moveTo>
                  <a:lnTo>
                    <a:pt x="44" y="0"/>
                  </a:lnTo>
                  <a:lnTo>
                    <a:pt x="387" y="0"/>
                  </a:lnTo>
                  <a:lnTo>
                    <a:pt x="357" y="18"/>
                  </a:lnTo>
                  <a:lnTo>
                    <a:pt x="0" y="18"/>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00" name="Freeform 783"/>
            <p:cNvSpPr>
              <a:spLocks/>
            </p:cNvSpPr>
            <p:nvPr/>
          </p:nvSpPr>
          <p:spPr bwMode="auto">
            <a:xfrm>
              <a:off x="5299" y="2520"/>
              <a:ext cx="134" cy="6"/>
            </a:xfrm>
            <a:custGeom>
              <a:avLst/>
              <a:gdLst>
                <a:gd name="T0" fmla="*/ 0 w 372"/>
                <a:gd name="T1" fmla="*/ 17 h 17"/>
                <a:gd name="T2" fmla="*/ 40 w 372"/>
                <a:gd name="T3" fmla="*/ 0 h 17"/>
                <a:gd name="T4" fmla="*/ 372 w 372"/>
                <a:gd name="T5" fmla="*/ 0 h 17"/>
                <a:gd name="T6" fmla="*/ 343 w 372"/>
                <a:gd name="T7" fmla="*/ 17 h 17"/>
                <a:gd name="T8" fmla="*/ 0 w 372"/>
                <a:gd name="T9" fmla="*/ 17 h 17"/>
              </a:gdLst>
              <a:ahLst/>
              <a:cxnLst>
                <a:cxn ang="0">
                  <a:pos x="T0" y="T1"/>
                </a:cxn>
                <a:cxn ang="0">
                  <a:pos x="T2" y="T3"/>
                </a:cxn>
                <a:cxn ang="0">
                  <a:pos x="T4" y="T5"/>
                </a:cxn>
                <a:cxn ang="0">
                  <a:pos x="T6" y="T7"/>
                </a:cxn>
                <a:cxn ang="0">
                  <a:pos x="T8" y="T9"/>
                </a:cxn>
              </a:cxnLst>
              <a:rect l="0" t="0" r="r" b="b"/>
              <a:pathLst>
                <a:path w="372" h="17">
                  <a:moveTo>
                    <a:pt x="0" y="17"/>
                  </a:moveTo>
                  <a:lnTo>
                    <a:pt x="40" y="0"/>
                  </a:lnTo>
                  <a:lnTo>
                    <a:pt x="372" y="0"/>
                  </a:lnTo>
                  <a:lnTo>
                    <a:pt x="343" y="17"/>
                  </a:lnTo>
                  <a:lnTo>
                    <a:pt x="0" y="17"/>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01" name="Freeform 784"/>
            <p:cNvSpPr>
              <a:spLocks/>
            </p:cNvSpPr>
            <p:nvPr/>
          </p:nvSpPr>
          <p:spPr bwMode="auto">
            <a:xfrm>
              <a:off x="5313" y="2514"/>
              <a:ext cx="131" cy="6"/>
            </a:xfrm>
            <a:custGeom>
              <a:avLst/>
              <a:gdLst>
                <a:gd name="T0" fmla="*/ 0 w 362"/>
                <a:gd name="T1" fmla="*/ 18 h 18"/>
                <a:gd name="T2" fmla="*/ 44 w 362"/>
                <a:gd name="T3" fmla="*/ 0 h 18"/>
                <a:gd name="T4" fmla="*/ 362 w 362"/>
                <a:gd name="T5" fmla="*/ 0 h 18"/>
                <a:gd name="T6" fmla="*/ 332 w 362"/>
                <a:gd name="T7" fmla="*/ 18 h 18"/>
                <a:gd name="T8" fmla="*/ 0 w 362"/>
                <a:gd name="T9" fmla="*/ 18 h 18"/>
              </a:gdLst>
              <a:ahLst/>
              <a:cxnLst>
                <a:cxn ang="0">
                  <a:pos x="T0" y="T1"/>
                </a:cxn>
                <a:cxn ang="0">
                  <a:pos x="T2" y="T3"/>
                </a:cxn>
                <a:cxn ang="0">
                  <a:pos x="T4" y="T5"/>
                </a:cxn>
                <a:cxn ang="0">
                  <a:pos x="T6" y="T7"/>
                </a:cxn>
                <a:cxn ang="0">
                  <a:pos x="T8" y="T9"/>
                </a:cxn>
              </a:cxnLst>
              <a:rect l="0" t="0" r="r" b="b"/>
              <a:pathLst>
                <a:path w="362" h="18">
                  <a:moveTo>
                    <a:pt x="0" y="18"/>
                  </a:moveTo>
                  <a:lnTo>
                    <a:pt x="44" y="0"/>
                  </a:lnTo>
                  <a:lnTo>
                    <a:pt x="362" y="0"/>
                  </a:lnTo>
                  <a:lnTo>
                    <a:pt x="332" y="18"/>
                  </a:lnTo>
                  <a:lnTo>
                    <a:pt x="0" y="18"/>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02" name="Freeform 785"/>
            <p:cNvSpPr>
              <a:spLocks/>
            </p:cNvSpPr>
            <p:nvPr/>
          </p:nvSpPr>
          <p:spPr bwMode="auto">
            <a:xfrm>
              <a:off x="5329" y="2508"/>
              <a:ext cx="126" cy="6"/>
            </a:xfrm>
            <a:custGeom>
              <a:avLst/>
              <a:gdLst>
                <a:gd name="T0" fmla="*/ 0 w 348"/>
                <a:gd name="T1" fmla="*/ 18 h 18"/>
                <a:gd name="T2" fmla="*/ 43 w 348"/>
                <a:gd name="T3" fmla="*/ 0 h 18"/>
                <a:gd name="T4" fmla="*/ 348 w 348"/>
                <a:gd name="T5" fmla="*/ 0 h 18"/>
                <a:gd name="T6" fmla="*/ 318 w 348"/>
                <a:gd name="T7" fmla="*/ 18 h 18"/>
                <a:gd name="T8" fmla="*/ 0 w 348"/>
                <a:gd name="T9" fmla="*/ 18 h 18"/>
              </a:gdLst>
              <a:ahLst/>
              <a:cxnLst>
                <a:cxn ang="0">
                  <a:pos x="T0" y="T1"/>
                </a:cxn>
                <a:cxn ang="0">
                  <a:pos x="T2" y="T3"/>
                </a:cxn>
                <a:cxn ang="0">
                  <a:pos x="T4" y="T5"/>
                </a:cxn>
                <a:cxn ang="0">
                  <a:pos x="T6" y="T7"/>
                </a:cxn>
                <a:cxn ang="0">
                  <a:pos x="T8" y="T9"/>
                </a:cxn>
              </a:cxnLst>
              <a:rect l="0" t="0" r="r" b="b"/>
              <a:pathLst>
                <a:path w="348" h="18">
                  <a:moveTo>
                    <a:pt x="0" y="18"/>
                  </a:moveTo>
                  <a:lnTo>
                    <a:pt x="43" y="0"/>
                  </a:lnTo>
                  <a:lnTo>
                    <a:pt x="348" y="0"/>
                  </a:lnTo>
                  <a:lnTo>
                    <a:pt x="318" y="18"/>
                  </a:lnTo>
                  <a:lnTo>
                    <a:pt x="0" y="18"/>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03" name="Freeform 786"/>
            <p:cNvSpPr>
              <a:spLocks/>
            </p:cNvSpPr>
            <p:nvPr/>
          </p:nvSpPr>
          <p:spPr bwMode="auto">
            <a:xfrm>
              <a:off x="5344" y="2502"/>
              <a:ext cx="120" cy="6"/>
            </a:xfrm>
            <a:custGeom>
              <a:avLst/>
              <a:gdLst>
                <a:gd name="T0" fmla="*/ 0 w 333"/>
                <a:gd name="T1" fmla="*/ 17 h 17"/>
                <a:gd name="T2" fmla="*/ 41 w 333"/>
                <a:gd name="T3" fmla="*/ 0 h 17"/>
                <a:gd name="T4" fmla="*/ 333 w 333"/>
                <a:gd name="T5" fmla="*/ 0 h 17"/>
                <a:gd name="T6" fmla="*/ 305 w 333"/>
                <a:gd name="T7" fmla="*/ 17 h 17"/>
                <a:gd name="T8" fmla="*/ 0 w 333"/>
                <a:gd name="T9" fmla="*/ 17 h 17"/>
              </a:gdLst>
              <a:ahLst/>
              <a:cxnLst>
                <a:cxn ang="0">
                  <a:pos x="T0" y="T1"/>
                </a:cxn>
                <a:cxn ang="0">
                  <a:pos x="T2" y="T3"/>
                </a:cxn>
                <a:cxn ang="0">
                  <a:pos x="T4" y="T5"/>
                </a:cxn>
                <a:cxn ang="0">
                  <a:pos x="T6" y="T7"/>
                </a:cxn>
                <a:cxn ang="0">
                  <a:pos x="T8" y="T9"/>
                </a:cxn>
              </a:cxnLst>
              <a:rect l="0" t="0" r="r" b="b"/>
              <a:pathLst>
                <a:path w="333" h="17">
                  <a:moveTo>
                    <a:pt x="0" y="17"/>
                  </a:moveTo>
                  <a:lnTo>
                    <a:pt x="41" y="0"/>
                  </a:lnTo>
                  <a:lnTo>
                    <a:pt x="333" y="0"/>
                  </a:lnTo>
                  <a:lnTo>
                    <a:pt x="305" y="17"/>
                  </a:lnTo>
                  <a:lnTo>
                    <a:pt x="0" y="17"/>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04" name="Freeform 787"/>
            <p:cNvSpPr>
              <a:spLocks/>
            </p:cNvSpPr>
            <p:nvPr/>
          </p:nvSpPr>
          <p:spPr bwMode="auto">
            <a:xfrm>
              <a:off x="5359" y="2496"/>
              <a:ext cx="117" cy="6"/>
            </a:xfrm>
            <a:custGeom>
              <a:avLst/>
              <a:gdLst>
                <a:gd name="T0" fmla="*/ 0 w 324"/>
                <a:gd name="T1" fmla="*/ 18 h 18"/>
                <a:gd name="T2" fmla="*/ 44 w 324"/>
                <a:gd name="T3" fmla="*/ 0 h 18"/>
                <a:gd name="T4" fmla="*/ 324 w 324"/>
                <a:gd name="T5" fmla="*/ 0 h 18"/>
                <a:gd name="T6" fmla="*/ 292 w 324"/>
                <a:gd name="T7" fmla="*/ 18 h 18"/>
                <a:gd name="T8" fmla="*/ 0 w 324"/>
                <a:gd name="T9" fmla="*/ 18 h 18"/>
              </a:gdLst>
              <a:ahLst/>
              <a:cxnLst>
                <a:cxn ang="0">
                  <a:pos x="T0" y="T1"/>
                </a:cxn>
                <a:cxn ang="0">
                  <a:pos x="T2" y="T3"/>
                </a:cxn>
                <a:cxn ang="0">
                  <a:pos x="T4" y="T5"/>
                </a:cxn>
                <a:cxn ang="0">
                  <a:pos x="T6" y="T7"/>
                </a:cxn>
                <a:cxn ang="0">
                  <a:pos x="T8" y="T9"/>
                </a:cxn>
              </a:cxnLst>
              <a:rect l="0" t="0" r="r" b="b"/>
              <a:pathLst>
                <a:path w="324" h="18">
                  <a:moveTo>
                    <a:pt x="0" y="18"/>
                  </a:moveTo>
                  <a:lnTo>
                    <a:pt x="44" y="0"/>
                  </a:lnTo>
                  <a:lnTo>
                    <a:pt x="324" y="0"/>
                  </a:lnTo>
                  <a:lnTo>
                    <a:pt x="292" y="18"/>
                  </a:lnTo>
                  <a:lnTo>
                    <a:pt x="0" y="1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05" name="Freeform 788"/>
            <p:cNvSpPr>
              <a:spLocks/>
            </p:cNvSpPr>
            <p:nvPr/>
          </p:nvSpPr>
          <p:spPr bwMode="auto">
            <a:xfrm>
              <a:off x="5374" y="2490"/>
              <a:ext cx="113" cy="6"/>
            </a:xfrm>
            <a:custGeom>
              <a:avLst/>
              <a:gdLst>
                <a:gd name="T0" fmla="*/ 0 w 310"/>
                <a:gd name="T1" fmla="*/ 18 h 18"/>
                <a:gd name="T2" fmla="*/ 43 w 310"/>
                <a:gd name="T3" fmla="*/ 0 h 18"/>
                <a:gd name="T4" fmla="*/ 310 w 310"/>
                <a:gd name="T5" fmla="*/ 0 h 18"/>
                <a:gd name="T6" fmla="*/ 280 w 310"/>
                <a:gd name="T7" fmla="*/ 18 h 18"/>
                <a:gd name="T8" fmla="*/ 0 w 310"/>
                <a:gd name="T9" fmla="*/ 18 h 18"/>
              </a:gdLst>
              <a:ahLst/>
              <a:cxnLst>
                <a:cxn ang="0">
                  <a:pos x="T0" y="T1"/>
                </a:cxn>
                <a:cxn ang="0">
                  <a:pos x="T2" y="T3"/>
                </a:cxn>
                <a:cxn ang="0">
                  <a:pos x="T4" y="T5"/>
                </a:cxn>
                <a:cxn ang="0">
                  <a:pos x="T6" y="T7"/>
                </a:cxn>
                <a:cxn ang="0">
                  <a:pos x="T8" y="T9"/>
                </a:cxn>
              </a:cxnLst>
              <a:rect l="0" t="0" r="r" b="b"/>
              <a:pathLst>
                <a:path w="310" h="18">
                  <a:moveTo>
                    <a:pt x="0" y="18"/>
                  </a:moveTo>
                  <a:lnTo>
                    <a:pt x="43" y="0"/>
                  </a:lnTo>
                  <a:lnTo>
                    <a:pt x="310" y="0"/>
                  </a:lnTo>
                  <a:lnTo>
                    <a:pt x="280" y="18"/>
                  </a:lnTo>
                  <a:lnTo>
                    <a:pt x="0" y="1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06" name="Freeform 789"/>
            <p:cNvSpPr>
              <a:spLocks/>
            </p:cNvSpPr>
            <p:nvPr/>
          </p:nvSpPr>
          <p:spPr bwMode="auto">
            <a:xfrm>
              <a:off x="5391" y="2485"/>
              <a:ext cx="106" cy="5"/>
            </a:xfrm>
            <a:custGeom>
              <a:avLst/>
              <a:gdLst>
                <a:gd name="T0" fmla="*/ 0 w 295"/>
                <a:gd name="T1" fmla="*/ 17 h 17"/>
                <a:gd name="T2" fmla="*/ 41 w 295"/>
                <a:gd name="T3" fmla="*/ 0 h 17"/>
                <a:gd name="T4" fmla="*/ 295 w 295"/>
                <a:gd name="T5" fmla="*/ 0 h 17"/>
                <a:gd name="T6" fmla="*/ 267 w 295"/>
                <a:gd name="T7" fmla="*/ 17 h 17"/>
                <a:gd name="T8" fmla="*/ 0 w 295"/>
                <a:gd name="T9" fmla="*/ 17 h 17"/>
              </a:gdLst>
              <a:ahLst/>
              <a:cxnLst>
                <a:cxn ang="0">
                  <a:pos x="T0" y="T1"/>
                </a:cxn>
                <a:cxn ang="0">
                  <a:pos x="T2" y="T3"/>
                </a:cxn>
                <a:cxn ang="0">
                  <a:pos x="T4" y="T5"/>
                </a:cxn>
                <a:cxn ang="0">
                  <a:pos x="T6" y="T7"/>
                </a:cxn>
                <a:cxn ang="0">
                  <a:pos x="T8" y="T9"/>
                </a:cxn>
              </a:cxnLst>
              <a:rect l="0" t="0" r="r" b="b"/>
              <a:pathLst>
                <a:path w="295" h="17">
                  <a:moveTo>
                    <a:pt x="0" y="17"/>
                  </a:moveTo>
                  <a:lnTo>
                    <a:pt x="41" y="0"/>
                  </a:lnTo>
                  <a:lnTo>
                    <a:pt x="295" y="0"/>
                  </a:lnTo>
                  <a:lnTo>
                    <a:pt x="267" y="17"/>
                  </a:lnTo>
                  <a:lnTo>
                    <a:pt x="0" y="1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07" name="Freeform 790"/>
            <p:cNvSpPr>
              <a:spLocks/>
            </p:cNvSpPr>
            <p:nvPr/>
          </p:nvSpPr>
          <p:spPr bwMode="auto">
            <a:xfrm>
              <a:off x="5405" y="2479"/>
              <a:ext cx="103" cy="6"/>
            </a:xfrm>
            <a:custGeom>
              <a:avLst/>
              <a:gdLst>
                <a:gd name="T0" fmla="*/ 0 w 285"/>
                <a:gd name="T1" fmla="*/ 18 h 18"/>
                <a:gd name="T2" fmla="*/ 44 w 285"/>
                <a:gd name="T3" fmla="*/ 0 h 18"/>
                <a:gd name="T4" fmla="*/ 285 w 285"/>
                <a:gd name="T5" fmla="*/ 0 h 18"/>
                <a:gd name="T6" fmla="*/ 254 w 285"/>
                <a:gd name="T7" fmla="*/ 18 h 18"/>
                <a:gd name="T8" fmla="*/ 0 w 285"/>
                <a:gd name="T9" fmla="*/ 18 h 18"/>
              </a:gdLst>
              <a:ahLst/>
              <a:cxnLst>
                <a:cxn ang="0">
                  <a:pos x="T0" y="T1"/>
                </a:cxn>
                <a:cxn ang="0">
                  <a:pos x="T2" y="T3"/>
                </a:cxn>
                <a:cxn ang="0">
                  <a:pos x="T4" y="T5"/>
                </a:cxn>
                <a:cxn ang="0">
                  <a:pos x="T6" y="T7"/>
                </a:cxn>
                <a:cxn ang="0">
                  <a:pos x="T8" y="T9"/>
                </a:cxn>
              </a:cxnLst>
              <a:rect l="0" t="0" r="r" b="b"/>
              <a:pathLst>
                <a:path w="285" h="18">
                  <a:moveTo>
                    <a:pt x="0" y="18"/>
                  </a:moveTo>
                  <a:lnTo>
                    <a:pt x="44" y="0"/>
                  </a:lnTo>
                  <a:lnTo>
                    <a:pt x="285" y="0"/>
                  </a:lnTo>
                  <a:lnTo>
                    <a:pt x="254" y="18"/>
                  </a:lnTo>
                  <a:lnTo>
                    <a:pt x="0" y="18"/>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08" name="Freeform 791"/>
            <p:cNvSpPr>
              <a:spLocks/>
            </p:cNvSpPr>
            <p:nvPr/>
          </p:nvSpPr>
          <p:spPr bwMode="auto">
            <a:xfrm>
              <a:off x="5421" y="2473"/>
              <a:ext cx="98" cy="6"/>
            </a:xfrm>
            <a:custGeom>
              <a:avLst/>
              <a:gdLst>
                <a:gd name="T0" fmla="*/ 0 w 271"/>
                <a:gd name="T1" fmla="*/ 18 h 18"/>
                <a:gd name="T2" fmla="*/ 42 w 271"/>
                <a:gd name="T3" fmla="*/ 0 h 18"/>
                <a:gd name="T4" fmla="*/ 271 w 271"/>
                <a:gd name="T5" fmla="*/ 0 h 18"/>
                <a:gd name="T6" fmla="*/ 241 w 271"/>
                <a:gd name="T7" fmla="*/ 18 h 18"/>
                <a:gd name="T8" fmla="*/ 0 w 271"/>
                <a:gd name="T9" fmla="*/ 18 h 18"/>
              </a:gdLst>
              <a:ahLst/>
              <a:cxnLst>
                <a:cxn ang="0">
                  <a:pos x="T0" y="T1"/>
                </a:cxn>
                <a:cxn ang="0">
                  <a:pos x="T2" y="T3"/>
                </a:cxn>
                <a:cxn ang="0">
                  <a:pos x="T4" y="T5"/>
                </a:cxn>
                <a:cxn ang="0">
                  <a:pos x="T6" y="T7"/>
                </a:cxn>
                <a:cxn ang="0">
                  <a:pos x="T8" y="T9"/>
                </a:cxn>
              </a:cxnLst>
              <a:rect l="0" t="0" r="r" b="b"/>
              <a:pathLst>
                <a:path w="271" h="18">
                  <a:moveTo>
                    <a:pt x="0" y="18"/>
                  </a:moveTo>
                  <a:lnTo>
                    <a:pt x="42" y="0"/>
                  </a:lnTo>
                  <a:lnTo>
                    <a:pt x="271" y="0"/>
                  </a:lnTo>
                  <a:lnTo>
                    <a:pt x="241" y="18"/>
                  </a:lnTo>
                  <a:lnTo>
                    <a:pt x="0" y="18"/>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09" name="Freeform 792"/>
            <p:cNvSpPr>
              <a:spLocks/>
            </p:cNvSpPr>
            <p:nvPr/>
          </p:nvSpPr>
          <p:spPr bwMode="auto">
            <a:xfrm>
              <a:off x="5436" y="2467"/>
              <a:ext cx="93" cy="6"/>
            </a:xfrm>
            <a:custGeom>
              <a:avLst/>
              <a:gdLst>
                <a:gd name="T0" fmla="*/ 0 w 257"/>
                <a:gd name="T1" fmla="*/ 17 h 17"/>
                <a:gd name="T2" fmla="*/ 42 w 257"/>
                <a:gd name="T3" fmla="*/ 0 h 17"/>
                <a:gd name="T4" fmla="*/ 257 w 257"/>
                <a:gd name="T5" fmla="*/ 0 h 17"/>
                <a:gd name="T6" fmla="*/ 229 w 257"/>
                <a:gd name="T7" fmla="*/ 17 h 17"/>
                <a:gd name="T8" fmla="*/ 0 w 257"/>
                <a:gd name="T9" fmla="*/ 17 h 17"/>
              </a:gdLst>
              <a:ahLst/>
              <a:cxnLst>
                <a:cxn ang="0">
                  <a:pos x="T0" y="T1"/>
                </a:cxn>
                <a:cxn ang="0">
                  <a:pos x="T2" y="T3"/>
                </a:cxn>
                <a:cxn ang="0">
                  <a:pos x="T4" y="T5"/>
                </a:cxn>
                <a:cxn ang="0">
                  <a:pos x="T6" y="T7"/>
                </a:cxn>
                <a:cxn ang="0">
                  <a:pos x="T8" y="T9"/>
                </a:cxn>
              </a:cxnLst>
              <a:rect l="0" t="0" r="r" b="b"/>
              <a:pathLst>
                <a:path w="257" h="17">
                  <a:moveTo>
                    <a:pt x="0" y="17"/>
                  </a:moveTo>
                  <a:lnTo>
                    <a:pt x="42" y="0"/>
                  </a:lnTo>
                  <a:lnTo>
                    <a:pt x="257" y="0"/>
                  </a:lnTo>
                  <a:lnTo>
                    <a:pt x="229" y="17"/>
                  </a:lnTo>
                  <a:lnTo>
                    <a:pt x="0" y="17"/>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10" name="Freeform 793"/>
            <p:cNvSpPr>
              <a:spLocks/>
            </p:cNvSpPr>
            <p:nvPr/>
          </p:nvSpPr>
          <p:spPr bwMode="auto">
            <a:xfrm>
              <a:off x="5144" y="2466"/>
              <a:ext cx="308" cy="120"/>
            </a:xfrm>
            <a:custGeom>
              <a:avLst/>
              <a:gdLst>
                <a:gd name="T0" fmla="*/ 851 w 853"/>
                <a:gd name="T1" fmla="*/ 0 h 360"/>
                <a:gd name="T2" fmla="*/ 848 w 853"/>
                <a:gd name="T3" fmla="*/ 1 h 360"/>
                <a:gd name="T4" fmla="*/ 0 w 853"/>
                <a:gd name="T5" fmla="*/ 353 h 360"/>
                <a:gd name="T6" fmla="*/ 6 w 853"/>
                <a:gd name="T7" fmla="*/ 360 h 360"/>
                <a:gd name="T8" fmla="*/ 853 w 853"/>
                <a:gd name="T9" fmla="*/ 7 h 360"/>
                <a:gd name="T10" fmla="*/ 851 w 853"/>
                <a:gd name="T11" fmla="*/ 8 h 360"/>
                <a:gd name="T12" fmla="*/ 851 w 853"/>
                <a:gd name="T13" fmla="*/ 0 h 360"/>
              </a:gdLst>
              <a:ahLst/>
              <a:cxnLst>
                <a:cxn ang="0">
                  <a:pos x="T0" y="T1"/>
                </a:cxn>
                <a:cxn ang="0">
                  <a:pos x="T2" y="T3"/>
                </a:cxn>
                <a:cxn ang="0">
                  <a:pos x="T4" y="T5"/>
                </a:cxn>
                <a:cxn ang="0">
                  <a:pos x="T6" y="T7"/>
                </a:cxn>
                <a:cxn ang="0">
                  <a:pos x="T8" y="T9"/>
                </a:cxn>
                <a:cxn ang="0">
                  <a:pos x="T10" y="T11"/>
                </a:cxn>
                <a:cxn ang="0">
                  <a:pos x="T12" y="T13"/>
                </a:cxn>
              </a:cxnLst>
              <a:rect l="0" t="0" r="r" b="b"/>
              <a:pathLst>
                <a:path w="853" h="360">
                  <a:moveTo>
                    <a:pt x="851" y="0"/>
                  </a:moveTo>
                  <a:lnTo>
                    <a:pt x="848" y="1"/>
                  </a:lnTo>
                  <a:lnTo>
                    <a:pt x="0" y="353"/>
                  </a:lnTo>
                  <a:lnTo>
                    <a:pt x="6" y="360"/>
                  </a:lnTo>
                  <a:lnTo>
                    <a:pt x="853" y="7"/>
                  </a:lnTo>
                  <a:lnTo>
                    <a:pt x="851" y="8"/>
                  </a:lnTo>
                  <a:lnTo>
                    <a:pt x="8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11" name="Freeform 794"/>
            <p:cNvSpPr>
              <a:spLocks/>
            </p:cNvSpPr>
            <p:nvPr/>
          </p:nvSpPr>
          <p:spPr bwMode="auto">
            <a:xfrm>
              <a:off x="5451" y="2466"/>
              <a:ext cx="79" cy="2"/>
            </a:xfrm>
            <a:custGeom>
              <a:avLst/>
              <a:gdLst>
                <a:gd name="T0" fmla="*/ 218 w 218"/>
                <a:gd name="T1" fmla="*/ 7 h 8"/>
                <a:gd name="T2" fmla="*/ 215 w 218"/>
                <a:gd name="T3" fmla="*/ 0 h 8"/>
                <a:gd name="T4" fmla="*/ 0 w 218"/>
                <a:gd name="T5" fmla="*/ 0 h 8"/>
                <a:gd name="T6" fmla="*/ 0 w 218"/>
                <a:gd name="T7" fmla="*/ 8 h 8"/>
                <a:gd name="T8" fmla="*/ 215 w 218"/>
                <a:gd name="T9" fmla="*/ 8 h 8"/>
                <a:gd name="T10" fmla="*/ 213 w 218"/>
                <a:gd name="T11" fmla="*/ 1 h 8"/>
                <a:gd name="T12" fmla="*/ 218 w 218"/>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218" h="8">
                  <a:moveTo>
                    <a:pt x="218" y="7"/>
                  </a:moveTo>
                  <a:lnTo>
                    <a:pt x="215" y="0"/>
                  </a:lnTo>
                  <a:lnTo>
                    <a:pt x="0" y="0"/>
                  </a:lnTo>
                  <a:lnTo>
                    <a:pt x="0" y="8"/>
                  </a:lnTo>
                  <a:lnTo>
                    <a:pt x="215" y="8"/>
                  </a:lnTo>
                  <a:lnTo>
                    <a:pt x="213" y="1"/>
                  </a:lnTo>
                  <a:lnTo>
                    <a:pt x="21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12" name="Freeform 795"/>
            <p:cNvSpPr>
              <a:spLocks/>
            </p:cNvSpPr>
            <p:nvPr/>
          </p:nvSpPr>
          <p:spPr bwMode="auto">
            <a:xfrm>
              <a:off x="5314" y="2466"/>
              <a:ext cx="216" cy="120"/>
            </a:xfrm>
            <a:custGeom>
              <a:avLst/>
              <a:gdLst>
                <a:gd name="T0" fmla="*/ 3 w 598"/>
                <a:gd name="T1" fmla="*/ 360 h 360"/>
                <a:gd name="T2" fmla="*/ 6 w 598"/>
                <a:gd name="T3" fmla="*/ 359 h 360"/>
                <a:gd name="T4" fmla="*/ 598 w 598"/>
                <a:gd name="T5" fmla="*/ 6 h 360"/>
                <a:gd name="T6" fmla="*/ 593 w 598"/>
                <a:gd name="T7" fmla="*/ 0 h 360"/>
                <a:gd name="T8" fmla="*/ 0 w 598"/>
                <a:gd name="T9" fmla="*/ 352 h 360"/>
                <a:gd name="T10" fmla="*/ 3 w 598"/>
                <a:gd name="T11" fmla="*/ 351 h 360"/>
                <a:gd name="T12" fmla="*/ 3 w 598"/>
                <a:gd name="T13" fmla="*/ 360 h 360"/>
              </a:gdLst>
              <a:ahLst/>
              <a:cxnLst>
                <a:cxn ang="0">
                  <a:pos x="T0" y="T1"/>
                </a:cxn>
                <a:cxn ang="0">
                  <a:pos x="T2" y="T3"/>
                </a:cxn>
                <a:cxn ang="0">
                  <a:pos x="T4" y="T5"/>
                </a:cxn>
                <a:cxn ang="0">
                  <a:pos x="T6" y="T7"/>
                </a:cxn>
                <a:cxn ang="0">
                  <a:pos x="T8" y="T9"/>
                </a:cxn>
                <a:cxn ang="0">
                  <a:pos x="T10" y="T11"/>
                </a:cxn>
                <a:cxn ang="0">
                  <a:pos x="T12" y="T13"/>
                </a:cxn>
              </a:cxnLst>
              <a:rect l="0" t="0" r="r" b="b"/>
              <a:pathLst>
                <a:path w="598" h="360">
                  <a:moveTo>
                    <a:pt x="3" y="360"/>
                  </a:moveTo>
                  <a:lnTo>
                    <a:pt x="6" y="359"/>
                  </a:lnTo>
                  <a:lnTo>
                    <a:pt x="598" y="6"/>
                  </a:lnTo>
                  <a:lnTo>
                    <a:pt x="593" y="0"/>
                  </a:lnTo>
                  <a:lnTo>
                    <a:pt x="0" y="352"/>
                  </a:lnTo>
                  <a:lnTo>
                    <a:pt x="3" y="351"/>
                  </a:lnTo>
                  <a:lnTo>
                    <a:pt x="3" y="3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13" name="Freeform 796"/>
            <p:cNvSpPr>
              <a:spLocks/>
            </p:cNvSpPr>
            <p:nvPr/>
          </p:nvSpPr>
          <p:spPr bwMode="auto">
            <a:xfrm>
              <a:off x="5144" y="2583"/>
              <a:ext cx="171" cy="3"/>
            </a:xfrm>
            <a:custGeom>
              <a:avLst/>
              <a:gdLst>
                <a:gd name="T0" fmla="*/ 0 w 474"/>
                <a:gd name="T1" fmla="*/ 1 h 9"/>
                <a:gd name="T2" fmla="*/ 3 w 474"/>
                <a:gd name="T3" fmla="*/ 9 h 9"/>
                <a:gd name="T4" fmla="*/ 474 w 474"/>
                <a:gd name="T5" fmla="*/ 9 h 9"/>
                <a:gd name="T6" fmla="*/ 474 w 474"/>
                <a:gd name="T7" fmla="*/ 0 h 9"/>
                <a:gd name="T8" fmla="*/ 3 w 474"/>
                <a:gd name="T9" fmla="*/ 0 h 9"/>
                <a:gd name="T10" fmla="*/ 6 w 474"/>
                <a:gd name="T11" fmla="*/ 8 h 9"/>
                <a:gd name="T12" fmla="*/ 0 w 474"/>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474" h="9">
                  <a:moveTo>
                    <a:pt x="0" y="1"/>
                  </a:moveTo>
                  <a:lnTo>
                    <a:pt x="3" y="9"/>
                  </a:lnTo>
                  <a:lnTo>
                    <a:pt x="474" y="9"/>
                  </a:lnTo>
                  <a:lnTo>
                    <a:pt x="474" y="0"/>
                  </a:lnTo>
                  <a:lnTo>
                    <a:pt x="3" y="0"/>
                  </a:lnTo>
                  <a:lnTo>
                    <a:pt x="6" y="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14" name="Freeform 797"/>
            <p:cNvSpPr>
              <a:spLocks/>
            </p:cNvSpPr>
            <p:nvPr/>
          </p:nvSpPr>
          <p:spPr bwMode="auto">
            <a:xfrm>
              <a:off x="5315" y="2584"/>
              <a:ext cx="11" cy="6"/>
            </a:xfrm>
            <a:custGeom>
              <a:avLst/>
              <a:gdLst>
                <a:gd name="T0" fmla="*/ 2 w 30"/>
                <a:gd name="T1" fmla="*/ 0 h 18"/>
                <a:gd name="T2" fmla="*/ 0 w 30"/>
                <a:gd name="T3" fmla="*/ 1 h 18"/>
                <a:gd name="T4" fmla="*/ 0 w 30"/>
                <a:gd name="T5" fmla="*/ 18 h 18"/>
                <a:gd name="T6" fmla="*/ 30 w 30"/>
                <a:gd name="T7" fmla="*/ 0 h 18"/>
                <a:gd name="T8" fmla="*/ 2 w 30"/>
                <a:gd name="T9" fmla="*/ 0 h 18"/>
              </a:gdLst>
              <a:ahLst/>
              <a:cxnLst>
                <a:cxn ang="0">
                  <a:pos x="T0" y="T1"/>
                </a:cxn>
                <a:cxn ang="0">
                  <a:pos x="T2" y="T3"/>
                </a:cxn>
                <a:cxn ang="0">
                  <a:pos x="T4" y="T5"/>
                </a:cxn>
                <a:cxn ang="0">
                  <a:pos x="T6" y="T7"/>
                </a:cxn>
                <a:cxn ang="0">
                  <a:pos x="T8" y="T9"/>
                </a:cxn>
              </a:cxnLst>
              <a:rect l="0" t="0" r="r" b="b"/>
              <a:pathLst>
                <a:path w="30" h="18">
                  <a:moveTo>
                    <a:pt x="2" y="0"/>
                  </a:moveTo>
                  <a:lnTo>
                    <a:pt x="0" y="1"/>
                  </a:lnTo>
                  <a:lnTo>
                    <a:pt x="0" y="18"/>
                  </a:lnTo>
                  <a:lnTo>
                    <a:pt x="30" y="0"/>
                  </a:lnTo>
                  <a:lnTo>
                    <a:pt x="2"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15" name="Freeform 798"/>
            <p:cNvSpPr>
              <a:spLocks/>
            </p:cNvSpPr>
            <p:nvPr/>
          </p:nvSpPr>
          <p:spPr bwMode="auto">
            <a:xfrm>
              <a:off x="5316" y="2578"/>
              <a:ext cx="21" cy="6"/>
            </a:xfrm>
            <a:custGeom>
              <a:avLst/>
              <a:gdLst>
                <a:gd name="T0" fmla="*/ 0 w 58"/>
                <a:gd name="T1" fmla="*/ 18 h 18"/>
                <a:gd name="T2" fmla="*/ 31 w 58"/>
                <a:gd name="T3" fmla="*/ 0 h 18"/>
                <a:gd name="T4" fmla="*/ 58 w 58"/>
                <a:gd name="T5" fmla="*/ 0 h 18"/>
                <a:gd name="T6" fmla="*/ 28 w 58"/>
                <a:gd name="T7" fmla="*/ 18 h 18"/>
                <a:gd name="T8" fmla="*/ 0 w 58"/>
                <a:gd name="T9" fmla="*/ 18 h 18"/>
              </a:gdLst>
              <a:ahLst/>
              <a:cxnLst>
                <a:cxn ang="0">
                  <a:pos x="T0" y="T1"/>
                </a:cxn>
                <a:cxn ang="0">
                  <a:pos x="T2" y="T3"/>
                </a:cxn>
                <a:cxn ang="0">
                  <a:pos x="T4" y="T5"/>
                </a:cxn>
                <a:cxn ang="0">
                  <a:pos x="T6" y="T7"/>
                </a:cxn>
                <a:cxn ang="0">
                  <a:pos x="T8" y="T9"/>
                </a:cxn>
              </a:cxnLst>
              <a:rect l="0" t="0" r="r" b="b"/>
              <a:pathLst>
                <a:path w="58" h="18">
                  <a:moveTo>
                    <a:pt x="0" y="18"/>
                  </a:moveTo>
                  <a:lnTo>
                    <a:pt x="31" y="0"/>
                  </a:lnTo>
                  <a:lnTo>
                    <a:pt x="58" y="0"/>
                  </a:lnTo>
                  <a:lnTo>
                    <a:pt x="28" y="18"/>
                  </a:lnTo>
                  <a:lnTo>
                    <a:pt x="0" y="18"/>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16" name="Freeform 799"/>
            <p:cNvSpPr>
              <a:spLocks/>
            </p:cNvSpPr>
            <p:nvPr/>
          </p:nvSpPr>
          <p:spPr bwMode="auto">
            <a:xfrm>
              <a:off x="5327" y="2572"/>
              <a:ext cx="20" cy="6"/>
            </a:xfrm>
            <a:custGeom>
              <a:avLst/>
              <a:gdLst>
                <a:gd name="T0" fmla="*/ 0 w 55"/>
                <a:gd name="T1" fmla="*/ 18 h 18"/>
                <a:gd name="T2" fmla="*/ 30 w 55"/>
                <a:gd name="T3" fmla="*/ 0 h 18"/>
                <a:gd name="T4" fmla="*/ 55 w 55"/>
                <a:gd name="T5" fmla="*/ 0 h 18"/>
                <a:gd name="T6" fmla="*/ 27 w 55"/>
                <a:gd name="T7" fmla="*/ 18 h 18"/>
                <a:gd name="T8" fmla="*/ 0 w 55"/>
                <a:gd name="T9" fmla="*/ 18 h 18"/>
              </a:gdLst>
              <a:ahLst/>
              <a:cxnLst>
                <a:cxn ang="0">
                  <a:pos x="T0" y="T1"/>
                </a:cxn>
                <a:cxn ang="0">
                  <a:pos x="T2" y="T3"/>
                </a:cxn>
                <a:cxn ang="0">
                  <a:pos x="T4" y="T5"/>
                </a:cxn>
                <a:cxn ang="0">
                  <a:pos x="T6" y="T7"/>
                </a:cxn>
                <a:cxn ang="0">
                  <a:pos x="T8" y="T9"/>
                </a:cxn>
              </a:cxnLst>
              <a:rect l="0" t="0" r="r" b="b"/>
              <a:pathLst>
                <a:path w="55" h="18">
                  <a:moveTo>
                    <a:pt x="0" y="18"/>
                  </a:moveTo>
                  <a:lnTo>
                    <a:pt x="30" y="0"/>
                  </a:lnTo>
                  <a:lnTo>
                    <a:pt x="55" y="0"/>
                  </a:lnTo>
                  <a:lnTo>
                    <a:pt x="27" y="18"/>
                  </a:lnTo>
                  <a:lnTo>
                    <a:pt x="0" y="18"/>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17" name="Freeform 800"/>
            <p:cNvSpPr>
              <a:spLocks/>
            </p:cNvSpPr>
            <p:nvPr/>
          </p:nvSpPr>
          <p:spPr bwMode="auto">
            <a:xfrm>
              <a:off x="5338" y="2566"/>
              <a:ext cx="20" cy="6"/>
            </a:xfrm>
            <a:custGeom>
              <a:avLst/>
              <a:gdLst>
                <a:gd name="T0" fmla="*/ 0 w 57"/>
                <a:gd name="T1" fmla="*/ 19 h 19"/>
                <a:gd name="T2" fmla="*/ 32 w 57"/>
                <a:gd name="T3" fmla="*/ 0 h 19"/>
                <a:gd name="T4" fmla="*/ 57 w 57"/>
                <a:gd name="T5" fmla="*/ 0 h 19"/>
                <a:gd name="T6" fmla="*/ 25 w 57"/>
                <a:gd name="T7" fmla="*/ 19 h 19"/>
                <a:gd name="T8" fmla="*/ 0 w 57"/>
                <a:gd name="T9" fmla="*/ 19 h 19"/>
              </a:gdLst>
              <a:ahLst/>
              <a:cxnLst>
                <a:cxn ang="0">
                  <a:pos x="T0" y="T1"/>
                </a:cxn>
                <a:cxn ang="0">
                  <a:pos x="T2" y="T3"/>
                </a:cxn>
                <a:cxn ang="0">
                  <a:pos x="T4" y="T5"/>
                </a:cxn>
                <a:cxn ang="0">
                  <a:pos x="T6" y="T7"/>
                </a:cxn>
                <a:cxn ang="0">
                  <a:pos x="T8" y="T9"/>
                </a:cxn>
              </a:cxnLst>
              <a:rect l="0" t="0" r="r" b="b"/>
              <a:pathLst>
                <a:path w="57" h="19">
                  <a:moveTo>
                    <a:pt x="0" y="19"/>
                  </a:moveTo>
                  <a:lnTo>
                    <a:pt x="32" y="0"/>
                  </a:lnTo>
                  <a:lnTo>
                    <a:pt x="57" y="0"/>
                  </a:lnTo>
                  <a:lnTo>
                    <a:pt x="25" y="19"/>
                  </a:lnTo>
                  <a:lnTo>
                    <a:pt x="0" y="19"/>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18" name="Freeform 801"/>
            <p:cNvSpPr>
              <a:spLocks/>
            </p:cNvSpPr>
            <p:nvPr/>
          </p:nvSpPr>
          <p:spPr bwMode="auto">
            <a:xfrm>
              <a:off x="5350" y="2560"/>
              <a:ext cx="19" cy="6"/>
            </a:xfrm>
            <a:custGeom>
              <a:avLst/>
              <a:gdLst>
                <a:gd name="T0" fmla="*/ 0 w 54"/>
                <a:gd name="T1" fmla="*/ 18 h 18"/>
                <a:gd name="T2" fmla="*/ 30 w 54"/>
                <a:gd name="T3" fmla="*/ 0 h 18"/>
                <a:gd name="T4" fmla="*/ 54 w 54"/>
                <a:gd name="T5" fmla="*/ 0 h 18"/>
                <a:gd name="T6" fmla="*/ 25 w 54"/>
                <a:gd name="T7" fmla="*/ 18 h 18"/>
                <a:gd name="T8" fmla="*/ 0 w 54"/>
                <a:gd name="T9" fmla="*/ 18 h 18"/>
              </a:gdLst>
              <a:ahLst/>
              <a:cxnLst>
                <a:cxn ang="0">
                  <a:pos x="T0" y="T1"/>
                </a:cxn>
                <a:cxn ang="0">
                  <a:pos x="T2" y="T3"/>
                </a:cxn>
                <a:cxn ang="0">
                  <a:pos x="T4" y="T5"/>
                </a:cxn>
                <a:cxn ang="0">
                  <a:pos x="T6" y="T7"/>
                </a:cxn>
                <a:cxn ang="0">
                  <a:pos x="T8" y="T9"/>
                </a:cxn>
              </a:cxnLst>
              <a:rect l="0" t="0" r="r" b="b"/>
              <a:pathLst>
                <a:path w="54" h="18">
                  <a:moveTo>
                    <a:pt x="0" y="18"/>
                  </a:moveTo>
                  <a:lnTo>
                    <a:pt x="30" y="0"/>
                  </a:lnTo>
                  <a:lnTo>
                    <a:pt x="54" y="0"/>
                  </a:lnTo>
                  <a:lnTo>
                    <a:pt x="25" y="18"/>
                  </a:lnTo>
                  <a:lnTo>
                    <a:pt x="0" y="1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19" name="Freeform 802"/>
            <p:cNvSpPr>
              <a:spLocks/>
            </p:cNvSpPr>
            <p:nvPr/>
          </p:nvSpPr>
          <p:spPr bwMode="auto">
            <a:xfrm>
              <a:off x="5360" y="2553"/>
              <a:ext cx="21" cy="7"/>
            </a:xfrm>
            <a:custGeom>
              <a:avLst/>
              <a:gdLst>
                <a:gd name="T0" fmla="*/ 0 w 56"/>
                <a:gd name="T1" fmla="*/ 19 h 19"/>
                <a:gd name="T2" fmla="*/ 33 w 56"/>
                <a:gd name="T3" fmla="*/ 0 h 19"/>
                <a:gd name="T4" fmla="*/ 56 w 56"/>
                <a:gd name="T5" fmla="*/ 0 h 19"/>
                <a:gd name="T6" fmla="*/ 24 w 56"/>
                <a:gd name="T7" fmla="*/ 19 h 19"/>
                <a:gd name="T8" fmla="*/ 0 w 56"/>
                <a:gd name="T9" fmla="*/ 19 h 19"/>
              </a:gdLst>
              <a:ahLst/>
              <a:cxnLst>
                <a:cxn ang="0">
                  <a:pos x="T0" y="T1"/>
                </a:cxn>
                <a:cxn ang="0">
                  <a:pos x="T2" y="T3"/>
                </a:cxn>
                <a:cxn ang="0">
                  <a:pos x="T4" y="T5"/>
                </a:cxn>
                <a:cxn ang="0">
                  <a:pos x="T6" y="T7"/>
                </a:cxn>
                <a:cxn ang="0">
                  <a:pos x="T8" y="T9"/>
                </a:cxn>
              </a:cxnLst>
              <a:rect l="0" t="0" r="r" b="b"/>
              <a:pathLst>
                <a:path w="56" h="19">
                  <a:moveTo>
                    <a:pt x="0" y="19"/>
                  </a:moveTo>
                  <a:lnTo>
                    <a:pt x="33" y="0"/>
                  </a:lnTo>
                  <a:lnTo>
                    <a:pt x="56" y="0"/>
                  </a:lnTo>
                  <a:lnTo>
                    <a:pt x="24" y="19"/>
                  </a:lnTo>
                  <a:lnTo>
                    <a:pt x="0" y="1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20" name="Freeform 803"/>
            <p:cNvSpPr>
              <a:spLocks/>
            </p:cNvSpPr>
            <p:nvPr/>
          </p:nvSpPr>
          <p:spPr bwMode="auto">
            <a:xfrm>
              <a:off x="5372" y="2547"/>
              <a:ext cx="19" cy="6"/>
            </a:xfrm>
            <a:custGeom>
              <a:avLst/>
              <a:gdLst>
                <a:gd name="T0" fmla="*/ 0 w 52"/>
                <a:gd name="T1" fmla="*/ 18 h 18"/>
                <a:gd name="T2" fmla="*/ 30 w 52"/>
                <a:gd name="T3" fmla="*/ 0 h 18"/>
                <a:gd name="T4" fmla="*/ 52 w 52"/>
                <a:gd name="T5" fmla="*/ 0 h 18"/>
                <a:gd name="T6" fmla="*/ 23 w 52"/>
                <a:gd name="T7" fmla="*/ 18 h 18"/>
                <a:gd name="T8" fmla="*/ 0 w 52"/>
                <a:gd name="T9" fmla="*/ 18 h 18"/>
              </a:gdLst>
              <a:ahLst/>
              <a:cxnLst>
                <a:cxn ang="0">
                  <a:pos x="T0" y="T1"/>
                </a:cxn>
                <a:cxn ang="0">
                  <a:pos x="T2" y="T3"/>
                </a:cxn>
                <a:cxn ang="0">
                  <a:pos x="T4" y="T5"/>
                </a:cxn>
                <a:cxn ang="0">
                  <a:pos x="T6" y="T7"/>
                </a:cxn>
                <a:cxn ang="0">
                  <a:pos x="T8" y="T9"/>
                </a:cxn>
              </a:cxnLst>
              <a:rect l="0" t="0" r="r" b="b"/>
              <a:pathLst>
                <a:path w="52" h="18">
                  <a:moveTo>
                    <a:pt x="0" y="18"/>
                  </a:moveTo>
                  <a:lnTo>
                    <a:pt x="30" y="0"/>
                  </a:lnTo>
                  <a:lnTo>
                    <a:pt x="52" y="0"/>
                  </a:lnTo>
                  <a:lnTo>
                    <a:pt x="23" y="18"/>
                  </a:lnTo>
                  <a:lnTo>
                    <a:pt x="0" y="18"/>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21" name="Freeform 804"/>
            <p:cNvSpPr>
              <a:spLocks/>
            </p:cNvSpPr>
            <p:nvPr/>
          </p:nvSpPr>
          <p:spPr bwMode="auto">
            <a:xfrm>
              <a:off x="5383" y="2541"/>
              <a:ext cx="20" cy="6"/>
            </a:xfrm>
            <a:custGeom>
              <a:avLst/>
              <a:gdLst>
                <a:gd name="T0" fmla="*/ 0 w 54"/>
                <a:gd name="T1" fmla="*/ 19 h 19"/>
                <a:gd name="T2" fmla="*/ 31 w 54"/>
                <a:gd name="T3" fmla="*/ 0 h 19"/>
                <a:gd name="T4" fmla="*/ 54 w 54"/>
                <a:gd name="T5" fmla="*/ 0 h 19"/>
                <a:gd name="T6" fmla="*/ 22 w 54"/>
                <a:gd name="T7" fmla="*/ 19 h 19"/>
                <a:gd name="T8" fmla="*/ 0 w 54"/>
                <a:gd name="T9" fmla="*/ 19 h 19"/>
              </a:gdLst>
              <a:ahLst/>
              <a:cxnLst>
                <a:cxn ang="0">
                  <a:pos x="T0" y="T1"/>
                </a:cxn>
                <a:cxn ang="0">
                  <a:pos x="T2" y="T3"/>
                </a:cxn>
                <a:cxn ang="0">
                  <a:pos x="T4" y="T5"/>
                </a:cxn>
                <a:cxn ang="0">
                  <a:pos x="T6" y="T7"/>
                </a:cxn>
                <a:cxn ang="0">
                  <a:pos x="T8" y="T9"/>
                </a:cxn>
              </a:cxnLst>
              <a:rect l="0" t="0" r="r" b="b"/>
              <a:pathLst>
                <a:path w="54" h="19">
                  <a:moveTo>
                    <a:pt x="0" y="19"/>
                  </a:moveTo>
                  <a:lnTo>
                    <a:pt x="31" y="0"/>
                  </a:lnTo>
                  <a:lnTo>
                    <a:pt x="54" y="0"/>
                  </a:lnTo>
                  <a:lnTo>
                    <a:pt x="22" y="19"/>
                  </a:lnTo>
                  <a:lnTo>
                    <a:pt x="0" y="19"/>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22" name="Freeform 805"/>
            <p:cNvSpPr>
              <a:spLocks/>
            </p:cNvSpPr>
            <p:nvPr/>
          </p:nvSpPr>
          <p:spPr bwMode="auto">
            <a:xfrm>
              <a:off x="5394" y="2535"/>
              <a:ext cx="19" cy="6"/>
            </a:xfrm>
            <a:custGeom>
              <a:avLst/>
              <a:gdLst>
                <a:gd name="T0" fmla="*/ 0 w 52"/>
                <a:gd name="T1" fmla="*/ 18 h 18"/>
                <a:gd name="T2" fmla="*/ 31 w 52"/>
                <a:gd name="T3" fmla="*/ 0 h 18"/>
                <a:gd name="T4" fmla="*/ 52 w 52"/>
                <a:gd name="T5" fmla="*/ 0 h 18"/>
                <a:gd name="T6" fmla="*/ 23 w 52"/>
                <a:gd name="T7" fmla="*/ 18 h 18"/>
                <a:gd name="T8" fmla="*/ 0 w 52"/>
                <a:gd name="T9" fmla="*/ 18 h 18"/>
              </a:gdLst>
              <a:ahLst/>
              <a:cxnLst>
                <a:cxn ang="0">
                  <a:pos x="T0" y="T1"/>
                </a:cxn>
                <a:cxn ang="0">
                  <a:pos x="T2" y="T3"/>
                </a:cxn>
                <a:cxn ang="0">
                  <a:pos x="T4" y="T5"/>
                </a:cxn>
                <a:cxn ang="0">
                  <a:pos x="T6" y="T7"/>
                </a:cxn>
                <a:cxn ang="0">
                  <a:pos x="T8" y="T9"/>
                </a:cxn>
              </a:cxnLst>
              <a:rect l="0" t="0" r="r" b="b"/>
              <a:pathLst>
                <a:path w="52" h="18">
                  <a:moveTo>
                    <a:pt x="0" y="18"/>
                  </a:moveTo>
                  <a:lnTo>
                    <a:pt x="31" y="0"/>
                  </a:lnTo>
                  <a:lnTo>
                    <a:pt x="52" y="0"/>
                  </a:lnTo>
                  <a:lnTo>
                    <a:pt x="23" y="18"/>
                  </a:lnTo>
                  <a:lnTo>
                    <a:pt x="0" y="18"/>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23" name="Freeform 806"/>
            <p:cNvSpPr>
              <a:spLocks/>
            </p:cNvSpPr>
            <p:nvPr/>
          </p:nvSpPr>
          <p:spPr bwMode="auto">
            <a:xfrm>
              <a:off x="5406" y="2529"/>
              <a:ext cx="18" cy="6"/>
            </a:xfrm>
            <a:custGeom>
              <a:avLst/>
              <a:gdLst>
                <a:gd name="T0" fmla="*/ 0 w 53"/>
                <a:gd name="T1" fmla="*/ 19 h 19"/>
                <a:gd name="T2" fmla="*/ 31 w 53"/>
                <a:gd name="T3" fmla="*/ 0 h 19"/>
                <a:gd name="T4" fmla="*/ 53 w 53"/>
                <a:gd name="T5" fmla="*/ 0 h 19"/>
                <a:gd name="T6" fmla="*/ 21 w 53"/>
                <a:gd name="T7" fmla="*/ 19 h 19"/>
                <a:gd name="T8" fmla="*/ 0 w 53"/>
                <a:gd name="T9" fmla="*/ 19 h 19"/>
              </a:gdLst>
              <a:ahLst/>
              <a:cxnLst>
                <a:cxn ang="0">
                  <a:pos x="T0" y="T1"/>
                </a:cxn>
                <a:cxn ang="0">
                  <a:pos x="T2" y="T3"/>
                </a:cxn>
                <a:cxn ang="0">
                  <a:pos x="T4" y="T5"/>
                </a:cxn>
                <a:cxn ang="0">
                  <a:pos x="T6" y="T7"/>
                </a:cxn>
                <a:cxn ang="0">
                  <a:pos x="T8" y="T9"/>
                </a:cxn>
              </a:cxnLst>
              <a:rect l="0" t="0" r="r" b="b"/>
              <a:pathLst>
                <a:path w="53" h="19">
                  <a:moveTo>
                    <a:pt x="0" y="19"/>
                  </a:moveTo>
                  <a:lnTo>
                    <a:pt x="31" y="0"/>
                  </a:lnTo>
                  <a:lnTo>
                    <a:pt x="53" y="0"/>
                  </a:lnTo>
                  <a:lnTo>
                    <a:pt x="21" y="19"/>
                  </a:lnTo>
                  <a:lnTo>
                    <a:pt x="0" y="19"/>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24" name="Freeform 807"/>
            <p:cNvSpPr>
              <a:spLocks/>
            </p:cNvSpPr>
            <p:nvPr/>
          </p:nvSpPr>
          <p:spPr bwMode="auto">
            <a:xfrm>
              <a:off x="5417" y="2523"/>
              <a:ext cx="18" cy="6"/>
            </a:xfrm>
            <a:custGeom>
              <a:avLst/>
              <a:gdLst>
                <a:gd name="T0" fmla="*/ 0 w 52"/>
                <a:gd name="T1" fmla="*/ 18 h 18"/>
                <a:gd name="T2" fmla="*/ 32 w 52"/>
                <a:gd name="T3" fmla="*/ 0 h 18"/>
                <a:gd name="T4" fmla="*/ 52 w 52"/>
                <a:gd name="T5" fmla="*/ 0 h 18"/>
                <a:gd name="T6" fmla="*/ 22 w 52"/>
                <a:gd name="T7" fmla="*/ 18 h 18"/>
                <a:gd name="T8" fmla="*/ 0 w 52"/>
                <a:gd name="T9" fmla="*/ 18 h 18"/>
              </a:gdLst>
              <a:ahLst/>
              <a:cxnLst>
                <a:cxn ang="0">
                  <a:pos x="T0" y="T1"/>
                </a:cxn>
                <a:cxn ang="0">
                  <a:pos x="T2" y="T3"/>
                </a:cxn>
                <a:cxn ang="0">
                  <a:pos x="T4" y="T5"/>
                </a:cxn>
                <a:cxn ang="0">
                  <a:pos x="T6" y="T7"/>
                </a:cxn>
                <a:cxn ang="0">
                  <a:pos x="T8" y="T9"/>
                </a:cxn>
              </a:cxnLst>
              <a:rect l="0" t="0" r="r" b="b"/>
              <a:pathLst>
                <a:path w="52" h="18">
                  <a:moveTo>
                    <a:pt x="0" y="18"/>
                  </a:moveTo>
                  <a:lnTo>
                    <a:pt x="32" y="0"/>
                  </a:lnTo>
                  <a:lnTo>
                    <a:pt x="52" y="0"/>
                  </a:lnTo>
                  <a:lnTo>
                    <a:pt x="22" y="18"/>
                  </a:lnTo>
                  <a:lnTo>
                    <a:pt x="0" y="18"/>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25" name="Freeform 808"/>
            <p:cNvSpPr>
              <a:spLocks/>
            </p:cNvSpPr>
            <p:nvPr/>
          </p:nvSpPr>
          <p:spPr bwMode="auto">
            <a:xfrm>
              <a:off x="5429" y="2517"/>
              <a:ext cx="17" cy="6"/>
            </a:xfrm>
            <a:custGeom>
              <a:avLst/>
              <a:gdLst>
                <a:gd name="T0" fmla="*/ 0 w 48"/>
                <a:gd name="T1" fmla="*/ 18 h 18"/>
                <a:gd name="T2" fmla="*/ 29 w 48"/>
                <a:gd name="T3" fmla="*/ 0 h 18"/>
                <a:gd name="T4" fmla="*/ 48 w 48"/>
                <a:gd name="T5" fmla="*/ 0 h 18"/>
                <a:gd name="T6" fmla="*/ 20 w 48"/>
                <a:gd name="T7" fmla="*/ 18 h 18"/>
                <a:gd name="T8" fmla="*/ 0 w 48"/>
                <a:gd name="T9" fmla="*/ 18 h 18"/>
              </a:gdLst>
              <a:ahLst/>
              <a:cxnLst>
                <a:cxn ang="0">
                  <a:pos x="T0" y="T1"/>
                </a:cxn>
                <a:cxn ang="0">
                  <a:pos x="T2" y="T3"/>
                </a:cxn>
                <a:cxn ang="0">
                  <a:pos x="T4" y="T5"/>
                </a:cxn>
                <a:cxn ang="0">
                  <a:pos x="T6" y="T7"/>
                </a:cxn>
                <a:cxn ang="0">
                  <a:pos x="T8" y="T9"/>
                </a:cxn>
              </a:cxnLst>
              <a:rect l="0" t="0" r="r" b="b"/>
              <a:pathLst>
                <a:path w="48" h="18">
                  <a:moveTo>
                    <a:pt x="0" y="18"/>
                  </a:moveTo>
                  <a:lnTo>
                    <a:pt x="29" y="0"/>
                  </a:lnTo>
                  <a:lnTo>
                    <a:pt x="48" y="0"/>
                  </a:lnTo>
                  <a:lnTo>
                    <a:pt x="20" y="18"/>
                  </a:lnTo>
                  <a:lnTo>
                    <a:pt x="0" y="18"/>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26" name="Freeform 809"/>
            <p:cNvSpPr>
              <a:spLocks/>
            </p:cNvSpPr>
            <p:nvPr/>
          </p:nvSpPr>
          <p:spPr bwMode="auto">
            <a:xfrm>
              <a:off x="5438" y="2510"/>
              <a:ext cx="19" cy="7"/>
            </a:xfrm>
            <a:custGeom>
              <a:avLst/>
              <a:gdLst>
                <a:gd name="T0" fmla="*/ 0 w 50"/>
                <a:gd name="T1" fmla="*/ 19 h 19"/>
                <a:gd name="T2" fmla="*/ 33 w 50"/>
                <a:gd name="T3" fmla="*/ 0 h 19"/>
                <a:gd name="T4" fmla="*/ 50 w 50"/>
                <a:gd name="T5" fmla="*/ 0 h 19"/>
                <a:gd name="T6" fmla="*/ 19 w 50"/>
                <a:gd name="T7" fmla="*/ 19 h 19"/>
                <a:gd name="T8" fmla="*/ 0 w 50"/>
                <a:gd name="T9" fmla="*/ 19 h 19"/>
              </a:gdLst>
              <a:ahLst/>
              <a:cxnLst>
                <a:cxn ang="0">
                  <a:pos x="T0" y="T1"/>
                </a:cxn>
                <a:cxn ang="0">
                  <a:pos x="T2" y="T3"/>
                </a:cxn>
                <a:cxn ang="0">
                  <a:pos x="T4" y="T5"/>
                </a:cxn>
                <a:cxn ang="0">
                  <a:pos x="T6" y="T7"/>
                </a:cxn>
                <a:cxn ang="0">
                  <a:pos x="T8" y="T9"/>
                </a:cxn>
              </a:cxnLst>
              <a:rect l="0" t="0" r="r" b="b"/>
              <a:pathLst>
                <a:path w="50" h="19">
                  <a:moveTo>
                    <a:pt x="0" y="19"/>
                  </a:moveTo>
                  <a:lnTo>
                    <a:pt x="33" y="0"/>
                  </a:lnTo>
                  <a:lnTo>
                    <a:pt x="50" y="0"/>
                  </a:lnTo>
                  <a:lnTo>
                    <a:pt x="19" y="19"/>
                  </a:lnTo>
                  <a:lnTo>
                    <a:pt x="0" y="19"/>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27" name="Freeform 810"/>
            <p:cNvSpPr>
              <a:spLocks/>
            </p:cNvSpPr>
            <p:nvPr/>
          </p:nvSpPr>
          <p:spPr bwMode="auto">
            <a:xfrm>
              <a:off x="5450" y="2504"/>
              <a:ext cx="18" cy="6"/>
            </a:xfrm>
            <a:custGeom>
              <a:avLst/>
              <a:gdLst>
                <a:gd name="T0" fmla="*/ 0 w 47"/>
                <a:gd name="T1" fmla="*/ 18 h 18"/>
                <a:gd name="T2" fmla="*/ 30 w 47"/>
                <a:gd name="T3" fmla="*/ 0 h 18"/>
                <a:gd name="T4" fmla="*/ 47 w 47"/>
                <a:gd name="T5" fmla="*/ 0 h 18"/>
                <a:gd name="T6" fmla="*/ 17 w 47"/>
                <a:gd name="T7" fmla="*/ 18 h 18"/>
                <a:gd name="T8" fmla="*/ 0 w 47"/>
                <a:gd name="T9" fmla="*/ 18 h 18"/>
              </a:gdLst>
              <a:ahLst/>
              <a:cxnLst>
                <a:cxn ang="0">
                  <a:pos x="T0" y="T1"/>
                </a:cxn>
                <a:cxn ang="0">
                  <a:pos x="T2" y="T3"/>
                </a:cxn>
                <a:cxn ang="0">
                  <a:pos x="T4" y="T5"/>
                </a:cxn>
                <a:cxn ang="0">
                  <a:pos x="T6" y="T7"/>
                </a:cxn>
                <a:cxn ang="0">
                  <a:pos x="T8" y="T9"/>
                </a:cxn>
              </a:cxnLst>
              <a:rect l="0" t="0" r="r" b="b"/>
              <a:pathLst>
                <a:path w="47" h="18">
                  <a:moveTo>
                    <a:pt x="0" y="18"/>
                  </a:moveTo>
                  <a:lnTo>
                    <a:pt x="30" y="0"/>
                  </a:lnTo>
                  <a:lnTo>
                    <a:pt x="47" y="0"/>
                  </a:lnTo>
                  <a:lnTo>
                    <a:pt x="17" y="18"/>
                  </a:lnTo>
                  <a:lnTo>
                    <a:pt x="0" y="18"/>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28" name="Freeform 811"/>
            <p:cNvSpPr>
              <a:spLocks/>
            </p:cNvSpPr>
            <p:nvPr/>
          </p:nvSpPr>
          <p:spPr bwMode="auto">
            <a:xfrm>
              <a:off x="5461" y="2498"/>
              <a:ext cx="17" cy="6"/>
            </a:xfrm>
            <a:custGeom>
              <a:avLst/>
              <a:gdLst>
                <a:gd name="T0" fmla="*/ 0 w 48"/>
                <a:gd name="T1" fmla="*/ 19 h 19"/>
                <a:gd name="T2" fmla="*/ 33 w 48"/>
                <a:gd name="T3" fmla="*/ 0 h 19"/>
                <a:gd name="T4" fmla="*/ 48 w 48"/>
                <a:gd name="T5" fmla="*/ 0 h 19"/>
                <a:gd name="T6" fmla="*/ 17 w 48"/>
                <a:gd name="T7" fmla="*/ 19 h 19"/>
                <a:gd name="T8" fmla="*/ 0 w 48"/>
                <a:gd name="T9" fmla="*/ 19 h 19"/>
              </a:gdLst>
              <a:ahLst/>
              <a:cxnLst>
                <a:cxn ang="0">
                  <a:pos x="T0" y="T1"/>
                </a:cxn>
                <a:cxn ang="0">
                  <a:pos x="T2" y="T3"/>
                </a:cxn>
                <a:cxn ang="0">
                  <a:pos x="T4" y="T5"/>
                </a:cxn>
                <a:cxn ang="0">
                  <a:pos x="T6" y="T7"/>
                </a:cxn>
                <a:cxn ang="0">
                  <a:pos x="T8" y="T9"/>
                </a:cxn>
              </a:cxnLst>
              <a:rect l="0" t="0" r="r" b="b"/>
              <a:pathLst>
                <a:path w="48" h="19">
                  <a:moveTo>
                    <a:pt x="0" y="19"/>
                  </a:moveTo>
                  <a:lnTo>
                    <a:pt x="33" y="0"/>
                  </a:lnTo>
                  <a:lnTo>
                    <a:pt x="48" y="0"/>
                  </a:lnTo>
                  <a:lnTo>
                    <a:pt x="17" y="19"/>
                  </a:lnTo>
                  <a:lnTo>
                    <a:pt x="0" y="1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29" name="Freeform 812"/>
            <p:cNvSpPr>
              <a:spLocks/>
            </p:cNvSpPr>
            <p:nvPr/>
          </p:nvSpPr>
          <p:spPr bwMode="auto">
            <a:xfrm>
              <a:off x="5473" y="2492"/>
              <a:ext cx="16" cy="6"/>
            </a:xfrm>
            <a:custGeom>
              <a:avLst/>
              <a:gdLst>
                <a:gd name="T0" fmla="*/ 0 w 45"/>
                <a:gd name="T1" fmla="*/ 19 h 19"/>
                <a:gd name="T2" fmla="*/ 29 w 45"/>
                <a:gd name="T3" fmla="*/ 0 h 19"/>
                <a:gd name="T4" fmla="*/ 45 w 45"/>
                <a:gd name="T5" fmla="*/ 0 h 19"/>
                <a:gd name="T6" fmla="*/ 15 w 45"/>
                <a:gd name="T7" fmla="*/ 19 h 19"/>
                <a:gd name="T8" fmla="*/ 0 w 45"/>
                <a:gd name="T9" fmla="*/ 19 h 19"/>
              </a:gdLst>
              <a:ahLst/>
              <a:cxnLst>
                <a:cxn ang="0">
                  <a:pos x="T0" y="T1"/>
                </a:cxn>
                <a:cxn ang="0">
                  <a:pos x="T2" y="T3"/>
                </a:cxn>
                <a:cxn ang="0">
                  <a:pos x="T4" y="T5"/>
                </a:cxn>
                <a:cxn ang="0">
                  <a:pos x="T6" y="T7"/>
                </a:cxn>
                <a:cxn ang="0">
                  <a:pos x="T8" y="T9"/>
                </a:cxn>
              </a:cxnLst>
              <a:rect l="0" t="0" r="r" b="b"/>
              <a:pathLst>
                <a:path w="45" h="19">
                  <a:moveTo>
                    <a:pt x="0" y="19"/>
                  </a:moveTo>
                  <a:lnTo>
                    <a:pt x="29" y="0"/>
                  </a:lnTo>
                  <a:lnTo>
                    <a:pt x="45" y="0"/>
                  </a:lnTo>
                  <a:lnTo>
                    <a:pt x="15" y="19"/>
                  </a:lnTo>
                  <a:lnTo>
                    <a:pt x="0" y="1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30" name="Freeform 813"/>
            <p:cNvSpPr>
              <a:spLocks/>
            </p:cNvSpPr>
            <p:nvPr/>
          </p:nvSpPr>
          <p:spPr bwMode="auto">
            <a:xfrm>
              <a:off x="5484" y="2485"/>
              <a:ext cx="17" cy="7"/>
            </a:xfrm>
            <a:custGeom>
              <a:avLst/>
              <a:gdLst>
                <a:gd name="T0" fmla="*/ 0 w 47"/>
                <a:gd name="T1" fmla="*/ 19 h 19"/>
                <a:gd name="T2" fmla="*/ 33 w 47"/>
                <a:gd name="T3" fmla="*/ 0 h 19"/>
                <a:gd name="T4" fmla="*/ 47 w 47"/>
                <a:gd name="T5" fmla="*/ 0 h 19"/>
                <a:gd name="T6" fmla="*/ 16 w 47"/>
                <a:gd name="T7" fmla="*/ 19 h 19"/>
                <a:gd name="T8" fmla="*/ 0 w 47"/>
                <a:gd name="T9" fmla="*/ 19 h 19"/>
              </a:gdLst>
              <a:ahLst/>
              <a:cxnLst>
                <a:cxn ang="0">
                  <a:pos x="T0" y="T1"/>
                </a:cxn>
                <a:cxn ang="0">
                  <a:pos x="T2" y="T3"/>
                </a:cxn>
                <a:cxn ang="0">
                  <a:pos x="T4" y="T5"/>
                </a:cxn>
                <a:cxn ang="0">
                  <a:pos x="T6" y="T7"/>
                </a:cxn>
                <a:cxn ang="0">
                  <a:pos x="T8" y="T9"/>
                </a:cxn>
              </a:cxnLst>
              <a:rect l="0" t="0" r="r" b="b"/>
              <a:pathLst>
                <a:path w="47" h="19">
                  <a:moveTo>
                    <a:pt x="0" y="19"/>
                  </a:moveTo>
                  <a:lnTo>
                    <a:pt x="33" y="0"/>
                  </a:lnTo>
                  <a:lnTo>
                    <a:pt x="47" y="0"/>
                  </a:lnTo>
                  <a:lnTo>
                    <a:pt x="16" y="19"/>
                  </a:lnTo>
                  <a:lnTo>
                    <a:pt x="0" y="19"/>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31" name="Freeform 814"/>
            <p:cNvSpPr>
              <a:spLocks/>
            </p:cNvSpPr>
            <p:nvPr/>
          </p:nvSpPr>
          <p:spPr bwMode="auto">
            <a:xfrm>
              <a:off x="5496" y="2479"/>
              <a:ext cx="16" cy="6"/>
            </a:xfrm>
            <a:custGeom>
              <a:avLst/>
              <a:gdLst>
                <a:gd name="T0" fmla="*/ 0 w 44"/>
                <a:gd name="T1" fmla="*/ 18 h 18"/>
                <a:gd name="T2" fmla="*/ 30 w 44"/>
                <a:gd name="T3" fmla="*/ 0 h 18"/>
                <a:gd name="T4" fmla="*/ 44 w 44"/>
                <a:gd name="T5" fmla="*/ 0 h 18"/>
                <a:gd name="T6" fmla="*/ 14 w 44"/>
                <a:gd name="T7" fmla="*/ 18 h 18"/>
                <a:gd name="T8" fmla="*/ 0 w 44"/>
                <a:gd name="T9" fmla="*/ 18 h 18"/>
              </a:gdLst>
              <a:ahLst/>
              <a:cxnLst>
                <a:cxn ang="0">
                  <a:pos x="T0" y="T1"/>
                </a:cxn>
                <a:cxn ang="0">
                  <a:pos x="T2" y="T3"/>
                </a:cxn>
                <a:cxn ang="0">
                  <a:pos x="T4" y="T5"/>
                </a:cxn>
                <a:cxn ang="0">
                  <a:pos x="T6" y="T7"/>
                </a:cxn>
                <a:cxn ang="0">
                  <a:pos x="T8" y="T9"/>
                </a:cxn>
              </a:cxnLst>
              <a:rect l="0" t="0" r="r" b="b"/>
              <a:pathLst>
                <a:path w="44" h="18">
                  <a:moveTo>
                    <a:pt x="0" y="18"/>
                  </a:moveTo>
                  <a:lnTo>
                    <a:pt x="30" y="0"/>
                  </a:lnTo>
                  <a:lnTo>
                    <a:pt x="44" y="0"/>
                  </a:lnTo>
                  <a:lnTo>
                    <a:pt x="14" y="18"/>
                  </a:lnTo>
                  <a:lnTo>
                    <a:pt x="0" y="18"/>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32" name="Freeform 815"/>
            <p:cNvSpPr>
              <a:spLocks/>
            </p:cNvSpPr>
            <p:nvPr/>
          </p:nvSpPr>
          <p:spPr bwMode="auto">
            <a:xfrm>
              <a:off x="5507" y="2473"/>
              <a:ext cx="16" cy="6"/>
            </a:xfrm>
            <a:custGeom>
              <a:avLst/>
              <a:gdLst>
                <a:gd name="T0" fmla="*/ 0 w 45"/>
                <a:gd name="T1" fmla="*/ 19 h 19"/>
                <a:gd name="T2" fmla="*/ 33 w 45"/>
                <a:gd name="T3" fmla="*/ 0 h 19"/>
                <a:gd name="T4" fmla="*/ 45 w 45"/>
                <a:gd name="T5" fmla="*/ 0 h 19"/>
                <a:gd name="T6" fmla="*/ 14 w 45"/>
                <a:gd name="T7" fmla="*/ 19 h 19"/>
                <a:gd name="T8" fmla="*/ 0 w 45"/>
                <a:gd name="T9" fmla="*/ 19 h 19"/>
              </a:gdLst>
              <a:ahLst/>
              <a:cxnLst>
                <a:cxn ang="0">
                  <a:pos x="T0" y="T1"/>
                </a:cxn>
                <a:cxn ang="0">
                  <a:pos x="T2" y="T3"/>
                </a:cxn>
                <a:cxn ang="0">
                  <a:pos x="T4" y="T5"/>
                </a:cxn>
                <a:cxn ang="0">
                  <a:pos x="T6" y="T7"/>
                </a:cxn>
                <a:cxn ang="0">
                  <a:pos x="T8" y="T9"/>
                </a:cxn>
              </a:cxnLst>
              <a:rect l="0" t="0" r="r" b="b"/>
              <a:pathLst>
                <a:path w="45" h="19">
                  <a:moveTo>
                    <a:pt x="0" y="19"/>
                  </a:moveTo>
                  <a:lnTo>
                    <a:pt x="33" y="0"/>
                  </a:lnTo>
                  <a:lnTo>
                    <a:pt x="45" y="0"/>
                  </a:lnTo>
                  <a:lnTo>
                    <a:pt x="14" y="19"/>
                  </a:lnTo>
                  <a:lnTo>
                    <a:pt x="0" y="19"/>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33" name="Freeform 816"/>
            <p:cNvSpPr>
              <a:spLocks/>
            </p:cNvSpPr>
            <p:nvPr/>
          </p:nvSpPr>
          <p:spPr bwMode="auto">
            <a:xfrm>
              <a:off x="5519" y="2467"/>
              <a:ext cx="10" cy="6"/>
            </a:xfrm>
            <a:custGeom>
              <a:avLst/>
              <a:gdLst>
                <a:gd name="T0" fmla="*/ 0 w 29"/>
                <a:gd name="T1" fmla="*/ 18 h 18"/>
                <a:gd name="T2" fmla="*/ 29 w 29"/>
                <a:gd name="T3" fmla="*/ 0 h 18"/>
                <a:gd name="T4" fmla="*/ 29 w 29"/>
                <a:gd name="T5" fmla="*/ 8 h 18"/>
                <a:gd name="T6" fmla="*/ 12 w 29"/>
                <a:gd name="T7" fmla="*/ 18 h 18"/>
                <a:gd name="T8" fmla="*/ 0 w 29"/>
                <a:gd name="T9" fmla="*/ 18 h 18"/>
              </a:gdLst>
              <a:ahLst/>
              <a:cxnLst>
                <a:cxn ang="0">
                  <a:pos x="T0" y="T1"/>
                </a:cxn>
                <a:cxn ang="0">
                  <a:pos x="T2" y="T3"/>
                </a:cxn>
                <a:cxn ang="0">
                  <a:pos x="T4" y="T5"/>
                </a:cxn>
                <a:cxn ang="0">
                  <a:pos x="T6" y="T7"/>
                </a:cxn>
                <a:cxn ang="0">
                  <a:pos x="T8" y="T9"/>
                </a:cxn>
              </a:cxnLst>
              <a:rect l="0" t="0" r="r" b="b"/>
              <a:pathLst>
                <a:path w="29" h="18">
                  <a:moveTo>
                    <a:pt x="0" y="18"/>
                  </a:moveTo>
                  <a:lnTo>
                    <a:pt x="29" y="0"/>
                  </a:lnTo>
                  <a:lnTo>
                    <a:pt x="29" y="8"/>
                  </a:lnTo>
                  <a:lnTo>
                    <a:pt x="12" y="18"/>
                  </a:lnTo>
                  <a:lnTo>
                    <a:pt x="0" y="18"/>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34" name="Freeform 817"/>
            <p:cNvSpPr>
              <a:spLocks/>
            </p:cNvSpPr>
            <p:nvPr/>
          </p:nvSpPr>
          <p:spPr bwMode="auto">
            <a:xfrm>
              <a:off x="5314" y="2466"/>
              <a:ext cx="218" cy="120"/>
            </a:xfrm>
            <a:custGeom>
              <a:avLst/>
              <a:gdLst>
                <a:gd name="T0" fmla="*/ 601 w 601"/>
                <a:gd name="T1" fmla="*/ 3 h 359"/>
                <a:gd name="T2" fmla="*/ 593 w 601"/>
                <a:gd name="T3" fmla="*/ 0 h 359"/>
                <a:gd name="T4" fmla="*/ 0 w 601"/>
                <a:gd name="T5" fmla="*/ 352 h 359"/>
                <a:gd name="T6" fmla="*/ 6 w 601"/>
                <a:gd name="T7" fmla="*/ 359 h 359"/>
                <a:gd name="T8" fmla="*/ 598 w 601"/>
                <a:gd name="T9" fmla="*/ 6 h 359"/>
                <a:gd name="T10" fmla="*/ 590 w 601"/>
                <a:gd name="T11" fmla="*/ 3 h 359"/>
                <a:gd name="T12" fmla="*/ 601 w 601"/>
                <a:gd name="T13" fmla="*/ 3 h 359"/>
              </a:gdLst>
              <a:ahLst/>
              <a:cxnLst>
                <a:cxn ang="0">
                  <a:pos x="T0" y="T1"/>
                </a:cxn>
                <a:cxn ang="0">
                  <a:pos x="T2" y="T3"/>
                </a:cxn>
                <a:cxn ang="0">
                  <a:pos x="T4" y="T5"/>
                </a:cxn>
                <a:cxn ang="0">
                  <a:pos x="T6" y="T7"/>
                </a:cxn>
                <a:cxn ang="0">
                  <a:pos x="T8" y="T9"/>
                </a:cxn>
                <a:cxn ang="0">
                  <a:pos x="T10" y="T11"/>
                </a:cxn>
                <a:cxn ang="0">
                  <a:pos x="T12" y="T13"/>
                </a:cxn>
              </a:cxnLst>
              <a:rect l="0" t="0" r="r" b="b"/>
              <a:pathLst>
                <a:path w="601" h="359">
                  <a:moveTo>
                    <a:pt x="601" y="3"/>
                  </a:moveTo>
                  <a:lnTo>
                    <a:pt x="593" y="0"/>
                  </a:lnTo>
                  <a:lnTo>
                    <a:pt x="0" y="352"/>
                  </a:lnTo>
                  <a:lnTo>
                    <a:pt x="6" y="359"/>
                  </a:lnTo>
                  <a:lnTo>
                    <a:pt x="598" y="6"/>
                  </a:lnTo>
                  <a:lnTo>
                    <a:pt x="590" y="3"/>
                  </a:lnTo>
                  <a:lnTo>
                    <a:pt x="60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35" name="Freeform 818"/>
            <p:cNvSpPr>
              <a:spLocks/>
            </p:cNvSpPr>
            <p:nvPr/>
          </p:nvSpPr>
          <p:spPr bwMode="auto">
            <a:xfrm>
              <a:off x="5527" y="2467"/>
              <a:ext cx="5" cy="4"/>
            </a:xfrm>
            <a:custGeom>
              <a:avLst/>
              <a:gdLst>
                <a:gd name="T0" fmla="*/ 10 w 11"/>
                <a:gd name="T1" fmla="*/ 11 h 11"/>
                <a:gd name="T2" fmla="*/ 11 w 11"/>
                <a:gd name="T3" fmla="*/ 8 h 11"/>
                <a:gd name="T4" fmla="*/ 11 w 11"/>
                <a:gd name="T5" fmla="*/ 0 h 11"/>
                <a:gd name="T6" fmla="*/ 0 w 11"/>
                <a:gd name="T7" fmla="*/ 0 h 11"/>
                <a:gd name="T8" fmla="*/ 0 w 11"/>
                <a:gd name="T9" fmla="*/ 8 h 11"/>
                <a:gd name="T10" fmla="*/ 1 w 11"/>
                <a:gd name="T11" fmla="*/ 4 h 11"/>
                <a:gd name="T12" fmla="*/ 10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0" y="11"/>
                  </a:moveTo>
                  <a:lnTo>
                    <a:pt x="11" y="8"/>
                  </a:lnTo>
                  <a:lnTo>
                    <a:pt x="11" y="0"/>
                  </a:lnTo>
                  <a:lnTo>
                    <a:pt x="0" y="0"/>
                  </a:lnTo>
                  <a:lnTo>
                    <a:pt x="0" y="8"/>
                  </a:lnTo>
                  <a:lnTo>
                    <a:pt x="1" y="4"/>
                  </a:lnTo>
                  <a:lnTo>
                    <a:pt x="1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36" name="Freeform 819"/>
            <p:cNvSpPr>
              <a:spLocks/>
            </p:cNvSpPr>
            <p:nvPr/>
          </p:nvSpPr>
          <p:spPr bwMode="auto">
            <a:xfrm>
              <a:off x="5314" y="2468"/>
              <a:ext cx="216" cy="123"/>
            </a:xfrm>
            <a:custGeom>
              <a:avLst/>
              <a:gdLst>
                <a:gd name="T0" fmla="*/ 0 w 602"/>
                <a:gd name="T1" fmla="*/ 365 h 369"/>
                <a:gd name="T2" fmla="*/ 9 w 602"/>
                <a:gd name="T3" fmla="*/ 369 h 369"/>
                <a:gd name="T4" fmla="*/ 602 w 602"/>
                <a:gd name="T5" fmla="*/ 7 h 369"/>
                <a:gd name="T6" fmla="*/ 593 w 602"/>
                <a:gd name="T7" fmla="*/ 0 h 369"/>
                <a:gd name="T8" fmla="*/ 1 w 602"/>
                <a:gd name="T9" fmla="*/ 362 h 369"/>
                <a:gd name="T10" fmla="*/ 11 w 602"/>
                <a:gd name="T11" fmla="*/ 365 h 369"/>
                <a:gd name="T12" fmla="*/ 0 w 602"/>
                <a:gd name="T13" fmla="*/ 365 h 369"/>
              </a:gdLst>
              <a:ahLst/>
              <a:cxnLst>
                <a:cxn ang="0">
                  <a:pos x="T0" y="T1"/>
                </a:cxn>
                <a:cxn ang="0">
                  <a:pos x="T2" y="T3"/>
                </a:cxn>
                <a:cxn ang="0">
                  <a:pos x="T4" y="T5"/>
                </a:cxn>
                <a:cxn ang="0">
                  <a:pos x="T6" y="T7"/>
                </a:cxn>
                <a:cxn ang="0">
                  <a:pos x="T8" y="T9"/>
                </a:cxn>
                <a:cxn ang="0">
                  <a:pos x="T10" y="T11"/>
                </a:cxn>
                <a:cxn ang="0">
                  <a:pos x="T12" y="T13"/>
                </a:cxn>
              </a:cxnLst>
              <a:rect l="0" t="0" r="r" b="b"/>
              <a:pathLst>
                <a:path w="602" h="369">
                  <a:moveTo>
                    <a:pt x="0" y="365"/>
                  </a:moveTo>
                  <a:lnTo>
                    <a:pt x="9" y="369"/>
                  </a:lnTo>
                  <a:lnTo>
                    <a:pt x="602" y="7"/>
                  </a:lnTo>
                  <a:lnTo>
                    <a:pt x="593" y="0"/>
                  </a:lnTo>
                  <a:lnTo>
                    <a:pt x="1" y="362"/>
                  </a:lnTo>
                  <a:lnTo>
                    <a:pt x="11" y="365"/>
                  </a:lnTo>
                  <a:lnTo>
                    <a:pt x="0" y="3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37" name="Freeform 820"/>
            <p:cNvSpPr>
              <a:spLocks/>
            </p:cNvSpPr>
            <p:nvPr/>
          </p:nvSpPr>
          <p:spPr bwMode="auto">
            <a:xfrm>
              <a:off x="5314" y="2583"/>
              <a:ext cx="3" cy="7"/>
            </a:xfrm>
            <a:custGeom>
              <a:avLst/>
              <a:gdLst>
                <a:gd name="T0" fmla="*/ 2 w 11"/>
                <a:gd name="T1" fmla="*/ 0 h 20"/>
                <a:gd name="T2" fmla="*/ 0 w 11"/>
                <a:gd name="T3" fmla="*/ 3 h 20"/>
                <a:gd name="T4" fmla="*/ 0 w 11"/>
                <a:gd name="T5" fmla="*/ 20 h 20"/>
                <a:gd name="T6" fmla="*/ 11 w 11"/>
                <a:gd name="T7" fmla="*/ 20 h 20"/>
                <a:gd name="T8" fmla="*/ 11 w 11"/>
                <a:gd name="T9" fmla="*/ 3 h 20"/>
                <a:gd name="T10" fmla="*/ 8 w 11"/>
                <a:gd name="T11" fmla="*/ 7 h 20"/>
                <a:gd name="T12" fmla="*/ 2 w 1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2" y="0"/>
                  </a:moveTo>
                  <a:lnTo>
                    <a:pt x="0" y="3"/>
                  </a:lnTo>
                  <a:lnTo>
                    <a:pt x="0" y="20"/>
                  </a:lnTo>
                  <a:lnTo>
                    <a:pt x="11" y="20"/>
                  </a:lnTo>
                  <a:lnTo>
                    <a:pt x="11" y="3"/>
                  </a:lnTo>
                  <a:lnTo>
                    <a:pt x="8" y="7"/>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38" name="Freeform 821"/>
            <p:cNvSpPr>
              <a:spLocks/>
            </p:cNvSpPr>
            <p:nvPr/>
          </p:nvSpPr>
          <p:spPr bwMode="auto">
            <a:xfrm>
              <a:off x="5145" y="2583"/>
              <a:ext cx="172" cy="3"/>
            </a:xfrm>
            <a:custGeom>
              <a:avLst/>
              <a:gdLst>
                <a:gd name="T0" fmla="*/ 477 w 477"/>
                <a:gd name="T1" fmla="*/ 4 h 9"/>
                <a:gd name="T2" fmla="*/ 471 w 477"/>
                <a:gd name="T3" fmla="*/ 0 h 9"/>
                <a:gd name="T4" fmla="*/ 0 w 477"/>
                <a:gd name="T5" fmla="*/ 0 h 9"/>
                <a:gd name="T6" fmla="*/ 0 w 477"/>
                <a:gd name="T7" fmla="*/ 9 h 9"/>
                <a:gd name="T8" fmla="*/ 471 w 477"/>
                <a:gd name="T9" fmla="*/ 9 h 9"/>
                <a:gd name="T10" fmla="*/ 466 w 477"/>
                <a:gd name="T11" fmla="*/ 4 h 9"/>
                <a:gd name="T12" fmla="*/ 477 w 477"/>
                <a:gd name="T13" fmla="*/ 4 h 9"/>
                <a:gd name="T14" fmla="*/ 477 w 477"/>
                <a:gd name="T15" fmla="*/ 0 h 9"/>
                <a:gd name="T16" fmla="*/ 471 w 477"/>
                <a:gd name="T17" fmla="*/ 0 h 9"/>
                <a:gd name="T18" fmla="*/ 477 w 477"/>
                <a:gd name="T19"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9">
                  <a:moveTo>
                    <a:pt x="477" y="4"/>
                  </a:moveTo>
                  <a:lnTo>
                    <a:pt x="471" y="0"/>
                  </a:lnTo>
                  <a:lnTo>
                    <a:pt x="0" y="0"/>
                  </a:lnTo>
                  <a:lnTo>
                    <a:pt x="0" y="9"/>
                  </a:lnTo>
                  <a:lnTo>
                    <a:pt x="471" y="9"/>
                  </a:lnTo>
                  <a:lnTo>
                    <a:pt x="466" y="4"/>
                  </a:lnTo>
                  <a:lnTo>
                    <a:pt x="477" y="4"/>
                  </a:lnTo>
                  <a:lnTo>
                    <a:pt x="477" y="0"/>
                  </a:lnTo>
                  <a:lnTo>
                    <a:pt x="471" y="0"/>
                  </a:lnTo>
                  <a:lnTo>
                    <a:pt x="47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39" name="Freeform 822"/>
            <p:cNvSpPr>
              <a:spLocks/>
            </p:cNvSpPr>
            <p:nvPr/>
          </p:nvSpPr>
          <p:spPr bwMode="auto">
            <a:xfrm>
              <a:off x="5314" y="2584"/>
              <a:ext cx="3" cy="8"/>
            </a:xfrm>
            <a:custGeom>
              <a:avLst/>
              <a:gdLst>
                <a:gd name="T0" fmla="*/ 5 w 11"/>
                <a:gd name="T1" fmla="*/ 22 h 22"/>
                <a:gd name="T2" fmla="*/ 11 w 11"/>
                <a:gd name="T3" fmla="*/ 17 h 22"/>
                <a:gd name="T4" fmla="*/ 11 w 11"/>
                <a:gd name="T5" fmla="*/ 0 h 22"/>
                <a:gd name="T6" fmla="*/ 0 w 11"/>
                <a:gd name="T7" fmla="*/ 0 h 22"/>
                <a:gd name="T8" fmla="*/ 0 w 11"/>
                <a:gd name="T9" fmla="*/ 17 h 22"/>
                <a:gd name="T10" fmla="*/ 5 w 11"/>
                <a:gd name="T11" fmla="*/ 13 h 22"/>
                <a:gd name="T12" fmla="*/ 5 w 11"/>
                <a:gd name="T13" fmla="*/ 22 h 22"/>
                <a:gd name="T14" fmla="*/ 11 w 11"/>
                <a:gd name="T15" fmla="*/ 22 h 22"/>
                <a:gd name="T16" fmla="*/ 11 w 11"/>
                <a:gd name="T17" fmla="*/ 17 h 22"/>
                <a:gd name="T18" fmla="*/ 5 w 11"/>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2">
                  <a:moveTo>
                    <a:pt x="5" y="22"/>
                  </a:moveTo>
                  <a:lnTo>
                    <a:pt x="11" y="17"/>
                  </a:lnTo>
                  <a:lnTo>
                    <a:pt x="11" y="0"/>
                  </a:lnTo>
                  <a:lnTo>
                    <a:pt x="0" y="0"/>
                  </a:lnTo>
                  <a:lnTo>
                    <a:pt x="0" y="17"/>
                  </a:lnTo>
                  <a:lnTo>
                    <a:pt x="5" y="13"/>
                  </a:lnTo>
                  <a:lnTo>
                    <a:pt x="5" y="22"/>
                  </a:lnTo>
                  <a:lnTo>
                    <a:pt x="11" y="22"/>
                  </a:lnTo>
                  <a:lnTo>
                    <a:pt x="11" y="17"/>
                  </a:lnTo>
                  <a:lnTo>
                    <a:pt x="5"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40" name="Freeform 823"/>
            <p:cNvSpPr>
              <a:spLocks/>
            </p:cNvSpPr>
            <p:nvPr/>
          </p:nvSpPr>
          <p:spPr bwMode="auto">
            <a:xfrm>
              <a:off x="5143" y="2589"/>
              <a:ext cx="172" cy="3"/>
            </a:xfrm>
            <a:custGeom>
              <a:avLst/>
              <a:gdLst>
                <a:gd name="T0" fmla="*/ 0 w 477"/>
                <a:gd name="T1" fmla="*/ 4 h 9"/>
                <a:gd name="T2" fmla="*/ 6 w 477"/>
                <a:gd name="T3" fmla="*/ 9 h 9"/>
                <a:gd name="T4" fmla="*/ 477 w 477"/>
                <a:gd name="T5" fmla="*/ 9 h 9"/>
                <a:gd name="T6" fmla="*/ 477 w 477"/>
                <a:gd name="T7" fmla="*/ 0 h 9"/>
                <a:gd name="T8" fmla="*/ 6 w 477"/>
                <a:gd name="T9" fmla="*/ 0 h 9"/>
                <a:gd name="T10" fmla="*/ 11 w 477"/>
                <a:gd name="T11" fmla="*/ 4 h 9"/>
                <a:gd name="T12" fmla="*/ 0 w 477"/>
                <a:gd name="T13" fmla="*/ 4 h 9"/>
                <a:gd name="T14" fmla="*/ 0 w 477"/>
                <a:gd name="T15" fmla="*/ 9 h 9"/>
                <a:gd name="T16" fmla="*/ 6 w 477"/>
                <a:gd name="T17" fmla="*/ 9 h 9"/>
                <a:gd name="T18" fmla="*/ 0 w 477"/>
                <a:gd name="T19"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9">
                  <a:moveTo>
                    <a:pt x="0" y="4"/>
                  </a:moveTo>
                  <a:lnTo>
                    <a:pt x="6" y="9"/>
                  </a:lnTo>
                  <a:lnTo>
                    <a:pt x="477" y="9"/>
                  </a:lnTo>
                  <a:lnTo>
                    <a:pt x="477" y="0"/>
                  </a:lnTo>
                  <a:lnTo>
                    <a:pt x="6" y="0"/>
                  </a:lnTo>
                  <a:lnTo>
                    <a:pt x="11" y="4"/>
                  </a:lnTo>
                  <a:lnTo>
                    <a:pt x="0" y="4"/>
                  </a:lnTo>
                  <a:lnTo>
                    <a:pt x="0" y="9"/>
                  </a:lnTo>
                  <a:lnTo>
                    <a:pt x="6" y="9"/>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41" name="Freeform 824"/>
            <p:cNvSpPr>
              <a:spLocks/>
            </p:cNvSpPr>
            <p:nvPr/>
          </p:nvSpPr>
          <p:spPr bwMode="auto">
            <a:xfrm>
              <a:off x="5143" y="2583"/>
              <a:ext cx="4" cy="7"/>
            </a:xfrm>
            <a:custGeom>
              <a:avLst/>
              <a:gdLst>
                <a:gd name="T0" fmla="*/ 6 w 11"/>
                <a:gd name="T1" fmla="*/ 0 h 21"/>
                <a:gd name="T2" fmla="*/ 0 w 11"/>
                <a:gd name="T3" fmla="*/ 4 h 21"/>
                <a:gd name="T4" fmla="*/ 0 w 11"/>
                <a:gd name="T5" fmla="*/ 21 h 21"/>
                <a:gd name="T6" fmla="*/ 11 w 11"/>
                <a:gd name="T7" fmla="*/ 21 h 21"/>
                <a:gd name="T8" fmla="*/ 11 w 11"/>
                <a:gd name="T9" fmla="*/ 4 h 21"/>
                <a:gd name="T10" fmla="*/ 6 w 11"/>
                <a:gd name="T11" fmla="*/ 9 h 21"/>
                <a:gd name="T12" fmla="*/ 6 w 11"/>
                <a:gd name="T13" fmla="*/ 0 h 21"/>
                <a:gd name="T14" fmla="*/ 0 w 11"/>
                <a:gd name="T15" fmla="*/ 0 h 21"/>
                <a:gd name="T16" fmla="*/ 0 w 11"/>
                <a:gd name="T17" fmla="*/ 4 h 21"/>
                <a:gd name="T18" fmla="*/ 6 w 1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1">
                  <a:moveTo>
                    <a:pt x="6" y="0"/>
                  </a:moveTo>
                  <a:lnTo>
                    <a:pt x="0" y="4"/>
                  </a:lnTo>
                  <a:lnTo>
                    <a:pt x="0" y="21"/>
                  </a:lnTo>
                  <a:lnTo>
                    <a:pt x="11" y="21"/>
                  </a:lnTo>
                  <a:lnTo>
                    <a:pt x="11" y="4"/>
                  </a:lnTo>
                  <a:lnTo>
                    <a:pt x="6" y="9"/>
                  </a:lnTo>
                  <a:lnTo>
                    <a:pt x="6" y="0"/>
                  </a:lnTo>
                  <a:lnTo>
                    <a:pt x="0" y="0"/>
                  </a:lnTo>
                  <a:lnTo>
                    <a:pt x="0" y="4"/>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42" name="Freeform 825"/>
            <p:cNvSpPr>
              <a:spLocks/>
            </p:cNvSpPr>
            <p:nvPr/>
          </p:nvSpPr>
          <p:spPr bwMode="auto">
            <a:xfrm>
              <a:off x="5142" y="2784"/>
              <a:ext cx="178" cy="7"/>
            </a:xfrm>
            <a:custGeom>
              <a:avLst/>
              <a:gdLst>
                <a:gd name="T0" fmla="*/ 466 w 494"/>
                <a:gd name="T1" fmla="*/ 10 h 21"/>
                <a:gd name="T2" fmla="*/ 480 w 494"/>
                <a:gd name="T3" fmla="*/ 0 h 21"/>
                <a:gd name="T4" fmla="*/ 0 w 494"/>
                <a:gd name="T5" fmla="*/ 0 h 21"/>
                <a:gd name="T6" fmla="*/ 0 w 494"/>
                <a:gd name="T7" fmla="*/ 21 h 21"/>
                <a:gd name="T8" fmla="*/ 480 w 494"/>
                <a:gd name="T9" fmla="*/ 21 h 21"/>
                <a:gd name="T10" fmla="*/ 494 w 494"/>
                <a:gd name="T11" fmla="*/ 10 h 21"/>
                <a:gd name="T12" fmla="*/ 480 w 494"/>
                <a:gd name="T13" fmla="*/ 21 h 21"/>
                <a:gd name="T14" fmla="*/ 494 w 494"/>
                <a:gd name="T15" fmla="*/ 21 h 21"/>
                <a:gd name="T16" fmla="*/ 494 w 494"/>
                <a:gd name="T17" fmla="*/ 10 h 21"/>
                <a:gd name="T18" fmla="*/ 466 w 494"/>
                <a:gd name="T1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4" h="21">
                  <a:moveTo>
                    <a:pt x="466" y="10"/>
                  </a:moveTo>
                  <a:lnTo>
                    <a:pt x="480" y="0"/>
                  </a:lnTo>
                  <a:lnTo>
                    <a:pt x="0" y="0"/>
                  </a:lnTo>
                  <a:lnTo>
                    <a:pt x="0" y="21"/>
                  </a:lnTo>
                  <a:lnTo>
                    <a:pt x="480" y="21"/>
                  </a:lnTo>
                  <a:lnTo>
                    <a:pt x="494" y="10"/>
                  </a:lnTo>
                  <a:lnTo>
                    <a:pt x="480" y="21"/>
                  </a:lnTo>
                  <a:lnTo>
                    <a:pt x="494" y="21"/>
                  </a:lnTo>
                  <a:lnTo>
                    <a:pt x="494" y="10"/>
                  </a:lnTo>
                  <a:lnTo>
                    <a:pt x="466"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43" name="Freeform 826"/>
            <p:cNvSpPr>
              <a:spLocks/>
            </p:cNvSpPr>
            <p:nvPr/>
          </p:nvSpPr>
          <p:spPr bwMode="auto">
            <a:xfrm>
              <a:off x="5311" y="2545"/>
              <a:ext cx="9" cy="243"/>
            </a:xfrm>
            <a:custGeom>
              <a:avLst/>
              <a:gdLst>
                <a:gd name="T0" fmla="*/ 14 w 28"/>
                <a:gd name="T1" fmla="*/ 21 h 728"/>
                <a:gd name="T2" fmla="*/ 0 w 28"/>
                <a:gd name="T3" fmla="*/ 10 h 728"/>
                <a:gd name="T4" fmla="*/ 0 w 28"/>
                <a:gd name="T5" fmla="*/ 728 h 728"/>
                <a:gd name="T6" fmla="*/ 28 w 28"/>
                <a:gd name="T7" fmla="*/ 728 h 728"/>
                <a:gd name="T8" fmla="*/ 28 w 28"/>
                <a:gd name="T9" fmla="*/ 10 h 728"/>
                <a:gd name="T10" fmla="*/ 14 w 28"/>
                <a:gd name="T11" fmla="*/ 0 h 728"/>
                <a:gd name="T12" fmla="*/ 28 w 28"/>
                <a:gd name="T13" fmla="*/ 10 h 728"/>
                <a:gd name="T14" fmla="*/ 28 w 28"/>
                <a:gd name="T15" fmla="*/ 0 h 728"/>
                <a:gd name="T16" fmla="*/ 14 w 28"/>
                <a:gd name="T17" fmla="*/ 0 h 728"/>
                <a:gd name="T18" fmla="*/ 14 w 28"/>
                <a:gd name="T19" fmla="*/ 21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728">
                  <a:moveTo>
                    <a:pt x="14" y="21"/>
                  </a:moveTo>
                  <a:lnTo>
                    <a:pt x="0" y="10"/>
                  </a:lnTo>
                  <a:lnTo>
                    <a:pt x="0" y="728"/>
                  </a:lnTo>
                  <a:lnTo>
                    <a:pt x="28" y="728"/>
                  </a:lnTo>
                  <a:lnTo>
                    <a:pt x="28" y="10"/>
                  </a:lnTo>
                  <a:lnTo>
                    <a:pt x="14" y="0"/>
                  </a:lnTo>
                  <a:lnTo>
                    <a:pt x="28" y="10"/>
                  </a:lnTo>
                  <a:lnTo>
                    <a:pt x="28" y="0"/>
                  </a:lnTo>
                  <a:lnTo>
                    <a:pt x="14" y="0"/>
                  </a:lnTo>
                  <a:lnTo>
                    <a:pt x="14"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44" name="Freeform 827"/>
            <p:cNvSpPr>
              <a:spLocks/>
            </p:cNvSpPr>
            <p:nvPr/>
          </p:nvSpPr>
          <p:spPr bwMode="auto">
            <a:xfrm>
              <a:off x="5137" y="2545"/>
              <a:ext cx="178" cy="7"/>
            </a:xfrm>
            <a:custGeom>
              <a:avLst/>
              <a:gdLst>
                <a:gd name="T0" fmla="*/ 28 w 494"/>
                <a:gd name="T1" fmla="*/ 10 h 21"/>
                <a:gd name="T2" fmla="*/ 14 w 494"/>
                <a:gd name="T3" fmla="*/ 21 h 21"/>
                <a:gd name="T4" fmla="*/ 494 w 494"/>
                <a:gd name="T5" fmla="*/ 21 h 21"/>
                <a:gd name="T6" fmla="*/ 494 w 494"/>
                <a:gd name="T7" fmla="*/ 0 h 21"/>
                <a:gd name="T8" fmla="*/ 14 w 494"/>
                <a:gd name="T9" fmla="*/ 0 h 21"/>
                <a:gd name="T10" fmla="*/ 0 w 494"/>
                <a:gd name="T11" fmla="*/ 10 h 21"/>
                <a:gd name="T12" fmla="*/ 14 w 494"/>
                <a:gd name="T13" fmla="*/ 0 h 21"/>
                <a:gd name="T14" fmla="*/ 0 w 494"/>
                <a:gd name="T15" fmla="*/ 0 h 21"/>
                <a:gd name="T16" fmla="*/ 0 w 494"/>
                <a:gd name="T17" fmla="*/ 10 h 21"/>
                <a:gd name="T18" fmla="*/ 28 w 494"/>
                <a:gd name="T1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4" h="21">
                  <a:moveTo>
                    <a:pt x="28" y="10"/>
                  </a:moveTo>
                  <a:lnTo>
                    <a:pt x="14" y="21"/>
                  </a:lnTo>
                  <a:lnTo>
                    <a:pt x="494" y="21"/>
                  </a:lnTo>
                  <a:lnTo>
                    <a:pt x="494" y="0"/>
                  </a:lnTo>
                  <a:lnTo>
                    <a:pt x="14" y="0"/>
                  </a:lnTo>
                  <a:lnTo>
                    <a:pt x="0" y="10"/>
                  </a:lnTo>
                  <a:lnTo>
                    <a:pt x="14" y="0"/>
                  </a:lnTo>
                  <a:lnTo>
                    <a:pt x="0" y="0"/>
                  </a:lnTo>
                  <a:lnTo>
                    <a:pt x="0" y="10"/>
                  </a:lnTo>
                  <a:lnTo>
                    <a:pt x="28"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45" name="Freeform 828"/>
            <p:cNvSpPr>
              <a:spLocks/>
            </p:cNvSpPr>
            <p:nvPr/>
          </p:nvSpPr>
          <p:spPr bwMode="auto">
            <a:xfrm>
              <a:off x="5137" y="2548"/>
              <a:ext cx="10" cy="243"/>
            </a:xfrm>
            <a:custGeom>
              <a:avLst/>
              <a:gdLst>
                <a:gd name="T0" fmla="*/ 14 w 28"/>
                <a:gd name="T1" fmla="*/ 708 h 729"/>
                <a:gd name="T2" fmla="*/ 28 w 28"/>
                <a:gd name="T3" fmla="*/ 718 h 729"/>
                <a:gd name="T4" fmla="*/ 28 w 28"/>
                <a:gd name="T5" fmla="*/ 0 h 729"/>
                <a:gd name="T6" fmla="*/ 0 w 28"/>
                <a:gd name="T7" fmla="*/ 0 h 729"/>
                <a:gd name="T8" fmla="*/ 0 w 28"/>
                <a:gd name="T9" fmla="*/ 718 h 729"/>
                <a:gd name="T10" fmla="*/ 14 w 28"/>
                <a:gd name="T11" fmla="*/ 729 h 729"/>
                <a:gd name="T12" fmla="*/ 0 w 28"/>
                <a:gd name="T13" fmla="*/ 718 h 729"/>
                <a:gd name="T14" fmla="*/ 0 w 28"/>
                <a:gd name="T15" fmla="*/ 729 h 729"/>
                <a:gd name="T16" fmla="*/ 14 w 28"/>
                <a:gd name="T17" fmla="*/ 729 h 729"/>
                <a:gd name="T18" fmla="*/ 14 w 28"/>
                <a:gd name="T19" fmla="*/ 70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729">
                  <a:moveTo>
                    <a:pt x="14" y="708"/>
                  </a:moveTo>
                  <a:lnTo>
                    <a:pt x="28" y="718"/>
                  </a:lnTo>
                  <a:lnTo>
                    <a:pt x="28" y="0"/>
                  </a:lnTo>
                  <a:lnTo>
                    <a:pt x="0" y="0"/>
                  </a:lnTo>
                  <a:lnTo>
                    <a:pt x="0" y="718"/>
                  </a:lnTo>
                  <a:lnTo>
                    <a:pt x="14" y="729"/>
                  </a:lnTo>
                  <a:lnTo>
                    <a:pt x="0" y="718"/>
                  </a:lnTo>
                  <a:lnTo>
                    <a:pt x="0" y="729"/>
                  </a:lnTo>
                  <a:lnTo>
                    <a:pt x="14" y="729"/>
                  </a:lnTo>
                  <a:lnTo>
                    <a:pt x="14"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46" name="Freeform 829"/>
            <p:cNvSpPr>
              <a:spLocks/>
            </p:cNvSpPr>
            <p:nvPr/>
          </p:nvSpPr>
          <p:spPr bwMode="auto">
            <a:xfrm>
              <a:off x="5197" y="2548"/>
              <a:ext cx="10" cy="240"/>
            </a:xfrm>
            <a:custGeom>
              <a:avLst/>
              <a:gdLst>
                <a:gd name="T0" fmla="*/ 14 w 28"/>
                <a:gd name="T1" fmla="*/ 718 h 718"/>
                <a:gd name="T2" fmla="*/ 28 w 28"/>
                <a:gd name="T3" fmla="*/ 718 h 718"/>
                <a:gd name="T4" fmla="*/ 28 w 28"/>
                <a:gd name="T5" fmla="*/ 0 h 718"/>
                <a:gd name="T6" fmla="*/ 0 w 28"/>
                <a:gd name="T7" fmla="*/ 0 h 718"/>
                <a:gd name="T8" fmla="*/ 0 w 28"/>
                <a:gd name="T9" fmla="*/ 718 h 718"/>
                <a:gd name="T10" fmla="*/ 14 w 28"/>
                <a:gd name="T11" fmla="*/ 718 h 718"/>
              </a:gdLst>
              <a:ahLst/>
              <a:cxnLst>
                <a:cxn ang="0">
                  <a:pos x="T0" y="T1"/>
                </a:cxn>
                <a:cxn ang="0">
                  <a:pos x="T2" y="T3"/>
                </a:cxn>
                <a:cxn ang="0">
                  <a:pos x="T4" y="T5"/>
                </a:cxn>
                <a:cxn ang="0">
                  <a:pos x="T6" y="T7"/>
                </a:cxn>
                <a:cxn ang="0">
                  <a:pos x="T8" y="T9"/>
                </a:cxn>
                <a:cxn ang="0">
                  <a:pos x="T10" y="T11"/>
                </a:cxn>
              </a:cxnLst>
              <a:rect l="0" t="0" r="r" b="b"/>
              <a:pathLst>
                <a:path w="28" h="718">
                  <a:moveTo>
                    <a:pt x="14" y="718"/>
                  </a:moveTo>
                  <a:lnTo>
                    <a:pt x="28" y="718"/>
                  </a:lnTo>
                  <a:lnTo>
                    <a:pt x="28" y="0"/>
                  </a:lnTo>
                  <a:lnTo>
                    <a:pt x="0" y="0"/>
                  </a:lnTo>
                  <a:lnTo>
                    <a:pt x="0" y="718"/>
                  </a:lnTo>
                  <a:lnTo>
                    <a:pt x="14" y="7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47" name="Freeform 830"/>
            <p:cNvSpPr>
              <a:spLocks/>
            </p:cNvSpPr>
            <p:nvPr/>
          </p:nvSpPr>
          <p:spPr bwMode="auto">
            <a:xfrm>
              <a:off x="5250" y="2548"/>
              <a:ext cx="11" cy="240"/>
            </a:xfrm>
            <a:custGeom>
              <a:avLst/>
              <a:gdLst>
                <a:gd name="T0" fmla="*/ 14 w 28"/>
                <a:gd name="T1" fmla="*/ 718 h 718"/>
                <a:gd name="T2" fmla="*/ 28 w 28"/>
                <a:gd name="T3" fmla="*/ 718 h 718"/>
                <a:gd name="T4" fmla="*/ 28 w 28"/>
                <a:gd name="T5" fmla="*/ 0 h 718"/>
                <a:gd name="T6" fmla="*/ 0 w 28"/>
                <a:gd name="T7" fmla="*/ 0 h 718"/>
                <a:gd name="T8" fmla="*/ 0 w 28"/>
                <a:gd name="T9" fmla="*/ 718 h 718"/>
                <a:gd name="T10" fmla="*/ 14 w 28"/>
                <a:gd name="T11" fmla="*/ 718 h 718"/>
              </a:gdLst>
              <a:ahLst/>
              <a:cxnLst>
                <a:cxn ang="0">
                  <a:pos x="T0" y="T1"/>
                </a:cxn>
                <a:cxn ang="0">
                  <a:pos x="T2" y="T3"/>
                </a:cxn>
                <a:cxn ang="0">
                  <a:pos x="T4" y="T5"/>
                </a:cxn>
                <a:cxn ang="0">
                  <a:pos x="T6" y="T7"/>
                </a:cxn>
                <a:cxn ang="0">
                  <a:pos x="T8" y="T9"/>
                </a:cxn>
                <a:cxn ang="0">
                  <a:pos x="T10" y="T11"/>
                </a:cxn>
              </a:cxnLst>
              <a:rect l="0" t="0" r="r" b="b"/>
              <a:pathLst>
                <a:path w="28" h="718">
                  <a:moveTo>
                    <a:pt x="14" y="718"/>
                  </a:moveTo>
                  <a:lnTo>
                    <a:pt x="28" y="718"/>
                  </a:lnTo>
                  <a:lnTo>
                    <a:pt x="28" y="0"/>
                  </a:lnTo>
                  <a:lnTo>
                    <a:pt x="0" y="0"/>
                  </a:lnTo>
                  <a:lnTo>
                    <a:pt x="0" y="718"/>
                  </a:lnTo>
                  <a:lnTo>
                    <a:pt x="14" y="7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48" name="Freeform 831"/>
            <p:cNvSpPr>
              <a:spLocks/>
            </p:cNvSpPr>
            <p:nvPr/>
          </p:nvSpPr>
          <p:spPr bwMode="auto">
            <a:xfrm>
              <a:off x="5380" y="2517"/>
              <a:ext cx="10" cy="198"/>
            </a:xfrm>
            <a:custGeom>
              <a:avLst/>
              <a:gdLst>
                <a:gd name="T0" fmla="*/ 14 w 28"/>
                <a:gd name="T1" fmla="*/ 595 h 595"/>
                <a:gd name="T2" fmla="*/ 28 w 28"/>
                <a:gd name="T3" fmla="*/ 595 h 595"/>
                <a:gd name="T4" fmla="*/ 28 w 28"/>
                <a:gd name="T5" fmla="*/ 0 h 595"/>
                <a:gd name="T6" fmla="*/ 0 w 28"/>
                <a:gd name="T7" fmla="*/ 0 h 595"/>
                <a:gd name="T8" fmla="*/ 0 w 28"/>
                <a:gd name="T9" fmla="*/ 595 h 595"/>
                <a:gd name="T10" fmla="*/ 14 w 28"/>
                <a:gd name="T11" fmla="*/ 595 h 595"/>
              </a:gdLst>
              <a:ahLst/>
              <a:cxnLst>
                <a:cxn ang="0">
                  <a:pos x="T0" y="T1"/>
                </a:cxn>
                <a:cxn ang="0">
                  <a:pos x="T2" y="T3"/>
                </a:cxn>
                <a:cxn ang="0">
                  <a:pos x="T4" y="T5"/>
                </a:cxn>
                <a:cxn ang="0">
                  <a:pos x="T6" y="T7"/>
                </a:cxn>
                <a:cxn ang="0">
                  <a:pos x="T8" y="T9"/>
                </a:cxn>
                <a:cxn ang="0">
                  <a:pos x="T10" y="T11"/>
                </a:cxn>
              </a:cxnLst>
              <a:rect l="0" t="0" r="r" b="b"/>
              <a:pathLst>
                <a:path w="28" h="595">
                  <a:moveTo>
                    <a:pt x="14" y="595"/>
                  </a:moveTo>
                  <a:lnTo>
                    <a:pt x="28" y="595"/>
                  </a:lnTo>
                  <a:lnTo>
                    <a:pt x="28" y="0"/>
                  </a:lnTo>
                  <a:lnTo>
                    <a:pt x="0" y="0"/>
                  </a:lnTo>
                  <a:lnTo>
                    <a:pt x="0" y="595"/>
                  </a:lnTo>
                  <a:lnTo>
                    <a:pt x="14" y="5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49" name="Freeform 832"/>
            <p:cNvSpPr>
              <a:spLocks/>
            </p:cNvSpPr>
            <p:nvPr/>
          </p:nvSpPr>
          <p:spPr bwMode="auto">
            <a:xfrm>
              <a:off x="5439" y="2490"/>
              <a:ext cx="11" cy="166"/>
            </a:xfrm>
            <a:custGeom>
              <a:avLst/>
              <a:gdLst>
                <a:gd name="T0" fmla="*/ 15 w 29"/>
                <a:gd name="T1" fmla="*/ 498 h 498"/>
                <a:gd name="T2" fmla="*/ 29 w 29"/>
                <a:gd name="T3" fmla="*/ 498 h 498"/>
                <a:gd name="T4" fmla="*/ 29 w 29"/>
                <a:gd name="T5" fmla="*/ 0 h 498"/>
                <a:gd name="T6" fmla="*/ 0 w 29"/>
                <a:gd name="T7" fmla="*/ 0 h 498"/>
                <a:gd name="T8" fmla="*/ 0 w 29"/>
                <a:gd name="T9" fmla="*/ 498 h 498"/>
                <a:gd name="T10" fmla="*/ 15 w 29"/>
                <a:gd name="T11" fmla="*/ 498 h 498"/>
              </a:gdLst>
              <a:ahLst/>
              <a:cxnLst>
                <a:cxn ang="0">
                  <a:pos x="T0" y="T1"/>
                </a:cxn>
                <a:cxn ang="0">
                  <a:pos x="T2" y="T3"/>
                </a:cxn>
                <a:cxn ang="0">
                  <a:pos x="T4" y="T5"/>
                </a:cxn>
                <a:cxn ang="0">
                  <a:pos x="T6" y="T7"/>
                </a:cxn>
                <a:cxn ang="0">
                  <a:pos x="T8" y="T9"/>
                </a:cxn>
                <a:cxn ang="0">
                  <a:pos x="T10" y="T11"/>
                </a:cxn>
              </a:cxnLst>
              <a:rect l="0" t="0" r="r" b="b"/>
              <a:pathLst>
                <a:path w="29" h="498">
                  <a:moveTo>
                    <a:pt x="15" y="498"/>
                  </a:moveTo>
                  <a:lnTo>
                    <a:pt x="29" y="498"/>
                  </a:lnTo>
                  <a:lnTo>
                    <a:pt x="29" y="0"/>
                  </a:lnTo>
                  <a:lnTo>
                    <a:pt x="0" y="0"/>
                  </a:lnTo>
                  <a:lnTo>
                    <a:pt x="0" y="498"/>
                  </a:lnTo>
                  <a:lnTo>
                    <a:pt x="15" y="4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sp>
          <p:nvSpPr>
            <p:cNvPr id="850" name="Freeform 833"/>
            <p:cNvSpPr>
              <a:spLocks/>
            </p:cNvSpPr>
            <p:nvPr/>
          </p:nvSpPr>
          <p:spPr bwMode="auto">
            <a:xfrm>
              <a:off x="5488" y="2468"/>
              <a:ext cx="10" cy="139"/>
            </a:xfrm>
            <a:custGeom>
              <a:avLst/>
              <a:gdLst>
                <a:gd name="T0" fmla="*/ 14 w 28"/>
                <a:gd name="T1" fmla="*/ 416 h 416"/>
                <a:gd name="T2" fmla="*/ 28 w 28"/>
                <a:gd name="T3" fmla="*/ 416 h 416"/>
                <a:gd name="T4" fmla="*/ 28 w 28"/>
                <a:gd name="T5" fmla="*/ 0 h 416"/>
                <a:gd name="T6" fmla="*/ 0 w 28"/>
                <a:gd name="T7" fmla="*/ 0 h 416"/>
                <a:gd name="T8" fmla="*/ 0 w 28"/>
                <a:gd name="T9" fmla="*/ 416 h 416"/>
                <a:gd name="T10" fmla="*/ 14 w 28"/>
                <a:gd name="T11" fmla="*/ 416 h 416"/>
              </a:gdLst>
              <a:ahLst/>
              <a:cxnLst>
                <a:cxn ang="0">
                  <a:pos x="T0" y="T1"/>
                </a:cxn>
                <a:cxn ang="0">
                  <a:pos x="T2" y="T3"/>
                </a:cxn>
                <a:cxn ang="0">
                  <a:pos x="T4" y="T5"/>
                </a:cxn>
                <a:cxn ang="0">
                  <a:pos x="T6" y="T7"/>
                </a:cxn>
                <a:cxn ang="0">
                  <a:pos x="T8" y="T9"/>
                </a:cxn>
                <a:cxn ang="0">
                  <a:pos x="T10" y="T11"/>
                </a:cxn>
              </a:cxnLst>
              <a:rect l="0" t="0" r="r" b="b"/>
              <a:pathLst>
                <a:path w="28" h="416">
                  <a:moveTo>
                    <a:pt x="14" y="416"/>
                  </a:moveTo>
                  <a:lnTo>
                    <a:pt x="28" y="416"/>
                  </a:lnTo>
                  <a:lnTo>
                    <a:pt x="28" y="0"/>
                  </a:lnTo>
                  <a:lnTo>
                    <a:pt x="0" y="0"/>
                  </a:lnTo>
                  <a:lnTo>
                    <a:pt x="0" y="416"/>
                  </a:lnTo>
                  <a:lnTo>
                    <a:pt x="14" y="4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914400" eaLnBrk="0" fontAlgn="base" hangingPunct="0">
                <a:spcBef>
                  <a:spcPct val="0"/>
                </a:spcBef>
                <a:spcAft>
                  <a:spcPct val="0"/>
                </a:spcAft>
              </a:pPr>
              <a:endParaRPr lang="en-SG" sz="2800" b="1">
                <a:solidFill>
                  <a:srgbClr val="000000"/>
                </a:solidFill>
                <a:cs typeface="Tahoma"/>
              </a:endParaRPr>
            </a:p>
          </p:txBody>
        </p:sp>
      </p:grpSp>
      <p:sp>
        <p:nvSpPr>
          <p:cNvPr id="851" name="Oval 834"/>
          <p:cNvSpPr>
            <a:spLocks noChangeArrowheads="1"/>
          </p:cNvSpPr>
          <p:nvPr/>
        </p:nvSpPr>
        <p:spPr bwMode="gray">
          <a:xfrm>
            <a:off x="7848600" y="5462591"/>
            <a:ext cx="457200" cy="457200"/>
          </a:xfrm>
          <a:prstGeom prst="ellipse">
            <a:avLst/>
          </a:prstGeom>
          <a:solidFill>
            <a:srgbClr val="33CCCC"/>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eaLnBrk="0" fontAlgn="base" hangingPunct="0">
              <a:spcBef>
                <a:spcPct val="0"/>
              </a:spcBef>
              <a:spcAft>
                <a:spcPct val="0"/>
              </a:spcAft>
              <a:defRPr/>
            </a:pPr>
            <a:r>
              <a:rPr kumimoji="0" lang="en-US" altLang="en-US" sz="1600" b="1" kern="0">
                <a:solidFill>
                  <a:srgbClr val="000000"/>
                </a:solidFill>
                <a:cs typeface="Angsana New" panose="02020603050405020304" pitchFamily="18" charset="-34"/>
              </a:rPr>
              <a:t>3</a:t>
            </a:r>
          </a:p>
        </p:txBody>
      </p:sp>
      <p:sp>
        <p:nvSpPr>
          <p:cNvPr id="852" name="Text Box 835"/>
          <p:cNvSpPr txBox="1">
            <a:spLocks noChangeArrowheads="1"/>
          </p:cNvSpPr>
          <p:nvPr/>
        </p:nvSpPr>
        <p:spPr bwMode="gray">
          <a:xfrm>
            <a:off x="3886200" y="5310191"/>
            <a:ext cx="25606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anose="02020603050405020304" pitchFamily="18" charset="0"/>
              </a:defRPr>
            </a:lvl1pPr>
            <a:lvl2pPr marL="571500" algn="l">
              <a:defRPr sz="2400">
                <a:solidFill>
                  <a:schemeClr val="tx1"/>
                </a:solidFill>
                <a:latin typeface="Times New Roman" panose="02020603050405020304" pitchFamily="18" charset="0"/>
              </a:defRPr>
            </a:lvl2pPr>
            <a:lvl3pPr marL="1143000" algn="l">
              <a:defRPr sz="2400">
                <a:solidFill>
                  <a:schemeClr val="tx1"/>
                </a:solidFill>
                <a:latin typeface="Times New Roman" panose="02020603050405020304" pitchFamily="18" charset="0"/>
              </a:defRPr>
            </a:lvl3pPr>
            <a:lvl4pPr marL="1714500" algn="l">
              <a:defRPr sz="2400">
                <a:solidFill>
                  <a:schemeClr val="tx1"/>
                </a:solidFill>
                <a:latin typeface="Times New Roman" panose="02020603050405020304" pitchFamily="18" charset="0"/>
              </a:defRPr>
            </a:lvl4pPr>
            <a:lvl5pPr marL="2286000" algn="l">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914400" eaLnBrk="0" fontAlgn="base" hangingPunct="0">
              <a:spcBef>
                <a:spcPct val="50000"/>
              </a:spcBef>
              <a:spcAft>
                <a:spcPct val="0"/>
              </a:spcAft>
            </a:pPr>
            <a:r>
              <a:rPr lang="en-US" altLang="en-US" sz="1400" b="1">
                <a:solidFill>
                  <a:srgbClr val="000000"/>
                </a:solidFill>
                <a:latin typeface="Arial" panose="020B0604020202020204" pitchFamily="34" charset="0"/>
                <a:cs typeface="Angsana New" panose="02020603050405020304" pitchFamily="18" charset="-34"/>
              </a:rPr>
              <a:t>Production Line Location</a:t>
            </a:r>
            <a:endParaRPr lang="de-DE" altLang="en-US" sz="1400" b="1">
              <a:solidFill>
                <a:srgbClr val="000000"/>
              </a:solidFill>
              <a:latin typeface="Arial" panose="020B0604020202020204" pitchFamily="34" charset="0"/>
              <a:cs typeface="Angsana New" panose="02020603050405020304" pitchFamily="18" charset="-34"/>
            </a:endParaRPr>
          </a:p>
        </p:txBody>
      </p:sp>
      <p:sp>
        <p:nvSpPr>
          <p:cNvPr id="853" name="AutoShape 836"/>
          <p:cNvSpPr>
            <a:spLocks noChangeArrowheads="1"/>
          </p:cNvSpPr>
          <p:nvPr/>
        </p:nvSpPr>
        <p:spPr bwMode="auto">
          <a:xfrm>
            <a:off x="6248400" y="4548191"/>
            <a:ext cx="1828800" cy="1676400"/>
          </a:xfrm>
          <a:custGeom>
            <a:avLst/>
            <a:gdLst>
              <a:gd name="G0" fmla="+- 9450 0 0"/>
              <a:gd name="G1" fmla="+- 18514 0 0"/>
              <a:gd name="G2" fmla="+- 7200 0 0"/>
              <a:gd name="G3" fmla="*/ 9450 1 2"/>
              <a:gd name="G4" fmla="+- G3 10800 0"/>
              <a:gd name="G5" fmla="+- 21600 9450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525 w 21600"/>
              <a:gd name="T1" fmla="*/ 0 h 21600"/>
              <a:gd name="T2" fmla="*/ 9450 w 21600"/>
              <a:gd name="T3" fmla="*/ 7200 h 21600"/>
              <a:gd name="T4" fmla="*/ 0 w 21600"/>
              <a:gd name="T5" fmla="*/ 18113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525" y="0"/>
                </a:moveTo>
                <a:lnTo>
                  <a:pt x="9450" y="7200"/>
                </a:lnTo>
                <a:lnTo>
                  <a:pt x="12536" y="7200"/>
                </a:lnTo>
                <a:lnTo>
                  <a:pt x="12536" y="14626"/>
                </a:lnTo>
                <a:lnTo>
                  <a:pt x="0" y="14626"/>
                </a:lnTo>
                <a:lnTo>
                  <a:pt x="0" y="21600"/>
                </a:lnTo>
                <a:lnTo>
                  <a:pt x="18514" y="21600"/>
                </a:lnTo>
                <a:lnTo>
                  <a:pt x="18514" y="7200"/>
                </a:lnTo>
                <a:lnTo>
                  <a:pt x="21600" y="7200"/>
                </a:lnTo>
                <a:close/>
              </a:path>
            </a:pathLst>
          </a:custGeom>
          <a:solidFill>
            <a:srgbClr val="FF0000"/>
          </a:solidFill>
          <a:ln w="127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854" name="Text Box 837"/>
          <p:cNvSpPr txBox="1">
            <a:spLocks noChangeArrowheads="1"/>
          </p:cNvSpPr>
          <p:nvPr/>
        </p:nvSpPr>
        <p:spPr bwMode="auto">
          <a:xfrm>
            <a:off x="6324600" y="5659441"/>
            <a:ext cx="1447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400050" indent="-400050" algn="l" defTabSz="687388">
              <a:defRPr sz="2400">
                <a:solidFill>
                  <a:schemeClr val="tx1"/>
                </a:solidFill>
                <a:latin typeface="Times New Roman" panose="02020603050405020304" pitchFamily="18" charset="0"/>
              </a:defRPr>
            </a:lvl1pPr>
            <a:lvl2pPr algn="l" defTabSz="687388">
              <a:defRPr sz="2400">
                <a:solidFill>
                  <a:schemeClr val="tx1"/>
                </a:solidFill>
                <a:latin typeface="Times New Roman" panose="02020603050405020304" pitchFamily="18" charset="0"/>
              </a:defRPr>
            </a:lvl2pPr>
            <a:lvl3pPr algn="l" defTabSz="687388">
              <a:defRPr sz="2400">
                <a:solidFill>
                  <a:schemeClr val="tx1"/>
                </a:solidFill>
                <a:latin typeface="Times New Roman" panose="02020603050405020304" pitchFamily="18" charset="0"/>
              </a:defRPr>
            </a:lvl3pPr>
            <a:lvl4pPr algn="l" defTabSz="687388">
              <a:defRPr sz="2400">
                <a:solidFill>
                  <a:schemeClr val="tx1"/>
                </a:solidFill>
                <a:latin typeface="Times New Roman" panose="02020603050405020304" pitchFamily="18" charset="0"/>
              </a:defRPr>
            </a:lvl4pPr>
            <a:lvl5pPr algn="l" defTabSz="687388">
              <a:defRPr sz="2400">
                <a:solidFill>
                  <a:schemeClr val="tx1"/>
                </a:solidFill>
                <a:latin typeface="Times New Roman" panose="02020603050405020304" pitchFamily="18" charset="0"/>
              </a:defRPr>
            </a:lvl5pPr>
            <a:lvl6pPr defTabSz="687388" eaLnBrk="0" fontAlgn="base" hangingPunct="0">
              <a:spcBef>
                <a:spcPct val="0"/>
              </a:spcBef>
              <a:spcAft>
                <a:spcPct val="0"/>
              </a:spcAft>
              <a:defRPr sz="2400">
                <a:solidFill>
                  <a:schemeClr val="tx1"/>
                </a:solidFill>
                <a:latin typeface="Times New Roman" panose="02020603050405020304" pitchFamily="18" charset="0"/>
              </a:defRPr>
            </a:lvl6pPr>
            <a:lvl7pPr defTabSz="687388" eaLnBrk="0" fontAlgn="base" hangingPunct="0">
              <a:spcBef>
                <a:spcPct val="0"/>
              </a:spcBef>
              <a:spcAft>
                <a:spcPct val="0"/>
              </a:spcAft>
              <a:defRPr sz="2400">
                <a:solidFill>
                  <a:schemeClr val="tx1"/>
                </a:solidFill>
                <a:latin typeface="Times New Roman" panose="02020603050405020304" pitchFamily="18" charset="0"/>
              </a:defRPr>
            </a:lvl7pPr>
            <a:lvl8pPr defTabSz="687388" eaLnBrk="0" fontAlgn="base" hangingPunct="0">
              <a:spcBef>
                <a:spcPct val="0"/>
              </a:spcBef>
              <a:spcAft>
                <a:spcPct val="0"/>
              </a:spcAft>
              <a:defRPr sz="2400">
                <a:solidFill>
                  <a:schemeClr val="tx1"/>
                </a:solidFill>
                <a:latin typeface="Times New Roman" panose="02020603050405020304" pitchFamily="18" charset="0"/>
              </a:defRPr>
            </a:lvl8pPr>
            <a:lvl9pPr defTabSz="68738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pPr>
            <a:r>
              <a:rPr lang="en-US" altLang="en-US" sz="1600" b="1">
                <a:solidFill>
                  <a:srgbClr val="FFFFFF"/>
                </a:solidFill>
                <a:latin typeface="Arial" panose="020B0604020202020204" pitchFamily="34" charset="0"/>
                <a:cs typeface="Angsana New" panose="02020603050405020304" pitchFamily="18" charset="-34"/>
              </a:rPr>
              <a:t>Goods issue /</a:t>
            </a:r>
          </a:p>
          <a:p>
            <a:pPr algn="ctr" eaLnBrk="0" fontAlgn="base" hangingPunct="0">
              <a:spcBef>
                <a:spcPct val="0"/>
              </a:spcBef>
              <a:spcAft>
                <a:spcPct val="0"/>
              </a:spcAft>
            </a:pPr>
            <a:r>
              <a:rPr lang="en-US" altLang="en-US" sz="1600" b="1">
                <a:solidFill>
                  <a:srgbClr val="FFFFFF"/>
                </a:solidFill>
                <a:latin typeface="Arial" panose="020B0604020202020204" pitchFamily="34" charset="0"/>
                <a:cs typeface="Angsana New" panose="02020603050405020304" pitchFamily="18" charset="-34"/>
              </a:rPr>
              <a:t>Backflush</a:t>
            </a:r>
          </a:p>
        </p:txBody>
      </p:sp>
      <p:sp>
        <p:nvSpPr>
          <p:cNvPr id="855" name="AutoShape 838"/>
          <p:cNvSpPr>
            <a:spLocks noChangeArrowheads="1"/>
          </p:cNvSpPr>
          <p:nvPr/>
        </p:nvSpPr>
        <p:spPr bwMode="auto">
          <a:xfrm rot="5400000">
            <a:off x="2324100" y="4662491"/>
            <a:ext cx="1524000" cy="1905000"/>
          </a:xfrm>
          <a:custGeom>
            <a:avLst/>
            <a:gdLst>
              <a:gd name="G0" fmla="+- 9450 0 0"/>
              <a:gd name="G1" fmla="+- 18514 0 0"/>
              <a:gd name="G2" fmla="+- 7200 0 0"/>
              <a:gd name="G3" fmla="*/ 9450 1 2"/>
              <a:gd name="G4" fmla="+- G3 10800 0"/>
              <a:gd name="G5" fmla="+- 21600 9450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525 w 21600"/>
              <a:gd name="T1" fmla="*/ 0 h 21600"/>
              <a:gd name="T2" fmla="*/ 9450 w 21600"/>
              <a:gd name="T3" fmla="*/ 7200 h 21600"/>
              <a:gd name="T4" fmla="*/ 0 w 21600"/>
              <a:gd name="T5" fmla="*/ 18113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525" y="0"/>
                </a:moveTo>
                <a:lnTo>
                  <a:pt x="9450" y="7200"/>
                </a:lnTo>
                <a:lnTo>
                  <a:pt x="12536" y="7200"/>
                </a:lnTo>
                <a:lnTo>
                  <a:pt x="12536" y="14626"/>
                </a:lnTo>
                <a:lnTo>
                  <a:pt x="0" y="14626"/>
                </a:lnTo>
                <a:lnTo>
                  <a:pt x="0" y="21600"/>
                </a:lnTo>
                <a:lnTo>
                  <a:pt x="18514" y="21600"/>
                </a:lnTo>
                <a:lnTo>
                  <a:pt x="18514" y="7200"/>
                </a:lnTo>
                <a:lnTo>
                  <a:pt x="21600" y="7200"/>
                </a:lnTo>
                <a:close/>
              </a:path>
            </a:pathLst>
          </a:custGeom>
          <a:solidFill>
            <a:srgbClr val="FF0000"/>
          </a:solidFill>
          <a:ln w="127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defTabSz="914400" eaLnBrk="0" fontAlgn="base" hangingPunct="0">
              <a:spcBef>
                <a:spcPct val="0"/>
              </a:spcBef>
              <a:spcAft>
                <a:spcPct val="0"/>
              </a:spcAft>
              <a:defRPr/>
            </a:pPr>
            <a:endParaRPr kumimoji="0" lang="en-SG" sz="2800" b="1" kern="0">
              <a:solidFill>
                <a:srgbClr val="000000"/>
              </a:solidFill>
              <a:cs typeface="Tahoma"/>
            </a:endParaRPr>
          </a:p>
        </p:txBody>
      </p:sp>
      <p:sp>
        <p:nvSpPr>
          <p:cNvPr id="856" name="Text Box 839"/>
          <p:cNvSpPr txBox="1">
            <a:spLocks noChangeArrowheads="1"/>
          </p:cNvSpPr>
          <p:nvPr/>
        </p:nvSpPr>
        <p:spPr bwMode="auto">
          <a:xfrm>
            <a:off x="2209800" y="5827717"/>
            <a:ext cx="1600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400050" indent="-400050" algn="l" defTabSz="687388">
              <a:defRPr sz="2400">
                <a:solidFill>
                  <a:schemeClr val="tx1"/>
                </a:solidFill>
                <a:latin typeface="Times New Roman" panose="02020603050405020304" pitchFamily="18" charset="0"/>
              </a:defRPr>
            </a:lvl1pPr>
            <a:lvl2pPr algn="l" defTabSz="687388">
              <a:defRPr sz="2400">
                <a:solidFill>
                  <a:schemeClr val="tx1"/>
                </a:solidFill>
                <a:latin typeface="Times New Roman" panose="02020603050405020304" pitchFamily="18" charset="0"/>
              </a:defRPr>
            </a:lvl2pPr>
            <a:lvl3pPr algn="l" defTabSz="687388">
              <a:defRPr sz="2400">
                <a:solidFill>
                  <a:schemeClr val="tx1"/>
                </a:solidFill>
                <a:latin typeface="Times New Roman" panose="02020603050405020304" pitchFamily="18" charset="0"/>
              </a:defRPr>
            </a:lvl3pPr>
            <a:lvl4pPr algn="l" defTabSz="687388">
              <a:defRPr sz="2400">
                <a:solidFill>
                  <a:schemeClr val="tx1"/>
                </a:solidFill>
                <a:latin typeface="Times New Roman" panose="02020603050405020304" pitchFamily="18" charset="0"/>
              </a:defRPr>
            </a:lvl4pPr>
            <a:lvl5pPr algn="l" defTabSz="687388">
              <a:defRPr sz="2400">
                <a:solidFill>
                  <a:schemeClr val="tx1"/>
                </a:solidFill>
                <a:latin typeface="Times New Roman" panose="02020603050405020304" pitchFamily="18" charset="0"/>
              </a:defRPr>
            </a:lvl5pPr>
            <a:lvl6pPr defTabSz="687388" eaLnBrk="0" fontAlgn="base" hangingPunct="0">
              <a:spcBef>
                <a:spcPct val="0"/>
              </a:spcBef>
              <a:spcAft>
                <a:spcPct val="0"/>
              </a:spcAft>
              <a:defRPr sz="2400">
                <a:solidFill>
                  <a:schemeClr val="tx1"/>
                </a:solidFill>
                <a:latin typeface="Times New Roman" panose="02020603050405020304" pitchFamily="18" charset="0"/>
              </a:defRPr>
            </a:lvl6pPr>
            <a:lvl7pPr defTabSz="687388" eaLnBrk="0" fontAlgn="base" hangingPunct="0">
              <a:spcBef>
                <a:spcPct val="0"/>
              </a:spcBef>
              <a:spcAft>
                <a:spcPct val="0"/>
              </a:spcAft>
              <a:defRPr sz="2400">
                <a:solidFill>
                  <a:schemeClr val="tx1"/>
                </a:solidFill>
                <a:latin typeface="Times New Roman" panose="02020603050405020304" pitchFamily="18" charset="0"/>
              </a:defRPr>
            </a:lvl7pPr>
            <a:lvl8pPr defTabSz="687388" eaLnBrk="0" fontAlgn="base" hangingPunct="0">
              <a:spcBef>
                <a:spcPct val="0"/>
              </a:spcBef>
              <a:spcAft>
                <a:spcPct val="0"/>
              </a:spcAft>
              <a:defRPr sz="2400">
                <a:solidFill>
                  <a:schemeClr val="tx1"/>
                </a:solidFill>
                <a:latin typeface="Times New Roman" panose="02020603050405020304" pitchFamily="18" charset="0"/>
              </a:defRPr>
            </a:lvl8pPr>
            <a:lvl9pPr defTabSz="68738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pPr>
            <a:r>
              <a:rPr lang="en-US" altLang="en-US" sz="1600" b="1">
                <a:solidFill>
                  <a:srgbClr val="FFFFFF"/>
                </a:solidFill>
                <a:latin typeface="Arial" panose="020B0604020202020204" pitchFamily="34" charset="0"/>
                <a:cs typeface="Angsana New" panose="02020603050405020304" pitchFamily="18" charset="-34"/>
              </a:rPr>
              <a:t>Goods Transfer</a:t>
            </a:r>
          </a:p>
        </p:txBody>
      </p:sp>
      <p:sp>
        <p:nvSpPr>
          <p:cNvPr id="857" name="Oval 840"/>
          <p:cNvSpPr>
            <a:spLocks noChangeArrowheads="1"/>
          </p:cNvSpPr>
          <p:nvPr/>
        </p:nvSpPr>
        <p:spPr bwMode="gray">
          <a:xfrm>
            <a:off x="1600200" y="5538791"/>
            <a:ext cx="457200" cy="457200"/>
          </a:xfrm>
          <a:prstGeom prst="ellipse">
            <a:avLst/>
          </a:prstGeom>
          <a:solidFill>
            <a:srgbClr val="33CCCC"/>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eaLnBrk="0" fontAlgn="base" hangingPunct="0">
              <a:spcBef>
                <a:spcPct val="0"/>
              </a:spcBef>
              <a:spcAft>
                <a:spcPct val="0"/>
              </a:spcAft>
              <a:defRPr/>
            </a:pPr>
            <a:r>
              <a:rPr kumimoji="0" lang="en-US" altLang="en-US" sz="1600" b="1" kern="0">
                <a:solidFill>
                  <a:srgbClr val="000000"/>
                </a:solidFill>
                <a:cs typeface="Angsana New" panose="02020603050405020304" pitchFamily="18" charset="-34"/>
              </a:rPr>
              <a:t>2</a:t>
            </a:r>
          </a:p>
        </p:txBody>
      </p:sp>
    </p:spTree>
    <p:extLst>
      <p:ext uri="{BB962C8B-B14F-4D97-AF65-F5344CB8AC3E}">
        <p14:creationId xmlns:p14="http://schemas.microsoft.com/office/powerpoint/2010/main" val="4293936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0"/>
          </p:nvPr>
        </p:nvSpPr>
        <p:spPr/>
        <p:txBody>
          <a:bodyPr>
            <a:normAutofit/>
          </a:bodyPr>
          <a:lstStyle/>
          <a:p>
            <a:r>
              <a:rPr lang="en-US" altLang="ja-JP" sz="2800" dirty="0">
                <a:latin typeface="Calibri" panose="020F0502020204030204" pitchFamily="34" charset="0"/>
              </a:rPr>
              <a:t>INDEX</a:t>
            </a:r>
            <a:endParaRPr kumimoji="1" lang="ja-JP" altLang="en-US" sz="2800" dirty="0">
              <a:latin typeface="Calibri" panose="020F0502020204030204" pitchFamily="34" charset="0"/>
            </a:endParaRPr>
          </a:p>
        </p:txBody>
      </p:sp>
      <p:sp>
        <p:nvSpPr>
          <p:cNvPr id="7" name="Rectangle 50"/>
          <p:cNvSpPr>
            <a:spLocks noChangeArrowheads="1"/>
          </p:cNvSpPr>
          <p:nvPr/>
        </p:nvSpPr>
        <p:spPr bwMode="auto">
          <a:xfrm>
            <a:off x="204817" y="867742"/>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1</a:t>
            </a:r>
          </a:p>
        </p:txBody>
      </p:sp>
      <p:sp>
        <p:nvSpPr>
          <p:cNvPr id="13" name="Rectangle 50"/>
          <p:cNvSpPr>
            <a:spLocks noChangeArrowheads="1"/>
          </p:cNvSpPr>
          <p:nvPr/>
        </p:nvSpPr>
        <p:spPr bwMode="auto">
          <a:xfrm>
            <a:off x="204833" y="1513271"/>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2</a:t>
            </a:r>
          </a:p>
        </p:txBody>
      </p:sp>
      <p:sp>
        <p:nvSpPr>
          <p:cNvPr id="14" name="Rectangle 50"/>
          <p:cNvSpPr>
            <a:spLocks noChangeArrowheads="1"/>
          </p:cNvSpPr>
          <p:nvPr/>
        </p:nvSpPr>
        <p:spPr bwMode="auto">
          <a:xfrm>
            <a:off x="720934" y="1510930"/>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latin typeface="Calibri" panose="020F0502020204030204" pitchFamily="34" charset="0"/>
              </a:rPr>
              <a:t>Materials Management Overview</a:t>
            </a:r>
          </a:p>
        </p:txBody>
      </p:sp>
      <p:sp>
        <p:nvSpPr>
          <p:cNvPr id="8" name="Rectangle 50">
            <a:extLst>
              <a:ext uri="{FF2B5EF4-FFF2-40B4-BE49-F238E27FC236}">
                <a16:creationId xmlns="" xmlns:a16="http://schemas.microsoft.com/office/drawing/2014/main" id="{4BD33C7B-6577-40FA-A315-0C91097558DE}"/>
              </a:ext>
            </a:extLst>
          </p:cNvPr>
          <p:cNvSpPr>
            <a:spLocks noChangeArrowheads="1"/>
          </p:cNvSpPr>
          <p:nvPr/>
        </p:nvSpPr>
        <p:spPr bwMode="auto">
          <a:xfrm>
            <a:off x="204833" y="2158800"/>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3</a:t>
            </a:r>
          </a:p>
        </p:txBody>
      </p:sp>
      <p:sp>
        <p:nvSpPr>
          <p:cNvPr id="10" name="Rectangle 50">
            <a:extLst>
              <a:ext uri="{FF2B5EF4-FFF2-40B4-BE49-F238E27FC236}">
                <a16:creationId xmlns="" xmlns:a16="http://schemas.microsoft.com/office/drawing/2014/main" id="{D9A5D3EF-AC71-4D12-A081-157DB7424086}"/>
              </a:ext>
            </a:extLst>
          </p:cNvPr>
          <p:cNvSpPr>
            <a:spLocks noChangeArrowheads="1"/>
          </p:cNvSpPr>
          <p:nvPr/>
        </p:nvSpPr>
        <p:spPr bwMode="auto">
          <a:xfrm>
            <a:off x="720934" y="2156459"/>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Master </a:t>
            </a:r>
            <a:r>
              <a:rPr lang="en-US" altLang="ja-JP" sz="2800" b="1" dirty="0" smtClean="0">
                <a:solidFill>
                  <a:schemeClr val="bg1"/>
                </a:solidFill>
                <a:latin typeface="Calibri" panose="020F0502020204030204" pitchFamily="34" charset="0"/>
              </a:rPr>
              <a:t>Data</a:t>
            </a:r>
            <a:endParaRPr lang="en-US" altLang="ja-JP" sz="2800" b="1" dirty="0">
              <a:solidFill>
                <a:schemeClr val="bg1"/>
              </a:solidFill>
              <a:latin typeface="Calibri" panose="020F0502020204030204" pitchFamily="34" charset="0"/>
            </a:endParaRPr>
          </a:p>
        </p:txBody>
      </p:sp>
      <p:sp>
        <p:nvSpPr>
          <p:cNvPr id="11" name="Rectangle 50">
            <a:extLst>
              <a:ext uri="{FF2B5EF4-FFF2-40B4-BE49-F238E27FC236}">
                <a16:creationId xmlns="" xmlns:a16="http://schemas.microsoft.com/office/drawing/2014/main" id="{D94D85C1-24AF-4E36-970D-9A19935FD4E5}"/>
              </a:ext>
            </a:extLst>
          </p:cNvPr>
          <p:cNvSpPr>
            <a:spLocks noChangeArrowheads="1"/>
          </p:cNvSpPr>
          <p:nvPr/>
        </p:nvSpPr>
        <p:spPr bwMode="auto">
          <a:xfrm>
            <a:off x="204817" y="2810362"/>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4</a:t>
            </a:r>
          </a:p>
        </p:txBody>
      </p:sp>
      <p:sp>
        <p:nvSpPr>
          <p:cNvPr id="12"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04833" y="3455891"/>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5</a:t>
            </a:r>
          </a:p>
        </p:txBody>
      </p:sp>
      <p:sp>
        <p:nvSpPr>
          <p:cNvPr id="16"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0934" y="3453550"/>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Inventory Management</a:t>
            </a:r>
            <a:endParaRPr lang="en-US" altLang="ja-JP" sz="2800" b="1" dirty="0">
              <a:solidFill>
                <a:schemeClr val="bg1"/>
              </a:solidFill>
              <a:latin typeface="Calibri" panose="020F0502020204030204" pitchFamily="34" charset="0"/>
            </a:endParaRPr>
          </a:p>
        </p:txBody>
      </p:sp>
      <p:sp>
        <p:nvSpPr>
          <p:cNvPr id="19" name="Rectangle 50">
            <a:extLst>
              <a:ext uri="{FF2B5EF4-FFF2-40B4-BE49-F238E27FC236}">
                <a16:creationId xmlns="" xmlns:a16="http://schemas.microsoft.com/office/drawing/2014/main" id="{5E6ECDD0-618C-419C-A9BE-3B3A4EB9FB00}"/>
              </a:ext>
            </a:extLst>
          </p:cNvPr>
          <p:cNvSpPr>
            <a:spLocks noChangeArrowheads="1"/>
          </p:cNvSpPr>
          <p:nvPr/>
        </p:nvSpPr>
        <p:spPr bwMode="auto">
          <a:xfrm>
            <a:off x="716268" y="2810362"/>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Procurement</a:t>
            </a:r>
            <a:endParaRPr lang="en-US" altLang="ja-JP" sz="2800" b="1" dirty="0">
              <a:solidFill>
                <a:schemeClr val="bg1"/>
              </a:solidFill>
              <a:latin typeface="Calibri" panose="020F0502020204030204" pitchFamily="34" charset="0"/>
            </a:endParaRPr>
          </a:p>
        </p:txBody>
      </p:sp>
      <p:sp>
        <p:nvSpPr>
          <p:cNvPr id="17" name="Rectangle 50"/>
          <p:cNvSpPr>
            <a:spLocks noChangeArrowheads="1"/>
          </p:cNvSpPr>
          <p:nvPr/>
        </p:nvSpPr>
        <p:spPr bwMode="auto">
          <a:xfrm>
            <a:off x="716267" y="870556"/>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Objective</a:t>
            </a:r>
          </a:p>
        </p:txBody>
      </p:sp>
      <p:sp>
        <p:nvSpPr>
          <p:cNvPr id="18"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04817" y="5373216"/>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smtClean="0">
                <a:solidFill>
                  <a:srgbClr val="FFFFFF"/>
                </a:solidFill>
                <a:latin typeface="Calibri" panose="020F0502020204030204" pitchFamily="34" charset="0"/>
              </a:rPr>
              <a:t>8</a:t>
            </a:r>
            <a:endParaRPr lang="en-US" altLang="ja-JP" sz="2800" b="1" dirty="0">
              <a:solidFill>
                <a:srgbClr val="FFFFFF"/>
              </a:solidFill>
              <a:latin typeface="Calibri" panose="020F0502020204030204" pitchFamily="34" charset="0"/>
            </a:endParaRPr>
          </a:p>
        </p:txBody>
      </p:sp>
      <p:sp>
        <p:nvSpPr>
          <p:cNvPr id="21"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0934" y="5386596"/>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Invoice Verification</a:t>
            </a:r>
            <a:endParaRPr lang="en-US" altLang="ja-JP" sz="2800" b="1" dirty="0">
              <a:solidFill>
                <a:schemeClr val="bg1"/>
              </a:solidFill>
              <a:latin typeface="Calibri" panose="020F0502020204030204" pitchFamily="34" charset="0"/>
            </a:endParaRPr>
          </a:p>
        </p:txBody>
      </p:sp>
      <p:sp>
        <p:nvSpPr>
          <p:cNvPr id="22" name="Rectangle 50">
            <a:extLst>
              <a:ext uri="{FF2B5EF4-FFF2-40B4-BE49-F238E27FC236}">
                <a16:creationId xmlns="" xmlns:a16="http://schemas.microsoft.com/office/drawing/2014/main" id="{D94D85C1-24AF-4E36-970D-9A19935FD4E5}"/>
              </a:ext>
            </a:extLst>
          </p:cNvPr>
          <p:cNvSpPr>
            <a:spLocks noChangeArrowheads="1"/>
          </p:cNvSpPr>
          <p:nvPr/>
        </p:nvSpPr>
        <p:spPr bwMode="auto">
          <a:xfrm>
            <a:off x="210664" y="4106119"/>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6</a:t>
            </a:r>
          </a:p>
        </p:txBody>
      </p:sp>
      <p:sp>
        <p:nvSpPr>
          <p:cNvPr id="23"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10680" y="4751648"/>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7</a:t>
            </a:r>
          </a:p>
        </p:txBody>
      </p:sp>
      <p:sp>
        <p:nvSpPr>
          <p:cNvPr id="24"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6781" y="4749307"/>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Serial Number Management</a:t>
            </a:r>
            <a:endParaRPr lang="en-US" altLang="ja-JP" sz="2800" b="1" dirty="0">
              <a:solidFill>
                <a:schemeClr val="bg1"/>
              </a:solidFill>
              <a:latin typeface="Calibri" panose="020F0502020204030204" pitchFamily="34" charset="0"/>
            </a:endParaRPr>
          </a:p>
        </p:txBody>
      </p:sp>
      <p:sp>
        <p:nvSpPr>
          <p:cNvPr id="25" name="Rectangle 50">
            <a:extLst>
              <a:ext uri="{FF2B5EF4-FFF2-40B4-BE49-F238E27FC236}">
                <a16:creationId xmlns="" xmlns:a16="http://schemas.microsoft.com/office/drawing/2014/main" id="{5E6ECDD0-618C-419C-A9BE-3B3A4EB9FB00}"/>
              </a:ext>
            </a:extLst>
          </p:cNvPr>
          <p:cNvSpPr>
            <a:spLocks noChangeArrowheads="1"/>
          </p:cNvSpPr>
          <p:nvPr/>
        </p:nvSpPr>
        <p:spPr bwMode="auto">
          <a:xfrm>
            <a:off x="722115" y="4106119"/>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Batch Management</a:t>
            </a:r>
            <a:endParaRPr lang="en-US" altLang="ja-JP" sz="28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15080436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5. Inventory Management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 Goods Movements in MHIESA</a:t>
            </a:r>
            <a:endParaRPr lang="ja-JP" altLang="en-US" b="1" dirty="0">
              <a:solidFill>
                <a:srgbClr val="FFC000"/>
              </a:solidFill>
              <a:latin typeface="Calibri" panose="020F0502020204030204" pitchFamily="34" charset="0"/>
            </a:endParaRPr>
          </a:p>
        </p:txBody>
      </p:sp>
      <p:sp>
        <p:nvSpPr>
          <p:cNvPr id="858" name="TextBox 857">
            <a:extLst>
              <a:ext uri="{FF2B5EF4-FFF2-40B4-BE49-F238E27FC236}">
                <a16:creationId xmlns:a16="http://schemas.microsoft.com/office/drawing/2014/main" xmlns="" id="{EDE8318D-7563-42A8-A7E3-B2E81D6870C8}"/>
              </a:ext>
            </a:extLst>
          </p:cNvPr>
          <p:cNvSpPr txBox="1"/>
          <p:nvPr/>
        </p:nvSpPr>
        <p:spPr>
          <a:xfrm>
            <a:off x="256099" y="831923"/>
            <a:ext cx="9433048" cy="3672408"/>
          </a:xfrm>
          <a:prstGeom prst="roundRect">
            <a:avLst>
              <a:gd name="adj" fmla="val 4873"/>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SG" dirty="0"/>
              <a:t>MHISEA </a:t>
            </a:r>
            <a:r>
              <a:rPr lang="en-SG" dirty="0" err="1"/>
              <a:t>Shopfloor</a:t>
            </a:r>
            <a:endParaRPr lang="en-SG" dirty="0"/>
          </a:p>
          <a:p>
            <a:r>
              <a:rPr lang="en-SG" dirty="0"/>
              <a:t>@ 3 </a:t>
            </a:r>
            <a:r>
              <a:rPr lang="en-SG" dirty="0" err="1"/>
              <a:t>Tuas</a:t>
            </a:r>
            <a:r>
              <a:rPr lang="en-SG" dirty="0"/>
              <a:t> Ave 12</a:t>
            </a:r>
          </a:p>
        </p:txBody>
      </p:sp>
      <p:sp>
        <p:nvSpPr>
          <p:cNvPr id="860" name="TextBox 859">
            <a:extLst>
              <a:ext uri="{FF2B5EF4-FFF2-40B4-BE49-F238E27FC236}">
                <a16:creationId xmlns:a16="http://schemas.microsoft.com/office/drawing/2014/main" xmlns="" id="{CE4316A8-9F50-477A-BE26-3F7B9471FA41}"/>
              </a:ext>
            </a:extLst>
          </p:cNvPr>
          <p:cNvSpPr txBox="1"/>
          <p:nvPr/>
        </p:nvSpPr>
        <p:spPr>
          <a:xfrm>
            <a:off x="3599704" y="5089785"/>
            <a:ext cx="3441528" cy="1174427"/>
          </a:xfrm>
          <a:prstGeom prst="round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SG" dirty="0"/>
              <a:t>External Warehouse</a:t>
            </a:r>
          </a:p>
          <a:p>
            <a:r>
              <a:rPr lang="en-SG" dirty="0"/>
              <a:t>@ Gul</a:t>
            </a:r>
          </a:p>
        </p:txBody>
      </p:sp>
      <p:sp>
        <p:nvSpPr>
          <p:cNvPr id="861" name="TextBox 860">
            <a:extLst>
              <a:ext uri="{FF2B5EF4-FFF2-40B4-BE49-F238E27FC236}">
                <a16:creationId xmlns:a16="http://schemas.microsoft.com/office/drawing/2014/main" xmlns="" id="{98E1C529-85ED-4D32-B6D2-F4E53ECB4B08}"/>
              </a:ext>
            </a:extLst>
          </p:cNvPr>
          <p:cNvSpPr txBox="1"/>
          <p:nvPr/>
        </p:nvSpPr>
        <p:spPr>
          <a:xfrm>
            <a:off x="189447" y="5227702"/>
            <a:ext cx="1387765" cy="888682"/>
          </a:xfrm>
          <a:prstGeom prst="homePlate">
            <a:avLst/>
          </a:prstGeom>
          <a:solidFill>
            <a:srgbClr val="00B0F0"/>
          </a:solidFill>
        </p:spPr>
        <p:style>
          <a:lnRef idx="2">
            <a:schemeClr val="dk1"/>
          </a:lnRef>
          <a:fillRef idx="1">
            <a:schemeClr val="lt1"/>
          </a:fillRef>
          <a:effectRef idx="0">
            <a:schemeClr val="dk1"/>
          </a:effectRef>
          <a:fontRef idx="minor">
            <a:schemeClr val="dk1"/>
          </a:fontRef>
        </p:style>
        <p:txBody>
          <a:bodyPr wrap="square" rtlCol="0">
            <a:noAutofit/>
          </a:bodyPr>
          <a:lstStyle/>
          <a:p>
            <a:r>
              <a:rPr lang="en-SG" dirty="0"/>
              <a:t>Suppliers</a:t>
            </a:r>
          </a:p>
        </p:txBody>
      </p:sp>
      <mc:AlternateContent xmlns:mc="http://schemas.openxmlformats.org/markup-compatibility/2006" xmlns:p14="http://schemas.microsoft.com/office/powerpoint/2010/main">
        <mc:Choice Requires="p14">
          <p:contentPart p14:bwMode="auto" r:id="rId3">
            <p14:nvContentPartPr>
              <p14:cNvPr id="862" name="Ink 861">
                <a:extLst>
                  <a:ext uri="{FF2B5EF4-FFF2-40B4-BE49-F238E27FC236}">
                    <a16:creationId xmlns:a16="http://schemas.microsoft.com/office/drawing/2014/main" xmlns="" id="{4444B946-5C33-422E-B342-3069693D89D7}"/>
                  </a:ext>
                </a:extLst>
              </p14:cNvPr>
              <p14:cNvContentPartPr/>
              <p14:nvPr/>
            </p14:nvContentPartPr>
            <p14:xfrm>
              <a:off x="3602321" y="3831850"/>
              <a:ext cx="180" cy="180"/>
            </p14:xfrm>
          </p:contentPart>
        </mc:Choice>
        <mc:Fallback xmlns="">
          <p:pic>
            <p:nvPicPr>
              <p:cNvPr id="862" name="Ink 861">
                <a:extLst>
                  <a:ext uri="{FF2B5EF4-FFF2-40B4-BE49-F238E27FC236}">
                    <a16:creationId xmlns:a16="http://schemas.microsoft.com/office/drawing/2014/main" xmlns:p14="http://schemas.microsoft.com/office/powerpoint/2010/main" xmlns="" id="{4444B946-5C33-422E-B342-3069693D89D7}"/>
                  </a:ext>
                </a:extLst>
              </p:cNvPr>
              <p:cNvPicPr/>
              <p:nvPr/>
            </p:nvPicPr>
            <p:blipFill>
              <a:blip r:embed="rId4"/>
              <a:stretch>
                <a:fillRect/>
              </a:stretch>
            </p:blipFill>
            <p:spPr>
              <a:xfrm>
                <a:off x="3600161" y="3829690"/>
                <a:ext cx="4500" cy="4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63" name="Ink 862">
                <a:extLst>
                  <a:ext uri="{FF2B5EF4-FFF2-40B4-BE49-F238E27FC236}">
                    <a16:creationId xmlns:a16="http://schemas.microsoft.com/office/drawing/2014/main" xmlns="" id="{EA817E4C-D0ED-4DD3-A339-93231EDFE0F3}"/>
                  </a:ext>
                </a:extLst>
              </p14:cNvPr>
              <p14:cNvContentPartPr/>
              <p14:nvPr/>
            </p14:nvContentPartPr>
            <p14:xfrm>
              <a:off x="3297401" y="2707210"/>
              <a:ext cx="180" cy="180"/>
            </p14:xfrm>
          </p:contentPart>
        </mc:Choice>
        <mc:Fallback xmlns="">
          <p:pic>
            <p:nvPicPr>
              <p:cNvPr id="863" name="Ink 862">
                <a:extLst>
                  <a:ext uri="{FF2B5EF4-FFF2-40B4-BE49-F238E27FC236}">
                    <a16:creationId xmlns:a16="http://schemas.microsoft.com/office/drawing/2014/main" xmlns:p14="http://schemas.microsoft.com/office/powerpoint/2010/main" xmlns="" id="{EA817E4C-D0ED-4DD3-A339-93231EDFE0F3}"/>
                  </a:ext>
                </a:extLst>
              </p:cNvPr>
              <p:cNvPicPr/>
              <p:nvPr/>
            </p:nvPicPr>
            <p:blipFill>
              <a:blip r:embed="rId4"/>
              <a:stretch>
                <a:fillRect/>
              </a:stretch>
            </p:blipFill>
            <p:spPr>
              <a:xfrm>
                <a:off x="3295241" y="2705050"/>
                <a:ext cx="4500" cy="4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64" name="Ink 863">
                <a:extLst>
                  <a:ext uri="{FF2B5EF4-FFF2-40B4-BE49-F238E27FC236}">
                    <a16:creationId xmlns:a16="http://schemas.microsoft.com/office/drawing/2014/main" xmlns="" id="{8BAA8842-AE0C-4450-AD2C-5F4D99A29822}"/>
                  </a:ext>
                </a:extLst>
              </p14:cNvPr>
              <p14:cNvContentPartPr/>
              <p14:nvPr/>
            </p14:nvContentPartPr>
            <p14:xfrm>
              <a:off x="3302801" y="2752390"/>
              <a:ext cx="180" cy="2340"/>
            </p14:xfrm>
          </p:contentPart>
        </mc:Choice>
        <mc:Fallback xmlns="">
          <p:pic>
            <p:nvPicPr>
              <p:cNvPr id="864" name="Ink 863">
                <a:extLst>
                  <a:ext uri="{FF2B5EF4-FFF2-40B4-BE49-F238E27FC236}">
                    <a16:creationId xmlns:a16="http://schemas.microsoft.com/office/drawing/2014/main" xmlns:p14="http://schemas.microsoft.com/office/powerpoint/2010/main" xmlns="" id="{8BAA8842-AE0C-4450-AD2C-5F4D99A29822}"/>
                  </a:ext>
                </a:extLst>
              </p:cNvPr>
              <p:cNvPicPr/>
              <p:nvPr/>
            </p:nvPicPr>
            <p:blipFill>
              <a:blip r:embed="rId7"/>
              <a:stretch>
                <a:fillRect/>
              </a:stretch>
            </p:blipFill>
            <p:spPr>
              <a:xfrm>
                <a:off x="3300641" y="2748379"/>
                <a:ext cx="4500" cy="10363"/>
              </a:xfrm>
              <a:prstGeom prst="rect">
                <a:avLst/>
              </a:prstGeom>
            </p:spPr>
          </p:pic>
        </mc:Fallback>
      </mc:AlternateContent>
      <p:sp>
        <p:nvSpPr>
          <p:cNvPr id="865" name="Arrow: Right 26">
            <a:extLst>
              <a:ext uri="{FF2B5EF4-FFF2-40B4-BE49-F238E27FC236}">
                <a16:creationId xmlns:a16="http://schemas.microsoft.com/office/drawing/2014/main" xmlns="" id="{0CD591F4-4BC8-461D-8E3D-B5D4F9287C0F}"/>
              </a:ext>
            </a:extLst>
          </p:cNvPr>
          <p:cNvSpPr/>
          <p:nvPr/>
        </p:nvSpPr>
        <p:spPr>
          <a:xfrm>
            <a:off x="1628412" y="5621046"/>
            <a:ext cx="2100452" cy="506038"/>
          </a:xfrm>
          <a:prstGeom prst="rightArrow">
            <a:avLst/>
          </a:prstGeom>
          <a:solidFill>
            <a:srgbClr val="FFFF00"/>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000" dirty="0">
                <a:ln w="0"/>
                <a:solidFill>
                  <a:schemeClr val="tx1"/>
                </a:solidFill>
                <a:effectLst>
                  <a:outerShdw blurRad="38100" dist="19050" dir="2700000" algn="tl" rotWithShape="0">
                    <a:schemeClr val="dk1">
                      <a:alpha val="40000"/>
                    </a:schemeClr>
                  </a:outerShdw>
                </a:effectLst>
              </a:rPr>
              <a:t>Goods receipt from Purchase </a:t>
            </a:r>
            <a:r>
              <a:rPr lang="en-SG" sz="1000" dirty="0" smtClean="0">
                <a:ln w="0"/>
                <a:solidFill>
                  <a:schemeClr val="tx1"/>
                </a:solidFill>
                <a:effectLst>
                  <a:outerShdw blurRad="38100" dist="19050" dir="2700000" algn="tl" rotWithShape="0">
                    <a:schemeClr val="dk1">
                      <a:alpha val="40000"/>
                    </a:schemeClr>
                  </a:outerShdw>
                </a:effectLst>
              </a:rPr>
              <a:t>order (alternator / engines)</a:t>
            </a:r>
            <a:endParaRPr kumimoji="1" lang="en-SG" sz="1000" dirty="0">
              <a:ln w="0"/>
              <a:solidFill>
                <a:schemeClr val="tx1"/>
              </a:solidFill>
              <a:effectLst>
                <a:outerShdw blurRad="38100" dist="19050" dir="2700000" algn="tl" rotWithShape="0">
                  <a:schemeClr val="dk1">
                    <a:alpha val="40000"/>
                  </a:schemeClr>
                </a:outerShdw>
              </a:effectLst>
            </a:endParaRPr>
          </a:p>
        </p:txBody>
      </p:sp>
      <p:sp>
        <p:nvSpPr>
          <p:cNvPr id="868" name="TextBox 867">
            <a:extLst>
              <a:ext uri="{FF2B5EF4-FFF2-40B4-BE49-F238E27FC236}">
                <a16:creationId xmlns:a16="http://schemas.microsoft.com/office/drawing/2014/main" xmlns="" id="{ADC252B5-187B-484B-AE7F-2F00AB873A7A}"/>
              </a:ext>
            </a:extLst>
          </p:cNvPr>
          <p:cNvSpPr txBox="1"/>
          <p:nvPr/>
        </p:nvSpPr>
        <p:spPr>
          <a:xfrm>
            <a:off x="7946906" y="1041720"/>
            <a:ext cx="1296144" cy="129614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pPr algn="ctr"/>
            <a:r>
              <a:rPr lang="en-SG" sz="1200" dirty="0"/>
              <a:t>Completed Gen Set Storage location</a:t>
            </a:r>
          </a:p>
        </p:txBody>
      </p:sp>
      <p:sp>
        <p:nvSpPr>
          <p:cNvPr id="873" name="TextBox 872">
            <a:extLst>
              <a:ext uri="{FF2B5EF4-FFF2-40B4-BE49-F238E27FC236}">
                <a16:creationId xmlns:a16="http://schemas.microsoft.com/office/drawing/2014/main" xmlns="" id="{CE4316A8-9F50-477A-BE26-3F7B9471FA41}"/>
              </a:ext>
            </a:extLst>
          </p:cNvPr>
          <p:cNvSpPr txBox="1"/>
          <p:nvPr/>
        </p:nvSpPr>
        <p:spPr>
          <a:xfrm>
            <a:off x="7446576" y="5085184"/>
            <a:ext cx="2295742" cy="719771"/>
          </a:xfrm>
          <a:prstGeom prst="roundRect">
            <a:avLst/>
          </a:prstGeom>
          <a:solidFill>
            <a:schemeClr val="tx2">
              <a:lumMod val="10000"/>
              <a:lumOff val="90000"/>
            </a:schemeClr>
          </a:solidFill>
        </p:spPr>
        <p:style>
          <a:lnRef idx="2">
            <a:schemeClr val="dk1"/>
          </a:lnRef>
          <a:fillRef idx="1">
            <a:schemeClr val="lt1"/>
          </a:fillRef>
          <a:effectRef idx="0">
            <a:schemeClr val="dk1"/>
          </a:effectRef>
          <a:fontRef idx="minor">
            <a:schemeClr val="dk1"/>
          </a:fontRef>
        </p:style>
        <p:txBody>
          <a:bodyPr wrap="square" rtlCol="0">
            <a:noAutofit/>
          </a:bodyPr>
          <a:lstStyle/>
          <a:p>
            <a:r>
              <a:rPr lang="en-SG" dirty="0" smtClean="0"/>
              <a:t>Parts warehouse @ </a:t>
            </a:r>
            <a:r>
              <a:rPr lang="en-SG" dirty="0" err="1" smtClean="0"/>
              <a:t>Bulim</a:t>
            </a:r>
            <a:endParaRPr lang="en-SG" dirty="0"/>
          </a:p>
        </p:txBody>
      </p:sp>
      <p:sp>
        <p:nvSpPr>
          <p:cNvPr id="874" name="Arrow: Right 27">
            <a:extLst>
              <a:ext uri="{FF2B5EF4-FFF2-40B4-BE49-F238E27FC236}">
                <a16:creationId xmlns:a16="http://schemas.microsoft.com/office/drawing/2014/main" xmlns="" id="{AD34A7ED-D76E-454B-95CF-A677EDDF418B}"/>
              </a:ext>
            </a:extLst>
          </p:cNvPr>
          <p:cNvSpPr/>
          <p:nvPr/>
        </p:nvSpPr>
        <p:spPr>
          <a:xfrm>
            <a:off x="363578" y="2910181"/>
            <a:ext cx="820301" cy="504056"/>
          </a:xfrm>
          <a:prstGeom prst="rightArrow">
            <a:avLst/>
          </a:prstGeom>
          <a:solidFill>
            <a:srgbClr val="FFFF00"/>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000" dirty="0" smtClean="0">
                <a:ln w="0"/>
                <a:solidFill>
                  <a:schemeClr val="tx1"/>
                </a:solidFill>
                <a:effectLst>
                  <a:outerShdw blurRad="38100" dist="19050" dir="2700000" algn="tl" rotWithShape="0">
                    <a:schemeClr val="dk1">
                      <a:alpha val="40000"/>
                    </a:schemeClr>
                  </a:outerShdw>
                </a:effectLst>
              </a:rPr>
              <a:t>receive</a:t>
            </a:r>
            <a:endParaRPr lang="en-SG" sz="1000" dirty="0">
              <a:ln w="0"/>
              <a:solidFill>
                <a:schemeClr val="tx1"/>
              </a:solidFill>
              <a:effectLst>
                <a:outerShdw blurRad="38100" dist="19050" dir="2700000" algn="tl" rotWithShape="0">
                  <a:schemeClr val="dk1">
                    <a:alpha val="40000"/>
                  </a:schemeClr>
                </a:outerShdw>
              </a:effectLst>
            </a:endParaRPr>
          </a:p>
        </p:txBody>
      </p:sp>
      <p:sp>
        <p:nvSpPr>
          <p:cNvPr id="875" name="Arrow: Right 29">
            <a:extLst>
              <a:ext uri="{FF2B5EF4-FFF2-40B4-BE49-F238E27FC236}">
                <a16:creationId xmlns:a16="http://schemas.microsoft.com/office/drawing/2014/main" xmlns="" id="{3A4664F1-C4AB-41DF-A779-BF2492B21404}"/>
              </a:ext>
            </a:extLst>
          </p:cNvPr>
          <p:cNvSpPr/>
          <p:nvPr/>
        </p:nvSpPr>
        <p:spPr>
          <a:xfrm>
            <a:off x="357629" y="3393885"/>
            <a:ext cx="826250" cy="504056"/>
          </a:xfrm>
          <a:prstGeom prst="rightArrow">
            <a:avLst/>
          </a:prstGeom>
          <a:solidFill>
            <a:schemeClr val="accent1"/>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000" dirty="0" smtClean="0">
                <a:ln w="0"/>
                <a:solidFill>
                  <a:schemeClr val="tx1"/>
                </a:solidFill>
                <a:effectLst>
                  <a:outerShdw blurRad="38100" dist="19050" dir="2700000" algn="tl" rotWithShape="0">
                    <a:schemeClr val="dk1">
                      <a:alpha val="40000"/>
                    </a:schemeClr>
                  </a:outerShdw>
                </a:effectLst>
              </a:rPr>
              <a:t>Transfer</a:t>
            </a:r>
            <a:endParaRPr kumimoji="1" lang="en-SG" sz="1000" dirty="0">
              <a:ln w="0"/>
              <a:solidFill>
                <a:schemeClr val="tx1"/>
              </a:solidFill>
              <a:effectLst>
                <a:outerShdw blurRad="38100" dist="19050" dir="2700000" algn="tl" rotWithShape="0">
                  <a:schemeClr val="dk1">
                    <a:alpha val="40000"/>
                  </a:schemeClr>
                </a:outerShdw>
              </a:effectLst>
            </a:endParaRPr>
          </a:p>
        </p:txBody>
      </p:sp>
      <p:sp>
        <p:nvSpPr>
          <p:cNvPr id="876" name="Arrow: Right 29">
            <a:extLst>
              <a:ext uri="{FF2B5EF4-FFF2-40B4-BE49-F238E27FC236}">
                <a16:creationId xmlns:a16="http://schemas.microsoft.com/office/drawing/2014/main" xmlns="" id="{3A4664F1-C4AB-41DF-A779-BF2492B21404}"/>
              </a:ext>
            </a:extLst>
          </p:cNvPr>
          <p:cNvSpPr/>
          <p:nvPr/>
        </p:nvSpPr>
        <p:spPr>
          <a:xfrm>
            <a:off x="348222" y="3949108"/>
            <a:ext cx="826250" cy="504056"/>
          </a:xfrm>
          <a:prstGeom prst="rightArrow">
            <a:avLst/>
          </a:prstGeom>
          <a:solidFill>
            <a:srgbClr val="92D050"/>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000" dirty="0" smtClean="0">
                <a:ln w="0"/>
                <a:solidFill>
                  <a:schemeClr val="tx1"/>
                </a:solidFill>
                <a:effectLst>
                  <a:outerShdw blurRad="38100" dist="19050" dir="2700000" algn="tl" rotWithShape="0">
                    <a:schemeClr val="dk1">
                      <a:alpha val="40000"/>
                    </a:schemeClr>
                  </a:outerShdw>
                </a:effectLst>
              </a:rPr>
              <a:t>Issue</a:t>
            </a:r>
            <a:endParaRPr kumimoji="1" lang="en-SG" sz="1000" dirty="0">
              <a:ln w="0"/>
              <a:solidFill>
                <a:schemeClr val="tx1"/>
              </a:solidFill>
              <a:effectLst>
                <a:outerShdw blurRad="38100" dist="19050" dir="2700000" algn="tl" rotWithShape="0">
                  <a:schemeClr val="dk1">
                    <a:alpha val="40000"/>
                  </a:schemeClr>
                </a:outerShdw>
              </a:effectLst>
            </a:endParaRPr>
          </a:p>
        </p:txBody>
      </p:sp>
      <p:sp>
        <p:nvSpPr>
          <p:cNvPr id="2" name="TextBox 1"/>
          <p:cNvSpPr txBox="1"/>
          <p:nvPr/>
        </p:nvSpPr>
        <p:spPr>
          <a:xfrm>
            <a:off x="256099" y="2548798"/>
            <a:ext cx="830677" cy="307777"/>
          </a:xfrm>
          <a:prstGeom prst="rect">
            <a:avLst/>
          </a:prstGeom>
          <a:noFill/>
        </p:spPr>
        <p:txBody>
          <a:bodyPr wrap="none" rtlCol="0">
            <a:spAutoFit/>
          </a:bodyPr>
          <a:lstStyle/>
          <a:p>
            <a:r>
              <a:rPr lang="en-US" sz="1400" dirty="0" smtClean="0"/>
              <a:t>Legend:</a:t>
            </a:r>
            <a:endParaRPr lang="en-US" sz="1400" dirty="0"/>
          </a:p>
        </p:txBody>
      </p:sp>
      <p:pic>
        <p:nvPicPr>
          <p:cNvPr id="3" name="Picture 2"/>
          <p:cNvPicPr>
            <a:picLocks noChangeAspect="1"/>
          </p:cNvPicPr>
          <p:nvPr/>
        </p:nvPicPr>
        <p:blipFill>
          <a:blip r:embed="rId8"/>
          <a:stretch>
            <a:fillRect/>
          </a:stretch>
        </p:blipFill>
        <p:spPr>
          <a:xfrm>
            <a:off x="2598935" y="915527"/>
            <a:ext cx="4781550" cy="3505200"/>
          </a:xfrm>
          <a:prstGeom prst="rect">
            <a:avLst/>
          </a:prstGeom>
          <a:ln>
            <a:solidFill>
              <a:schemeClr val="tx1">
                <a:lumMod val="60000"/>
                <a:lumOff val="40000"/>
              </a:schemeClr>
            </a:solidFill>
          </a:ln>
        </p:spPr>
      </p:pic>
      <p:sp>
        <p:nvSpPr>
          <p:cNvPr id="866" name="Arrow: Right 27">
            <a:extLst>
              <a:ext uri="{FF2B5EF4-FFF2-40B4-BE49-F238E27FC236}">
                <a16:creationId xmlns:a16="http://schemas.microsoft.com/office/drawing/2014/main" xmlns="" id="{AD34A7ED-D76E-454B-95CF-A677EDDF418B}"/>
              </a:ext>
            </a:extLst>
          </p:cNvPr>
          <p:cNvSpPr/>
          <p:nvPr/>
        </p:nvSpPr>
        <p:spPr>
          <a:xfrm rot="19663274">
            <a:off x="990577" y="4524602"/>
            <a:ext cx="4442386" cy="504056"/>
          </a:xfrm>
          <a:prstGeom prst="rightArrow">
            <a:avLst/>
          </a:prstGeom>
          <a:solidFill>
            <a:srgbClr val="FFFF00"/>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000" dirty="0">
                <a:ln w="0"/>
                <a:solidFill>
                  <a:schemeClr val="tx1"/>
                </a:solidFill>
                <a:effectLst>
                  <a:outerShdw blurRad="38100" dist="19050" dir="2700000" algn="tl" rotWithShape="0">
                    <a:schemeClr val="dk1">
                      <a:alpha val="40000"/>
                    </a:schemeClr>
                  </a:outerShdw>
                </a:effectLst>
              </a:rPr>
              <a:t>Goods receipt from Purchase </a:t>
            </a:r>
            <a:r>
              <a:rPr lang="en-SG" sz="1000" dirty="0" smtClean="0">
                <a:ln w="0"/>
                <a:solidFill>
                  <a:schemeClr val="tx1"/>
                </a:solidFill>
                <a:effectLst>
                  <a:outerShdw blurRad="38100" dist="19050" dir="2700000" algn="tl" rotWithShape="0">
                    <a:schemeClr val="dk1">
                      <a:alpha val="40000"/>
                    </a:schemeClr>
                  </a:outerShdw>
                </a:effectLst>
              </a:rPr>
              <a:t>order (all others)</a:t>
            </a:r>
            <a:endParaRPr lang="en-SG" sz="1000" dirty="0">
              <a:ln w="0"/>
              <a:solidFill>
                <a:schemeClr val="tx1"/>
              </a:solidFill>
              <a:effectLst>
                <a:outerShdw blurRad="38100" dist="19050" dir="2700000" algn="tl" rotWithShape="0">
                  <a:schemeClr val="dk1">
                    <a:alpha val="40000"/>
                  </a:schemeClr>
                </a:outerShdw>
              </a:effectLst>
            </a:endParaRPr>
          </a:p>
        </p:txBody>
      </p:sp>
      <p:sp>
        <p:nvSpPr>
          <p:cNvPr id="867" name="Arrow: Right 28">
            <a:extLst>
              <a:ext uri="{FF2B5EF4-FFF2-40B4-BE49-F238E27FC236}">
                <a16:creationId xmlns:a16="http://schemas.microsoft.com/office/drawing/2014/main" xmlns="" id="{49DC06E3-C9FF-404C-B1AB-6755EE4455CA}"/>
              </a:ext>
            </a:extLst>
          </p:cNvPr>
          <p:cNvSpPr/>
          <p:nvPr/>
        </p:nvSpPr>
        <p:spPr>
          <a:xfrm rot="15801557">
            <a:off x="5045980" y="4120597"/>
            <a:ext cx="2178765" cy="1486873"/>
          </a:xfrm>
          <a:prstGeom prst="rightArrow">
            <a:avLst/>
          </a:prstGeom>
          <a:solidFill>
            <a:schemeClr val="accent1"/>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000" dirty="0" smtClean="0">
                <a:ln w="0"/>
                <a:solidFill>
                  <a:schemeClr val="tx1"/>
                </a:solidFill>
                <a:effectLst>
                  <a:outerShdw blurRad="38100" dist="19050" dir="2700000" algn="tl" rotWithShape="0">
                    <a:schemeClr val="dk1">
                      <a:alpha val="40000"/>
                    </a:schemeClr>
                  </a:outerShdw>
                </a:effectLst>
              </a:rPr>
              <a:t>Ops issue DO email to 3PL for alternator / engine. (usually one day in advance)</a:t>
            </a:r>
          </a:p>
          <a:p>
            <a:pPr algn="ctr"/>
            <a:r>
              <a:rPr lang="en-SG" sz="1000" dirty="0" smtClean="0">
                <a:ln w="0"/>
                <a:solidFill>
                  <a:schemeClr val="tx1"/>
                </a:solidFill>
                <a:effectLst>
                  <a:outerShdw blurRad="38100" dist="19050" dir="2700000" algn="tl" rotWithShape="0">
                    <a:schemeClr val="dk1">
                      <a:alpha val="40000"/>
                    </a:schemeClr>
                  </a:outerShdw>
                </a:effectLst>
              </a:rPr>
              <a:t>Stock </a:t>
            </a:r>
            <a:r>
              <a:rPr lang="en-SG" sz="1000" dirty="0" err="1">
                <a:ln w="0"/>
                <a:solidFill>
                  <a:schemeClr val="tx1"/>
                </a:solidFill>
                <a:effectLst>
                  <a:outerShdw blurRad="38100" dist="19050" dir="2700000" algn="tl" rotWithShape="0">
                    <a:schemeClr val="dk1">
                      <a:alpha val="40000"/>
                    </a:schemeClr>
                  </a:outerShdw>
                </a:effectLst>
              </a:rPr>
              <a:t>trnfr</a:t>
            </a:r>
            <a:r>
              <a:rPr lang="en-SG" sz="1000" dirty="0">
                <a:ln w="0"/>
                <a:solidFill>
                  <a:schemeClr val="tx1"/>
                </a:solidFill>
                <a:effectLst>
                  <a:outerShdw blurRad="38100" dist="19050" dir="2700000" algn="tl" rotWithShape="0">
                    <a:schemeClr val="dk1">
                      <a:alpha val="40000"/>
                    </a:schemeClr>
                  </a:outerShdw>
                </a:effectLst>
              </a:rPr>
              <a:t> </a:t>
            </a:r>
            <a:r>
              <a:rPr lang="en-SG" sz="1000" dirty="0" err="1">
                <a:ln w="0"/>
                <a:solidFill>
                  <a:schemeClr val="tx1"/>
                </a:solidFill>
                <a:effectLst>
                  <a:outerShdw blurRad="38100" dist="19050" dir="2700000" algn="tl" rotWithShape="0">
                    <a:schemeClr val="dk1">
                      <a:alpha val="40000"/>
                    </a:schemeClr>
                  </a:outerShdw>
                </a:effectLst>
              </a:rPr>
              <a:t>sloc</a:t>
            </a:r>
            <a:r>
              <a:rPr lang="en-SG" sz="1000" dirty="0">
                <a:ln w="0"/>
                <a:solidFill>
                  <a:schemeClr val="tx1"/>
                </a:solidFill>
                <a:effectLst>
                  <a:outerShdw blurRad="38100" dist="19050" dir="2700000" algn="tl" rotWithShape="0">
                    <a:schemeClr val="dk1">
                      <a:alpha val="40000"/>
                    </a:schemeClr>
                  </a:outerShdw>
                </a:effectLst>
              </a:rPr>
              <a:t> to </a:t>
            </a:r>
            <a:r>
              <a:rPr lang="en-SG" sz="1000" dirty="0" err="1">
                <a:ln w="0"/>
                <a:solidFill>
                  <a:schemeClr val="tx1"/>
                </a:solidFill>
                <a:effectLst>
                  <a:outerShdw blurRad="38100" dist="19050" dir="2700000" algn="tl" rotWithShape="0">
                    <a:schemeClr val="dk1">
                      <a:alpha val="40000"/>
                    </a:schemeClr>
                  </a:outerShdw>
                </a:effectLst>
              </a:rPr>
              <a:t>sloc</a:t>
            </a:r>
            <a:r>
              <a:rPr lang="en-SG" sz="1000" dirty="0">
                <a:ln w="0"/>
                <a:solidFill>
                  <a:schemeClr val="tx1"/>
                </a:solidFill>
                <a:effectLst>
                  <a:outerShdw blurRad="38100" dist="19050" dir="2700000" algn="tl" rotWithShape="0">
                    <a:schemeClr val="dk1">
                      <a:alpha val="40000"/>
                    </a:schemeClr>
                  </a:outerShdw>
                </a:effectLst>
              </a:rPr>
              <a:t> (material </a:t>
            </a:r>
            <a:r>
              <a:rPr lang="en-SG" sz="1000" dirty="0" err="1">
                <a:ln w="0"/>
                <a:solidFill>
                  <a:schemeClr val="tx1"/>
                </a:solidFill>
                <a:effectLst>
                  <a:outerShdw blurRad="38100" dist="19050" dir="2700000" algn="tl" rotWithShape="0">
                    <a:schemeClr val="dk1">
                      <a:alpha val="40000"/>
                    </a:schemeClr>
                  </a:outerShdw>
                </a:effectLst>
              </a:rPr>
              <a:t>stagimg</a:t>
            </a:r>
            <a:r>
              <a:rPr lang="en-SG" sz="1000" dirty="0">
                <a:ln w="0"/>
                <a:solidFill>
                  <a:schemeClr val="tx1"/>
                </a:solidFill>
                <a:effectLst>
                  <a:outerShdw blurRad="38100" dist="19050" dir="2700000" algn="tl" rotWithShape="0">
                    <a:schemeClr val="dk1">
                      <a:alpha val="40000"/>
                    </a:schemeClr>
                  </a:outerShdw>
                </a:effectLst>
              </a:rPr>
              <a:t>)</a:t>
            </a:r>
            <a:endParaRPr kumimoji="1" lang="en-SG" sz="1000" dirty="0">
              <a:ln w="0"/>
              <a:solidFill>
                <a:schemeClr val="tx1"/>
              </a:solidFill>
              <a:effectLst>
                <a:outerShdw blurRad="38100" dist="19050" dir="2700000" algn="tl" rotWithShape="0">
                  <a:schemeClr val="dk1">
                    <a:alpha val="40000"/>
                  </a:schemeClr>
                </a:outerShdw>
              </a:effectLst>
            </a:endParaRPr>
          </a:p>
        </p:txBody>
      </p:sp>
      <p:sp>
        <p:nvSpPr>
          <p:cNvPr id="869" name="Arrow: Right 29">
            <a:extLst>
              <a:ext uri="{FF2B5EF4-FFF2-40B4-BE49-F238E27FC236}">
                <a16:creationId xmlns:a16="http://schemas.microsoft.com/office/drawing/2014/main" xmlns="" id="{3A4664F1-C4AB-41DF-A779-BF2492B21404}"/>
              </a:ext>
            </a:extLst>
          </p:cNvPr>
          <p:cNvSpPr/>
          <p:nvPr/>
        </p:nvSpPr>
        <p:spPr>
          <a:xfrm>
            <a:off x="6951172" y="1702602"/>
            <a:ext cx="1467512" cy="504056"/>
          </a:xfrm>
          <a:prstGeom prst="rightArrow">
            <a:avLst/>
          </a:prstGeom>
          <a:solidFill>
            <a:srgbClr val="FFFF00"/>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000" dirty="0">
                <a:ln w="0"/>
                <a:solidFill>
                  <a:schemeClr val="tx1"/>
                </a:solidFill>
                <a:effectLst>
                  <a:outerShdw blurRad="38100" dist="19050" dir="2700000" algn="tl" rotWithShape="0">
                    <a:schemeClr val="dk1">
                      <a:alpha val="40000"/>
                    </a:schemeClr>
                  </a:outerShdw>
                </a:effectLst>
              </a:rPr>
              <a:t>Goods receipt from Production order</a:t>
            </a:r>
            <a:endParaRPr kumimoji="1" lang="en-SG" sz="1000" dirty="0">
              <a:ln w="0"/>
              <a:solidFill>
                <a:schemeClr val="tx1"/>
              </a:solidFill>
              <a:effectLst>
                <a:outerShdw blurRad="38100" dist="19050" dir="2700000" algn="tl" rotWithShape="0">
                  <a:schemeClr val="dk1">
                    <a:alpha val="40000"/>
                  </a:schemeClr>
                </a:outerShdw>
              </a:effectLst>
            </a:endParaRPr>
          </a:p>
        </p:txBody>
      </p:sp>
      <p:sp>
        <p:nvSpPr>
          <p:cNvPr id="870" name="Arrow: Right 32">
            <a:extLst>
              <a:ext uri="{FF2B5EF4-FFF2-40B4-BE49-F238E27FC236}">
                <a16:creationId xmlns:a16="http://schemas.microsoft.com/office/drawing/2014/main" xmlns="" id="{6C6FC880-6419-47EB-973B-2445B7CCA169}"/>
              </a:ext>
            </a:extLst>
          </p:cNvPr>
          <p:cNvSpPr/>
          <p:nvPr/>
        </p:nvSpPr>
        <p:spPr>
          <a:xfrm rot="7141348">
            <a:off x="6065873" y="3485112"/>
            <a:ext cx="3342544" cy="784764"/>
          </a:xfrm>
          <a:prstGeom prst="rightArrow">
            <a:avLst/>
          </a:prstGeom>
          <a:solidFill>
            <a:schemeClr val="accent1"/>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000" dirty="0" err="1" smtClean="0">
                <a:ln w="0"/>
                <a:solidFill>
                  <a:schemeClr val="tx1"/>
                </a:solidFill>
                <a:effectLst>
                  <a:outerShdw blurRad="38100" dist="19050" dir="2700000" algn="tl" rotWithShape="0">
                    <a:schemeClr val="dk1">
                      <a:alpha val="40000"/>
                    </a:schemeClr>
                  </a:outerShdw>
                </a:effectLst>
              </a:rPr>
              <a:t>Prd</a:t>
            </a:r>
            <a:r>
              <a:rPr lang="en-SG" sz="1000" dirty="0" smtClean="0">
                <a:ln w="0"/>
                <a:solidFill>
                  <a:schemeClr val="tx1"/>
                </a:solidFill>
                <a:effectLst>
                  <a:outerShdw blurRad="38100" dist="19050" dir="2700000" algn="tl" rotWithShape="0">
                    <a:schemeClr val="dk1">
                      <a:alpha val="40000"/>
                    </a:schemeClr>
                  </a:outerShdw>
                </a:effectLst>
              </a:rPr>
              <a:t> will issue collection note for 3PL to collect</a:t>
            </a:r>
          </a:p>
          <a:p>
            <a:pPr algn="ctr"/>
            <a:r>
              <a:rPr lang="en-SG" sz="1000" dirty="0" smtClean="0">
                <a:ln w="0"/>
                <a:solidFill>
                  <a:schemeClr val="tx1"/>
                </a:solidFill>
                <a:effectLst>
                  <a:outerShdw blurRad="38100" dist="19050" dir="2700000" algn="tl" rotWithShape="0">
                    <a:schemeClr val="dk1">
                      <a:alpha val="40000"/>
                    </a:schemeClr>
                  </a:outerShdw>
                </a:effectLst>
              </a:rPr>
              <a:t>Stock </a:t>
            </a:r>
            <a:r>
              <a:rPr lang="en-SG" sz="1000" dirty="0" err="1">
                <a:ln w="0"/>
                <a:solidFill>
                  <a:schemeClr val="tx1"/>
                </a:solidFill>
                <a:effectLst>
                  <a:outerShdw blurRad="38100" dist="19050" dir="2700000" algn="tl" rotWithShape="0">
                    <a:schemeClr val="dk1">
                      <a:alpha val="40000"/>
                    </a:schemeClr>
                  </a:outerShdw>
                </a:effectLst>
              </a:rPr>
              <a:t>trnfr</a:t>
            </a:r>
            <a:r>
              <a:rPr lang="en-SG" sz="1000" dirty="0">
                <a:ln w="0"/>
                <a:solidFill>
                  <a:schemeClr val="tx1"/>
                </a:solidFill>
                <a:effectLst>
                  <a:outerShdw blurRad="38100" dist="19050" dir="2700000" algn="tl" rotWithShape="0">
                    <a:schemeClr val="dk1">
                      <a:alpha val="40000"/>
                    </a:schemeClr>
                  </a:outerShdw>
                </a:effectLst>
              </a:rPr>
              <a:t> </a:t>
            </a:r>
            <a:r>
              <a:rPr lang="en-SG" sz="1000" dirty="0" err="1">
                <a:ln w="0"/>
                <a:solidFill>
                  <a:schemeClr val="tx1"/>
                </a:solidFill>
                <a:effectLst>
                  <a:outerShdw blurRad="38100" dist="19050" dir="2700000" algn="tl" rotWithShape="0">
                    <a:schemeClr val="dk1">
                      <a:alpha val="40000"/>
                    </a:schemeClr>
                  </a:outerShdw>
                </a:effectLst>
              </a:rPr>
              <a:t>sloc</a:t>
            </a:r>
            <a:r>
              <a:rPr lang="en-SG" sz="1000" dirty="0">
                <a:ln w="0"/>
                <a:solidFill>
                  <a:schemeClr val="tx1"/>
                </a:solidFill>
                <a:effectLst>
                  <a:outerShdw blurRad="38100" dist="19050" dir="2700000" algn="tl" rotWithShape="0">
                    <a:schemeClr val="dk1">
                      <a:alpha val="40000"/>
                    </a:schemeClr>
                  </a:outerShdw>
                </a:effectLst>
              </a:rPr>
              <a:t> to </a:t>
            </a:r>
            <a:r>
              <a:rPr lang="en-SG" sz="1000" dirty="0" err="1">
                <a:ln w="0"/>
                <a:solidFill>
                  <a:schemeClr val="tx1"/>
                </a:solidFill>
                <a:effectLst>
                  <a:outerShdw blurRad="38100" dist="19050" dir="2700000" algn="tl" rotWithShape="0">
                    <a:schemeClr val="dk1">
                      <a:alpha val="40000"/>
                    </a:schemeClr>
                  </a:outerShdw>
                </a:effectLst>
              </a:rPr>
              <a:t>sloc</a:t>
            </a:r>
            <a:endParaRPr kumimoji="1" lang="en-SG" sz="1000" dirty="0">
              <a:ln w="0"/>
              <a:solidFill>
                <a:schemeClr val="tx1"/>
              </a:solidFill>
              <a:effectLst>
                <a:outerShdw blurRad="38100" dist="19050" dir="2700000" algn="tl" rotWithShape="0">
                  <a:schemeClr val="dk1">
                    <a:alpha val="40000"/>
                  </a:schemeClr>
                </a:outerShdw>
              </a:effectLst>
            </a:endParaRPr>
          </a:p>
        </p:txBody>
      </p:sp>
      <p:sp>
        <p:nvSpPr>
          <p:cNvPr id="871" name="Arrow: Left 34">
            <a:extLst>
              <a:ext uri="{FF2B5EF4-FFF2-40B4-BE49-F238E27FC236}">
                <a16:creationId xmlns:a16="http://schemas.microsoft.com/office/drawing/2014/main" xmlns="" id="{4C4527DD-89DA-4092-B34C-B99ECA1F6758}"/>
              </a:ext>
            </a:extLst>
          </p:cNvPr>
          <p:cNvSpPr/>
          <p:nvPr/>
        </p:nvSpPr>
        <p:spPr>
          <a:xfrm rot="581014">
            <a:off x="4063141" y="2069746"/>
            <a:ext cx="2383184" cy="536234"/>
          </a:xfrm>
          <a:prstGeom prst="leftArrow">
            <a:avLst/>
          </a:prstGeom>
          <a:solidFill>
            <a:srgbClr val="92D050"/>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000" dirty="0">
                <a:ln w="0"/>
                <a:solidFill>
                  <a:schemeClr val="tx1"/>
                </a:solidFill>
                <a:effectLst>
                  <a:outerShdw blurRad="38100" dist="19050" dir="2700000" algn="tl" rotWithShape="0">
                    <a:schemeClr val="dk1">
                      <a:alpha val="40000"/>
                    </a:schemeClr>
                  </a:outerShdw>
                </a:effectLst>
              </a:rPr>
              <a:t>Goods issue to Production order (backflush)</a:t>
            </a:r>
            <a:endParaRPr kumimoji="1" lang="en-SG" sz="1000" dirty="0">
              <a:ln w="0"/>
              <a:solidFill>
                <a:schemeClr val="tx1"/>
              </a:solidFill>
              <a:effectLst>
                <a:outerShdw blurRad="38100" dist="19050" dir="2700000" algn="tl" rotWithShape="0">
                  <a:schemeClr val="dk1">
                    <a:alpha val="40000"/>
                  </a:schemeClr>
                </a:outerShdw>
              </a:effectLst>
            </a:endParaRPr>
          </a:p>
        </p:txBody>
      </p:sp>
      <p:sp>
        <p:nvSpPr>
          <p:cNvPr id="872" name="Arrow: Left 35">
            <a:extLst>
              <a:ext uri="{FF2B5EF4-FFF2-40B4-BE49-F238E27FC236}">
                <a16:creationId xmlns:a16="http://schemas.microsoft.com/office/drawing/2014/main" xmlns="" id="{AB74EE74-341F-4560-8548-697D07B722FC}"/>
              </a:ext>
            </a:extLst>
          </p:cNvPr>
          <p:cNvSpPr/>
          <p:nvPr/>
        </p:nvSpPr>
        <p:spPr>
          <a:xfrm rot="1296723">
            <a:off x="3574056" y="2519827"/>
            <a:ext cx="1406192" cy="698142"/>
          </a:xfrm>
          <a:prstGeom prst="leftArrow">
            <a:avLst/>
          </a:prstGeom>
          <a:solidFill>
            <a:srgbClr val="92D050"/>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000" dirty="0">
                <a:ln w="0"/>
                <a:solidFill>
                  <a:schemeClr val="tx1"/>
                </a:solidFill>
                <a:effectLst>
                  <a:outerShdw blurRad="38100" dist="19050" dir="2700000" algn="tl" rotWithShape="0">
                    <a:schemeClr val="dk1">
                      <a:alpha val="40000"/>
                    </a:schemeClr>
                  </a:outerShdw>
                </a:effectLst>
              </a:rPr>
              <a:t>Goods issue to Production order (first issue)</a:t>
            </a:r>
            <a:endParaRPr kumimoji="1" lang="en-SG" sz="1000" dirty="0">
              <a:ln w="0"/>
              <a:solidFill>
                <a:schemeClr val="tx1"/>
              </a:solidFill>
              <a:effectLst>
                <a:outerShdw blurRad="38100" dist="19050" dir="2700000" algn="tl" rotWithShape="0">
                  <a:schemeClr val="dk1">
                    <a:alpha val="40000"/>
                  </a:schemeClr>
                </a:outerShdw>
              </a:effectLst>
            </a:endParaRPr>
          </a:p>
        </p:txBody>
      </p:sp>
      <p:sp>
        <p:nvSpPr>
          <p:cNvPr id="877" name="Arrow: Right 32">
            <a:extLst>
              <a:ext uri="{FF2B5EF4-FFF2-40B4-BE49-F238E27FC236}">
                <a16:creationId xmlns:a16="http://schemas.microsoft.com/office/drawing/2014/main" xmlns="" id="{6C6FC880-6419-47EB-973B-2445B7CCA169}"/>
              </a:ext>
            </a:extLst>
          </p:cNvPr>
          <p:cNvSpPr/>
          <p:nvPr/>
        </p:nvSpPr>
        <p:spPr>
          <a:xfrm rot="5400000">
            <a:off x="8323164" y="3858877"/>
            <a:ext cx="804129" cy="1927835"/>
          </a:xfrm>
          <a:prstGeom prst="rightArrow">
            <a:avLst>
              <a:gd name="adj1" fmla="val 50000"/>
              <a:gd name="adj2" fmla="val 53788"/>
            </a:avLst>
          </a:prstGeom>
          <a:solidFill>
            <a:schemeClr val="accent1"/>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000" dirty="0" smtClean="0">
                <a:ln w="0"/>
                <a:solidFill>
                  <a:schemeClr val="tx1"/>
                </a:solidFill>
              </a:rPr>
              <a:t>Plant to Plant Transfer</a:t>
            </a:r>
            <a:endParaRPr kumimoji="1" lang="en-SG" sz="1000" dirty="0">
              <a:ln w="0"/>
              <a:solidFill>
                <a:schemeClr val="tx1"/>
              </a:solidFill>
            </a:endParaRPr>
          </a:p>
        </p:txBody>
      </p:sp>
      <p:sp>
        <p:nvSpPr>
          <p:cNvPr id="880" name="Arrow: Right 26">
            <a:extLst>
              <a:ext uri="{FF2B5EF4-FFF2-40B4-BE49-F238E27FC236}">
                <a16:creationId xmlns:a16="http://schemas.microsoft.com/office/drawing/2014/main" xmlns="" id="{0CD591F4-4BC8-461D-8E3D-B5D4F9287C0F}"/>
              </a:ext>
            </a:extLst>
          </p:cNvPr>
          <p:cNvSpPr/>
          <p:nvPr/>
        </p:nvSpPr>
        <p:spPr>
          <a:xfrm>
            <a:off x="6736095" y="5874065"/>
            <a:ext cx="1610085" cy="506038"/>
          </a:xfrm>
          <a:prstGeom prst="rightArrow">
            <a:avLst/>
          </a:prstGeom>
          <a:solidFill>
            <a:srgbClr val="92D050"/>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000" dirty="0" smtClean="0">
                <a:ln w="0"/>
                <a:solidFill>
                  <a:schemeClr val="tx1"/>
                </a:solidFill>
                <a:effectLst>
                  <a:outerShdw blurRad="38100" dist="19050" dir="2700000" algn="tl" rotWithShape="0">
                    <a:schemeClr val="dk1">
                      <a:alpha val="40000"/>
                    </a:schemeClr>
                  </a:outerShdw>
                </a:effectLst>
              </a:rPr>
              <a:t>Post Goods Issue (Sell)</a:t>
            </a:r>
            <a:endParaRPr kumimoji="1" lang="en-SG" sz="1000" dirty="0">
              <a:ln w="0"/>
              <a:solidFill>
                <a:schemeClr val="tx1"/>
              </a:solidFill>
              <a:effectLst>
                <a:outerShdw blurRad="38100" dist="19050" dir="2700000" algn="tl" rotWithShape="0">
                  <a:schemeClr val="dk1">
                    <a:alpha val="40000"/>
                  </a:schemeClr>
                </a:outerShdw>
              </a:effectLst>
            </a:endParaRPr>
          </a:p>
        </p:txBody>
      </p:sp>
      <p:sp>
        <p:nvSpPr>
          <p:cNvPr id="881" name="TextBox 880">
            <a:extLst>
              <a:ext uri="{FF2B5EF4-FFF2-40B4-BE49-F238E27FC236}">
                <a16:creationId xmlns:a16="http://schemas.microsoft.com/office/drawing/2014/main" xmlns="" id="{CE4316A8-9F50-477A-BE26-3F7B9471FA41}"/>
              </a:ext>
            </a:extLst>
          </p:cNvPr>
          <p:cNvSpPr txBox="1"/>
          <p:nvPr/>
        </p:nvSpPr>
        <p:spPr>
          <a:xfrm>
            <a:off x="8418615" y="5963841"/>
            <a:ext cx="1412071" cy="335077"/>
          </a:xfrm>
          <a:prstGeom prst="roundRect">
            <a:avLst/>
          </a:prstGeom>
          <a:solidFill>
            <a:srgbClr val="00B0F0"/>
          </a:solidFill>
        </p:spPr>
        <p:style>
          <a:lnRef idx="2">
            <a:schemeClr val="dk1"/>
          </a:lnRef>
          <a:fillRef idx="1">
            <a:schemeClr val="lt1"/>
          </a:fillRef>
          <a:effectRef idx="0">
            <a:schemeClr val="dk1"/>
          </a:effectRef>
          <a:fontRef idx="minor">
            <a:schemeClr val="dk1"/>
          </a:fontRef>
        </p:style>
        <p:txBody>
          <a:bodyPr wrap="square" rtlCol="0">
            <a:noAutofit/>
          </a:bodyPr>
          <a:lstStyle/>
          <a:p>
            <a:r>
              <a:rPr lang="en-SG" dirty="0" smtClean="0"/>
              <a:t>Customer</a:t>
            </a:r>
            <a:endParaRPr lang="en-SG" dirty="0"/>
          </a:p>
        </p:txBody>
      </p:sp>
      <p:sp>
        <p:nvSpPr>
          <p:cNvPr id="27" name="Arrow: Right 26">
            <a:extLst>
              <a:ext uri="{FF2B5EF4-FFF2-40B4-BE49-F238E27FC236}">
                <a16:creationId xmlns:a16="http://schemas.microsoft.com/office/drawing/2014/main" xmlns="" id="{0CD591F4-4BC8-461D-8E3D-B5D4F9287C0F}"/>
              </a:ext>
            </a:extLst>
          </p:cNvPr>
          <p:cNvSpPr/>
          <p:nvPr/>
        </p:nvSpPr>
        <p:spPr>
          <a:xfrm rot="21175738">
            <a:off x="1939233" y="5750103"/>
            <a:ext cx="5531233" cy="506038"/>
          </a:xfrm>
          <a:prstGeom prst="rightArrow">
            <a:avLst/>
          </a:prstGeom>
          <a:solidFill>
            <a:srgbClr val="FFFF00"/>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000" dirty="0">
                <a:ln w="0"/>
                <a:solidFill>
                  <a:schemeClr val="tx1"/>
                </a:solidFill>
                <a:effectLst>
                  <a:outerShdw blurRad="38100" dist="19050" dir="2700000" algn="tl" rotWithShape="0">
                    <a:schemeClr val="dk1">
                      <a:alpha val="40000"/>
                    </a:schemeClr>
                  </a:outerShdw>
                </a:effectLst>
              </a:rPr>
              <a:t>Goods receipt from Purchase </a:t>
            </a:r>
            <a:r>
              <a:rPr lang="en-SG" sz="1000" dirty="0" smtClean="0">
                <a:ln w="0"/>
                <a:solidFill>
                  <a:schemeClr val="tx1"/>
                </a:solidFill>
                <a:effectLst>
                  <a:outerShdw blurRad="38100" dist="19050" dir="2700000" algn="tl" rotWithShape="0">
                    <a:schemeClr val="dk1">
                      <a:alpha val="40000"/>
                    </a:schemeClr>
                  </a:outerShdw>
                </a:effectLst>
              </a:rPr>
              <a:t>Parts</a:t>
            </a:r>
            <a:endParaRPr kumimoji="1" lang="en-SG" sz="10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430109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5. Inventory Management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Stock Type</a:t>
            </a:r>
            <a:endParaRPr lang="ja-JP" altLang="en-US" b="1" dirty="0">
              <a:solidFill>
                <a:srgbClr val="FFC000"/>
              </a:solidFill>
              <a:latin typeface="Calibri" panose="020F0502020204030204" pitchFamily="34" charset="0"/>
            </a:endParaRPr>
          </a:p>
        </p:txBody>
      </p:sp>
      <p:pic>
        <p:nvPicPr>
          <p:cNvPr id="858" name="Picture 4"/>
          <p:cNvPicPr>
            <a:picLocks noChangeAspect="1" noChangeArrowheads="1"/>
          </p:cNvPicPr>
          <p:nvPr/>
        </p:nvPicPr>
        <p:blipFill>
          <a:blip r:embed="rId3">
            <a:extLst>
              <a:ext uri="{28A0092B-C50C-407E-A947-70E740481C1C}">
                <a14:useLocalDpi xmlns:a14="http://schemas.microsoft.com/office/drawing/2010/main" val="0"/>
              </a:ext>
            </a:extLst>
          </a:blip>
          <a:srcRect l="2942" t="16667" r="4524" b="9259"/>
          <a:stretch>
            <a:fillRect/>
          </a:stretch>
        </p:blipFill>
        <p:spPr>
          <a:xfrm>
            <a:off x="1246188" y="914400"/>
            <a:ext cx="6940550" cy="5205413"/>
          </a:xfrm>
          <a:prstGeom prst="rect">
            <a:avLst/>
          </a:prstGeom>
        </p:spPr>
      </p:pic>
    </p:spTree>
    <p:extLst>
      <p:ext uri="{BB962C8B-B14F-4D97-AF65-F5344CB8AC3E}">
        <p14:creationId xmlns:p14="http://schemas.microsoft.com/office/powerpoint/2010/main" val="32767622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5. Inventory Management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Goods Receipt for Materials</a:t>
            </a:r>
            <a:endParaRPr lang="ja-JP" altLang="en-US" b="1" dirty="0">
              <a:solidFill>
                <a:srgbClr val="FFC000"/>
              </a:solidFill>
              <a:latin typeface="Calibri" panose="020F0502020204030204" pitchFamily="34"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l="1666" t="16667" b="17708"/>
          <a:stretch>
            <a:fillRect/>
          </a:stretch>
        </p:blipFill>
        <p:spPr>
          <a:xfrm>
            <a:off x="1712640" y="1412776"/>
            <a:ext cx="6940550" cy="4530824"/>
          </a:xfrm>
          <a:prstGeom prst="rect">
            <a:avLst/>
          </a:prstGeom>
        </p:spPr>
      </p:pic>
    </p:spTree>
    <p:extLst>
      <p:ext uri="{BB962C8B-B14F-4D97-AF65-F5344CB8AC3E}">
        <p14:creationId xmlns:p14="http://schemas.microsoft.com/office/powerpoint/2010/main" val="25904877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5. Inventory Management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Effects of Goods Receipt</a:t>
            </a:r>
            <a:endParaRPr lang="ja-JP" altLang="en-US" b="1" dirty="0">
              <a:solidFill>
                <a:srgbClr val="FFC000"/>
              </a:solidFill>
              <a:latin typeface="Calibri" panose="020F0502020204030204" pitchFamily="34"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l="2420" t="13542" r="1613" b="8333"/>
          <a:stretch>
            <a:fillRect/>
          </a:stretch>
        </p:blipFill>
        <p:spPr>
          <a:xfrm>
            <a:off x="1246188" y="914400"/>
            <a:ext cx="6940550" cy="5205413"/>
          </a:xfrm>
          <a:prstGeom prst="rect">
            <a:avLst/>
          </a:prstGeom>
        </p:spPr>
      </p:pic>
    </p:spTree>
    <p:extLst>
      <p:ext uri="{BB962C8B-B14F-4D97-AF65-F5344CB8AC3E}">
        <p14:creationId xmlns:p14="http://schemas.microsoft.com/office/powerpoint/2010/main" val="3565061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381683" y="2602722"/>
            <a:ext cx="2448272" cy="38260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SG" b="1">
              <a:ln w="22225">
                <a:solidFill>
                  <a:schemeClr val="accent2"/>
                </a:solidFill>
                <a:prstDash val="solid"/>
              </a:ln>
              <a:solidFill>
                <a:schemeClr val="accent2">
                  <a:lumMod val="40000"/>
                  <a:lumOff val="60000"/>
                </a:schemeClr>
              </a:solidFill>
            </a:endParaRPr>
          </a:p>
        </p:txBody>
      </p:sp>
      <p:sp>
        <p:nvSpPr>
          <p:cNvPr id="31" name="テキスト プレースホルダー 30"/>
          <p:cNvSpPr>
            <a:spLocks noGrp="1"/>
          </p:cNvSpPr>
          <p:nvPr>
            <p:ph type="body" sz="quarter" idx="10"/>
          </p:nvPr>
        </p:nvSpPr>
        <p:spPr/>
        <p:txBody>
          <a:bodyPr>
            <a:normAutofit/>
          </a:bodyPr>
          <a:lstStyle/>
          <a:p>
            <a:r>
              <a:rPr lang="en-US" altLang="ja-JP" sz="2800" dirty="0">
                <a:latin typeface="Calibri" panose="020F0502020204030204" pitchFamily="34" charset="0"/>
              </a:rPr>
              <a:t>5</a:t>
            </a:r>
            <a:r>
              <a:rPr lang="en-US" altLang="ja-JP" sz="2800" dirty="0" smtClean="0">
                <a:latin typeface="Calibri" panose="020F0502020204030204" pitchFamily="34" charset="0"/>
              </a:rPr>
              <a:t>. Inventory Management (3-Way Match)</a:t>
            </a:r>
            <a:endParaRPr lang="ja-JP" altLang="en-US" sz="2800" dirty="0">
              <a:latin typeface="Calibri" panose="020F0502020204030204" pitchFamily="34" charset="0"/>
            </a:endParaRPr>
          </a:p>
        </p:txBody>
      </p:sp>
      <p:sp>
        <p:nvSpPr>
          <p:cNvPr id="860"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endParaRPr lang="ja-JP" altLang="en-US" b="1" dirty="0">
              <a:solidFill>
                <a:srgbClr val="FFC000"/>
              </a:solidFill>
              <a:latin typeface="Calibri" panose="020F05020202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188" y="870852"/>
            <a:ext cx="3148608" cy="157430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5612" y="736389"/>
            <a:ext cx="2210474" cy="221047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168" y="651343"/>
            <a:ext cx="1947453" cy="2345609"/>
          </a:xfrm>
          <a:prstGeom prst="rect">
            <a:avLst/>
          </a:prstGeom>
        </p:spPr>
      </p:pic>
      <p:sp>
        <p:nvSpPr>
          <p:cNvPr id="8" name="TextBox 7"/>
          <p:cNvSpPr txBox="1"/>
          <p:nvPr/>
        </p:nvSpPr>
        <p:spPr>
          <a:xfrm>
            <a:off x="4536784" y="2352283"/>
            <a:ext cx="1744388" cy="601062"/>
          </a:xfrm>
          <a:prstGeom prst="rect">
            <a:avLst/>
          </a:prstGeom>
          <a:noFill/>
        </p:spPr>
        <p:txBody>
          <a:bodyPr wrap="none" rtlCol="0">
            <a:spAutoFit/>
          </a:bodyPr>
          <a:lstStyle/>
          <a:p>
            <a:r>
              <a:rPr lang="en-SG" b="1" dirty="0" smtClean="0">
                <a:solidFill>
                  <a:srgbClr val="FF0000"/>
                </a:solidFill>
              </a:rPr>
              <a:t>Goods Receipt </a:t>
            </a:r>
          </a:p>
          <a:p>
            <a:r>
              <a:rPr lang="en-SG" b="1" dirty="0" smtClean="0">
                <a:solidFill>
                  <a:srgbClr val="FF0000"/>
                </a:solidFill>
              </a:rPr>
              <a:t>Against PO</a:t>
            </a:r>
          </a:p>
        </p:txBody>
      </p:sp>
      <p:sp>
        <p:nvSpPr>
          <p:cNvPr id="11" name="TextBox 10"/>
          <p:cNvSpPr txBox="1"/>
          <p:nvPr/>
        </p:nvSpPr>
        <p:spPr>
          <a:xfrm>
            <a:off x="8193360" y="2179866"/>
            <a:ext cx="1805302" cy="601062"/>
          </a:xfrm>
          <a:prstGeom prst="rect">
            <a:avLst/>
          </a:prstGeom>
          <a:noFill/>
        </p:spPr>
        <p:txBody>
          <a:bodyPr wrap="none" rtlCol="0">
            <a:spAutoFit/>
          </a:bodyPr>
          <a:lstStyle/>
          <a:p>
            <a:r>
              <a:rPr lang="en-SG" b="1" dirty="0" smtClean="0">
                <a:solidFill>
                  <a:srgbClr val="FF0000"/>
                </a:solidFill>
              </a:rPr>
              <a:t>Invoice Receipt </a:t>
            </a:r>
          </a:p>
          <a:p>
            <a:r>
              <a:rPr lang="en-SG" b="1" dirty="0" smtClean="0">
                <a:solidFill>
                  <a:srgbClr val="FF0000"/>
                </a:solidFill>
              </a:rPr>
              <a:t>Against PO</a:t>
            </a:r>
            <a:endParaRPr lang="en-SG" b="1" dirty="0">
              <a:solidFill>
                <a:srgbClr val="FF0000"/>
              </a:solidFill>
            </a:endParaRPr>
          </a:p>
        </p:txBody>
      </p:sp>
      <p:graphicFrame>
        <p:nvGraphicFramePr>
          <p:cNvPr id="10" name="Table 9"/>
          <p:cNvGraphicFramePr>
            <a:graphicFrameLocks noGrp="1"/>
          </p:cNvGraphicFramePr>
          <p:nvPr>
            <p:extLst/>
          </p:nvPr>
        </p:nvGraphicFramePr>
        <p:xfrm>
          <a:off x="632520" y="3121885"/>
          <a:ext cx="8958867" cy="1878330"/>
        </p:xfrm>
        <a:graphic>
          <a:graphicData uri="http://schemas.openxmlformats.org/drawingml/2006/table">
            <a:tbl>
              <a:tblPr firstRow="1" bandRow="1">
                <a:tableStyleId>{5C22544A-7EE6-4342-B048-85BDC9FD1C3A}</a:tableStyleId>
              </a:tblPr>
              <a:tblGrid>
                <a:gridCol w="2986289"/>
                <a:gridCol w="2986289"/>
                <a:gridCol w="2986289"/>
              </a:tblGrid>
              <a:tr h="187894">
                <a:tc>
                  <a:txBody>
                    <a:bodyPr/>
                    <a:lstStyle/>
                    <a:p>
                      <a:r>
                        <a:rPr lang="en-SG" dirty="0" smtClean="0">
                          <a:solidFill>
                            <a:schemeClr val="bg1"/>
                          </a:solidFill>
                        </a:rPr>
                        <a:t>Sequence</a:t>
                      </a:r>
                      <a:r>
                        <a:rPr lang="en-SG" baseline="0" dirty="0" smtClean="0">
                          <a:solidFill>
                            <a:schemeClr val="bg1"/>
                          </a:solidFill>
                        </a:rPr>
                        <a:t> of Event</a:t>
                      </a:r>
                      <a:endParaRPr lang="en-SG" dirty="0">
                        <a:solidFill>
                          <a:schemeClr val="bg1"/>
                        </a:solidFill>
                      </a:endParaRPr>
                    </a:p>
                  </a:txBody>
                  <a:tcPr/>
                </a:tc>
                <a:tc>
                  <a:txBody>
                    <a:bodyPr/>
                    <a:lstStyle/>
                    <a:p>
                      <a:r>
                        <a:rPr lang="en-SG" dirty="0" smtClean="0">
                          <a:solidFill>
                            <a:schemeClr val="bg1"/>
                          </a:solidFill>
                        </a:rPr>
                        <a:t>Goods</a:t>
                      </a:r>
                      <a:r>
                        <a:rPr lang="en-SG" baseline="0" dirty="0" smtClean="0">
                          <a:solidFill>
                            <a:schemeClr val="bg1"/>
                          </a:solidFill>
                        </a:rPr>
                        <a:t> Receipt</a:t>
                      </a:r>
                      <a:endParaRPr lang="en-SG" dirty="0">
                        <a:solidFill>
                          <a:schemeClr val="bg1"/>
                        </a:solidFill>
                      </a:endParaRPr>
                    </a:p>
                  </a:txBody>
                  <a:tcPr/>
                </a:tc>
                <a:tc>
                  <a:txBody>
                    <a:bodyPr/>
                    <a:lstStyle/>
                    <a:p>
                      <a:r>
                        <a:rPr lang="en-SG" dirty="0" smtClean="0">
                          <a:solidFill>
                            <a:schemeClr val="bg1"/>
                          </a:solidFill>
                        </a:rPr>
                        <a:t>Invoice Receipt</a:t>
                      </a:r>
                      <a:endParaRPr lang="en-SG" dirty="0">
                        <a:solidFill>
                          <a:schemeClr val="bg1"/>
                        </a:solidFill>
                      </a:endParaRPr>
                    </a:p>
                  </a:txBody>
                  <a:tcPr/>
                </a:tc>
              </a:tr>
              <a:tr h="370840">
                <a:tc>
                  <a:txBody>
                    <a:bodyPr/>
                    <a:lstStyle/>
                    <a:p>
                      <a:r>
                        <a:rPr lang="en-SG" dirty="0" smtClean="0"/>
                        <a:t>PO </a:t>
                      </a:r>
                      <a:r>
                        <a:rPr lang="en-SG" dirty="0" smtClean="0">
                          <a:sym typeface="Wingdings" panose="05000000000000000000" pitchFamily="2" charset="2"/>
                        </a:rPr>
                        <a:t> GR</a:t>
                      </a:r>
                      <a:r>
                        <a:rPr lang="en-SG" baseline="0" dirty="0" smtClean="0">
                          <a:sym typeface="Wingdings" panose="05000000000000000000" pitchFamily="2" charset="2"/>
                        </a:rPr>
                        <a:t>  LIV</a:t>
                      </a:r>
                      <a:endParaRPr lang="en-SG" dirty="0"/>
                    </a:p>
                  </a:txBody>
                  <a:tcPr/>
                </a:tc>
                <a:tc>
                  <a:txBody>
                    <a:bodyPr/>
                    <a:lstStyle/>
                    <a:p>
                      <a:r>
                        <a:rPr lang="en-SG" dirty="0" smtClean="0"/>
                        <a:t>GR </a:t>
                      </a:r>
                      <a:r>
                        <a:rPr lang="en-SG" dirty="0" err="1" smtClean="0"/>
                        <a:t>Qty</a:t>
                      </a:r>
                      <a:r>
                        <a:rPr lang="en-SG" dirty="0" smtClean="0"/>
                        <a:t> vs PO </a:t>
                      </a:r>
                      <a:r>
                        <a:rPr lang="en-SG" dirty="0" err="1" smtClean="0"/>
                        <a:t>Qty</a:t>
                      </a:r>
                      <a:endParaRPr lang="en-SG" dirty="0"/>
                    </a:p>
                  </a:txBody>
                  <a:tcPr/>
                </a:tc>
                <a:tc>
                  <a:txBody>
                    <a:bodyPr/>
                    <a:lstStyle/>
                    <a:p>
                      <a:r>
                        <a:rPr lang="en-SG" dirty="0" smtClean="0"/>
                        <a:t>LIV </a:t>
                      </a:r>
                      <a:r>
                        <a:rPr lang="en-SG" dirty="0" err="1" smtClean="0"/>
                        <a:t>Qty</a:t>
                      </a:r>
                      <a:r>
                        <a:rPr lang="en-SG" baseline="0" dirty="0" smtClean="0"/>
                        <a:t> vs GR </a:t>
                      </a:r>
                      <a:r>
                        <a:rPr lang="en-SG" baseline="0" dirty="0" err="1" smtClean="0"/>
                        <a:t>Qty</a:t>
                      </a:r>
                      <a:endParaRPr lang="en-SG" baseline="0" dirty="0" smtClean="0"/>
                    </a:p>
                    <a:p>
                      <a:r>
                        <a:rPr lang="en-SG" baseline="0" dirty="0" smtClean="0"/>
                        <a:t>LIV price vs PO price</a:t>
                      </a:r>
                      <a:endParaRPr lang="en-SG" dirty="0"/>
                    </a:p>
                  </a:txBody>
                  <a:tcPr/>
                </a:tc>
              </a:tr>
              <a:tr h="370840">
                <a:tc>
                  <a:txBody>
                    <a:bodyPr/>
                    <a:lstStyle/>
                    <a:p>
                      <a:r>
                        <a:rPr lang="en-SG" dirty="0" smtClean="0"/>
                        <a:t>PO </a:t>
                      </a:r>
                      <a:r>
                        <a:rPr lang="en-SG" dirty="0" smtClean="0">
                          <a:sym typeface="Wingdings" panose="05000000000000000000" pitchFamily="2" charset="2"/>
                        </a:rPr>
                        <a:t> LIV  GR</a:t>
                      </a:r>
                      <a:endParaRPr lang="en-SG" dirty="0"/>
                    </a:p>
                  </a:txBody>
                  <a:tcPr/>
                </a:tc>
                <a:tc>
                  <a:txBody>
                    <a:bodyPr/>
                    <a:lstStyle/>
                    <a:p>
                      <a:r>
                        <a:rPr lang="en-SG" dirty="0" smtClean="0"/>
                        <a:t>GR </a:t>
                      </a:r>
                      <a:r>
                        <a:rPr lang="en-SG" dirty="0" err="1" smtClean="0"/>
                        <a:t>Qty</a:t>
                      </a:r>
                      <a:r>
                        <a:rPr lang="en-SG" dirty="0" smtClean="0"/>
                        <a:t> vs PO </a:t>
                      </a:r>
                      <a:r>
                        <a:rPr lang="en-SG" dirty="0" err="1" smtClean="0"/>
                        <a:t>Qty</a:t>
                      </a:r>
                      <a:endParaRPr lang="en-SG" dirty="0"/>
                    </a:p>
                  </a:txBody>
                  <a:tcPr/>
                </a:tc>
                <a:tc>
                  <a:txBody>
                    <a:bodyPr/>
                    <a:lstStyle/>
                    <a:p>
                      <a:r>
                        <a:rPr lang="en-SG" dirty="0" smtClean="0"/>
                        <a:t>LIV </a:t>
                      </a:r>
                      <a:r>
                        <a:rPr lang="en-SG" dirty="0" err="1" smtClean="0"/>
                        <a:t>Qty</a:t>
                      </a:r>
                      <a:r>
                        <a:rPr lang="en-SG" dirty="0" smtClean="0"/>
                        <a:t> vs PO </a:t>
                      </a:r>
                      <a:r>
                        <a:rPr lang="en-SG" dirty="0" err="1" smtClean="0"/>
                        <a:t>Qty</a:t>
                      </a:r>
                      <a:endParaRPr lang="en-SG" dirty="0" smtClean="0"/>
                    </a:p>
                    <a:p>
                      <a:r>
                        <a:rPr lang="en-SG" dirty="0" smtClean="0"/>
                        <a:t>LIV price vs PO price</a:t>
                      </a:r>
                      <a:endParaRPr lang="en-SG" dirty="0"/>
                    </a:p>
                  </a:txBody>
                  <a:tcPr/>
                </a:tc>
              </a:tr>
            </a:tbl>
          </a:graphicData>
        </a:graphic>
      </p:graphicFrame>
      <p:sp>
        <p:nvSpPr>
          <p:cNvPr id="12" name="Rectangle 11"/>
          <p:cNvSpPr/>
          <p:nvPr/>
        </p:nvSpPr>
        <p:spPr>
          <a:xfrm>
            <a:off x="632520" y="2712271"/>
            <a:ext cx="144016" cy="140665"/>
          </a:xfrm>
          <a:prstGeom prst="rect">
            <a:avLst/>
          </a:prstGeom>
          <a:solidFill>
            <a:schemeClr val="accent1"/>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SG"/>
          </a:p>
        </p:txBody>
      </p:sp>
      <p:sp>
        <p:nvSpPr>
          <p:cNvPr id="14" name="TextBox 13"/>
          <p:cNvSpPr txBox="1"/>
          <p:nvPr/>
        </p:nvSpPr>
        <p:spPr>
          <a:xfrm>
            <a:off x="741723" y="2583336"/>
            <a:ext cx="1728192" cy="346698"/>
          </a:xfrm>
          <a:prstGeom prst="rect">
            <a:avLst/>
          </a:prstGeom>
          <a:noFill/>
        </p:spPr>
        <p:txBody>
          <a:bodyPr wrap="square" rtlCol="0">
            <a:spAutoFit/>
          </a:bodyPr>
          <a:lstStyle/>
          <a:p>
            <a:r>
              <a:rPr lang="en-SG" dirty="0" smtClean="0"/>
              <a:t>GR-Based IV</a:t>
            </a:r>
            <a:endParaRPr lang="en-SG" dirty="0"/>
          </a:p>
        </p:txBody>
      </p:sp>
      <p:sp>
        <p:nvSpPr>
          <p:cNvPr id="15" name="Oval Callout 14"/>
          <p:cNvSpPr/>
          <p:nvPr/>
        </p:nvSpPr>
        <p:spPr>
          <a:xfrm>
            <a:off x="2073018" y="5196490"/>
            <a:ext cx="2463766" cy="1206091"/>
          </a:xfrm>
          <a:prstGeom prst="wedgeEllipseCallout">
            <a:avLst>
              <a:gd name="adj1" fmla="val 31784"/>
              <a:gd name="adj2" fmla="val -81560"/>
            </a:avLst>
          </a:prstGeom>
          <a:solidFill>
            <a:schemeClr val="accent1"/>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b="1">
                <a:solidFill>
                  <a:srgbClr val="002060"/>
                </a:solidFill>
              </a:rPr>
              <a:t>Debit Stock</a:t>
            </a:r>
          </a:p>
          <a:p>
            <a:r>
              <a:rPr lang="en-SG" b="1">
                <a:solidFill>
                  <a:srgbClr val="002060"/>
                </a:solidFill>
              </a:rPr>
              <a:t>   Credit GR/IR</a:t>
            </a:r>
            <a:endParaRPr lang="en-SG" b="1" dirty="0">
              <a:solidFill>
                <a:srgbClr val="002060"/>
              </a:solidFill>
            </a:endParaRPr>
          </a:p>
        </p:txBody>
      </p:sp>
      <p:sp>
        <p:nvSpPr>
          <p:cNvPr id="19" name="Oval Callout 18"/>
          <p:cNvSpPr/>
          <p:nvPr/>
        </p:nvSpPr>
        <p:spPr>
          <a:xfrm>
            <a:off x="6177136" y="5175237"/>
            <a:ext cx="3492544" cy="1206091"/>
          </a:xfrm>
          <a:prstGeom prst="wedgeEllipseCallout">
            <a:avLst>
              <a:gd name="adj1" fmla="val -4419"/>
              <a:gd name="adj2" fmla="val -69976"/>
            </a:avLst>
          </a:prstGeom>
          <a:solidFill>
            <a:schemeClr val="accent1"/>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b="1" dirty="0">
                <a:solidFill>
                  <a:srgbClr val="002060"/>
                </a:solidFill>
              </a:rPr>
              <a:t>Debit GR/IR</a:t>
            </a:r>
          </a:p>
          <a:p>
            <a:r>
              <a:rPr lang="en-SG" b="1" dirty="0">
                <a:solidFill>
                  <a:srgbClr val="002060"/>
                </a:solidFill>
              </a:rPr>
              <a:t>     Credit Vendor </a:t>
            </a:r>
            <a:r>
              <a:rPr lang="en-SG" b="1" dirty="0" smtClean="0">
                <a:solidFill>
                  <a:srgbClr val="002060"/>
                </a:solidFill>
              </a:rPr>
              <a:t>Acct</a:t>
            </a:r>
            <a:endParaRPr lang="en-SG" b="1" dirty="0">
              <a:solidFill>
                <a:srgbClr val="002060"/>
              </a:solidFill>
            </a:endParaRPr>
          </a:p>
        </p:txBody>
      </p:sp>
    </p:spTree>
    <p:extLst>
      <p:ext uri="{BB962C8B-B14F-4D97-AF65-F5344CB8AC3E}">
        <p14:creationId xmlns:p14="http://schemas.microsoft.com/office/powerpoint/2010/main" val="7335294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a:latin typeface="Calibri" panose="020F0502020204030204" pitchFamily="34" charset="0"/>
              </a:rPr>
              <a:t>5</a:t>
            </a:r>
            <a:r>
              <a:rPr lang="en-US" altLang="ja-JP" sz="2800" dirty="0" smtClean="0">
                <a:latin typeface="Calibri" panose="020F0502020204030204" pitchFamily="34" charset="0"/>
              </a:rPr>
              <a:t>. Inventory Management (3-way match)</a:t>
            </a:r>
            <a:endParaRPr lang="ja-JP" altLang="en-US" sz="2800" dirty="0">
              <a:latin typeface="Calibri" panose="020F0502020204030204" pitchFamily="34" charset="0"/>
            </a:endParaRPr>
          </a:p>
        </p:txBody>
      </p:sp>
      <p:sp>
        <p:nvSpPr>
          <p:cNvPr id="860"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endParaRPr lang="ja-JP" altLang="en-US" b="1" dirty="0">
              <a:solidFill>
                <a:srgbClr val="FFC000"/>
              </a:solidFill>
              <a:latin typeface="Calibri" panose="020F0502020204030204" pitchFamily="34" charset="0"/>
            </a:endParaRPr>
          </a:p>
        </p:txBody>
      </p:sp>
      <p:graphicFrame>
        <p:nvGraphicFramePr>
          <p:cNvPr id="15" name="Table 14"/>
          <p:cNvGraphicFramePr>
            <a:graphicFrameLocks noGrp="1"/>
          </p:cNvGraphicFramePr>
          <p:nvPr>
            <p:extLst/>
          </p:nvPr>
        </p:nvGraphicFramePr>
        <p:xfrm>
          <a:off x="344488" y="980728"/>
          <a:ext cx="9001000" cy="4697349"/>
        </p:xfrm>
        <a:graphic>
          <a:graphicData uri="http://schemas.openxmlformats.org/drawingml/2006/table">
            <a:tbl>
              <a:tblPr firstRow="1" bandRow="1">
                <a:tableStyleId>{5C22544A-7EE6-4342-B048-85BDC9FD1C3A}</a:tableStyleId>
              </a:tblPr>
              <a:tblGrid>
                <a:gridCol w="3168352"/>
                <a:gridCol w="5832648"/>
              </a:tblGrid>
              <a:tr h="894207">
                <a:tc>
                  <a:txBody>
                    <a:bodyPr/>
                    <a:lstStyle/>
                    <a:p>
                      <a:r>
                        <a:rPr lang="en-SG" dirty="0" smtClean="0"/>
                        <a:t>Scenario</a:t>
                      </a:r>
                      <a:endParaRPr lang="en-SG" dirty="0"/>
                    </a:p>
                  </a:txBody>
                  <a:tcPr/>
                </a:tc>
                <a:tc>
                  <a:txBody>
                    <a:bodyPr/>
                    <a:lstStyle/>
                    <a:p>
                      <a:r>
                        <a:rPr lang="en-SG" dirty="0" smtClean="0"/>
                        <a:t>Possible outcome</a:t>
                      </a:r>
                      <a:endParaRPr lang="en-SG" dirty="0"/>
                    </a:p>
                  </a:txBody>
                  <a:tcPr/>
                </a:tc>
              </a:tr>
              <a:tr h="978001">
                <a:tc>
                  <a:txBody>
                    <a:bodyPr/>
                    <a:lstStyle/>
                    <a:p>
                      <a:r>
                        <a:rPr lang="en-SG" dirty="0" smtClean="0"/>
                        <a:t>Matching PO </a:t>
                      </a:r>
                      <a:r>
                        <a:rPr lang="en-SG" dirty="0" err="1" smtClean="0"/>
                        <a:t>Qty</a:t>
                      </a:r>
                      <a:r>
                        <a:rPr lang="en-SG" dirty="0" smtClean="0"/>
                        <a:t> + pricing in either full</a:t>
                      </a:r>
                      <a:r>
                        <a:rPr lang="en-SG" baseline="0" dirty="0" smtClean="0"/>
                        <a:t> or partial shipment</a:t>
                      </a:r>
                      <a:endParaRPr lang="en-SG" dirty="0"/>
                    </a:p>
                  </a:txBody>
                  <a:tcPr/>
                </a:tc>
                <a:tc>
                  <a:txBody>
                    <a:bodyPr/>
                    <a:lstStyle/>
                    <a:p>
                      <a:r>
                        <a:rPr lang="en-SG" dirty="0" smtClean="0"/>
                        <a:t>Ideal Case</a:t>
                      </a:r>
                      <a:endParaRPr lang="en-SG" dirty="0"/>
                    </a:p>
                  </a:txBody>
                  <a:tcPr/>
                </a:tc>
              </a:tr>
              <a:tr h="1292307">
                <a:tc>
                  <a:txBody>
                    <a:bodyPr/>
                    <a:lstStyle/>
                    <a:p>
                      <a:r>
                        <a:rPr lang="en-SG" dirty="0" err="1" smtClean="0"/>
                        <a:t>Qty</a:t>
                      </a:r>
                      <a:r>
                        <a:rPr lang="en-SG" dirty="0" smtClean="0"/>
                        <a:t> discrepancy (either short-ship or excess delivery)</a:t>
                      </a:r>
                      <a:endParaRPr lang="en-SG" dirty="0"/>
                    </a:p>
                  </a:txBody>
                  <a:tcPr/>
                </a:tc>
                <a:tc>
                  <a:txBody>
                    <a:bodyPr/>
                    <a:lstStyle/>
                    <a:p>
                      <a:r>
                        <a:rPr lang="en-SG" dirty="0" smtClean="0"/>
                        <a:t>If</a:t>
                      </a:r>
                      <a:r>
                        <a:rPr lang="en-SG" baseline="0" dirty="0" smtClean="0"/>
                        <a:t> shortage/damage, follow up with supplier for debit note or replacement.</a:t>
                      </a:r>
                    </a:p>
                    <a:p>
                      <a:r>
                        <a:rPr lang="en-SG" baseline="0" dirty="0" smtClean="0"/>
                        <a:t>If excess, follow up with supplier for RTV and/or credit note.</a:t>
                      </a:r>
                      <a:endParaRPr lang="en-SG" dirty="0"/>
                    </a:p>
                  </a:txBody>
                  <a:tcPr/>
                </a:tc>
              </a:tr>
              <a:tr h="894207">
                <a:tc>
                  <a:txBody>
                    <a:bodyPr/>
                    <a:lstStyle/>
                    <a:p>
                      <a:r>
                        <a:rPr lang="en-SG" dirty="0" smtClean="0"/>
                        <a:t>Pricing discrepancy </a:t>
                      </a:r>
                      <a:endParaRPr lang="en-SG" dirty="0"/>
                    </a:p>
                  </a:txBody>
                  <a:tcPr/>
                </a:tc>
                <a:tc>
                  <a:txBody>
                    <a:bodyPr/>
                    <a:lstStyle/>
                    <a:p>
                      <a:r>
                        <a:rPr lang="en-SG" dirty="0" smtClean="0"/>
                        <a:t>If GR is not performed yet, change PO</a:t>
                      </a:r>
                      <a:r>
                        <a:rPr lang="en-SG" baseline="0" dirty="0" smtClean="0"/>
                        <a:t> to reflect actual pricing. Else, there will be a price difference posting. Also possible to post subsequent credit/demo note against PO.</a:t>
                      </a:r>
                      <a:endParaRPr lang="en-SG" dirty="0"/>
                    </a:p>
                  </a:txBody>
                  <a:tcPr/>
                </a:tc>
              </a:tr>
            </a:tbl>
          </a:graphicData>
        </a:graphic>
      </p:graphicFrame>
    </p:spTree>
    <p:extLst>
      <p:ext uri="{BB962C8B-B14F-4D97-AF65-F5344CB8AC3E}">
        <p14:creationId xmlns:p14="http://schemas.microsoft.com/office/powerpoint/2010/main" val="26561252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5. Inventory Management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Goods Issue</a:t>
            </a:r>
            <a:endParaRPr lang="ja-JP" altLang="en-US" b="1" dirty="0">
              <a:solidFill>
                <a:srgbClr val="FFC000"/>
              </a:solidFill>
              <a:latin typeface="Calibri" panose="020F0502020204030204" pitchFamily="34"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l="4688" t="14583" r="4688" b="6250"/>
          <a:stretch>
            <a:fillRect/>
          </a:stretch>
        </p:blipFill>
        <p:spPr>
          <a:xfrm>
            <a:off x="1246188" y="914400"/>
            <a:ext cx="6940550" cy="5205413"/>
          </a:xfrm>
          <a:prstGeom prst="rect">
            <a:avLst/>
          </a:prstGeom>
        </p:spPr>
      </p:pic>
    </p:spTree>
    <p:extLst>
      <p:ext uri="{BB962C8B-B14F-4D97-AF65-F5344CB8AC3E}">
        <p14:creationId xmlns:p14="http://schemas.microsoft.com/office/powerpoint/2010/main" val="2925783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5. Inventory Management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Stock Transfers</a:t>
            </a:r>
            <a:endParaRPr lang="ja-JP" altLang="en-US" b="1" dirty="0">
              <a:solidFill>
                <a:srgbClr val="FFC000"/>
              </a:solidFill>
              <a:latin typeface="Calibri" panose="020F0502020204030204" pitchFamily="34"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l="1131" t="12962"/>
          <a:stretch>
            <a:fillRect/>
          </a:stretch>
        </p:blipFill>
        <p:spPr>
          <a:xfrm>
            <a:off x="1246188" y="914400"/>
            <a:ext cx="6940550" cy="5205413"/>
          </a:xfrm>
          <a:prstGeom prst="rect">
            <a:avLst/>
          </a:prstGeom>
        </p:spPr>
      </p:pic>
    </p:spTree>
    <p:extLst>
      <p:ext uri="{BB962C8B-B14F-4D97-AF65-F5344CB8AC3E}">
        <p14:creationId xmlns:p14="http://schemas.microsoft.com/office/powerpoint/2010/main" val="28093952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5. Inventory Management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Stock Transfers / Transfer Postings</a:t>
            </a:r>
            <a:endParaRPr lang="ja-JP" altLang="en-US" b="1" dirty="0">
              <a:solidFill>
                <a:srgbClr val="FFC000"/>
              </a:solidFill>
              <a:latin typeface="Calibri" panose="020F0502020204030204" pitchFamily="34"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l="4688" t="13542" r="4688" b="6250"/>
          <a:stretch>
            <a:fillRect/>
          </a:stretch>
        </p:blipFill>
        <p:spPr>
          <a:xfrm>
            <a:off x="1246188" y="914400"/>
            <a:ext cx="6940550" cy="5205413"/>
          </a:xfrm>
          <a:prstGeom prst="rect">
            <a:avLst/>
          </a:prstGeom>
        </p:spPr>
      </p:pic>
    </p:spTree>
    <p:extLst>
      <p:ext uri="{BB962C8B-B14F-4D97-AF65-F5344CB8AC3E}">
        <p14:creationId xmlns:p14="http://schemas.microsoft.com/office/powerpoint/2010/main" val="32389372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5. Inventory Management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Storage Location to Storage Location Transfer</a:t>
            </a:r>
            <a:endParaRPr lang="ja-JP" altLang="en-US" b="1" dirty="0">
              <a:solidFill>
                <a:srgbClr val="FFC000"/>
              </a:solidFill>
              <a:latin typeface="Calibri" panose="020F0502020204030204" pitchFamily="34"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t="13399" b="4684"/>
          <a:stretch>
            <a:fillRect/>
          </a:stretch>
        </p:blipFill>
        <p:spPr>
          <a:xfrm>
            <a:off x="1109153" y="1340768"/>
            <a:ext cx="7696200" cy="4387850"/>
          </a:xfrm>
          <a:prstGeom prst="rect">
            <a:avLst/>
          </a:prstGeom>
        </p:spPr>
      </p:pic>
    </p:spTree>
    <p:extLst>
      <p:ext uri="{BB962C8B-B14F-4D97-AF65-F5344CB8AC3E}">
        <p14:creationId xmlns:p14="http://schemas.microsoft.com/office/powerpoint/2010/main" val="1277022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2. Materials Management Overview</a:t>
            </a:r>
            <a:endParaRPr lang="ja-JP" altLang="en-US" sz="2800" dirty="0">
              <a:latin typeface="Calibri" panose="020F0502020204030204" pitchFamily="34" charset="0"/>
            </a:endParaRPr>
          </a:p>
        </p:txBody>
      </p:sp>
      <p:sp>
        <p:nvSpPr>
          <p:cNvPr id="5" name="Rectangle 3"/>
          <p:cNvSpPr>
            <a:spLocks noChangeArrowheads="1"/>
          </p:cNvSpPr>
          <p:nvPr/>
        </p:nvSpPr>
        <p:spPr bwMode="auto">
          <a:xfrm>
            <a:off x="416496" y="908720"/>
            <a:ext cx="9217024" cy="153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marL="457200" indent="-457200" eaLnBrk="0" hangingPunct="0">
              <a:defRPr b="1">
                <a:solidFill>
                  <a:schemeClr val="tx1"/>
                </a:solidFill>
                <a:latin typeface="Calibri" panose="020F0502020204030204" pitchFamily="34" charset="0"/>
                <a:cs typeface="Arial" panose="020B0604020202020204" pitchFamily="34" charset="0"/>
              </a:defRPr>
            </a:lvl1pPr>
            <a:lvl2pPr marL="579438" indent="-227013"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marL="0" indent="0" eaLnBrk="1" hangingPunct="1">
              <a:lnSpc>
                <a:spcPct val="150000"/>
              </a:lnSpc>
              <a:spcBef>
                <a:spcPct val="20000"/>
              </a:spcBef>
              <a:buClr>
                <a:schemeClr val="accent1"/>
              </a:buClr>
            </a:pPr>
            <a:r>
              <a:rPr lang="en-US" altLang="en-US" sz="2000" dirty="0">
                <a:cs typeface="Arial"/>
              </a:rPr>
              <a:t>What is </a:t>
            </a:r>
            <a:r>
              <a:rPr lang="en-US" altLang="en-US" sz="2000" dirty="0" smtClean="0">
                <a:cs typeface="Arial"/>
              </a:rPr>
              <a:t>Materials Management ?</a:t>
            </a:r>
            <a:endParaRPr lang="en-US" altLang="en-US" sz="2000" dirty="0">
              <a:cs typeface="Arial"/>
            </a:endParaRPr>
          </a:p>
          <a:p>
            <a:pPr marL="285750" lvl="1" indent="-285750" eaLnBrk="1" hangingPunct="1">
              <a:lnSpc>
                <a:spcPct val="150000"/>
              </a:lnSpc>
              <a:spcBef>
                <a:spcPct val="20000"/>
              </a:spcBef>
              <a:buClr>
                <a:schemeClr val="accent1"/>
              </a:buClr>
              <a:buFont typeface="Arial" panose="020B0604020202020204" pitchFamily="34" charset="0"/>
              <a:buChar char="•"/>
            </a:pPr>
            <a:r>
              <a:rPr lang="en-GB" altLang="en-US" sz="2000" b="0" dirty="0">
                <a:cs typeface="Arial"/>
              </a:rPr>
              <a:t>An application used to manage and facilitate the </a:t>
            </a:r>
            <a:r>
              <a:rPr lang="en-GB" altLang="en-US" sz="2000" b="0" dirty="0" smtClean="0">
                <a:cs typeface="Arial"/>
              </a:rPr>
              <a:t>end-to-end handling of different types of goods in </a:t>
            </a:r>
            <a:r>
              <a:rPr lang="en-GB" altLang="en-US" sz="2000" b="0" dirty="0">
                <a:cs typeface="Arial"/>
              </a:rPr>
              <a:t>a </a:t>
            </a:r>
            <a:r>
              <a:rPr lang="en-GB" altLang="en-US" sz="2000" b="0" dirty="0" smtClean="0">
                <a:cs typeface="Arial"/>
              </a:rPr>
              <a:t>company (e.g. sourcing, procurement, storage, stock transfer </a:t>
            </a:r>
            <a:r>
              <a:rPr lang="en-GB" altLang="en-US" sz="2000" b="0" dirty="0" err="1" smtClean="0">
                <a:cs typeface="Arial"/>
              </a:rPr>
              <a:t>etc</a:t>
            </a:r>
            <a:r>
              <a:rPr lang="en-GB" altLang="en-US" sz="2000" b="0" dirty="0" smtClean="0">
                <a:cs typeface="Arial"/>
              </a:rPr>
              <a:t>) </a:t>
            </a:r>
            <a:endParaRPr lang="en-US" altLang="en-US" sz="2000" b="0" dirty="0">
              <a:cs typeface="Arial"/>
            </a:endParaRPr>
          </a:p>
        </p:txBody>
      </p:sp>
    </p:spTree>
    <p:extLst>
      <p:ext uri="{BB962C8B-B14F-4D97-AF65-F5344CB8AC3E}">
        <p14:creationId xmlns:p14="http://schemas.microsoft.com/office/powerpoint/2010/main" val="7992356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5. Inventory Management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Plant to Plant Transfer</a:t>
            </a:r>
            <a:endParaRPr lang="ja-JP" altLang="en-US" b="1" dirty="0">
              <a:solidFill>
                <a:srgbClr val="FFC000"/>
              </a:solidFill>
              <a:latin typeface="Calibri" panose="020F0502020204030204" pitchFamily="34"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l="1634" t="13399" r="1634" b="4684"/>
          <a:stretch>
            <a:fillRect/>
          </a:stretch>
        </p:blipFill>
        <p:spPr>
          <a:xfrm>
            <a:off x="685800" y="990600"/>
            <a:ext cx="7696200" cy="4876800"/>
          </a:xfrm>
          <a:prstGeom prst="rect">
            <a:avLst/>
          </a:prstGeom>
        </p:spPr>
      </p:pic>
    </p:spTree>
    <p:extLst>
      <p:ext uri="{BB962C8B-B14F-4D97-AF65-F5344CB8AC3E}">
        <p14:creationId xmlns:p14="http://schemas.microsoft.com/office/powerpoint/2010/main" val="2103522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5. Inventory Management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Material to Material Transfer</a:t>
            </a:r>
            <a:endParaRPr lang="ja-JP" altLang="en-US" b="1" dirty="0">
              <a:solidFill>
                <a:srgbClr val="FFC000"/>
              </a:solidFill>
              <a:latin typeface="Calibri" panose="020F0502020204030204" pitchFamily="34"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t="15141" b="6427"/>
          <a:stretch>
            <a:fillRect/>
          </a:stretch>
        </p:blipFill>
        <p:spPr>
          <a:xfrm>
            <a:off x="762000" y="838200"/>
            <a:ext cx="7924800" cy="5181600"/>
          </a:xfrm>
          <a:prstGeom prst="rect">
            <a:avLst/>
          </a:prstGeom>
        </p:spPr>
      </p:pic>
    </p:spTree>
    <p:extLst>
      <p:ext uri="{BB962C8B-B14F-4D97-AF65-F5344CB8AC3E}">
        <p14:creationId xmlns:p14="http://schemas.microsoft.com/office/powerpoint/2010/main" val="4165571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5. Inventory Management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Transfer Posting</a:t>
            </a:r>
            <a:endParaRPr lang="ja-JP" altLang="en-US" b="1" dirty="0">
              <a:solidFill>
                <a:srgbClr val="FFC000"/>
              </a:solidFill>
              <a:latin typeface="Calibri" panose="020F0502020204030204" pitchFamily="34"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t="11656" b="2942"/>
          <a:stretch>
            <a:fillRect/>
          </a:stretch>
        </p:blipFill>
        <p:spPr>
          <a:xfrm>
            <a:off x="1496616" y="990600"/>
            <a:ext cx="7440613" cy="4765675"/>
          </a:xfrm>
          <a:prstGeom prst="rect">
            <a:avLst/>
          </a:prstGeom>
        </p:spPr>
      </p:pic>
    </p:spTree>
    <p:extLst>
      <p:ext uri="{BB962C8B-B14F-4D97-AF65-F5344CB8AC3E}">
        <p14:creationId xmlns:p14="http://schemas.microsoft.com/office/powerpoint/2010/main" val="2232800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5. Inventory Management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Reversals &amp; Return Deliveries</a:t>
            </a:r>
            <a:endParaRPr lang="ja-JP" altLang="en-US" b="1" dirty="0">
              <a:solidFill>
                <a:srgbClr val="FFC000"/>
              </a:solidFill>
              <a:latin typeface="Calibri" panose="020F0502020204030204" pitchFamily="34"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l="5469" t="14583" r="3906" b="4167"/>
          <a:stretch>
            <a:fillRect/>
          </a:stretch>
        </p:blipFill>
        <p:spPr>
          <a:xfrm>
            <a:off x="827088" y="990600"/>
            <a:ext cx="7183437" cy="4765675"/>
          </a:xfrm>
          <a:prstGeom prst="rect">
            <a:avLst/>
          </a:prstGeom>
        </p:spPr>
      </p:pic>
    </p:spTree>
    <p:extLst>
      <p:ext uri="{BB962C8B-B14F-4D97-AF65-F5344CB8AC3E}">
        <p14:creationId xmlns:p14="http://schemas.microsoft.com/office/powerpoint/2010/main" val="29484750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5. Inventory Management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Non valuated Stock Material</a:t>
            </a:r>
            <a:endParaRPr lang="ja-JP" altLang="en-US" b="1" dirty="0">
              <a:solidFill>
                <a:srgbClr val="FFC000"/>
              </a:solidFill>
              <a:latin typeface="Calibri" panose="020F0502020204030204" pitchFamily="34"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t="9259" b="1852"/>
          <a:stretch>
            <a:fillRect/>
          </a:stretch>
        </p:blipFill>
        <p:spPr>
          <a:xfrm>
            <a:off x="523875" y="990600"/>
            <a:ext cx="7789863" cy="4765675"/>
          </a:xfrm>
          <a:prstGeom prst="rect">
            <a:avLst/>
          </a:prstGeom>
        </p:spPr>
      </p:pic>
    </p:spTree>
    <p:extLst>
      <p:ext uri="{BB962C8B-B14F-4D97-AF65-F5344CB8AC3E}">
        <p14:creationId xmlns:p14="http://schemas.microsoft.com/office/powerpoint/2010/main" val="3567473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5. Inventory Management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Vendor Consignment Process</a:t>
            </a:r>
            <a:endParaRPr lang="ja-JP" altLang="en-US" b="1" dirty="0">
              <a:solidFill>
                <a:srgbClr val="FFC000"/>
              </a:solidFill>
              <a:latin typeface="Calibri" panose="020F0502020204030204" pitchFamily="34"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l="2344" t="12500" r="2344" b="5209"/>
          <a:stretch>
            <a:fillRect/>
          </a:stretch>
        </p:blipFill>
        <p:spPr>
          <a:xfrm>
            <a:off x="1246188" y="914400"/>
            <a:ext cx="6940550" cy="5205413"/>
          </a:xfrm>
          <a:prstGeom prst="rect">
            <a:avLst/>
          </a:prstGeom>
        </p:spPr>
      </p:pic>
    </p:spTree>
    <p:extLst>
      <p:ext uri="{BB962C8B-B14F-4D97-AF65-F5344CB8AC3E}">
        <p14:creationId xmlns:p14="http://schemas.microsoft.com/office/powerpoint/2010/main" val="22017133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5. Inventory Management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Subcontracting Process</a:t>
            </a:r>
            <a:endParaRPr lang="ja-JP" altLang="en-US" b="1" dirty="0">
              <a:solidFill>
                <a:srgbClr val="FFC000"/>
              </a:solidFill>
              <a:latin typeface="Calibri" panose="020F0502020204030204" pitchFamily="34"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l="3125" t="11458" r="2344" b="6250"/>
          <a:stretch>
            <a:fillRect/>
          </a:stretch>
        </p:blipFill>
        <p:spPr>
          <a:xfrm>
            <a:off x="1246188" y="914400"/>
            <a:ext cx="6940550" cy="5205413"/>
          </a:xfrm>
          <a:prstGeom prst="rect">
            <a:avLst/>
          </a:prstGeom>
        </p:spPr>
      </p:pic>
    </p:spTree>
    <p:extLst>
      <p:ext uri="{BB962C8B-B14F-4D97-AF65-F5344CB8AC3E}">
        <p14:creationId xmlns:p14="http://schemas.microsoft.com/office/powerpoint/2010/main" val="25145318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5. Inventory Management</a:t>
            </a:r>
            <a:endParaRPr lang="ja-JP" altLang="en-US" sz="2800" dirty="0">
              <a:latin typeface="Calibri" panose="020F0502020204030204" pitchFamily="34" charset="0"/>
            </a:endParaRPr>
          </a:p>
        </p:txBody>
      </p:sp>
      <p:sp>
        <p:nvSpPr>
          <p:cNvPr id="37"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Physical Inventory</a:t>
            </a:r>
            <a:endParaRPr lang="ja-JP" altLang="en-US" b="1" dirty="0">
              <a:solidFill>
                <a:srgbClr val="FFC000"/>
              </a:solidFill>
              <a:latin typeface="Calibri" panose="020F0502020204030204" pitchFamily="34" charset="0"/>
            </a:endParaRPr>
          </a:p>
        </p:txBody>
      </p:sp>
      <p:sp>
        <p:nvSpPr>
          <p:cNvPr id="6" name="Rectangle 4"/>
          <p:cNvSpPr txBox="1">
            <a:spLocks noChangeArrowheads="1"/>
          </p:cNvSpPr>
          <p:nvPr/>
        </p:nvSpPr>
        <p:spPr>
          <a:xfrm>
            <a:off x="152400" y="981075"/>
            <a:ext cx="8839200" cy="5256213"/>
          </a:xfrm>
          <a:prstGeom prst="rect">
            <a:avLst/>
          </a:prstGeom>
        </p:spPr>
        <p:txBody>
          <a:bodyPr lIns="90000"/>
          <a:lstStyle>
            <a:lvl1pPr marL="0" marR="0" indent="0" algn="l" defTabSz="609555" rtl="0" eaLnBrk="1" fontAlgn="ctr" latinLnBrk="0" hangingPunct="1">
              <a:lnSpc>
                <a:spcPct val="100000"/>
              </a:lnSpc>
              <a:spcBef>
                <a:spcPts val="0"/>
              </a:spcBef>
              <a:spcAft>
                <a:spcPct val="0"/>
              </a:spcAft>
              <a:buClrTx/>
              <a:buSzTx/>
              <a:buFontTx/>
              <a:buNone/>
              <a:tabLst/>
              <a:defRPr kumimoji="1" sz="2000" b="0" i="0" kern="1200" spc="100" baseline="0">
                <a:solidFill>
                  <a:schemeClr val="tx1"/>
                </a:solidFill>
                <a:latin typeface="+mn-lt"/>
                <a:ea typeface="HGPGothicE" charset="-128"/>
                <a:cs typeface="HGPGothicE" charset="-128"/>
              </a:defRPr>
            </a:lvl1pPr>
            <a:lvl2pPr marL="609555" indent="0" algn="l" defTabSz="534552" rtl="0" eaLnBrk="1" fontAlgn="ctr" hangingPunct="1">
              <a:spcBef>
                <a:spcPts val="0"/>
              </a:spcBef>
              <a:spcAft>
                <a:spcPct val="0"/>
              </a:spcAft>
              <a:buFontTx/>
              <a:buNone/>
              <a:defRPr kumimoji="1" sz="2000" b="0" i="0" kern="1200" spc="100">
                <a:solidFill>
                  <a:schemeClr val="tx1"/>
                </a:solidFill>
                <a:latin typeface="HGPGothicE" charset="-128"/>
                <a:ea typeface="HGPGothicE" charset="-128"/>
                <a:cs typeface="HGPGothicE" charset="-128"/>
              </a:defRPr>
            </a:lvl2pPr>
            <a:lvl3pPr marL="1219108" indent="0" algn="l" defTabSz="534552" rtl="0" eaLnBrk="1" fontAlgn="ctr" hangingPunct="1">
              <a:spcBef>
                <a:spcPts val="0"/>
              </a:spcBef>
              <a:spcAft>
                <a:spcPct val="0"/>
              </a:spcAft>
              <a:buFontTx/>
              <a:buNone/>
              <a:defRPr kumimoji="1" sz="2000" b="0" i="0" kern="1200" spc="100">
                <a:solidFill>
                  <a:schemeClr val="tx1"/>
                </a:solidFill>
                <a:latin typeface="HGPGothicE" charset="-128"/>
                <a:ea typeface="HGPGothicE" charset="-128"/>
                <a:cs typeface="HGPGothicE" charset="-128"/>
              </a:defRPr>
            </a:lvl3pPr>
            <a:lvl4pPr marL="1828664" indent="0" algn="l" defTabSz="534552" rtl="0" eaLnBrk="1" fontAlgn="base" hangingPunct="1">
              <a:spcBef>
                <a:spcPct val="20000"/>
              </a:spcBef>
              <a:spcAft>
                <a:spcPct val="0"/>
              </a:spcAft>
              <a:buFontTx/>
              <a:buNone/>
              <a:defRPr kumimoji="1" sz="2339" kern="1200">
                <a:solidFill>
                  <a:schemeClr val="tx2"/>
                </a:solidFill>
                <a:latin typeface="Arial"/>
                <a:ea typeface="+mn-ea"/>
                <a:cs typeface="Arial"/>
              </a:defRPr>
            </a:lvl4pPr>
            <a:lvl5pPr marL="2438218" indent="0" algn="l" defTabSz="534552" rtl="0" eaLnBrk="1" fontAlgn="base" hangingPunct="1">
              <a:spcBef>
                <a:spcPct val="20000"/>
              </a:spcBef>
              <a:spcAft>
                <a:spcPct val="0"/>
              </a:spcAft>
              <a:buFontTx/>
              <a:buNone/>
              <a:defRPr kumimoji="1" sz="2339" kern="1200">
                <a:solidFill>
                  <a:schemeClr val="tx2"/>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buClr>
                <a:schemeClr val="bg1">
                  <a:lumMod val="85000"/>
                </a:schemeClr>
              </a:buClr>
            </a:pPr>
            <a:r>
              <a:rPr lang="en-US" altLang="en-US" sz="1800" b="1" dirty="0" smtClean="0"/>
              <a:t>Procedure :</a:t>
            </a:r>
          </a:p>
          <a:p>
            <a:pPr lvl="1">
              <a:buClr>
                <a:schemeClr val="bg1">
                  <a:lumMod val="85000"/>
                </a:schemeClr>
              </a:buClr>
            </a:pPr>
            <a:r>
              <a:rPr lang="en-US" altLang="en-US" sz="1800" dirty="0" smtClean="0"/>
              <a:t>Periodic</a:t>
            </a:r>
          </a:p>
          <a:p>
            <a:pPr lvl="1">
              <a:buClr>
                <a:schemeClr val="bg1">
                  <a:lumMod val="85000"/>
                </a:schemeClr>
              </a:buClr>
            </a:pPr>
            <a:r>
              <a:rPr lang="en-US" altLang="en-US" sz="1800" dirty="0" smtClean="0"/>
              <a:t>Cycle Counting</a:t>
            </a:r>
          </a:p>
          <a:p>
            <a:pPr lvl="1">
              <a:buClr>
                <a:schemeClr val="bg1">
                  <a:lumMod val="85000"/>
                </a:schemeClr>
              </a:buClr>
            </a:pPr>
            <a:r>
              <a:rPr lang="en-US" altLang="en-US" sz="1800" dirty="0" smtClean="0"/>
              <a:t>Ad-hoc</a:t>
            </a:r>
          </a:p>
          <a:p>
            <a:pPr lvl="1">
              <a:buClr>
                <a:schemeClr val="bg1">
                  <a:lumMod val="85000"/>
                </a:schemeClr>
              </a:buClr>
            </a:pPr>
            <a:endParaRPr lang="en-US" altLang="en-US" sz="1800" dirty="0" smtClean="0"/>
          </a:p>
          <a:p>
            <a:pPr>
              <a:buClr>
                <a:schemeClr val="bg1">
                  <a:lumMod val="85000"/>
                </a:schemeClr>
              </a:buClr>
            </a:pPr>
            <a:r>
              <a:rPr lang="en-US" altLang="en-US" sz="1800" b="1" dirty="0" smtClean="0"/>
              <a:t>Process :</a:t>
            </a:r>
          </a:p>
          <a:p>
            <a:pPr lvl="1">
              <a:buClr>
                <a:schemeClr val="bg1">
                  <a:lumMod val="85000"/>
                </a:schemeClr>
              </a:buClr>
            </a:pPr>
            <a:r>
              <a:rPr lang="en-US" altLang="en-US" sz="1800" dirty="0" smtClean="0"/>
              <a:t>Preparation</a:t>
            </a:r>
          </a:p>
          <a:p>
            <a:pPr lvl="2">
              <a:buClr>
                <a:schemeClr val="bg1">
                  <a:lumMod val="85000"/>
                </a:schemeClr>
              </a:buClr>
            </a:pPr>
            <a:r>
              <a:rPr lang="en-US" altLang="en-US" sz="1800" dirty="0" smtClean="0"/>
              <a:t>Create Physical Inventory Document</a:t>
            </a:r>
          </a:p>
          <a:p>
            <a:pPr lvl="2">
              <a:buClr>
                <a:schemeClr val="bg1">
                  <a:lumMod val="85000"/>
                </a:schemeClr>
              </a:buClr>
            </a:pPr>
            <a:r>
              <a:rPr lang="en-US" altLang="en-US" sz="1800" dirty="0" smtClean="0"/>
              <a:t>Block material for posting</a:t>
            </a:r>
          </a:p>
          <a:p>
            <a:pPr lvl="2">
              <a:buClr>
                <a:schemeClr val="bg1">
                  <a:lumMod val="85000"/>
                </a:schemeClr>
              </a:buClr>
            </a:pPr>
            <a:r>
              <a:rPr lang="en-US" altLang="en-US" sz="1800" dirty="0" smtClean="0"/>
              <a:t>Print &amp; distribute Physical Inventory Document</a:t>
            </a:r>
          </a:p>
          <a:p>
            <a:pPr lvl="1">
              <a:buClr>
                <a:schemeClr val="bg1">
                  <a:lumMod val="85000"/>
                </a:schemeClr>
              </a:buClr>
            </a:pPr>
            <a:r>
              <a:rPr lang="en-US" altLang="en-US" sz="1800" dirty="0" smtClean="0"/>
              <a:t>Physical Inventory Count</a:t>
            </a:r>
          </a:p>
          <a:p>
            <a:pPr lvl="1">
              <a:buClr>
                <a:schemeClr val="bg1">
                  <a:lumMod val="85000"/>
                </a:schemeClr>
              </a:buClr>
            </a:pPr>
            <a:r>
              <a:rPr lang="en-US" altLang="en-US" sz="1800" dirty="0" smtClean="0"/>
              <a:t>Physical Inventory Analysis</a:t>
            </a:r>
          </a:p>
          <a:p>
            <a:pPr lvl="2">
              <a:buClr>
                <a:schemeClr val="bg1">
                  <a:lumMod val="85000"/>
                </a:schemeClr>
              </a:buClr>
            </a:pPr>
            <a:r>
              <a:rPr lang="en-US" altLang="en-US" sz="1800" dirty="0" smtClean="0"/>
              <a:t>Enter the result into the system, recount if necessary, posting the difference.</a:t>
            </a:r>
          </a:p>
          <a:p>
            <a:pPr lvl="1"/>
            <a:endParaRPr lang="en-US" altLang="en-US" dirty="0" smtClean="0"/>
          </a:p>
          <a:p>
            <a:endParaRPr lang="en-US" altLang="en-US" dirty="0" smtClean="0"/>
          </a:p>
        </p:txBody>
      </p:sp>
    </p:spTree>
    <p:extLst>
      <p:ext uri="{BB962C8B-B14F-4D97-AF65-F5344CB8AC3E}">
        <p14:creationId xmlns:p14="http://schemas.microsoft.com/office/powerpoint/2010/main" val="96135070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0"/>
          </p:nvPr>
        </p:nvSpPr>
        <p:spPr/>
        <p:txBody>
          <a:bodyPr>
            <a:normAutofit/>
          </a:bodyPr>
          <a:lstStyle/>
          <a:p>
            <a:r>
              <a:rPr lang="en-US" altLang="ja-JP" sz="2800" dirty="0">
                <a:latin typeface="Calibri" panose="020F0502020204030204" pitchFamily="34" charset="0"/>
              </a:rPr>
              <a:t>INDEX</a:t>
            </a:r>
            <a:endParaRPr kumimoji="1" lang="ja-JP" altLang="en-US" sz="2800" dirty="0">
              <a:latin typeface="Calibri" panose="020F0502020204030204" pitchFamily="34" charset="0"/>
            </a:endParaRPr>
          </a:p>
        </p:txBody>
      </p:sp>
      <p:sp>
        <p:nvSpPr>
          <p:cNvPr id="7" name="Rectangle 50"/>
          <p:cNvSpPr>
            <a:spLocks noChangeArrowheads="1"/>
          </p:cNvSpPr>
          <p:nvPr/>
        </p:nvSpPr>
        <p:spPr bwMode="auto">
          <a:xfrm>
            <a:off x="204817" y="867742"/>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1</a:t>
            </a:r>
          </a:p>
        </p:txBody>
      </p:sp>
      <p:sp>
        <p:nvSpPr>
          <p:cNvPr id="13" name="Rectangle 50"/>
          <p:cNvSpPr>
            <a:spLocks noChangeArrowheads="1"/>
          </p:cNvSpPr>
          <p:nvPr/>
        </p:nvSpPr>
        <p:spPr bwMode="auto">
          <a:xfrm>
            <a:off x="204833" y="1513271"/>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2</a:t>
            </a:r>
          </a:p>
        </p:txBody>
      </p:sp>
      <p:sp>
        <p:nvSpPr>
          <p:cNvPr id="14" name="Rectangle 50"/>
          <p:cNvSpPr>
            <a:spLocks noChangeArrowheads="1"/>
          </p:cNvSpPr>
          <p:nvPr/>
        </p:nvSpPr>
        <p:spPr bwMode="auto">
          <a:xfrm>
            <a:off x="720934" y="1510930"/>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Materials Management Overview</a:t>
            </a:r>
          </a:p>
        </p:txBody>
      </p:sp>
      <p:sp>
        <p:nvSpPr>
          <p:cNvPr id="8" name="Rectangle 50">
            <a:extLst>
              <a:ext uri="{FF2B5EF4-FFF2-40B4-BE49-F238E27FC236}">
                <a16:creationId xmlns="" xmlns:a16="http://schemas.microsoft.com/office/drawing/2014/main" id="{4BD33C7B-6577-40FA-A315-0C91097558DE}"/>
              </a:ext>
            </a:extLst>
          </p:cNvPr>
          <p:cNvSpPr>
            <a:spLocks noChangeArrowheads="1"/>
          </p:cNvSpPr>
          <p:nvPr/>
        </p:nvSpPr>
        <p:spPr bwMode="auto">
          <a:xfrm>
            <a:off x="204833" y="2158800"/>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3</a:t>
            </a:r>
          </a:p>
        </p:txBody>
      </p:sp>
      <p:sp>
        <p:nvSpPr>
          <p:cNvPr id="10" name="Rectangle 50">
            <a:extLst>
              <a:ext uri="{FF2B5EF4-FFF2-40B4-BE49-F238E27FC236}">
                <a16:creationId xmlns="" xmlns:a16="http://schemas.microsoft.com/office/drawing/2014/main" id="{D9A5D3EF-AC71-4D12-A081-157DB7424086}"/>
              </a:ext>
            </a:extLst>
          </p:cNvPr>
          <p:cNvSpPr>
            <a:spLocks noChangeArrowheads="1"/>
          </p:cNvSpPr>
          <p:nvPr/>
        </p:nvSpPr>
        <p:spPr bwMode="auto">
          <a:xfrm>
            <a:off x="720934" y="2156459"/>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Master Data</a:t>
            </a:r>
          </a:p>
        </p:txBody>
      </p:sp>
      <p:sp>
        <p:nvSpPr>
          <p:cNvPr id="11" name="Rectangle 50">
            <a:extLst>
              <a:ext uri="{FF2B5EF4-FFF2-40B4-BE49-F238E27FC236}">
                <a16:creationId xmlns="" xmlns:a16="http://schemas.microsoft.com/office/drawing/2014/main" id="{D94D85C1-24AF-4E36-970D-9A19935FD4E5}"/>
              </a:ext>
            </a:extLst>
          </p:cNvPr>
          <p:cNvSpPr>
            <a:spLocks noChangeArrowheads="1"/>
          </p:cNvSpPr>
          <p:nvPr/>
        </p:nvSpPr>
        <p:spPr bwMode="auto">
          <a:xfrm>
            <a:off x="204817" y="2810362"/>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4</a:t>
            </a:r>
          </a:p>
        </p:txBody>
      </p:sp>
      <p:sp>
        <p:nvSpPr>
          <p:cNvPr id="12"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04833" y="3455891"/>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5</a:t>
            </a:r>
          </a:p>
        </p:txBody>
      </p:sp>
      <p:sp>
        <p:nvSpPr>
          <p:cNvPr id="16"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0934" y="3453550"/>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Inventory Management</a:t>
            </a:r>
          </a:p>
        </p:txBody>
      </p:sp>
      <p:sp>
        <p:nvSpPr>
          <p:cNvPr id="19" name="Rectangle 50">
            <a:extLst>
              <a:ext uri="{FF2B5EF4-FFF2-40B4-BE49-F238E27FC236}">
                <a16:creationId xmlns="" xmlns:a16="http://schemas.microsoft.com/office/drawing/2014/main" id="{5E6ECDD0-618C-419C-A9BE-3B3A4EB9FB00}"/>
              </a:ext>
            </a:extLst>
          </p:cNvPr>
          <p:cNvSpPr>
            <a:spLocks noChangeArrowheads="1"/>
          </p:cNvSpPr>
          <p:nvPr/>
        </p:nvSpPr>
        <p:spPr bwMode="auto">
          <a:xfrm>
            <a:off x="716268" y="2810362"/>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Procurement</a:t>
            </a:r>
          </a:p>
        </p:txBody>
      </p:sp>
      <p:sp>
        <p:nvSpPr>
          <p:cNvPr id="17" name="Rectangle 50"/>
          <p:cNvSpPr>
            <a:spLocks noChangeArrowheads="1"/>
          </p:cNvSpPr>
          <p:nvPr/>
        </p:nvSpPr>
        <p:spPr bwMode="auto">
          <a:xfrm>
            <a:off x="716267" y="870556"/>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Objective</a:t>
            </a:r>
          </a:p>
        </p:txBody>
      </p:sp>
      <p:sp>
        <p:nvSpPr>
          <p:cNvPr id="18"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04817" y="5373216"/>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smtClean="0">
                <a:solidFill>
                  <a:srgbClr val="FFFFFF"/>
                </a:solidFill>
                <a:latin typeface="Calibri" panose="020F0502020204030204" pitchFamily="34" charset="0"/>
              </a:rPr>
              <a:t>8</a:t>
            </a:r>
            <a:endParaRPr lang="en-US" altLang="ja-JP" sz="2800" b="1" dirty="0">
              <a:solidFill>
                <a:srgbClr val="FFFFFF"/>
              </a:solidFill>
              <a:latin typeface="Calibri" panose="020F0502020204030204" pitchFamily="34" charset="0"/>
            </a:endParaRPr>
          </a:p>
        </p:txBody>
      </p:sp>
      <p:sp>
        <p:nvSpPr>
          <p:cNvPr id="21"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0934" y="5386596"/>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Invoice Verification</a:t>
            </a:r>
          </a:p>
        </p:txBody>
      </p:sp>
      <p:sp>
        <p:nvSpPr>
          <p:cNvPr id="22" name="Rectangle 50">
            <a:extLst>
              <a:ext uri="{FF2B5EF4-FFF2-40B4-BE49-F238E27FC236}">
                <a16:creationId xmlns="" xmlns:a16="http://schemas.microsoft.com/office/drawing/2014/main" id="{D94D85C1-24AF-4E36-970D-9A19935FD4E5}"/>
              </a:ext>
            </a:extLst>
          </p:cNvPr>
          <p:cNvSpPr>
            <a:spLocks noChangeArrowheads="1"/>
          </p:cNvSpPr>
          <p:nvPr/>
        </p:nvSpPr>
        <p:spPr bwMode="auto">
          <a:xfrm>
            <a:off x="210664" y="4106119"/>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6</a:t>
            </a:r>
          </a:p>
        </p:txBody>
      </p:sp>
      <p:sp>
        <p:nvSpPr>
          <p:cNvPr id="23"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10680" y="4751648"/>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7</a:t>
            </a:r>
          </a:p>
        </p:txBody>
      </p:sp>
      <p:sp>
        <p:nvSpPr>
          <p:cNvPr id="24"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6781" y="4749307"/>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Serial Number Management</a:t>
            </a:r>
          </a:p>
        </p:txBody>
      </p:sp>
      <p:sp>
        <p:nvSpPr>
          <p:cNvPr id="25" name="Rectangle 50">
            <a:extLst>
              <a:ext uri="{FF2B5EF4-FFF2-40B4-BE49-F238E27FC236}">
                <a16:creationId xmlns="" xmlns:a16="http://schemas.microsoft.com/office/drawing/2014/main" id="{5E6ECDD0-618C-419C-A9BE-3B3A4EB9FB00}"/>
              </a:ext>
            </a:extLst>
          </p:cNvPr>
          <p:cNvSpPr>
            <a:spLocks noChangeArrowheads="1"/>
          </p:cNvSpPr>
          <p:nvPr/>
        </p:nvSpPr>
        <p:spPr bwMode="auto">
          <a:xfrm>
            <a:off x="722115" y="4106119"/>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latin typeface="Calibri" panose="020F0502020204030204" pitchFamily="34" charset="0"/>
              </a:rPr>
              <a:t>Batch Management</a:t>
            </a:r>
          </a:p>
        </p:txBody>
      </p:sp>
    </p:spTree>
    <p:extLst>
      <p:ext uri="{BB962C8B-B14F-4D97-AF65-F5344CB8AC3E}">
        <p14:creationId xmlns:p14="http://schemas.microsoft.com/office/powerpoint/2010/main" val="30468719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6. Batch Management</a:t>
            </a:r>
            <a:endParaRPr lang="ja-JP" altLang="en-US" sz="2800" dirty="0">
              <a:latin typeface="Calibri" panose="020F0502020204030204" pitchFamily="34" charset="0"/>
            </a:endParaRPr>
          </a:p>
        </p:txBody>
      </p:sp>
      <p:sp>
        <p:nvSpPr>
          <p:cNvPr id="860"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endParaRPr lang="ja-JP" altLang="en-US" b="1" dirty="0">
              <a:solidFill>
                <a:srgbClr val="FFC000"/>
              </a:solidFill>
              <a:latin typeface="Calibri" panose="020F0502020204030204" pitchFamily="34" charset="0"/>
            </a:endParaRPr>
          </a:p>
        </p:txBody>
      </p:sp>
      <p:sp>
        <p:nvSpPr>
          <p:cNvPr id="6" name="Rectangle 4"/>
          <p:cNvSpPr txBox="1">
            <a:spLocks noChangeArrowheads="1"/>
          </p:cNvSpPr>
          <p:nvPr/>
        </p:nvSpPr>
        <p:spPr>
          <a:xfrm>
            <a:off x="175500" y="803124"/>
            <a:ext cx="9566817" cy="5256213"/>
          </a:xfrm>
          <a:prstGeom prst="rect">
            <a:avLst/>
          </a:prstGeom>
        </p:spPr>
        <p:txBody>
          <a:bodyPr lIns="90000"/>
          <a:lstStyle>
            <a:lvl1pPr marL="0" marR="0" indent="0" algn="l" defTabSz="609555" rtl="0" eaLnBrk="1" fontAlgn="ctr" latinLnBrk="0" hangingPunct="1">
              <a:lnSpc>
                <a:spcPct val="100000"/>
              </a:lnSpc>
              <a:spcBef>
                <a:spcPts val="0"/>
              </a:spcBef>
              <a:spcAft>
                <a:spcPct val="0"/>
              </a:spcAft>
              <a:buClrTx/>
              <a:buSzTx/>
              <a:buFontTx/>
              <a:buNone/>
              <a:tabLst/>
              <a:defRPr kumimoji="1" sz="2000" b="0" i="0" kern="1200" spc="100" baseline="0">
                <a:solidFill>
                  <a:schemeClr val="tx1"/>
                </a:solidFill>
                <a:latin typeface="+mn-lt"/>
                <a:ea typeface="HGPGothicE" charset="-128"/>
                <a:cs typeface="HGPGothicE" charset="-128"/>
              </a:defRPr>
            </a:lvl1pPr>
            <a:lvl2pPr marL="609555" indent="0" algn="l" defTabSz="534552" rtl="0" eaLnBrk="1" fontAlgn="ctr" hangingPunct="1">
              <a:spcBef>
                <a:spcPts val="0"/>
              </a:spcBef>
              <a:spcAft>
                <a:spcPct val="0"/>
              </a:spcAft>
              <a:buFontTx/>
              <a:buNone/>
              <a:defRPr kumimoji="1" sz="2000" b="0" i="0" kern="1200" spc="100">
                <a:solidFill>
                  <a:schemeClr val="tx1"/>
                </a:solidFill>
                <a:latin typeface="HGPGothicE" charset="-128"/>
                <a:ea typeface="HGPGothicE" charset="-128"/>
                <a:cs typeface="HGPGothicE" charset="-128"/>
              </a:defRPr>
            </a:lvl2pPr>
            <a:lvl3pPr marL="1219108" indent="0" algn="l" defTabSz="534552" rtl="0" eaLnBrk="1" fontAlgn="ctr" hangingPunct="1">
              <a:spcBef>
                <a:spcPts val="0"/>
              </a:spcBef>
              <a:spcAft>
                <a:spcPct val="0"/>
              </a:spcAft>
              <a:buFontTx/>
              <a:buNone/>
              <a:defRPr kumimoji="1" sz="2000" b="0" i="0" kern="1200" spc="100">
                <a:solidFill>
                  <a:schemeClr val="tx1"/>
                </a:solidFill>
                <a:latin typeface="HGPGothicE" charset="-128"/>
                <a:ea typeface="HGPGothicE" charset="-128"/>
                <a:cs typeface="HGPGothicE" charset="-128"/>
              </a:defRPr>
            </a:lvl3pPr>
            <a:lvl4pPr marL="1828664" indent="0" algn="l" defTabSz="534552" rtl="0" eaLnBrk="1" fontAlgn="base" hangingPunct="1">
              <a:spcBef>
                <a:spcPct val="20000"/>
              </a:spcBef>
              <a:spcAft>
                <a:spcPct val="0"/>
              </a:spcAft>
              <a:buFontTx/>
              <a:buNone/>
              <a:defRPr kumimoji="1" sz="2339" kern="1200">
                <a:solidFill>
                  <a:schemeClr val="tx2"/>
                </a:solidFill>
                <a:latin typeface="Arial"/>
                <a:ea typeface="+mn-ea"/>
                <a:cs typeface="Arial"/>
              </a:defRPr>
            </a:lvl4pPr>
            <a:lvl5pPr marL="2438218" indent="0" algn="l" defTabSz="534552" rtl="0" eaLnBrk="1" fontAlgn="base" hangingPunct="1">
              <a:spcBef>
                <a:spcPct val="20000"/>
              </a:spcBef>
              <a:spcAft>
                <a:spcPct val="0"/>
              </a:spcAft>
              <a:buFontTx/>
              <a:buNone/>
              <a:defRPr kumimoji="1" sz="2339" kern="1200">
                <a:solidFill>
                  <a:schemeClr val="tx2"/>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buClr>
                <a:schemeClr val="bg1">
                  <a:lumMod val="85000"/>
                </a:schemeClr>
              </a:buClr>
            </a:pPr>
            <a:r>
              <a:rPr lang="en-US" altLang="en-US" b="1" dirty="0" smtClean="0"/>
              <a:t>What is Batch Management?</a:t>
            </a:r>
            <a:endParaRPr lang="en-US" altLang="en-US" b="1" dirty="0"/>
          </a:p>
          <a:p>
            <a:pPr>
              <a:buClr>
                <a:schemeClr val="bg1">
                  <a:lumMod val="85000"/>
                </a:schemeClr>
              </a:buClr>
            </a:pPr>
            <a:r>
              <a:rPr lang="en-US" altLang="en-US" sz="1800" b="1" dirty="0" smtClean="0"/>
              <a:t>“</a:t>
            </a:r>
            <a:r>
              <a:rPr lang="en-SG" dirty="0" smtClean="0"/>
              <a:t>A </a:t>
            </a:r>
            <a:r>
              <a:rPr lang="en-SG" dirty="0"/>
              <a:t>batch </a:t>
            </a:r>
            <a:r>
              <a:rPr lang="en-SG" dirty="0" smtClean="0"/>
              <a:t>is a quantity of material representing </a:t>
            </a:r>
            <a:r>
              <a:rPr lang="en-SG" dirty="0"/>
              <a:t>a homogeneous unit with unique specifications. A Batch is a subset of the total quantity of a material held in </a:t>
            </a:r>
            <a:r>
              <a:rPr lang="en-SG" dirty="0" smtClean="0"/>
              <a:t>stock”</a:t>
            </a:r>
          </a:p>
          <a:p>
            <a:pPr>
              <a:buClr>
                <a:schemeClr val="bg1">
                  <a:lumMod val="85000"/>
                </a:schemeClr>
              </a:buClr>
            </a:pPr>
            <a:endParaRPr lang="en-SG" dirty="0" smtClean="0"/>
          </a:p>
          <a:p>
            <a:pPr>
              <a:buClr>
                <a:schemeClr val="bg1">
                  <a:lumMod val="85000"/>
                </a:schemeClr>
              </a:buClr>
            </a:pPr>
            <a:r>
              <a:rPr lang="en-SG" b="1" dirty="0" smtClean="0"/>
              <a:t>Levels of Batch Uniqueness</a:t>
            </a:r>
            <a:r>
              <a:rPr lang="en-SG" dirty="0" smtClean="0"/>
              <a:t/>
            </a:r>
            <a:br>
              <a:rPr lang="en-SG" dirty="0" smtClean="0"/>
            </a:br>
            <a:endParaRPr lang="en-SG" dirty="0" smtClean="0"/>
          </a:p>
          <a:p>
            <a:pPr>
              <a:buClr>
                <a:schemeClr val="bg1">
                  <a:lumMod val="85000"/>
                </a:schemeClr>
              </a:buClr>
            </a:pPr>
            <a:endParaRPr lang="en-US" altLang="en-US" dirty="0" smtClean="0"/>
          </a:p>
        </p:txBody>
      </p:sp>
      <p:pic>
        <p:nvPicPr>
          <p:cNvPr id="2" name="Picture 1"/>
          <p:cNvPicPr>
            <a:picLocks noChangeAspect="1"/>
          </p:cNvPicPr>
          <p:nvPr/>
        </p:nvPicPr>
        <p:blipFill>
          <a:blip r:embed="rId3"/>
          <a:stretch>
            <a:fillRect/>
          </a:stretch>
        </p:blipFill>
        <p:spPr>
          <a:xfrm>
            <a:off x="257143" y="2663782"/>
            <a:ext cx="5882399" cy="3621155"/>
          </a:xfrm>
          <a:prstGeom prst="rect">
            <a:avLst/>
          </a:prstGeom>
        </p:spPr>
      </p:pic>
    </p:spTree>
    <p:extLst>
      <p:ext uri="{BB962C8B-B14F-4D97-AF65-F5344CB8AC3E}">
        <p14:creationId xmlns:p14="http://schemas.microsoft.com/office/powerpoint/2010/main" val="12259733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2. Materials Management Overview</a:t>
            </a:r>
            <a:endParaRPr lang="ja-JP" altLang="en-US" sz="2800" dirty="0">
              <a:latin typeface="Calibri" panose="020F0502020204030204" pitchFamily="34" charset="0"/>
            </a:endParaRPr>
          </a:p>
        </p:txBody>
      </p:sp>
      <p:sp>
        <p:nvSpPr>
          <p:cNvPr id="4" name="Rectangle 30"/>
          <p:cNvSpPr>
            <a:spLocks noChangeArrowheads="1"/>
          </p:cNvSpPr>
          <p:nvPr/>
        </p:nvSpPr>
        <p:spPr bwMode="auto">
          <a:xfrm>
            <a:off x="1416622" y="2132856"/>
            <a:ext cx="2160240" cy="2164695"/>
          </a:xfrm>
          <a:prstGeom prst="rect">
            <a:avLst/>
          </a:prstGeom>
          <a:solidFill>
            <a:srgbClr val="808080"/>
          </a:solidFill>
          <a:ln w="127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914400" fontAlgn="base">
              <a:spcBef>
                <a:spcPct val="0"/>
              </a:spcBef>
              <a:spcAft>
                <a:spcPct val="0"/>
              </a:spcAft>
              <a:defRPr/>
            </a:pPr>
            <a:r>
              <a:rPr kumimoji="0" lang="en-US" sz="1200" b="1" kern="0" dirty="0">
                <a:solidFill>
                  <a:srgbClr val="000000"/>
                </a:solidFill>
                <a:cs typeface="Arial" charset="0"/>
              </a:rPr>
              <a:t> </a:t>
            </a:r>
          </a:p>
        </p:txBody>
      </p:sp>
      <p:sp>
        <p:nvSpPr>
          <p:cNvPr id="6" name="Rectangle 31"/>
          <p:cNvSpPr>
            <a:spLocks noChangeArrowheads="1"/>
          </p:cNvSpPr>
          <p:nvPr/>
        </p:nvSpPr>
        <p:spPr bwMode="auto">
          <a:xfrm>
            <a:off x="1815480" y="2425035"/>
            <a:ext cx="1553716" cy="381000"/>
          </a:xfrm>
          <a:prstGeom prst="rect">
            <a:avLst/>
          </a:prstGeom>
          <a:solidFill>
            <a:srgbClr val="808080"/>
          </a:solidFill>
          <a:ln w="127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fontAlgn="base">
              <a:spcBef>
                <a:spcPct val="0"/>
              </a:spcBef>
              <a:spcAft>
                <a:spcPct val="0"/>
              </a:spcAft>
              <a:defRPr/>
            </a:pPr>
            <a:r>
              <a:rPr kumimoji="0" lang="en-US" sz="1200" kern="0" dirty="0" smtClean="0">
                <a:solidFill>
                  <a:srgbClr val="000000"/>
                </a:solidFill>
                <a:cs typeface="Arial" charset="0"/>
              </a:rPr>
              <a:t>Purchase Requisitions</a:t>
            </a:r>
            <a:endParaRPr kumimoji="0" lang="en-US" sz="1200" kern="0" dirty="0">
              <a:solidFill>
                <a:srgbClr val="000000"/>
              </a:solidFill>
              <a:cs typeface="Arial" charset="0"/>
            </a:endParaRPr>
          </a:p>
        </p:txBody>
      </p:sp>
      <p:sp>
        <p:nvSpPr>
          <p:cNvPr id="7" name="Rectangle 32"/>
          <p:cNvSpPr>
            <a:spLocks noChangeArrowheads="1"/>
          </p:cNvSpPr>
          <p:nvPr/>
        </p:nvSpPr>
        <p:spPr bwMode="auto">
          <a:xfrm>
            <a:off x="5458480" y="3241204"/>
            <a:ext cx="2735252" cy="806742"/>
          </a:xfrm>
          <a:prstGeom prst="rect">
            <a:avLst/>
          </a:prstGeom>
          <a:solidFill>
            <a:srgbClr val="808080"/>
          </a:solidFill>
          <a:ln w="127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fontAlgn="base">
              <a:spcBef>
                <a:spcPct val="0"/>
              </a:spcBef>
              <a:spcAft>
                <a:spcPct val="0"/>
              </a:spcAft>
              <a:defRPr/>
            </a:pPr>
            <a:r>
              <a:rPr kumimoji="0" lang="en-US" sz="1200" kern="0" dirty="0" smtClean="0">
                <a:solidFill>
                  <a:srgbClr val="000000"/>
                </a:solidFill>
                <a:cs typeface="Arial" charset="0"/>
              </a:rPr>
              <a:t>Stock Control / Monitoring </a:t>
            </a:r>
          </a:p>
          <a:p>
            <a:pPr algn="ctr" defTabSz="914400" fontAlgn="base">
              <a:spcBef>
                <a:spcPct val="0"/>
              </a:spcBef>
              <a:spcAft>
                <a:spcPct val="0"/>
              </a:spcAft>
              <a:defRPr/>
            </a:pPr>
            <a:endParaRPr kumimoji="0" lang="en-US" sz="1200" kern="0" dirty="0" smtClean="0">
              <a:solidFill>
                <a:srgbClr val="000000"/>
              </a:solidFill>
              <a:cs typeface="Arial" charset="0"/>
            </a:endParaRPr>
          </a:p>
          <a:p>
            <a:pPr algn="ctr" defTabSz="914400" fontAlgn="base">
              <a:spcBef>
                <a:spcPct val="0"/>
              </a:spcBef>
              <a:spcAft>
                <a:spcPct val="0"/>
              </a:spcAft>
              <a:defRPr/>
            </a:pPr>
            <a:r>
              <a:rPr kumimoji="0" lang="en-US" sz="1200" kern="0" dirty="0" smtClean="0">
                <a:solidFill>
                  <a:srgbClr val="000000"/>
                </a:solidFill>
                <a:cs typeface="Arial" charset="0"/>
              </a:rPr>
              <a:t>Physical  Inventory Counting</a:t>
            </a:r>
            <a:endParaRPr kumimoji="0" lang="en-US" sz="1200" kern="0" dirty="0">
              <a:solidFill>
                <a:srgbClr val="000000"/>
              </a:solidFill>
              <a:cs typeface="Arial" charset="0"/>
            </a:endParaRPr>
          </a:p>
        </p:txBody>
      </p:sp>
      <p:sp>
        <p:nvSpPr>
          <p:cNvPr id="8" name="AutoShape 45"/>
          <p:cNvSpPr>
            <a:spLocks noChangeArrowheads="1"/>
          </p:cNvSpPr>
          <p:nvPr/>
        </p:nvSpPr>
        <p:spPr bwMode="auto">
          <a:xfrm>
            <a:off x="7194615" y="2060848"/>
            <a:ext cx="1295400" cy="1066800"/>
          </a:xfrm>
          <a:prstGeom prst="homePlate">
            <a:avLst>
              <a:gd name="adj" fmla="val 30357"/>
            </a:avLst>
          </a:prstGeom>
          <a:solidFill>
            <a:srgbClr val="808080"/>
          </a:solidFill>
          <a:ln w="12700" algn="ctr">
            <a:miter lim="800000"/>
            <a:headEnd/>
            <a:tailEnd/>
          </a:ln>
          <a:effectLst/>
          <a:scene3d>
            <a:camera prst="legacyObliqueBottomLeft"/>
            <a:lightRig rig="legacyFlat3" dir="t"/>
          </a:scene3d>
          <a:sp3d extrusionH="100000" prstMaterial="legacyMatte">
            <a:bevelT w="13500" h="13500" prst="angle"/>
            <a:bevelB w="13500" h="13500" prst="angle"/>
            <a:extrusionClr>
              <a:srgbClr val="80808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fontAlgn="base">
              <a:spcBef>
                <a:spcPct val="0"/>
              </a:spcBef>
              <a:spcAft>
                <a:spcPct val="0"/>
              </a:spcAft>
              <a:defRPr/>
            </a:pPr>
            <a:r>
              <a:rPr kumimoji="0" lang="en-US" sz="1200" b="1" kern="0">
                <a:solidFill>
                  <a:srgbClr val="FFFF66"/>
                </a:solidFill>
                <a:cs typeface="Arial" charset="0"/>
              </a:rPr>
              <a:t>Material </a:t>
            </a:r>
          </a:p>
          <a:p>
            <a:pPr defTabSz="914400" fontAlgn="base">
              <a:spcBef>
                <a:spcPct val="0"/>
              </a:spcBef>
              <a:spcAft>
                <a:spcPct val="0"/>
              </a:spcAft>
              <a:defRPr/>
            </a:pPr>
            <a:r>
              <a:rPr kumimoji="0" lang="en-US" sz="1200" b="1" kern="0">
                <a:solidFill>
                  <a:srgbClr val="FFFF66"/>
                </a:solidFill>
                <a:cs typeface="Arial" charset="0"/>
              </a:rPr>
              <a:t>Issuance</a:t>
            </a:r>
          </a:p>
        </p:txBody>
      </p:sp>
      <p:sp>
        <p:nvSpPr>
          <p:cNvPr id="9" name="Rectangle 52"/>
          <p:cNvSpPr>
            <a:spLocks noChangeArrowheads="1"/>
          </p:cNvSpPr>
          <p:nvPr/>
        </p:nvSpPr>
        <p:spPr bwMode="auto">
          <a:xfrm>
            <a:off x="1766888" y="1164287"/>
            <a:ext cx="1295400" cy="533400"/>
          </a:xfrm>
          <a:prstGeom prst="rect">
            <a:avLst/>
          </a:prstGeom>
          <a:solidFill>
            <a:srgbClr val="666699"/>
          </a:solidFill>
          <a:ln w="12700" algn="ctr">
            <a:miter lim="800000"/>
            <a:headEnd/>
            <a:tailEnd/>
          </a:ln>
          <a:effectLst/>
          <a:scene3d>
            <a:camera prst="legacyObliqueBottomLeft"/>
            <a:lightRig rig="legacyFlat3" dir="t"/>
          </a:scene3d>
          <a:sp3d extrusionH="100000" prstMaterial="legacyMatte">
            <a:bevelT w="13500" h="13500" prst="angle"/>
            <a:bevelB w="13500" h="13500" prst="angle"/>
            <a:extrusionClr>
              <a:srgbClr val="666699"/>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fontAlgn="base">
              <a:spcBef>
                <a:spcPct val="0"/>
              </a:spcBef>
              <a:spcAft>
                <a:spcPct val="0"/>
              </a:spcAft>
            </a:pPr>
            <a:r>
              <a:rPr lang="en-US" sz="1200">
                <a:solidFill>
                  <a:schemeClr val="bg1"/>
                </a:solidFill>
                <a:cs typeface="Arial" charset="0"/>
              </a:rPr>
              <a:t>    Procurement</a:t>
            </a:r>
          </a:p>
        </p:txBody>
      </p:sp>
      <p:sp>
        <p:nvSpPr>
          <p:cNvPr id="10" name="Rectangle 55"/>
          <p:cNvSpPr>
            <a:spLocks noChangeArrowheads="1"/>
          </p:cNvSpPr>
          <p:nvPr/>
        </p:nvSpPr>
        <p:spPr bwMode="auto">
          <a:xfrm>
            <a:off x="5174598" y="1164287"/>
            <a:ext cx="1782965" cy="533400"/>
          </a:xfrm>
          <a:prstGeom prst="rect">
            <a:avLst/>
          </a:prstGeom>
          <a:solidFill>
            <a:srgbClr val="666699"/>
          </a:solidFill>
          <a:ln w="12700" algn="ctr">
            <a:miter lim="800000"/>
            <a:headEnd/>
            <a:tailEnd/>
          </a:ln>
          <a:effectLst/>
          <a:scene3d>
            <a:camera prst="legacyObliqueBottomLeft"/>
            <a:lightRig rig="legacyFlat3" dir="t"/>
          </a:scene3d>
          <a:sp3d extrusionH="100000" prstMaterial="legacyMatte">
            <a:bevelT w="13500" h="13500" prst="angle"/>
            <a:bevelB w="13500" h="13500" prst="angle"/>
            <a:extrusionClr>
              <a:srgbClr val="666699"/>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fontAlgn="base">
              <a:spcBef>
                <a:spcPct val="0"/>
              </a:spcBef>
              <a:spcAft>
                <a:spcPct val="0"/>
              </a:spcAft>
            </a:pPr>
            <a:r>
              <a:rPr lang="en-US" sz="1200">
                <a:solidFill>
                  <a:schemeClr val="bg1"/>
                </a:solidFill>
                <a:cs typeface="Arial" charset="0"/>
              </a:rPr>
              <a:t>Inventory Management</a:t>
            </a:r>
          </a:p>
        </p:txBody>
      </p:sp>
      <p:sp>
        <p:nvSpPr>
          <p:cNvPr id="11" name="Rectangle 31"/>
          <p:cNvSpPr>
            <a:spLocks noChangeArrowheads="1"/>
          </p:cNvSpPr>
          <p:nvPr/>
        </p:nvSpPr>
        <p:spPr bwMode="auto">
          <a:xfrm>
            <a:off x="1799509" y="3050704"/>
            <a:ext cx="1553716" cy="381000"/>
          </a:xfrm>
          <a:prstGeom prst="rect">
            <a:avLst/>
          </a:prstGeom>
          <a:solidFill>
            <a:srgbClr val="808080"/>
          </a:solidFill>
          <a:ln w="127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fontAlgn="base">
              <a:spcBef>
                <a:spcPct val="0"/>
              </a:spcBef>
              <a:spcAft>
                <a:spcPct val="0"/>
              </a:spcAft>
              <a:defRPr/>
            </a:pPr>
            <a:r>
              <a:rPr kumimoji="0" lang="en-US" sz="1200" kern="0" dirty="0" smtClean="0">
                <a:solidFill>
                  <a:srgbClr val="000000"/>
                </a:solidFill>
                <a:cs typeface="Arial" charset="0"/>
              </a:rPr>
              <a:t>Purchase Orders</a:t>
            </a:r>
            <a:endParaRPr kumimoji="0" lang="en-US" sz="1200" kern="0" dirty="0">
              <a:solidFill>
                <a:srgbClr val="000000"/>
              </a:solidFill>
              <a:cs typeface="Arial" charset="0"/>
            </a:endParaRPr>
          </a:p>
        </p:txBody>
      </p:sp>
      <p:sp>
        <p:nvSpPr>
          <p:cNvPr id="12" name="AutoShape 45"/>
          <p:cNvSpPr>
            <a:spLocks noChangeArrowheads="1"/>
          </p:cNvSpPr>
          <p:nvPr/>
        </p:nvSpPr>
        <p:spPr bwMode="auto">
          <a:xfrm>
            <a:off x="4522068" y="2060848"/>
            <a:ext cx="1295400" cy="1066800"/>
          </a:xfrm>
          <a:prstGeom prst="homePlate">
            <a:avLst>
              <a:gd name="adj" fmla="val 30357"/>
            </a:avLst>
          </a:prstGeom>
          <a:solidFill>
            <a:srgbClr val="808080"/>
          </a:solidFill>
          <a:ln w="12700" algn="ctr">
            <a:miter lim="800000"/>
            <a:headEnd/>
            <a:tailEnd/>
          </a:ln>
          <a:effectLst/>
          <a:scene3d>
            <a:camera prst="legacyObliqueBottomLeft"/>
            <a:lightRig rig="legacyFlat3" dir="t"/>
          </a:scene3d>
          <a:sp3d extrusionH="100000" prstMaterial="legacyMatte">
            <a:bevelT w="13500" h="13500" prst="angle"/>
            <a:bevelB w="13500" h="13500" prst="angle"/>
            <a:extrusionClr>
              <a:srgbClr val="80808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fontAlgn="base">
              <a:spcBef>
                <a:spcPct val="0"/>
              </a:spcBef>
              <a:spcAft>
                <a:spcPct val="0"/>
              </a:spcAft>
              <a:defRPr/>
            </a:pPr>
            <a:r>
              <a:rPr kumimoji="0" lang="en-US" sz="1200" b="1" kern="0" dirty="0">
                <a:solidFill>
                  <a:srgbClr val="FFFF66"/>
                </a:solidFill>
                <a:cs typeface="Arial" charset="0"/>
              </a:rPr>
              <a:t>Material </a:t>
            </a:r>
          </a:p>
          <a:p>
            <a:pPr defTabSz="914400" fontAlgn="base">
              <a:spcBef>
                <a:spcPct val="0"/>
              </a:spcBef>
              <a:spcAft>
                <a:spcPct val="0"/>
              </a:spcAft>
              <a:defRPr/>
            </a:pPr>
            <a:r>
              <a:rPr kumimoji="0" lang="en-US" sz="1200" b="1" kern="0" dirty="0" smtClean="0">
                <a:solidFill>
                  <a:srgbClr val="FFFF66"/>
                </a:solidFill>
                <a:cs typeface="Arial" charset="0"/>
              </a:rPr>
              <a:t>Receipt</a:t>
            </a:r>
            <a:endParaRPr kumimoji="0" lang="en-US" sz="1200" b="1" kern="0" dirty="0">
              <a:solidFill>
                <a:srgbClr val="FFFF66"/>
              </a:solidFill>
              <a:cs typeface="Arial" charset="0"/>
            </a:endParaRPr>
          </a:p>
        </p:txBody>
      </p:sp>
      <p:sp>
        <p:nvSpPr>
          <p:cNvPr id="13" name="AutoShape 45"/>
          <p:cNvSpPr>
            <a:spLocks noChangeArrowheads="1"/>
          </p:cNvSpPr>
          <p:nvPr/>
        </p:nvSpPr>
        <p:spPr bwMode="auto">
          <a:xfrm>
            <a:off x="5850332" y="2060848"/>
            <a:ext cx="1295400" cy="1066800"/>
          </a:xfrm>
          <a:prstGeom prst="homePlate">
            <a:avLst>
              <a:gd name="adj" fmla="val 30357"/>
            </a:avLst>
          </a:prstGeom>
          <a:solidFill>
            <a:srgbClr val="808080"/>
          </a:solidFill>
          <a:ln w="12700" algn="ctr">
            <a:miter lim="800000"/>
            <a:headEnd/>
            <a:tailEnd/>
          </a:ln>
          <a:effectLst/>
          <a:scene3d>
            <a:camera prst="legacyObliqueBottomLeft"/>
            <a:lightRig rig="legacyFlat3" dir="t"/>
          </a:scene3d>
          <a:sp3d extrusionH="100000" prstMaterial="legacyMatte">
            <a:bevelT w="13500" h="13500" prst="angle"/>
            <a:bevelB w="13500" h="13500" prst="angle"/>
            <a:extrusionClr>
              <a:srgbClr val="80808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fontAlgn="base">
              <a:spcBef>
                <a:spcPct val="0"/>
              </a:spcBef>
              <a:spcAft>
                <a:spcPct val="0"/>
              </a:spcAft>
              <a:defRPr/>
            </a:pPr>
            <a:r>
              <a:rPr kumimoji="0" lang="en-US" sz="1200" b="1" kern="0" dirty="0" smtClean="0">
                <a:solidFill>
                  <a:srgbClr val="FFFF66"/>
                </a:solidFill>
                <a:cs typeface="Arial" charset="0"/>
              </a:rPr>
              <a:t>Transfer </a:t>
            </a:r>
          </a:p>
          <a:p>
            <a:pPr defTabSz="914400" fontAlgn="base">
              <a:spcBef>
                <a:spcPct val="0"/>
              </a:spcBef>
              <a:spcAft>
                <a:spcPct val="0"/>
              </a:spcAft>
              <a:defRPr/>
            </a:pPr>
            <a:r>
              <a:rPr kumimoji="0" lang="en-US" sz="1200" b="1" kern="0" dirty="0" smtClean="0">
                <a:solidFill>
                  <a:srgbClr val="FFFF66"/>
                </a:solidFill>
                <a:cs typeface="Arial" charset="0"/>
              </a:rPr>
              <a:t>Posting</a:t>
            </a:r>
            <a:endParaRPr kumimoji="0" lang="en-US" sz="1200" b="1" kern="0" dirty="0">
              <a:solidFill>
                <a:srgbClr val="FFFF66"/>
              </a:solidFill>
              <a:cs typeface="Arial" charset="0"/>
            </a:endParaRPr>
          </a:p>
        </p:txBody>
      </p:sp>
      <p:sp>
        <p:nvSpPr>
          <p:cNvPr id="14" name="Rectangle 31"/>
          <p:cNvSpPr>
            <a:spLocks noChangeArrowheads="1"/>
          </p:cNvSpPr>
          <p:nvPr/>
        </p:nvSpPr>
        <p:spPr bwMode="auto">
          <a:xfrm>
            <a:off x="866044" y="4349552"/>
            <a:ext cx="4392488" cy="1485784"/>
          </a:xfrm>
          <a:prstGeom prst="rect">
            <a:avLst/>
          </a:prstGeom>
          <a:noFill/>
          <a:ln w="12700" algn="ctr">
            <a:noFill/>
            <a:miter lim="800000"/>
            <a:headEnd/>
            <a:tailEnd/>
          </a:ln>
          <a:effectLst/>
          <a:extLst/>
        </p:spPr>
        <p:txBody>
          <a:bodyPr wrap="none" anchor="ctr"/>
          <a:lstStyle/>
          <a:p>
            <a:pPr defTabSz="914400" fontAlgn="base">
              <a:spcBef>
                <a:spcPct val="0"/>
              </a:spcBef>
              <a:spcAft>
                <a:spcPct val="0"/>
              </a:spcAft>
              <a:defRPr/>
            </a:pPr>
            <a:r>
              <a:rPr kumimoji="0" lang="en-US" sz="1200" kern="0" dirty="0" smtClean="0">
                <a:solidFill>
                  <a:srgbClr val="FF0000"/>
                </a:solidFill>
                <a:cs typeface="Arial" charset="0"/>
              </a:rPr>
              <a:t>Types of  purchases include and not limited to </a:t>
            </a:r>
          </a:p>
          <a:p>
            <a:pPr marL="171450" indent="-171450" defTabSz="914400" fontAlgn="base">
              <a:spcBef>
                <a:spcPct val="0"/>
              </a:spcBef>
              <a:spcAft>
                <a:spcPct val="0"/>
              </a:spcAft>
              <a:buFontTx/>
              <a:buChar char="-"/>
              <a:defRPr/>
            </a:pPr>
            <a:r>
              <a:rPr kumimoji="0" lang="en-US" sz="1200" kern="0" dirty="0" smtClean="0">
                <a:solidFill>
                  <a:srgbClr val="FF0000"/>
                </a:solidFill>
                <a:cs typeface="Arial" charset="0"/>
              </a:rPr>
              <a:t>Stock materials</a:t>
            </a:r>
          </a:p>
          <a:p>
            <a:pPr marL="171450" indent="-171450" defTabSz="914400" fontAlgn="base">
              <a:spcBef>
                <a:spcPct val="0"/>
              </a:spcBef>
              <a:spcAft>
                <a:spcPct val="0"/>
              </a:spcAft>
              <a:buFontTx/>
              <a:buChar char="-"/>
              <a:defRPr/>
            </a:pPr>
            <a:r>
              <a:rPr kumimoji="0" lang="en-US" sz="1200" kern="0" dirty="0" smtClean="0">
                <a:solidFill>
                  <a:srgbClr val="FF0000"/>
                </a:solidFill>
                <a:cs typeface="Arial" charset="0"/>
              </a:rPr>
              <a:t>FOC items (e.g. samples)</a:t>
            </a:r>
          </a:p>
          <a:p>
            <a:pPr marL="171450" indent="-171450" defTabSz="914400" fontAlgn="base">
              <a:spcBef>
                <a:spcPct val="0"/>
              </a:spcBef>
              <a:spcAft>
                <a:spcPct val="0"/>
              </a:spcAft>
              <a:buFontTx/>
              <a:buChar char="-"/>
              <a:defRPr/>
            </a:pPr>
            <a:r>
              <a:rPr kumimoji="0" lang="en-US" sz="1200" kern="0" dirty="0" smtClean="0">
                <a:solidFill>
                  <a:srgbClr val="FF0000"/>
                </a:solidFill>
                <a:cs typeface="Arial" charset="0"/>
              </a:rPr>
              <a:t>Consumables </a:t>
            </a:r>
          </a:p>
          <a:p>
            <a:pPr marL="171450" indent="-171450" defTabSz="914400" fontAlgn="base">
              <a:spcBef>
                <a:spcPct val="0"/>
              </a:spcBef>
              <a:spcAft>
                <a:spcPct val="0"/>
              </a:spcAft>
              <a:buFontTx/>
              <a:buChar char="-"/>
              <a:defRPr/>
            </a:pPr>
            <a:r>
              <a:rPr kumimoji="0" lang="en-US" sz="1200" kern="0" dirty="0" smtClean="0">
                <a:solidFill>
                  <a:srgbClr val="FF0000"/>
                </a:solidFill>
                <a:cs typeface="Arial" charset="0"/>
              </a:rPr>
              <a:t>Services</a:t>
            </a:r>
          </a:p>
          <a:p>
            <a:pPr marL="171450" indent="-171450" defTabSz="914400" fontAlgn="base">
              <a:spcBef>
                <a:spcPct val="0"/>
              </a:spcBef>
              <a:spcAft>
                <a:spcPct val="0"/>
              </a:spcAft>
              <a:buFontTx/>
              <a:buChar char="-"/>
              <a:defRPr/>
            </a:pPr>
            <a:r>
              <a:rPr kumimoji="0" lang="en-US" sz="1200" kern="0" dirty="0" smtClean="0">
                <a:solidFill>
                  <a:srgbClr val="FF0000"/>
                </a:solidFill>
                <a:cs typeface="Arial" charset="0"/>
              </a:rPr>
              <a:t>Assets</a:t>
            </a:r>
          </a:p>
          <a:p>
            <a:pPr defTabSz="914400" fontAlgn="base">
              <a:spcBef>
                <a:spcPct val="0"/>
              </a:spcBef>
              <a:spcAft>
                <a:spcPct val="0"/>
              </a:spcAft>
              <a:defRPr/>
            </a:pPr>
            <a:endParaRPr kumimoji="0" lang="en-US" sz="1200" kern="0" dirty="0">
              <a:solidFill>
                <a:srgbClr val="FF0000"/>
              </a:solidFill>
              <a:cs typeface="Arial" charset="0"/>
            </a:endParaRPr>
          </a:p>
        </p:txBody>
      </p:sp>
      <p:sp>
        <p:nvSpPr>
          <p:cNvPr id="15"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Overview</a:t>
            </a:r>
            <a:endParaRPr lang="ja-JP" altLang="en-US" b="1" dirty="0">
              <a:solidFill>
                <a:srgbClr val="FFC000"/>
              </a:solidFill>
              <a:latin typeface="Calibri" panose="020F0502020204030204" pitchFamily="34" charset="0"/>
            </a:endParaRPr>
          </a:p>
        </p:txBody>
      </p:sp>
    </p:spTree>
    <p:extLst>
      <p:ext uri="{BB962C8B-B14F-4D97-AF65-F5344CB8AC3E}">
        <p14:creationId xmlns:p14="http://schemas.microsoft.com/office/powerpoint/2010/main" val="34470791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txBox="1">
            <a:spLocks noChangeArrowheads="1"/>
          </p:cNvSpPr>
          <p:nvPr/>
        </p:nvSpPr>
        <p:spPr>
          <a:xfrm>
            <a:off x="175500" y="803124"/>
            <a:ext cx="9566817" cy="449247"/>
          </a:xfrm>
          <a:prstGeom prst="rect">
            <a:avLst/>
          </a:prstGeom>
        </p:spPr>
        <p:txBody>
          <a:bodyPr lIns="90000"/>
          <a:lstStyle>
            <a:lvl1pPr marL="0" marR="0" indent="0" algn="l" defTabSz="609555" rtl="0" eaLnBrk="1" fontAlgn="ctr" latinLnBrk="0" hangingPunct="1">
              <a:lnSpc>
                <a:spcPct val="100000"/>
              </a:lnSpc>
              <a:spcBef>
                <a:spcPts val="0"/>
              </a:spcBef>
              <a:spcAft>
                <a:spcPct val="0"/>
              </a:spcAft>
              <a:buClrTx/>
              <a:buSzTx/>
              <a:buFontTx/>
              <a:buNone/>
              <a:tabLst/>
              <a:defRPr kumimoji="1" sz="2000" b="0" i="0" kern="1200" spc="100" baseline="0">
                <a:solidFill>
                  <a:schemeClr val="tx1"/>
                </a:solidFill>
                <a:latin typeface="+mn-lt"/>
                <a:ea typeface="HGPGothicE" charset="-128"/>
                <a:cs typeface="HGPGothicE" charset="-128"/>
              </a:defRPr>
            </a:lvl1pPr>
            <a:lvl2pPr marL="609555" indent="0" algn="l" defTabSz="534552" rtl="0" eaLnBrk="1" fontAlgn="ctr" hangingPunct="1">
              <a:spcBef>
                <a:spcPts val="0"/>
              </a:spcBef>
              <a:spcAft>
                <a:spcPct val="0"/>
              </a:spcAft>
              <a:buFontTx/>
              <a:buNone/>
              <a:defRPr kumimoji="1" sz="2000" b="0" i="0" kern="1200" spc="100">
                <a:solidFill>
                  <a:schemeClr val="tx1"/>
                </a:solidFill>
                <a:latin typeface="HGPGothicE" charset="-128"/>
                <a:ea typeface="HGPGothicE" charset="-128"/>
                <a:cs typeface="HGPGothicE" charset="-128"/>
              </a:defRPr>
            </a:lvl2pPr>
            <a:lvl3pPr marL="1219108" indent="0" algn="l" defTabSz="534552" rtl="0" eaLnBrk="1" fontAlgn="ctr" hangingPunct="1">
              <a:spcBef>
                <a:spcPts val="0"/>
              </a:spcBef>
              <a:spcAft>
                <a:spcPct val="0"/>
              </a:spcAft>
              <a:buFontTx/>
              <a:buNone/>
              <a:defRPr kumimoji="1" sz="2000" b="0" i="0" kern="1200" spc="100">
                <a:solidFill>
                  <a:schemeClr val="tx1"/>
                </a:solidFill>
                <a:latin typeface="HGPGothicE" charset="-128"/>
                <a:ea typeface="HGPGothicE" charset="-128"/>
                <a:cs typeface="HGPGothicE" charset="-128"/>
              </a:defRPr>
            </a:lvl3pPr>
            <a:lvl4pPr marL="1828664" indent="0" algn="l" defTabSz="534552" rtl="0" eaLnBrk="1" fontAlgn="base" hangingPunct="1">
              <a:spcBef>
                <a:spcPct val="20000"/>
              </a:spcBef>
              <a:spcAft>
                <a:spcPct val="0"/>
              </a:spcAft>
              <a:buFontTx/>
              <a:buNone/>
              <a:defRPr kumimoji="1" sz="2339" kern="1200">
                <a:solidFill>
                  <a:schemeClr val="tx2"/>
                </a:solidFill>
                <a:latin typeface="Arial"/>
                <a:ea typeface="+mn-ea"/>
                <a:cs typeface="Arial"/>
              </a:defRPr>
            </a:lvl4pPr>
            <a:lvl5pPr marL="2438218" indent="0" algn="l" defTabSz="534552" rtl="0" eaLnBrk="1" fontAlgn="base" hangingPunct="1">
              <a:spcBef>
                <a:spcPct val="20000"/>
              </a:spcBef>
              <a:spcAft>
                <a:spcPct val="0"/>
              </a:spcAft>
              <a:buFontTx/>
              <a:buNone/>
              <a:defRPr kumimoji="1" sz="2339" kern="1200">
                <a:solidFill>
                  <a:schemeClr val="tx2"/>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buClr>
                <a:schemeClr val="bg1">
                  <a:lumMod val="85000"/>
                </a:schemeClr>
              </a:buClr>
            </a:pPr>
            <a:r>
              <a:rPr lang="en-US" altLang="en-US" b="1" dirty="0" smtClean="0"/>
              <a:t>What does it mean to you?</a:t>
            </a:r>
            <a:endParaRPr lang="en-SG" sz="2400" dirty="0" smtClean="0"/>
          </a:p>
          <a:p>
            <a:pPr>
              <a:buClr>
                <a:schemeClr val="bg1">
                  <a:lumMod val="85000"/>
                </a:schemeClr>
              </a:buClr>
            </a:pPr>
            <a:endParaRPr lang="en-SG" sz="2400" dirty="0" smtClean="0"/>
          </a:p>
          <a:p>
            <a:pPr>
              <a:buClr>
                <a:schemeClr val="bg1">
                  <a:lumMod val="85000"/>
                </a:schemeClr>
              </a:buClr>
            </a:pPr>
            <a:endParaRPr lang="en-US" altLang="en-US" sz="2400" dirty="0" smtClean="0"/>
          </a:p>
        </p:txBody>
      </p:sp>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6. Batch Management</a:t>
            </a:r>
            <a:endParaRPr lang="ja-JP" altLang="en-US" sz="2800" dirty="0">
              <a:latin typeface="Calibri" panose="020F0502020204030204" pitchFamily="34" charset="0"/>
            </a:endParaRPr>
          </a:p>
        </p:txBody>
      </p:sp>
      <p:sp>
        <p:nvSpPr>
          <p:cNvPr id="860"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endParaRPr lang="ja-JP" altLang="en-US" b="1" dirty="0">
              <a:solidFill>
                <a:srgbClr val="FFC000"/>
              </a:solidFill>
              <a:latin typeface="Calibri" panose="020F050202020403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598659377"/>
              </p:ext>
            </p:extLst>
          </p:nvPr>
        </p:nvGraphicFramePr>
        <p:xfrm>
          <a:off x="204472" y="1268760"/>
          <a:ext cx="9285032" cy="2702814"/>
        </p:xfrm>
        <a:graphic>
          <a:graphicData uri="http://schemas.openxmlformats.org/drawingml/2006/table">
            <a:tbl>
              <a:tblPr firstRow="1" bandRow="1">
                <a:tableStyleId>{5C22544A-7EE6-4342-B048-85BDC9FD1C3A}</a:tableStyleId>
              </a:tblPr>
              <a:tblGrid>
                <a:gridCol w="3351573"/>
                <a:gridCol w="5933459"/>
              </a:tblGrid>
              <a:tr h="340233">
                <a:tc>
                  <a:txBody>
                    <a:bodyPr/>
                    <a:lstStyle/>
                    <a:p>
                      <a:r>
                        <a:rPr lang="en-SG" dirty="0" smtClean="0"/>
                        <a:t>Area</a:t>
                      </a:r>
                      <a:endParaRPr lang="en-SG" dirty="0"/>
                    </a:p>
                  </a:txBody>
                  <a:tcPr/>
                </a:tc>
                <a:tc>
                  <a:txBody>
                    <a:bodyPr/>
                    <a:lstStyle/>
                    <a:p>
                      <a:r>
                        <a:rPr lang="en-SG" dirty="0" smtClean="0"/>
                        <a:t>Implication</a:t>
                      </a:r>
                      <a:endParaRPr lang="en-SG" dirty="0"/>
                    </a:p>
                  </a:txBody>
                  <a:tcPr/>
                </a:tc>
              </a:tr>
              <a:tr h="370840">
                <a:tc>
                  <a:txBody>
                    <a:bodyPr/>
                    <a:lstStyle/>
                    <a:p>
                      <a:pPr algn="l"/>
                      <a:r>
                        <a:rPr lang="en-SG" dirty="0" smtClean="0"/>
                        <a:t>Material</a:t>
                      </a:r>
                      <a:r>
                        <a:rPr lang="en-SG" baseline="0" dirty="0" smtClean="0"/>
                        <a:t> Master</a:t>
                      </a:r>
                      <a:endParaRPr lang="en-SG" dirty="0"/>
                    </a:p>
                  </a:txBody>
                  <a:tcPr/>
                </a:tc>
                <a:tc>
                  <a:txBody>
                    <a:bodyPr/>
                    <a:lstStyle/>
                    <a:p>
                      <a:pPr algn="l"/>
                      <a:r>
                        <a:rPr lang="en-SG" dirty="0" smtClean="0"/>
                        <a:t>Set Batch Managed Indicator</a:t>
                      </a:r>
                      <a:endParaRPr lang="en-SG" dirty="0"/>
                    </a:p>
                  </a:txBody>
                  <a:tcPr/>
                </a:tc>
              </a:tr>
              <a:tr h="370840">
                <a:tc>
                  <a:txBody>
                    <a:bodyPr/>
                    <a:lstStyle/>
                    <a:p>
                      <a:pPr algn="l"/>
                      <a:r>
                        <a:rPr lang="en-SG" dirty="0" smtClean="0"/>
                        <a:t>Goods Movement</a:t>
                      </a:r>
                      <a:endParaRPr lang="en-SG" dirty="0"/>
                    </a:p>
                  </a:txBody>
                  <a:tcPr/>
                </a:tc>
                <a:tc>
                  <a:txBody>
                    <a:bodyPr/>
                    <a:lstStyle/>
                    <a:p>
                      <a:pPr algn="l"/>
                      <a:r>
                        <a:rPr lang="en-SG" dirty="0" smtClean="0"/>
                        <a:t>Require</a:t>
                      </a:r>
                      <a:r>
                        <a:rPr lang="en-SG" baseline="0" dirty="0" smtClean="0"/>
                        <a:t> batch number in EVERY transaction.</a:t>
                      </a:r>
                    </a:p>
                    <a:p>
                      <a:pPr algn="l"/>
                      <a:r>
                        <a:rPr lang="en-SG" baseline="0" dirty="0" smtClean="0"/>
                        <a:t>Physical movement need to match system movement down to batch number level!</a:t>
                      </a:r>
                    </a:p>
                  </a:txBody>
                  <a:tcPr/>
                </a:tc>
              </a:tr>
              <a:tr h="370840">
                <a:tc>
                  <a:txBody>
                    <a:bodyPr/>
                    <a:lstStyle/>
                    <a:p>
                      <a:pPr algn="l"/>
                      <a:r>
                        <a:rPr lang="en-SG" dirty="0" smtClean="0"/>
                        <a:t>Physical Inventory</a:t>
                      </a:r>
                      <a:endParaRPr lang="en-SG" dirty="0"/>
                    </a:p>
                  </a:txBody>
                  <a:tcPr/>
                </a:tc>
                <a:tc>
                  <a:txBody>
                    <a:bodyPr/>
                    <a:lstStyle/>
                    <a:p>
                      <a:pPr algn="l"/>
                      <a:r>
                        <a:rPr lang="en-SG" dirty="0" smtClean="0"/>
                        <a:t>Count by Batches</a:t>
                      </a:r>
                      <a:endParaRPr lang="en-SG" dirty="0"/>
                    </a:p>
                  </a:txBody>
                  <a:tcPr/>
                </a:tc>
              </a:tr>
              <a:tr h="370840">
                <a:tc>
                  <a:txBody>
                    <a:bodyPr/>
                    <a:lstStyle/>
                    <a:p>
                      <a:pPr algn="l"/>
                      <a:r>
                        <a:rPr lang="en-SG" dirty="0" smtClean="0"/>
                        <a:t>Valuation</a:t>
                      </a:r>
                      <a:endParaRPr lang="en-SG" dirty="0"/>
                    </a:p>
                  </a:txBody>
                  <a:tcPr/>
                </a:tc>
                <a:tc>
                  <a:txBody>
                    <a:bodyPr/>
                    <a:lstStyle/>
                    <a:p>
                      <a:pPr algn="l"/>
                      <a:r>
                        <a:rPr lang="en-SG" dirty="0" smtClean="0"/>
                        <a:t>Each</a:t>
                      </a:r>
                      <a:r>
                        <a:rPr lang="en-SG" baseline="0" dirty="0" smtClean="0"/>
                        <a:t> Batch CAN be valuated separately.</a:t>
                      </a:r>
                      <a:endParaRPr lang="en-SG" dirty="0"/>
                    </a:p>
                  </a:txBody>
                  <a:tcPr/>
                </a:tc>
              </a:tr>
            </a:tbl>
          </a:graphicData>
        </a:graphic>
      </p:graphicFrame>
      <p:pic>
        <p:nvPicPr>
          <p:cNvPr id="2" name="Picture 1"/>
          <p:cNvPicPr>
            <a:picLocks noChangeAspect="1"/>
          </p:cNvPicPr>
          <p:nvPr/>
        </p:nvPicPr>
        <p:blipFill>
          <a:blip r:embed="rId3"/>
          <a:stretch>
            <a:fillRect/>
          </a:stretch>
        </p:blipFill>
        <p:spPr>
          <a:xfrm>
            <a:off x="0" y="4226489"/>
            <a:ext cx="9906000" cy="1997307"/>
          </a:xfrm>
          <a:prstGeom prst="rect">
            <a:avLst/>
          </a:prstGeom>
        </p:spPr>
      </p:pic>
    </p:spTree>
    <p:extLst>
      <p:ext uri="{BB962C8B-B14F-4D97-AF65-F5344CB8AC3E}">
        <p14:creationId xmlns:p14="http://schemas.microsoft.com/office/powerpoint/2010/main" val="6791373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0"/>
          </p:nvPr>
        </p:nvSpPr>
        <p:spPr/>
        <p:txBody>
          <a:bodyPr>
            <a:normAutofit/>
          </a:bodyPr>
          <a:lstStyle/>
          <a:p>
            <a:r>
              <a:rPr lang="en-US" altLang="ja-JP" sz="2800" dirty="0">
                <a:latin typeface="Calibri" panose="020F0502020204030204" pitchFamily="34" charset="0"/>
              </a:rPr>
              <a:t>INDEX</a:t>
            </a:r>
            <a:endParaRPr kumimoji="1" lang="ja-JP" altLang="en-US" sz="2800" dirty="0">
              <a:latin typeface="Calibri" panose="020F0502020204030204" pitchFamily="34" charset="0"/>
            </a:endParaRPr>
          </a:p>
        </p:txBody>
      </p:sp>
      <p:sp>
        <p:nvSpPr>
          <p:cNvPr id="7" name="Rectangle 50"/>
          <p:cNvSpPr>
            <a:spLocks noChangeArrowheads="1"/>
          </p:cNvSpPr>
          <p:nvPr/>
        </p:nvSpPr>
        <p:spPr bwMode="auto">
          <a:xfrm>
            <a:off x="204817" y="867742"/>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1</a:t>
            </a:r>
          </a:p>
        </p:txBody>
      </p:sp>
      <p:sp>
        <p:nvSpPr>
          <p:cNvPr id="13" name="Rectangle 50"/>
          <p:cNvSpPr>
            <a:spLocks noChangeArrowheads="1"/>
          </p:cNvSpPr>
          <p:nvPr/>
        </p:nvSpPr>
        <p:spPr bwMode="auto">
          <a:xfrm>
            <a:off x="204833" y="1513271"/>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2</a:t>
            </a:r>
          </a:p>
        </p:txBody>
      </p:sp>
      <p:sp>
        <p:nvSpPr>
          <p:cNvPr id="14" name="Rectangle 50"/>
          <p:cNvSpPr>
            <a:spLocks noChangeArrowheads="1"/>
          </p:cNvSpPr>
          <p:nvPr/>
        </p:nvSpPr>
        <p:spPr bwMode="auto">
          <a:xfrm>
            <a:off x="720934" y="1510930"/>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Materials Management Overview</a:t>
            </a:r>
          </a:p>
        </p:txBody>
      </p:sp>
      <p:sp>
        <p:nvSpPr>
          <p:cNvPr id="8" name="Rectangle 50">
            <a:extLst>
              <a:ext uri="{FF2B5EF4-FFF2-40B4-BE49-F238E27FC236}">
                <a16:creationId xmlns="" xmlns:a16="http://schemas.microsoft.com/office/drawing/2014/main" id="{4BD33C7B-6577-40FA-A315-0C91097558DE}"/>
              </a:ext>
            </a:extLst>
          </p:cNvPr>
          <p:cNvSpPr>
            <a:spLocks noChangeArrowheads="1"/>
          </p:cNvSpPr>
          <p:nvPr/>
        </p:nvSpPr>
        <p:spPr bwMode="auto">
          <a:xfrm>
            <a:off x="204833" y="2158800"/>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3</a:t>
            </a:r>
          </a:p>
        </p:txBody>
      </p:sp>
      <p:sp>
        <p:nvSpPr>
          <p:cNvPr id="10" name="Rectangle 50">
            <a:extLst>
              <a:ext uri="{FF2B5EF4-FFF2-40B4-BE49-F238E27FC236}">
                <a16:creationId xmlns="" xmlns:a16="http://schemas.microsoft.com/office/drawing/2014/main" id="{D9A5D3EF-AC71-4D12-A081-157DB7424086}"/>
              </a:ext>
            </a:extLst>
          </p:cNvPr>
          <p:cNvSpPr>
            <a:spLocks noChangeArrowheads="1"/>
          </p:cNvSpPr>
          <p:nvPr/>
        </p:nvSpPr>
        <p:spPr bwMode="auto">
          <a:xfrm>
            <a:off x="720934" y="2156459"/>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Master Data</a:t>
            </a:r>
          </a:p>
        </p:txBody>
      </p:sp>
      <p:sp>
        <p:nvSpPr>
          <p:cNvPr id="11" name="Rectangle 50">
            <a:extLst>
              <a:ext uri="{FF2B5EF4-FFF2-40B4-BE49-F238E27FC236}">
                <a16:creationId xmlns="" xmlns:a16="http://schemas.microsoft.com/office/drawing/2014/main" id="{D94D85C1-24AF-4E36-970D-9A19935FD4E5}"/>
              </a:ext>
            </a:extLst>
          </p:cNvPr>
          <p:cNvSpPr>
            <a:spLocks noChangeArrowheads="1"/>
          </p:cNvSpPr>
          <p:nvPr/>
        </p:nvSpPr>
        <p:spPr bwMode="auto">
          <a:xfrm>
            <a:off x="204817" y="2810362"/>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4</a:t>
            </a:r>
          </a:p>
        </p:txBody>
      </p:sp>
      <p:sp>
        <p:nvSpPr>
          <p:cNvPr id="12"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04833" y="3455891"/>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5</a:t>
            </a:r>
          </a:p>
        </p:txBody>
      </p:sp>
      <p:sp>
        <p:nvSpPr>
          <p:cNvPr id="16"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0934" y="3453550"/>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Inventory Management</a:t>
            </a:r>
          </a:p>
        </p:txBody>
      </p:sp>
      <p:sp>
        <p:nvSpPr>
          <p:cNvPr id="19" name="Rectangle 50">
            <a:extLst>
              <a:ext uri="{FF2B5EF4-FFF2-40B4-BE49-F238E27FC236}">
                <a16:creationId xmlns="" xmlns:a16="http://schemas.microsoft.com/office/drawing/2014/main" id="{5E6ECDD0-618C-419C-A9BE-3B3A4EB9FB00}"/>
              </a:ext>
            </a:extLst>
          </p:cNvPr>
          <p:cNvSpPr>
            <a:spLocks noChangeArrowheads="1"/>
          </p:cNvSpPr>
          <p:nvPr/>
        </p:nvSpPr>
        <p:spPr bwMode="auto">
          <a:xfrm>
            <a:off x="716268" y="2810362"/>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Procurement</a:t>
            </a:r>
          </a:p>
        </p:txBody>
      </p:sp>
      <p:sp>
        <p:nvSpPr>
          <p:cNvPr id="17" name="Rectangle 50"/>
          <p:cNvSpPr>
            <a:spLocks noChangeArrowheads="1"/>
          </p:cNvSpPr>
          <p:nvPr/>
        </p:nvSpPr>
        <p:spPr bwMode="auto">
          <a:xfrm>
            <a:off x="716267" y="870556"/>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Objective</a:t>
            </a:r>
          </a:p>
        </p:txBody>
      </p:sp>
      <p:sp>
        <p:nvSpPr>
          <p:cNvPr id="18"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04817" y="5373216"/>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smtClean="0">
                <a:solidFill>
                  <a:srgbClr val="FFFFFF"/>
                </a:solidFill>
                <a:latin typeface="Calibri" panose="020F0502020204030204" pitchFamily="34" charset="0"/>
              </a:rPr>
              <a:t>8</a:t>
            </a:r>
            <a:endParaRPr lang="en-US" altLang="ja-JP" sz="2800" b="1" dirty="0">
              <a:solidFill>
                <a:srgbClr val="FFFFFF"/>
              </a:solidFill>
              <a:latin typeface="Calibri" panose="020F0502020204030204" pitchFamily="34" charset="0"/>
            </a:endParaRPr>
          </a:p>
        </p:txBody>
      </p:sp>
      <p:sp>
        <p:nvSpPr>
          <p:cNvPr id="21"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0934" y="5386596"/>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Invoice Verification</a:t>
            </a:r>
          </a:p>
        </p:txBody>
      </p:sp>
      <p:sp>
        <p:nvSpPr>
          <p:cNvPr id="22" name="Rectangle 50">
            <a:extLst>
              <a:ext uri="{FF2B5EF4-FFF2-40B4-BE49-F238E27FC236}">
                <a16:creationId xmlns="" xmlns:a16="http://schemas.microsoft.com/office/drawing/2014/main" id="{D94D85C1-24AF-4E36-970D-9A19935FD4E5}"/>
              </a:ext>
            </a:extLst>
          </p:cNvPr>
          <p:cNvSpPr>
            <a:spLocks noChangeArrowheads="1"/>
          </p:cNvSpPr>
          <p:nvPr/>
        </p:nvSpPr>
        <p:spPr bwMode="auto">
          <a:xfrm>
            <a:off x="210664" y="4106119"/>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6</a:t>
            </a:r>
          </a:p>
        </p:txBody>
      </p:sp>
      <p:sp>
        <p:nvSpPr>
          <p:cNvPr id="23"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10680" y="4751648"/>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7</a:t>
            </a:r>
          </a:p>
        </p:txBody>
      </p:sp>
      <p:sp>
        <p:nvSpPr>
          <p:cNvPr id="24"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6781" y="4749307"/>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latin typeface="Calibri" panose="020F0502020204030204" pitchFamily="34" charset="0"/>
              </a:rPr>
              <a:t>Serial Number Management</a:t>
            </a:r>
          </a:p>
        </p:txBody>
      </p:sp>
      <p:sp>
        <p:nvSpPr>
          <p:cNvPr id="25" name="Rectangle 50">
            <a:extLst>
              <a:ext uri="{FF2B5EF4-FFF2-40B4-BE49-F238E27FC236}">
                <a16:creationId xmlns="" xmlns:a16="http://schemas.microsoft.com/office/drawing/2014/main" id="{5E6ECDD0-618C-419C-A9BE-3B3A4EB9FB00}"/>
              </a:ext>
            </a:extLst>
          </p:cNvPr>
          <p:cNvSpPr>
            <a:spLocks noChangeArrowheads="1"/>
          </p:cNvSpPr>
          <p:nvPr/>
        </p:nvSpPr>
        <p:spPr bwMode="auto">
          <a:xfrm>
            <a:off x="722115" y="4106119"/>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Batch Management</a:t>
            </a:r>
            <a:endParaRPr lang="en-US" altLang="ja-JP" sz="28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14468671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7. Serial Number</a:t>
            </a:r>
            <a:endParaRPr lang="ja-JP" altLang="en-US" sz="2800" dirty="0">
              <a:latin typeface="Calibri" panose="020F0502020204030204" pitchFamily="34" charset="0"/>
            </a:endParaRPr>
          </a:p>
        </p:txBody>
      </p:sp>
      <p:sp>
        <p:nvSpPr>
          <p:cNvPr id="860"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endParaRPr lang="ja-JP" altLang="en-US" b="1" dirty="0">
              <a:solidFill>
                <a:srgbClr val="FFC000"/>
              </a:solidFill>
              <a:latin typeface="Calibri" panose="020F0502020204030204" pitchFamily="34" charset="0"/>
            </a:endParaRPr>
          </a:p>
        </p:txBody>
      </p:sp>
      <p:sp>
        <p:nvSpPr>
          <p:cNvPr id="11" name="Rectangle 4"/>
          <p:cNvSpPr txBox="1">
            <a:spLocks noChangeArrowheads="1"/>
          </p:cNvSpPr>
          <p:nvPr/>
        </p:nvSpPr>
        <p:spPr>
          <a:xfrm>
            <a:off x="175500" y="803124"/>
            <a:ext cx="9566817" cy="5256213"/>
          </a:xfrm>
          <a:prstGeom prst="rect">
            <a:avLst/>
          </a:prstGeom>
        </p:spPr>
        <p:txBody>
          <a:bodyPr lIns="90000"/>
          <a:lstStyle>
            <a:lvl1pPr marL="0" marR="0" indent="0" algn="l" defTabSz="609555" rtl="0" eaLnBrk="1" fontAlgn="ctr" latinLnBrk="0" hangingPunct="1">
              <a:lnSpc>
                <a:spcPct val="100000"/>
              </a:lnSpc>
              <a:spcBef>
                <a:spcPts val="0"/>
              </a:spcBef>
              <a:spcAft>
                <a:spcPct val="0"/>
              </a:spcAft>
              <a:buClrTx/>
              <a:buSzTx/>
              <a:buFontTx/>
              <a:buNone/>
              <a:tabLst/>
              <a:defRPr kumimoji="1" sz="2000" b="0" i="0" kern="1200" spc="100" baseline="0">
                <a:solidFill>
                  <a:schemeClr val="tx1"/>
                </a:solidFill>
                <a:latin typeface="+mn-lt"/>
                <a:ea typeface="HGPGothicE" charset="-128"/>
                <a:cs typeface="HGPGothicE" charset="-128"/>
              </a:defRPr>
            </a:lvl1pPr>
            <a:lvl2pPr marL="609555" indent="0" algn="l" defTabSz="534552" rtl="0" eaLnBrk="1" fontAlgn="ctr" hangingPunct="1">
              <a:spcBef>
                <a:spcPts val="0"/>
              </a:spcBef>
              <a:spcAft>
                <a:spcPct val="0"/>
              </a:spcAft>
              <a:buFontTx/>
              <a:buNone/>
              <a:defRPr kumimoji="1" sz="2000" b="0" i="0" kern="1200" spc="100">
                <a:solidFill>
                  <a:schemeClr val="tx1"/>
                </a:solidFill>
                <a:latin typeface="HGPGothicE" charset="-128"/>
                <a:ea typeface="HGPGothicE" charset="-128"/>
                <a:cs typeface="HGPGothicE" charset="-128"/>
              </a:defRPr>
            </a:lvl2pPr>
            <a:lvl3pPr marL="1219108" indent="0" algn="l" defTabSz="534552" rtl="0" eaLnBrk="1" fontAlgn="ctr" hangingPunct="1">
              <a:spcBef>
                <a:spcPts val="0"/>
              </a:spcBef>
              <a:spcAft>
                <a:spcPct val="0"/>
              </a:spcAft>
              <a:buFontTx/>
              <a:buNone/>
              <a:defRPr kumimoji="1" sz="2000" b="0" i="0" kern="1200" spc="100">
                <a:solidFill>
                  <a:schemeClr val="tx1"/>
                </a:solidFill>
                <a:latin typeface="HGPGothicE" charset="-128"/>
                <a:ea typeface="HGPGothicE" charset="-128"/>
                <a:cs typeface="HGPGothicE" charset="-128"/>
              </a:defRPr>
            </a:lvl3pPr>
            <a:lvl4pPr marL="1828664" indent="0" algn="l" defTabSz="534552" rtl="0" eaLnBrk="1" fontAlgn="base" hangingPunct="1">
              <a:spcBef>
                <a:spcPct val="20000"/>
              </a:spcBef>
              <a:spcAft>
                <a:spcPct val="0"/>
              </a:spcAft>
              <a:buFontTx/>
              <a:buNone/>
              <a:defRPr kumimoji="1" sz="2339" kern="1200">
                <a:solidFill>
                  <a:schemeClr val="tx2"/>
                </a:solidFill>
                <a:latin typeface="Arial"/>
                <a:ea typeface="+mn-ea"/>
                <a:cs typeface="Arial"/>
              </a:defRPr>
            </a:lvl4pPr>
            <a:lvl5pPr marL="2438218" indent="0" algn="l" defTabSz="534552" rtl="0" eaLnBrk="1" fontAlgn="base" hangingPunct="1">
              <a:spcBef>
                <a:spcPct val="20000"/>
              </a:spcBef>
              <a:spcAft>
                <a:spcPct val="0"/>
              </a:spcAft>
              <a:buFontTx/>
              <a:buNone/>
              <a:defRPr kumimoji="1" sz="2339" kern="1200">
                <a:solidFill>
                  <a:schemeClr val="tx2"/>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buClr>
                <a:schemeClr val="bg1">
                  <a:lumMod val="85000"/>
                </a:schemeClr>
              </a:buClr>
            </a:pPr>
            <a:r>
              <a:rPr lang="en-US" altLang="en-US" b="1" dirty="0" smtClean="0"/>
              <a:t>What is Serial Number  Management?</a:t>
            </a:r>
            <a:endParaRPr lang="en-US" altLang="en-US" b="1" dirty="0"/>
          </a:p>
          <a:p>
            <a:pPr>
              <a:buClr>
                <a:schemeClr val="bg1">
                  <a:lumMod val="85000"/>
                </a:schemeClr>
              </a:buClr>
            </a:pPr>
            <a:r>
              <a:rPr lang="en-US" sz="1800" dirty="0"/>
              <a:t>You </a:t>
            </a:r>
            <a:r>
              <a:rPr lang="en-US" sz="1800" dirty="0" smtClean="0"/>
              <a:t>use Serial Numbers to identify </a:t>
            </a:r>
            <a:r>
              <a:rPr lang="en-US" sz="1800" dirty="0"/>
              <a:t>and differentiate between </a:t>
            </a:r>
            <a:r>
              <a:rPr lang="en-US" sz="1800" b="1" dirty="0"/>
              <a:t>individual</a:t>
            </a:r>
            <a:r>
              <a:rPr lang="en-US" sz="1800" dirty="0"/>
              <a:t> items of material. </a:t>
            </a:r>
            <a:r>
              <a:rPr lang="en-US" sz="1800" dirty="0" smtClean="0"/>
              <a:t>A material master record </a:t>
            </a:r>
            <a:r>
              <a:rPr lang="en-US" sz="1800" dirty="0"/>
              <a:t>may contain all data for describing and managing a piece of material, but </a:t>
            </a:r>
            <a:r>
              <a:rPr lang="en-US" sz="1800" dirty="0" smtClean="0"/>
              <a:t>this does </a:t>
            </a:r>
            <a:r>
              <a:rPr lang="en-US" sz="1800" dirty="0"/>
              <a:t>not enable you to differentiate between individual items of that </a:t>
            </a:r>
            <a:r>
              <a:rPr lang="en-US" sz="1800" dirty="0" smtClean="0"/>
              <a:t>same material</a:t>
            </a:r>
            <a:r>
              <a:rPr lang="en-US" sz="1800" dirty="0"/>
              <a:t>. </a:t>
            </a:r>
            <a:endParaRPr lang="en-SG" dirty="0" smtClean="0"/>
          </a:p>
          <a:p>
            <a:pPr>
              <a:buClr>
                <a:schemeClr val="bg1">
                  <a:lumMod val="85000"/>
                </a:schemeClr>
              </a:buClr>
            </a:pPr>
            <a:r>
              <a:rPr lang="en-SG" dirty="0" smtClean="0"/>
              <a:t/>
            </a:r>
            <a:br>
              <a:rPr lang="en-SG" dirty="0" smtClean="0"/>
            </a:br>
            <a:endParaRPr lang="en-SG" dirty="0" smtClean="0"/>
          </a:p>
          <a:p>
            <a:pPr>
              <a:buClr>
                <a:schemeClr val="bg1">
                  <a:lumMod val="85000"/>
                </a:schemeClr>
              </a:buClr>
            </a:pPr>
            <a:endParaRPr lang="en-US" altLang="en-US" dirty="0" smtClean="0"/>
          </a:p>
        </p:txBody>
      </p:sp>
    </p:spTree>
    <p:extLst>
      <p:ext uri="{BB962C8B-B14F-4D97-AF65-F5344CB8AC3E}">
        <p14:creationId xmlns:p14="http://schemas.microsoft.com/office/powerpoint/2010/main" val="250871733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smtClean="0">
                <a:latin typeface="Calibri" panose="020F0502020204030204" pitchFamily="34" charset="0"/>
              </a:rPr>
              <a:t>7. </a:t>
            </a:r>
            <a:r>
              <a:rPr lang="en-US" altLang="ja-JP" sz="2800" dirty="0" smtClean="0">
                <a:latin typeface="Calibri" panose="020F0502020204030204" pitchFamily="34" charset="0"/>
              </a:rPr>
              <a:t>Serial Number</a:t>
            </a:r>
            <a:endParaRPr lang="ja-JP" altLang="en-US" sz="2800" dirty="0">
              <a:latin typeface="Calibri" panose="020F0502020204030204" pitchFamily="34" charset="0"/>
            </a:endParaRPr>
          </a:p>
        </p:txBody>
      </p:sp>
      <p:sp>
        <p:nvSpPr>
          <p:cNvPr id="860"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endParaRPr lang="ja-JP" altLang="en-US" b="1" dirty="0">
              <a:solidFill>
                <a:srgbClr val="FFC000"/>
              </a:solidFill>
              <a:latin typeface="Calibri" panose="020F050202020403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693002738"/>
              </p:ext>
            </p:extLst>
          </p:nvPr>
        </p:nvGraphicFramePr>
        <p:xfrm>
          <a:off x="203339" y="1232075"/>
          <a:ext cx="9538978" cy="2143950"/>
        </p:xfrm>
        <a:graphic>
          <a:graphicData uri="http://schemas.openxmlformats.org/drawingml/2006/table">
            <a:tbl>
              <a:tblPr firstRow="1" bandRow="1">
                <a:tableStyleId>{5C22544A-7EE6-4342-B048-85BDC9FD1C3A}</a:tableStyleId>
              </a:tblPr>
              <a:tblGrid>
                <a:gridCol w="3443239"/>
                <a:gridCol w="6095739"/>
              </a:tblGrid>
              <a:tr h="257561">
                <a:tc>
                  <a:txBody>
                    <a:bodyPr/>
                    <a:lstStyle/>
                    <a:p>
                      <a:r>
                        <a:rPr lang="en-SG" dirty="0" smtClean="0"/>
                        <a:t>Area</a:t>
                      </a:r>
                      <a:endParaRPr lang="en-SG" dirty="0"/>
                    </a:p>
                  </a:txBody>
                  <a:tcPr/>
                </a:tc>
                <a:tc>
                  <a:txBody>
                    <a:bodyPr/>
                    <a:lstStyle/>
                    <a:p>
                      <a:r>
                        <a:rPr lang="en-SG" dirty="0" smtClean="0"/>
                        <a:t>Usage</a:t>
                      </a:r>
                      <a:endParaRPr lang="en-SG" dirty="0"/>
                    </a:p>
                  </a:txBody>
                  <a:tcPr/>
                </a:tc>
              </a:tr>
              <a:tr h="257561">
                <a:tc>
                  <a:txBody>
                    <a:bodyPr/>
                    <a:lstStyle/>
                    <a:p>
                      <a:r>
                        <a:rPr lang="en-SG" dirty="0" smtClean="0"/>
                        <a:t>Material</a:t>
                      </a:r>
                      <a:r>
                        <a:rPr lang="en-SG" baseline="0" dirty="0" smtClean="0"/>
                        <a:t> Master</a:t>
                      </a:r>
                      <a:endParaRPr lang="en-SG" dirty="0"/>
                    </a:p>
                  </a:txBody>
                  <a:tcPr/>
                </a:tc>
                <a:tc>
                  <a:txBody>
                    <a:bodyPr/>
                    <a:lstStyle/>
                    <a:p>
                      <a:r>
                        <a:rPr lang="en-SG" dirty="0" smtClean="0"/>
                        <a:t>Serial Number profile </a:t>
                      </a:r>
                      <a:endParaRPr lang="en-SG" dirty="0"/>
                    </a:p>
                  </a:txBody>
                  <a:tcPr/>
                </a:tc>
              </a:tr>
              <a:tr h="148305">
                <a:tc>
                  <a:txBody>
                    <a:bodyPr/>
                    <a:lstStyle/>
                    <a:p>
                      <a:r>
                        <a:rPr lang="en-SG" dirty="0" smtClean="0"/>
                        <a:t>Goods Movements</a:t>
                      </a:r>
                      <a:endParaRPr lang="en-SG" dirty="0"/>
                    </a:p>
                  </a:txBody>
                  <a:tcPr/>
                </a:tc>
                <a:tc>
                  <a:txBody>
                    <a:bodyPr/>
                    <a:lstStyle/>
                    <a:p>
                      <a:r>
                        <a:rPr lang="en-SG" dirty="0" smtClean="0"/>
                        <a:t>Enter the serial</a:t>
                      </a:r>
                      <a:r>
                        <a:rPr lang="en-SG" baseline="0" dirty="0" smtClean="0"/>
                        <a:t> number accordingly</a:t>
                      </a:r>
                      <a:endParaRPr lang="en-SG" dirty="0"/>
                    </a:p>
                  </a:txBody>
                  <a:tcPr/>
                </a:tc>
              </a:tr>
              <a:tr h="453612">
                <a:tc>
                  <a:txBody>
                    <a:bodyPr/>
                    <a:lstStyle/>
                    <a:p>
                      <a:r>
                        <a:rPr lang="en-SG" dirty="0" smtClean="0"/>
                        <a:t>Physical Inventory</a:t>
                      </a:r>
                      <a:endParaRPr lang="en-SG" dirty="0"/>
                    </a:p>
                  </a:txBody>
                  <a:tcPr/>
                </a:tc>
                <a:tc>
                  <a:txBody>
                    <a:bodyPr/>
                    <a:lstStyle/>
                    <a:p>
                      <a:pPr marL="0" marR="0" lvl="0" indent="0" algn="l" defTabSz="534552" rtl="0" eaLnBrk="1" fontAlgn="auto" latinLnBrk="0" hangingPunct="1">
                        <a:lnSpc>
                          <a:spcPct val="100000"/>
                        </a:lnSpc>
                        <a:spcBef>
                          <a:spcPts val="0"/>
                        </a:spcBef>
                        <a:spcAft>
                          <a:spcPts val="0"/>
                        </a:spcAft>
                        <a:buClrTx/>
                        <a:buSzTx/>
                        <a:buFontTx/>
                        <a:buNone/>
                        <a:tabLst/>
                        <a:defRPr/>
                      </a:pPr>
                      <a:r>
                        <a:rPr lang="en-SG" dirty="0" smtClean="0"/>
                        <a:t>Count by Serial</a:t>
                      </a:r>
                      <a:r>
                        <a:rPr lang="en-SG" baseline="0" dirty="0" smtClean="0"/>
                        <a:t> Number</a:t>
                      </a:r>
                      <a:endParaRPr lang="en-SG" dirty="0" smtClean="0"/>
                    </a:p>
                  </a:txBody>
                  <a:tcPr/>
                </a:tc>
              </a:tr>
              <a:tr h="453612">
                <a:tc>
                  <a:txBody>
                    <a:bodyPr/>
                    <a:lstStyle/>
                    <a:p>
                      <a:r>
                        <a:rPr lang="en-SG" dirty="0" smtClean="0"/>
                        <a:t>Serial number</a:t>
                      </a:r>
                      <a:r>
                        <a:rPr lang="en-SG" baseline="0" dirty="0" smtClean="0"/>
                        <a:t> </a:t>
                      </a:r>
                      <a:r>
                        <a:rPr lang="en-SG" dirty="0" smtClean="0"/>
                        <a:t>master</a:t>
                      </a:r>
                      <a:endParaRPr lang="en-SG" dirty="0"/>
                    </a:p>
                  </a:txBody>
                  <a:tcPr/>
                </a:tc>
                <a:tc>
                  <a:txBody>
                    <a:bodyPr/>
                    <a:lstStyle/>
                    <a:p>
                      <a:r>
                        <a:rPr lang="en-SG" dirty="0" smtClean="0"/>
                        <a:t>Tracking of serial number history</a:t>
                      </a:r>
                      <a:r>
                        <a:rPr lang="en-SG" baseline="0" dirty="0" smtClean="0"/>
                        <a:t> and status</a:t>
                      </a:r>
                      <a:endParaRPr lang="en-SG" dirty="0"/>
                    </a:p>
                  </a:txBody>
                  <a:tcPr/>
                </a:tc>
              </a:tr>
            </a:tbl>
          </a:graphicData>
        </a:graphic>
      </p:graphicFrame>
      <p:sp>
        <p:nvSpPr>
          <p:cNvPr id="12" name="Rectangle 4"/>
          <p:cNvSpPr txBox="1">
            <a:spLocks noChangeArrowheads="1"/>
          </p:cNvSpPr>
          <p:nvPr/>
        </p:nvSpPr>
        <p:spPr>
          <a:xfrm>
            <a:off x="175500" y="803124"/>
            <a:ext cx="9566817" cy="449247"/>
          </a:xfrm>
          <a:prstGeom prst="rect">
            <a:avLst/>
          </a:prstGeom>
        </p:spPr>
        <p:txBody>
          <a:bodyPr lIns="90000"/>
          <a:lstStyle>
            <a:lvl1pPr marL="0" marR="0" indent="0" algn="l" defTabSz="609555" rtl="0" eaLnBrk="1" fontAlgn="ctr" latinLnBrk="0" hangingPunct="1">
              <a:lnSpc>
                <a:spcPct val="100000"/>
              </a:lnSpc>
              <a:spcBef>
                <a:spcPts val="0"/>
              </a:spcBef>
              <a:spcAft>
                <a:spcPct val="0"/>
              </a:spcAft>
              <a:buClrTx/>
              <a:buSzTx/>
              <a:buFontTx/>
              <a:buNone/>
              <a:tabLst/>
              <a:defRPr kumimoji="1" sz="2000" b="0" i="0" kern="1200" spc="100" baseline="0">
                <a:solidFill>
                  <a:schemeClr val="tx1"/>
                </a:solidFill>
                <a:latin typeface="+mn-lt"/>
                <a:ea typeface="HGPGothicE" charset="-128"/>
                <a:cs typeface="HGPGothicE" charset="-128"/>
              </a:defRPr>
            </a:lvl1pPr>
            <a:lvl2pPr marL="609555" indent="0" algn="l" defTabSz="534552" rtl="0" eaLnBrk="1" fontAlgn="ctr" hangingPunct="1">
              <a:spcBef>
                <a:spcPts val="0"/>
              </a:spcBef>
              <a:spcAft>
                <a:spcPct val="0"/>
              </a:spcAft>
              <a:buFontTx/>
              <a:buNone/>
              <a:defRPr kumimoji="1" sz="2000" b="0" i="0" kern="1200" spc="100">
                <a:solidFill>
                  <a:schemeClr val="tx1"/>
                </a:solidFill>
                <a:latin typeface="HGPGothicE" charset="-128"/>
                <a:ea typeface="HGPGothicE" charset="-128"/>
                <a:cs typeface="HGPGothicE" charset="-128"/>
              </a:defRPr>
            </a:lvl2pPr>
            <a:lvl3pPr marL="1219108" indent="0" algn="l" defTabSz="534552" rtl="0" eaLnBrk="1" fontAlgn="ctr" hangingPunct="1">
              <a:spcBef>
                <a:spcPts val="0"/>
              </a:spcBef>
              <a:spcAft>
                <a:spcPct val="0"/>
              </a:spcAft>
              <a:buFontTx/>
              <a:buNone/>
              <a:defRPr kumimoji="1" sz="2000" b="0" i="0" kern="1200" spc="100">
                <a:solidFill>
                  <a:schemeClr val="tx1"/>
                </a:solidFill>
                <a:latin typeface="HGPGothicE" charset="-128"/>
                <a:ea typeface="HGPGothicE" charset="-128"/>
                <a:cs typeface="HGPGothicE" charset="-128"/>
              </a:defRPr>
            </a:lvl3pPr>
            <a:lvl4pPr marL="1828664" indent="0" algn="l" defTabSz="534552" rtl="0" eaLnBrk="1" fontAlgn="base" hangingPunct="1">
              <a:spcBef>
                <a:spcPct val="20000"/>
              </a:spcBef>
              <a:spcAft>
                <a:spcPct val="0"/>
              </a:spcAft>
              <a:buFontTx/>
              <a:buNone/>
              <a:defRPr kumimoji="1" sz="2339" kern="1200">
                <a:solidFill>
                  <a:schemeClr val="tx2"/>
                </a:solidFill>
                <a:latin typeface="Arial"/>
                <a:ea typeface="+mn-ea"/>
                <a:cs typeface="Arial"/>
              </a:defRPr>
            </a:lvl4pPr>
            <a:lvl5pPr marL="2438218" indent="0" algn="l" defTabSz="534552" rtl="0" eaLnBrk="1" fontAlgn="base" hangingPunct="1">
              <a:spcBef>
                <a:spcPct val="20000"/>
              </a:spcBef>
              <a:spcAft>
                <a:spcPct val="0"/>
              </a:spcAft>
              <a:buFontTx/>
              <a:buNone/>
              <a:defRPr kumimoji="1" sz="2339" kern="1200">
                <a:solidFill>
                  <a:schemeClr val="tx2"/>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buClr>
                <a:schemeClr val="bg1">
                  <a:lumMod val="85000"/>
                </a:schemeClr>
              </a:buClr>
            </a:pPr>
            <a:r>
              <a:rPr lang="en-US" altLang="en-US" b="1" dirty="0" smtClean="0"/>
              <a:t>What does it mean to you?</a:t>
            </a:r>
            <a:endParaRPr lang="en-SG" sz="2400" dirty="0" smtClean="0"/>
          </a:p>
          <a:p>
            <a:pPr>
              <a:buClr>
                <a:schemeClr val="bg1">
                  <a:lumMod val="85000"/>
                </a:schemeClr>
              </a:buClr>
            </a:pPr>
            <a:endParaRPr lang="en-SG" sz="2400" dirty="0" smtClean="0"/>
          </a:p>
          <a:p>
            <a:pPr>
              <a:buClr>
                <a:schemeClr val="bg1">
                  <a:lumMod val="85000"/>
                </a:schemeClr>
              </a:buClr>
            </a:pPr>
            <a:endParaRPr lang="en-US" altLang="en-US" sz="2400" dirty="0" smtClean="0"/>
          </a:p>
        </p:txBody>
      </p:sp>
      <p:pic>
        <p:nvPicPr>
          <p:cNvPr id="5" name="Picture 4"/>
          <p:cNvPicPr>
            <a:picLocks noChangeAspect="1"/>
          </p:cNvPicPr>
          <p:nvPr/>
        </p:nvPicPr>
        <p:blipFill>
          <a:blip r:embed="rId3"/>
          <a:stretch>
            <a:fillRect/>
          </a:stretch>
        </p:blipFill>
        <p:spPr>
          <a:xfrm>
            <a:off x="203339" y="3501008"/>
            <a:ext cx="3385939" cy="2835007"/>
          </a:xfrm>
          <a:prstGeom prst="rect">
            <a:avLst/>
          </a:prstGeom>
        </p:spPr>
      </p:pic>
      <p:sp>
        <p:nvSpPr>
          <p:cNvPr id="9" name="Oval 8"/>
          <p:cNvSpPr/>
          <p:nvPr/>
        </p:nvSpPr>
        <p:spPr>
          <a:xfrm>
            <a:off x="632520" y="4293096"/>
            <a:ext cx="2304256" cy="864096"/>
          </a:xfrm>
          <a:prstGeom prst="ellipse">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pic>
        <p:nvPicPr>
          <p:cNvPr id="13" name="Picture 12"/>
          <p:cNvPicPr>
            <a:picLocks noChangeAspect="1"/>
          </p:cNvPicPr>
          <p:nvPr/>
        </p:nvPicPr>
        <p:blipFill>
          <a:blip r:embed="rId4"/>
          <a:stretch>
            <a:fillRect/>
          </a:stretch>
        </p:blipFill>
        <p:spPr>
          <a:xfrm>
            <a:off x="2969612" y="4077072"/>
            <a:ext cx="6804415" cy="2084451"/>
          </a:xfrm>
          <a:prstGeom prst="rect">
            <a:avLst/>
          </a:prstGeom>
        </p:spPr>
      </p:pic>
    </p:spTree>
    <p:extLst>
      <p:ext uri="{BB962C8B-B14F-4D97-AF65-F5344CB8AC3E}">
        <p14:creationId xmlns:p14="http://schemas.microsoft.com/office/powerpoint/2010/main" val="9183835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0"/>
          </p:nvPr>
        </p:nvSpPr>
        <p:spPr/>
        <p:txBody>
          <a:bodyPr>
            <a:normAutofit/>
          </a:bodyPr>
          <a:lstStyle/>
          <a:p>
            <a:r>
              <a:rPr lang="en-US" altLang="ja-JP" sz="2800" dirty="0">
                <a:latin typeface="Calibri" panose="020F0502020204030204" pitchFamily="34" charset="0"/>
              </a:rPr>
              <a:t>INDEX</a:t>
            </a:r>
            <a:endParaRPr kumimoji="1" lang="ja-JP" altLang="en-US" sz="2800" dirty="0">
              <a:latin typeface="Calibri" panose="020F0502020204030204" pitchFamily="34" charset="0"/>
            </a:endParaRPr>
          </a:p>
        </p:txBody>
      </p:sp>
      <p:sp>
        <p:nvSpPr>
          <p:cNvPr id="7" name="Rectangle 50"/>
          <p:cNvSpPr>
            <a:spLocks noChangeArrowheads="1"/>
          </p:cNvSpPr>
          <p:nvPr/>
        </p:nvSpPr>
        <p:spPr bwMode="auto">
          <a:xfrm>
            <a:off x="204817" y="867742"/>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1</a:t>
            </a:r>
          </a:p>
        </p:txBody>
      </p:sp>
      <p:sp>
        <p:nvSpPr>
          <p:cNvPr id="13" name="Rectangle 50"/>
          <p:cNvSpPr>
            <a:spLocks noChangeArrowheads="1"/>
          </p:cNvSpPr>
          <p:nvPr/>
        </p:nvSpPr>
        <p:spPr bwMode="auto">
          <a:xfrm>
            <a:off x="204833" y="1513271"/>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2</a:t>
            </a:r>
          </a:p>
        </p:txBody>
      </p:sp>
      <p:sp>
        <p:nvSpPr>
          <p:cNvPr id="14" name="Rectangle 50"/>
          <p:cNvSpPr>
            <a:spLocks noChangeArrowheads="1"/>
          </p:cNvSpPr>
          <p:nvPr/>
        </p:nvSpPr>
        <p:spPr bwMode="auto">
          <a:xfrm>
            <a:off x="720934" y="1510930"/>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Materials Management Overview</a:t>
            </a:r>
          </a:p>
        </p:txBody>
      </p:sp>
      <p:sp>
        <p:nvSpPr>
          <p:cNvPr id="8" name="Rectangle 50">
            <a:extLst>
              <a:ext uri="{FF2B5EF4-FFF2-40B4-BE49-F238E27FC236}">
                <a16:creationId xmlns="" xmlns:a16="http://schemas.microsoft.com/office/drawing/2014/main" id="{4BD33C7B-6577-40FA-A315-0C91097558DE}"/>
              </a:ext>
            </a:extLst>
          </p:cNvPr>
          <p:cNvSpPr>
            <a:spLocks noChangeArrowheads="1"/>
          </p:cNvSpPr>
          <p:nvPr/>
        </p:nvSpPr>
        <p:spPr bwMode="auto">
          <a:xfrm>
            <a:off x="204833" y="2158800"/>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3</a:t>
            </a:r>
          </a:p>
        </p:txBody>
      </p:sp>
      <p:sp>
        <p:nvSpPr>
          <p:cNvPr id="10" name="Rectangle 50">
            <a:extLst>
              <a:ext uri="{FF2B5EF4-FFF2-40B4-BE49-F238E27FC236}">
                <a16:creationId xmlns="" xmlns:a16="http://schemas.microsoft.com/office/drawing/2014/main" id="{D9A5D3EF-AC71-4D12-A081-157DB7424086}"/>
              </a:ext>
            </a:extLst>
          </p:cNvPr>
          <p:cNvSpPr>
            <a:spLocks noChangeArrowheads="1"/>
          </p:cNvSpPr>
          <p:nvPr/>
        </p:nvSpPr>
        <p:spPr bwMode="auto">
          <a:xfrm>
            <a:off x="720934" y="2156459"/>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Master Data</a:t>
            </a:r>
          </a:p>
        </p:txBody>
      </p:sp>
      <p:sp>
        <p:nvSpPr>
          <p:cNvPr id="11" name="Rectangle 50">
            <a:extLst>
              <a:ext uri="{FF2B5EF4-FFF2-40B4-BE49-F238E27FC236}">
                <a16:creationId xmlns="" xmlns:a16="http://schemas.microsoft.com/office/drawing/2014/main" id="{D94D85C1-24AF-4E36-970D-9A19935FD4E5}"/>
              </a:ext>
            </a:extLst>
          </p:cNvPr>
          <p:cNvSpPr>
            <a:spLocks noChangeArrowheads="1"/>
          </p:cNvSpPr>
          <p:nvPr/>
        </p:nvSpPr>
        <p:spPr bwMode="auto">
          <a:xfrm>
            <a:off x="204817" y="2810362"/>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4</a:t>
            </a:r>
          </a:p>
        </p:txBody>
      </p:sp>
      <p:sp>
        <p:nvSpPr>
          <p:cNvPr id="12"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04833" y="3455891"/>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5</a:t>
            </a:r>
          </a:p>
        </p:txBody>
      </p:sp>
      <p:sp>
        <p:nvSpPr>
          <p:cNvPr id="16"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0934" y="3453550"/>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Inventory Management</a:t>
            </a:r>
          </a:p>
        </p:txBody>
      </p:sp>
      <p:sp>
        <p:nvSpPr>
          <p:cNvPr id="19" name="Rectangle 50">
            <a:extLst>
              <a:ext uri="{FF2B5EF4-FFF2-40B4-BE49-F238E27FC236}">
                <a16:creationId xmlns="" xmlns:a16="http://schemas.microsoft.com/office/drawing/2014/main" id="{5E6ECDD0-618C-419C-A9BE-3B3A4EB9FB00}"/>
              </a:ext>
            </a:extLst>
          </p:cNvPr>
          <p:cNvSpPr>
            <a:spLocks noChangeArrowheads="1"/>
          </p:cNvSpPr>
          <p:nvPr/>
        </p:nvSpPr>
        <p:spPr bwMode="auto">
          <a:xfrm>
            <a:off x="716268" y="2810362"/>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Procurement</a:t>
            </a:r>
          </a:p>
        </p:txBody>
      </p:sp>
      <p:sp>
        <p:nvSpPr>
          <p:cNvPr id="17" name="Rectangle 50"/>
          <p:cNvSpPr>
            <a:spLocks noChangeArrowheads="1"/>
          </p:cNvSpPr>
          <p:nvPr/>
        </p:nvSpPr>
        <p:spPr bwMode="auto">
          <a:xfrm>
            <a:off x="716267" y="870556"/>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Objective</a:t>
            </a:r>
          </a:p>
        </p:txBody>
      </p:sp>
      <p:sp>
        <p:nvSpPr>
          <p:cNvPr id="18"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04817" y="5373216"/>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smtClean="0">
                <a:solidFill>
                  <a:srgbClr val="FFFFFF"/>
                </a:solidFill>
                <a:latin typeface="Calibri" panose="020F0502020204030204" pitchFamily="34" charset="0"/>
              </a:rPr>
              <a:t>8</a:t>
            </a:r>
            <a:endParaRPr lang="en-US" altLang="ja-JP" sz="2800" b="1" dirty="0">
              <a:solidFill>
                <a:srgbClr val="FFFFFF"/>
              </a:solidFill>
              <a:latin typeface="Calibri" panose="020F0502020204030204" pitchFamily="34" charset="0"/>
            </a:endParaRPr>
          </a:p>
        </p:txBody>
      </p:sp>
      <p:sp>
        <p:nvSpPr>
          <p:cNvPr id="21"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0934" y="5386596"/>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latin typeface="Calibri" panose="020F0502020204030204" pitchFamily="34" charset="0"/>
              </a:rPr>
              <a:t>Invoice Verification</a:t>
            </a:r>
          </a:p>
        </p:txBody>
      </p:sp>
      <p:sp>
        <p:nvSpPr>
          <p:cNvPr id="22" name="Rectangle 50">
            <a:extLst>
              <a:ext uri="{FF2B5EF4-FFF2-40B4-BE49-F238E27FC236}">
                <a16:creationId xmlns="" xmlns:a16="http://schemas.microsoft.com/office/drawing/2014/main" id="{D94D85C1-24AF-4E36-970D-9A19935FD4E5}"/>
              </a:ext>
            </a:extLst>
          </p:cNvPr>
          <p:cNvSpPr>
            <a:spLocks noChangeArrowheads="1"/>
          </p:cNvSpPr>
          <p:nvPr/>
        </p:nvSpPr>
        <p:spPr bwMode="auto">
          <a:xfrm>
            <a:off x="210664" y="4106119"/>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6</a:t>
            </a:r>
          </a:p>
        </p:txBody>
      </p:sp>
      <p:sp>
        <p:nvSpPr>
          <p:cNvPr id="23"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10680" y="4751648"/>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7</a:t>
            </a:r>
          </a:p>
        </p:txBody>
      </p:sp>
      <p:sp>
        <p:nvSpPr>
          <p:cNvPr id="24"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6781" y="4749307"/>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Serial Number Management</a:t>
            </a:r>
            <a:endParaRPr lang="en-US" altLang="ja-JP" sz="2800" b="1" dirty="0">
              <a:solidFill>
                <a:schemeClr val="bg1"/>
              </a:solidFill>
              <a:latin typeface="Calibri" panose="020F0502020204030204" pitchFamily="34" charset="0"/>
            </a:endParaRPr>
          </a:p>
        </p:txBody>
      </p:sp>
      <p:sp>
        <p:nvSpPr>
          <p:cNvPr id="25" name="Rectangle 50">
            <a:extLst>
              <a:ext uri="{FF2B5EF4-FFF2-40B4-BE49-F238E27FC236}">
                <a16:creationId xmlns="" xmlns:a16="http://schemas.microsoft.com/office/drawing/2014/main" id="{5E6ECDD0-618C-419C-A9BE-3B3A4EB9FB00}"/>
              </a:ext>
            </a:extLst>
          </p:cNvPr>
          <p:cNvSpPr>
            <a:spLocks noChangeArrowheads="1"/>
          </p:cNvSpPr>
          <p:nvPr/>
        </p:nvSpPr>
        <p:spPr bwMode="auto">
          <a:xfrm>
            <a:off x="722115" y="4106119"/>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Batch Management</a:t>
            </a:r>
            <a:endParaRPr lang="en-US" altLang="ja-JP" sz="28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27919941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8. Invoice Verification</a:t>
            </a:r>
            <a:endParaRPr lang="ja-JP" altLang="en-US" sz="2800" dirty="0">
              <a:latin typeface="Calibri" panose="020F0502020204030204" pitchFamily="34" charset="0"/>
            </a:endParaRPr>
          </a:p>
        </p:txBody>
      </p:sp>
      <p:pic>
        <p:nvPicPr>
          <p:cNvPr id="858" name="Picture 4"/>
          <p:cNvPicPr>
            <a:picLocks noChangeAspect="1" noChangeArrowheads="1"/>
          </p:cNvPicPr>
          <p:nvPr/>
        </p:nvPicPr>
        <p:blipFill>
          <a:blip r:embed="rId3">
            <a:extLst>
              <a:ext uri="{28A0092B-C50C-407E-A947-70E740481C1C}">
                <a14:useLocalDpi xmlns:a14="http://schemas.microsoft.com/office/drawing/2010/main" val="0"/>
              </a:ext>
            </a:extLst>
          </a:blip>
          <a:srcRect l="3847" t="14815" r="2942" b="1852"/>
          <a:stretch>
            <a:fillRect/>
          </a:stretch>
        </p:blipFill>
        <p:spPr>
          <a:xfrm>
            <a:off x="762000" y="914400"/>
            <a:ext cx="7620000" cy="5205413"/>
          </a:xfrm>
          <a:prstGeom prst="rect">
            <a:avLst/>
          </a:prstGeom>
        </p:spPr>
      </p:pic>
      <p:sp>
        <p:nvSpPr>
          <p:cNvPr id="860"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Invoice Processing</a:t>
            </a:r>
            <a:endParaRPr lang="ja-JP" altLang="en-US" b="1" dirty="0">
              <a:solidFill>
                <a:srgbClr val="FFC000"/>
              </a:solidFill>
              <a:latin typeface="Calibri" panose="020F0502020204030204" pitchFamily="34" charset="0"/>
            </a:endParaRPr>
          </a:p>
        </p:txBody>
      </p:sp>
    </p:spTree>
    <p:extLst>
      <p:ext uri="{BB962C8B-B14F-4D97-AF65-F5344CB8AC3E}">
        <p14:creationId xmlns:p14="http://schemas.microsoft.com/office/powerpoint/2010/main" val="21394070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8. Invoice Verification</a:t>
            </a:r>
            <a:endParaRPr lang="ja-JP" altLang="en-US" sz="2800" dirty="0">
              <a:latin typeface="Calibri" panose="020F0502020204030204" pitchFamily="34" charset="0"/>
            </a:endParaRPr>
          </a:p>
        </p:txBody>
      </p:sp>
      <p:sp>
        <p:nvSpPr>
          <p:cNvPr id="860"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Delivery Costs</a:t>
            </a:r>
            <a:endParaRPr lang="ja-JP" altLang="en-US" b="1" dirty="0">
              <a:solidFill>
                <a:srgbClr val="FFC000"/>
              </a:solidFill>
              <a:latin typeface="Calibri" panose="020F0502020204030204" pitchFamily="34"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l="7466" t="11111" r="3847" b="5556"/>
          <a:stretch>
            <a:fillRect/>
          </a:stretch>
        </p:blipFill>
        <p:spPr>
          <a:xfrm>
            <a:off x="609600" y="914400"/>
            <a:ext cx="7924800" cy="5205413"/>
          </a:xfrm>
          <a:prstGeom prst="rect">
            <a:avLst/>
          </a:prstGeom>
        </p:spPr>
      </p:pic>
    </p:spTree>
    <p:extLst>
      <p:ext uri="{BB962C8B-B14F-4D97-AF65-F5344CB8AC3E}">
        <p14:creationId xmlns:p14="http://schemas.microsoft.com/office/powerpoint/2010/main" val="21178460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8. Invoice Verification</a:t>
            </a:r>
            <a:endParaRPr lang="ja-JP" altLang="en-US" sz="2800" dirty="0">
              <a:latin typeface="Calibri" panose="020F0502020204030204" pitchFamily="34" charset="0"/>
            </a:endParaRPr>
          </a:p>
        </p:txBody>
      </p:sp>
      <p:sp>
        <p:nvSpPr>
          <p:cNvPr id="860"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Planned Delivery Costs</a:t>
            </a:r>
            <a:endParaRPr lang="ja-JP" altLang="en-US" b="1" dirty="0">
              <a:solidFill>
                <a:srgbClr val="FFC000"/>
              </a:solidFill>
              <a:latin typeface="Calibri" panose="020F0502020204030204" pitchFamily="34"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l="3906" t="11458" r="3906" b="6250"/>
          <a:stretch>
            <a:fillRect/>
          </a:stretch>
        </p:blipFill>
        <p:spPr>
          <a:xfrm>
            <a:off x="609600" y="914400"/>
            <a:ext cx="8001000" cy="5205413"/>
          </a:xfrm>
          <a:prstGeom prst="rect">
            <a:avLst/>
          </a:prstGeom>
        </p:spPr>
      </p:pic>
    </p:spTree>
    <p:extLst>
      <p:ext uri="{BB962C8B-B14F-4D97-AF65-F5344CB8AC3E}">
        <p14:creationId xmlns:p14="http://schemas.microsoft.com/office/powerpoint/2010/main" val="41608800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8. Invoice Verification</a:t>
            </a:r>
            <a:endParaRPr lang="ja-JP" altLang="en-US" sz="2800" dirty="0">
              <a:latin typeface="Calibri" panose="020F0502020204030204" pitchFamily="34" charset="0"/>
            </a:endParaRPr>
          </a:p>
        </p:txBody>
      </p:sp>
      <p:sp>
        <p:nvSpPr>
          <p:cNvPr id="860"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Un-Planned Delivery Costs</a:t>
            </a:r>
            <a:endParaRPr lang="ja-JP" altLang="en-US" b="1" dirty="0">
              <a:solidFill>
                <a:srgbClr val="FFC000"/>
              </a:solidFill>
              <a:latin typeface="Calibri" panose="020F0502020204030204" pitchFamily="34"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l="5469" t="11458" r="10156" b="6250"/>
          <a:stretch>
            <a:fillRect/>
          </a:stretch>
        </p:blipFill>
        <p:spPr>
          <a:xfrm>
            <a:off x="838200" y="914400"/>
            <a:ext cx="7348538" cy="5205413"/>
          </a:xfrm>
          <a:prstGeom prst="rect">
            <a:avLst/>
          </a:prstGeom>
        </p:spPr>
      </p:pic>
    </p:spTree>
    <p:extLst>
      <p:ext uri="{BB962C8B-B14F-4D97-AF65-F5344CB8AC3E}">
        <p14:creationId xmlns:p14="http://schemas.microsoft.com/office/powerpoint/2010/main" val="4256606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8. Invoice Verification</a:t>
            </a:r>
            <a:endParaRPr lang="ja-JP" altLang="en-US" sz="2800" dirty="0">
              <a:latin typeface="Calibri" panose="020F0502020204030204" pitchFamily="34" charset="0"/>
            </a:endParaRPr>
          </a:p>
        </p:txBody>
      </p:sp>
      <p:sp>
        <p:nvSpPr>
          <p:cNvPr id="860"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Distribution of Un-Planned Delivery Costs</a:t>
            </a:r>
            <a:endParaRPr lang="ja-JP" altLang="en-US" b="1" dirty="0">
              <a:solidFill>
                <a:srgbClr val="FFC000"/>
              </a:solidFill>
              <a:latin typeface="Calibri" panose="020F0502020204030204" pitchFamily="34"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l="14063" t="10417" r="14063" b="6250"/>
          <a:stretch>
            <a:fillRect/>
          </a:stretch>
        </p:blipFill>
        <p:spPr>
          <a:xfrm>
            <a:off x="1246188" y="914400"/>
            <a:ext cx="6940550" cy="5205413"/>
          </a:xfrm>
          <a:prstGeom prst="rect">
            <a:avLst/>
          </a:prstGeom>
        </p:spPr>
      </p:pic>
    </p:spTree>
    <p:extLst>
      <p:ext uri="{BB962C8B-B14F-4D97-AF65-F5344CB8AC3E}">
        <p14:creationId xmlns:p14="http://schemas.microsoft.com/office/powerpoint/2010/main" val="15426673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2. Materials Management Overview</a:t>
            </a:r>
            <a:endParaRPr lang="ja-JP" altLang="en-US" sz="2800" dirty="0">
              <a:latin typeface="Calibri" panose="020F0502020204030204" pitchFamily="34" charset="0"/>
            </a:endParaRPr>
          </a:p>
        </p:txBody>
      </p:sp>
      <p:sp>
        <p:nvSpPr>
          <p:cNvPr id="15"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Overview</a:t>
            </a:r>
            <a:endParaRPr lang="ja-JP" altLang="en-US" b="1" dirty="0">
              <a:solidFill>
                <a:srgbClr val="FFC000"/>
              </a:solidFill>
              <a:latin typeface="Calibri" panose="020F0502020204030204" pitchFamily="34" charset="0"/>
            </a:endParaRPr>
          </a:p>
        </p:txBody>
      </p:sp>
      <p:grpSp>
        <p:nvGrpSpPr>
          <p:cNvPr id="16" name="Group 8"/>
          <p:cNvGrpSpPr>
            <a:grpSpLocks/>
          </p:cNvGrpSpPr>
          <p:nvPr/>
        </p:nvGrpSpPr>
        <p:grpSpPr bwMode="auto">
          <a:xfrm>
            <a:off x="1453195" y="1298166"/>
            <a:ext cx="6999197" cy="4397829"/>
            <a:chOff x="162" y="685"/>
            <a:chExt cx="5506" cy="3538"/>
          </a:xfrm>
        </p:grpSpPr>
        <p:grpSp>
          <p:nvGrpSpPr>
            <p:cNvPr id="17" name="Group 9"/>
            <p:cNvGrpSpPr>
              <a:grpSpLocks/>
            </p:cNvGrpSpPr>
            <p:nvPr/>
          </p:nvGrpSpPr>
          <p:grpSpPr bwMode="auto">
            <a:xfrm>
              <a:off x="2507" y="940"/>
              <a:ext cx="34" cy="437"/>
              <a:chOff x="2507" y="940"/>
              <a:chExt cx="34" cy="437"/>
            </a:xfrm>
          </p:grpSpPr>
          <p:sp>
            <p:nvSpPr>
              <p:cNvPr id="399" name="Freeform 10"/>
              <p:cNvSpPr>
                <a:spLocks/>
              </p:cNvSpPr>
              <p:nvPr/>
            </p:nvSpPr>
            <p:spPr bwMode="auto">
              <a:xfrm>
                <a:off x="2507" y="940"/>
                <a:ext cx="18" cy="421"/>
              </a:xfrm>
              <a:custGeom>
                <a:avLst/>
                <a:gdLst>
                  <a:gd name="T0" fmla="*/ 0 w 18"/>
                  <a:gd name="T1" fmla="*/ 421 h 421"/>
                  <a:gd name="T2" fmla="*/ 16 w 18"/>
                  <a:gd name="T3" fmla="*/ 421 h 421"/>
                  <a:gd name="T4" fmla="*/ 18 w 18"/>
                  <a:gd name="T5" fmla="*/ 0 h 421"/>
                  <a:gd name="T6" fmla="*/ 2 w 18"/>
                  <a:gd name="T7" fmla="*/ 0 h 421"/>
                  <a:gd name="T8" fmla="*/ 0 w 18"/>
                  <a:gd name="T9" fmla="*/ 421 h 421"/>
                  <a:gd name="T10" fmla="*/ 0 60000 65536"/>
                  <a:gd name="T11" fmla="*/ 0 60000 65536"/>
                  <a:gd name="T12" fmla="*/ 0 60000 65536"/>
                  <a:gd name="T13" fmla="*/ 0 60000 65536"/>
                  <a:gd name="T14" fmla="*/ 0 60000 65536"/>
                  <a:gd name="T15" fmla="*/ 0 w 18"/>
                  <a:gd name="T16" fmla="*/ 0 h 421"/>
                  <a:gd name="T17" fmla="*/ 18 w 18"/>
                  <a:gd name="T18" fmla="*/ 421 h 421"/>
                </a:gdLst>
                <a:ahLst/>
                <a:cxnLst>
                  <a:cxn ang="T10">
                    <a:pos x="T0" y="T1"/>
                  </a:cxn>
                  <a:cxn ang="T11">
                    <a:pos x="T2" y="T3"/>
                  </a:cxn>
                  <a:cxn ang="T12">
                    <a:pos x="T4" y="T5"/>
                  </a:cxn>
                  <a:cxn ang="T13">
                    <a:pos x="T6" y="T7"/>
                  </a:cxn>
                  <a:cxn ang="T14">
                    <a:pos x="T8" y="T9"/>
                  </a:cxn>
                </a:cxnLst>
                <a:rect l="T15" t="T16" r="T17" b="T18"/>
                <a:pathLst>
                  <a:path w="18" h="421">
                    <a:moveTo>
                      <a:pt x="0" y="421"/>
                    </a:moveTo>
                    <a:lnTo>
                      <a:pt x="16" y="421"/>
                    </a:lnTo>
                    <a:lnTo>
                      <a:pt x="18" y="0"/>
                    </a:lnTo>
                    <a:lnTo>
                      <a:pt x="2" y="0"/>
                    </a:lnTo>
                    <a:lnTo>
                      <a:pt x="0" y="421"/>
                    </a:lnTo>
                    <a:close/>
                  </a:path>
                </a:pathLst>
              </a:custGeom>
              <a:solidFill>
                <a:srgbClr val="EA66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00" name="Freeform 11"/>
              <p:cNvSpPr>
                <a:spLocks/>
              </p:cNvSpPr>
              <p:nvPr/>
            </p:nvSpPr>
            <p:spPr bwMode="auto">
              <a:xfrm>
                <a:off x="2523" y="956"/>
                <a:ext cx="18" cy="421"/>
              </a:xfrm>
              <a:custGeom>
                <a:avLst/>
                <a:gdLst>
                  <a:gd name="T0" fmla="*/ 0 w 18"/>
                  <a:gd name="T1" fmla="*/ 421 h 421"/>
                  <a:gd name="T2" fmla="*/ 16 w 18"/>
                  <a:gd name="T3" fmla="*/ 421 h 421"/>
                  <a:gd name="T4" fmla="*/ 18 w 18"/>
                  <a:gd name="T5" fmla="*/ 0 h 421"/>
                  <a:gd name="T6" fmla="*/ 2 w 18"/>
                  <a:gd name="T7" fmla="*/ 0 h 421"/>
                  <a:gd name="T8" fmla="*/ 0 w 18"/>
                  <a:gd name="T9" fmla="*/ 421 h 421"/>
                  <a:gd name="T10" fmla="*/ 0 60000 65536"/>
                  <a:gd name="T11" fmla="*/ 0 60000 65536"/>
                  <a:gd name="T12" fmla="*/ 0 60000 65536"/>
                  <a:gd name="T13" fmla="*/ 0 60000 65536"/>
                  <a:gd name="T14" fmla="*/ 0 60000 65536"/>
                  <a:gd name="T15" fmla="*/ 0 w 18"/>
                  <a:gd name="T16" fmla="*/ 0 h 421"/>
                  <a:gd name="T17" fmla="*/ 18 w 18"/>
                  <a:gd name="T18" fmla="*/ 421 h 421"/>
                </a:gdLst>
                <a:ahLst/>
                <a:cxnLst>
                  <a:cxn ang="T10">
                    <a:pos x="T0" y="T1"/>
                  </a:cxn>
                  <a:cxn ang="T11">
                    <a:pos x="T2" y="T3"/>
                  </a:cxn>
                  <a:cxn ang="T12">
                    <a:pos x="T4" y="T5"/>
                  </a:cxn>
                  <a:cxn ang="T13">
                    <a:pos x="T6" y="T7"/>
                  </a:cxn>
                  <a:cxn ang="T14">
                    <a:pos x="T8" y="T9"/>
                  </a:cxn>
                </a:cxnLst>
                <a:rect l="T15" t="T16" r="T17" b="T18"/>
                <a:pathLst>
                  <a:path w="18" h="421">
                    <a:moveTo>
                      <a:pt x="0" y="421"/>
                    </a:moveTo>
                    <a:lnTo>
                      <a:pt x="16" y="421"/>
                    </a:lnTo>
                    <a:lnTo>
                      <a:pt x="18" y="0"/>
                    </a:lnTo>
                    <a:lnTo>
                      <a:pt x="2" y="0"/>
                    </a:lnTo>
                    <a:lnTo>
                      <a:pt x="0" y="421"/>
                    </a:lnTo>
                    <a:close/>
                  </a:path>
                </a:pathLst>
              </a:custGeom>
              <a:solidFill>
                <a:srgbClr val="8400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01" name="Freeform 12"/>
              <p:cNvSpPr>
                <a:spLocks/>
              </p:cNvSpPr>
              <p:nvPr/>
            </p:nvSpPr>
            <p:spPr bwMode="auto">
              <a:xfrm>
                <a:off x="2515" y="948"/>
                <a:ext cx="18" cy="421"/>
              </a:xfrm>
              <a:custGeom>
                <a:avLst/>
                <a:gdLst>
                  <a:gd name="T0" fmla="*/ 0 w 18"/>
                  <a:gd name="T1" fmla="*/ 421 h 421"/>
                  <a:gd name="T2" fmla="*/ 16 w 18"/>
                  <a:gd name="T3" fmla="*/ 421 h 421"/>
                  <a:gd name="T4" fmla="*/ 18 w 18"/>
                  <a:gd name="T5" fmla="*/ 0 h 421"/>
                  <a:gd name="T6" fmla="*/ 2 w 18"/>
                  <a:gd name="T7" fmla="*/ 0 h 421"/>
                  <a:gd name="T8" fmla="*/ 0 w 18"/>
                  <a:gd name="T9" fmla="*/ 421 h 421"/>
                  <a:gd name="T10" fmla="*/ 0 60000 65536"/>
                  <a:gd name="T11" fmla="*/ 0 60000 65536"/>
                  <a:gd name="T12" fmla="*/ 0 60000 65536"/>
                  <a:gd name="T13" fmla="*/ 0 60000 65536"/>
                  <a:gd name="T14" fmla="*/ 0 60000 65536"/>
                  <a:gd name="T15" fmla="*/ 0 w 18"/>
                  <a:gd name="T16" fmla="*/ 0 h 421"/>
                  <a:gd name="T17" fmla="*/ 18 w 18"/>
                  <a:gd name="T18" fmla="*/ 421 h 421"/>
                </a:gdLst>
                <a:ahLst/>
                <a:cxnLst>
                  <a:cxn ang="T10">
                    <a:pos x="T0" y="T1"/>
                  </a:cxn>
                  <a:cxn ang="T11">
                    <a:pos x="T2" y="T3"/>
                  </a:cxn>
                  <a:cxn ang="T12">
                    <a:pos x="T4" y="T5"/>
                  </a:cxn>
                  <a:cxn ang="T13">
                    <a:pos x="T6" y="T7"/>
                  </a:cxn>
                  <a:cxn ang="T14">
                    <a:pos x="T8" y="T9"/>
                  </a:cxn>
                </a:cxnLst>
                <a:rect l="T15" t="T16" r="T17" b="T18"/>
                <a:pathLst>
                  <a:path w="18" h="421">
                    <a:moveTo>
                      <a:pt x="0" y="421"/>
                    </a:moveTo>
                    <a:lnTo>
                      <a:pt x="16" y="421"/>
                    </a:lnTo>
                    <a:lnTo>
                      <a:pt x="18" y="0"/>
                    </a:lnTo>
                    <a:lnTo>
                      <a:pt x="2" y="0"/>
                    </a:lnTo>
                    <a:lnTo>
                      <a:pt x="0" y="421"/>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18" name="Group 13"/>
            <p:cNvGrpSpPr>
              <a:grpSpLocks/>
            </p:cNvGrpSpPr>
            <p:nvPr/>
          </p:nvGrpSpPr>
          <p:grpSpPr bwMode="auto">
            <a:xfrm>
              <a:off x="162" y="1015"/>
              <a:ext cx="4411" cy="2402"/>
              <a:chOff x="162" y="1015"/>
              <a:chExt cx="4411" cy="2402"/>
            </a:xfrm>
          </p:grpSpPr>
          <p:sp>
            <p:nvSpPr>
              <p:cNvPr id="396" name="Freeform 14"/>
              <p:cNvSpPr>
                <a:spLocks/>
              </p:cNvSpPr>
              <p:nvPr/>
            </p:nvSpPr>
            <p:spPr bwMode="auto">
              <a:xfrm>
                <a:off x="162" y="1015"/>
                <a:ext cx="4395" cy="2386"/>
              </a:xfrm>
              <a:custGeom>
                <a:avLst/>
                <a:gdLst>
                  <a:gd name="T0" fmla="*/ 0 w 4395"/>
                  <a:gd name="T1" fmla="*/ 0 h 2386"/>
                  <a:gd name="T2" fmla="*/ 1822 w 4395"/>
                  <a:gd name="T3" fmla="*/ 0 h 2386"/>
                  <a:gd name="T4" fmla="*/ 1826 w 4395"/>
                  <a:gd name="T5" fmla="*/ 644 h 2386"/>
                  <a:gd name="T6" fmla="*/ 4395 w 4395"/>
                  <a:gd name="T7" fmla="*/ 644 h 2386"/>
                  <a:gd name="T8" fmla="*/ 4395 w 4395"/>
                  <a:gd name="T9" fmla="*/ 2386 h 2386"/>
                  <a:gd name="T10" fmla="*/ 0 w 4395"/>
                  <a:gd name="T11" fmla="*/ 2378 h 2386"/>
                  <a:gd name="T12" fmla="*/ 0 w 4395"/>
                  <a:gd name="T13" fmla="*/ 0 h 2386"/>
                  <a:gd name="T14" fmla="*/ 0 60000 65536"/>
                  <a:gd name="T15" fmla="*/ 0 60000 65536"/>
                  <a:gd name="T16" fmla="*/ 0 60000 65536"/>
                  <a:gd name="T17" fmla="*/ 0 60000 65536"/>
                  <a:gd name="T18" fmla="*/ 0 60000 65536"/>
                  <a:gd name="T19" fmla="*/ 0 60000 65536"/>
                  <a:gd name="T20" fmla="*/ 0 60000 65536"/>
                  <a:gd name="T21" fmla="*/ 0 w 4395"/>
                  <a:gd name="T22" fmla="*/ 0 h 2386"/>
                  <a:gd name="T23" fmla="*/ 4395 w 4395"/>
                  <a:gd name="T24" fmla="*/ 2386 h 23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95" h="2386">
                    <a:moveTo>
                      <a:pt x="0" y="0"/>
                    </a:moveTo>
                    <a:lnTo>
                      <a:pt x="1822" y="0"/>
                    </a:lnTo>
                    <a:lnTo>
                      <a:pt x="1826" y="644"/>
                    </a:lnTo>
                    <a:lnTo>
                      <a:pt x="4395" y="644"/>
                    </a:lnTo>
                    <a:lnTo>
                      <a:pt x="4395" y="2386"/>
                    </a:lnTo>
                    <a:lnTo>
                      <a:pt x="0" y="2378"/>
                    </a:lnTo>
                    <a:lnTo>
                      <a:pt x="0" y="0"/>
                    </a:lnTo>
                    <a:close/>
                  </a:path>
                </a:pathLst>
              </a:custGeom>
              <a:solidFill>
                <a:srgbClr val="BAF8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97" name="Freeform 15"/>
              <p:cNvSpPr>
                <a:spLocks/>
              </p:cNvSpPr>
              <p:nvPr/>
            </p:nvSpPr>
            <p:spPr bwMode="auto">
              <a:xfrm>
                <a:off x="178" y="1031"/>
                <a:ext cx="4395" cy="2386"/>
              </a:xfrm>
              <a:custGeom>
                <a:avLst/>
                <a:gdLst>
                  <a:gd name="T0" fmla="*/ 0 w 4395"/>
                  <a:gd name="T1" fmla="*/ 0 h 2386"/>
                  <a:gd name="T2" fmla="*/ 1822 w 4395"/>
                  <a:gd name="T3" fmla="*/ 0 h 2386"/>
                  <a:gd name="T4" fmla="*/ 1826 w 4395"/>
                  <a:gd name="T5" fmla="*/ 644 h 2386"/>
                  <a:gd name="T6" fmla="*/ 4395 w 4395"/>
                  <a:gd name="T7" fmla="*/ 644 h 2386"/>
                  <a:gd name="T8" fmla="*/ 4395 w 4395"/>
                  <a:gd name="T9" fmla="*/ 2386 h 2386"/>
                  <a:gd name="T10" fmla="*/ 0 w 4395"/>
                  <a:gd name="T11" fmla="*/ 2378 h 2386"/>
                  <a:gd name="T12" fmla="*/ 0 w 4395"/>
                  <a:gd name="T13" fmla="*/ 0 h 2386"/>
                  <a:gd name="T14" fmla="*/ 0 60000 65536"/>
                  <a:gd name="T15" fmla="*/ 0 60000 65536"/>
                  <a:gd name="T16" fmla="*/ 0 60000 65536"/>
                  <a:gd name="T17" fmla="*/ 0 60000 65536"/>
                  <a:gd name="T18" fmla="*/ 0 60000 65536"/>
                  <a:gd name="T19" fmla="*/ 0 60000 65536"/>
                  <a:gd name="T20" fmla="*/ 0 60000 65536"/>
                  <a:gd name="T21" fmla="*/ 0 w 4395"/>
                  <a:gd name="T22" fmla="*/ 0 h 2386"/>
                  <a:gd name="T23" fmla="*/ 4395 w 4395"/>
                  <a:gd name="T24" fmla="*/ 2386 h 23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95" h="2386">
                    <a:moveTo>
                      <a:pt x="0" y="0"/>
                    </a:moveTo>
                    <a:lnTo>
                      <a:pt x="1822" y="0"/>
                    </a:lnTo>
                    <a:lnTo>
                      <a:pt x="1826" y="644"/>
                    </a:lnTo>
                    <a:lnTo>
                      <a:pt x="4395" y="644"/>
                    </a:lnTo>
                    <a:lnTo>
                      <a:pt x="4395" y="2386"/>
                    </a:lnTo>
                    <a:lnTo>
                      <a:pt x="0" y="2378"/>
                    </a:lnTo>
                    <a:lnTo>
                      <a:pt x="0" y="0"/>
                    </a:lnTo>
                    <a:close/>
                  </a:path>
                </a:pathLst>
              </a:custGeom>
              <a:solidFill>
                <a:srgbClr val="5492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98" name="Freeform 16"/>
              <p:cNvSpPr>
                <a:spLocks/>
              </p:cNvSpPr>
              <p:nvPr/>
            </p:nvSpPr>
            <p:spPr bwMode="auto">
              <a:xfrm>
                <a:off x="170" y="1023"/>
                <a:ext cx="4395" cy="2386"/>
              </a:xfrm>
              <a:custGeom>
                <a:avLst/>
                <a:gdLst>
                  <a:gd name="T0" fmla="*/ 0 w 4395"/>
                  <a:gd name="T1" fmla="*/ 0 h 2386"/>
                  <a:gd name="T2" fmla="*/ 1822 w 4395"/>
                  <a:gd name="T3" fmla="*/ 0 h 2386"/>
                  <a:gd name="T4" fmla="*/ 1826 w 4395"/>
                  <a:gd name="T5" fmla="*/ 644 h 2386"/>
                  <a:gd name="T6" fmla="*/ 4395 w 4395"/>
                  <a:gd name="T7" fmla="*/ 644 h 2386"/>
                  <a:gd name="T8" fmla="*/ 4395 w 4395"/>
                  <a:gd name="T9" fmla="*/ 2386 h 2386"/>
                  <a:gd name="T10" fmla="*/ 0 w 4395"/>
                  <a:gd name="T11" fmla="*/ 2378 h 2386"/>
                  <a:gd name="T12" fmla="*/ 0 w 4395"/>
                  <a:gd name="T13" fmla="*/ 0 h 2386"/>
                  <a:gd name="T14" fmla="*/ 0 60000 65536"/>
                  <a:gd name="T15" fmla="*/ 0 60000 65536"/>
                  <a:gd name="T16" fmla="*/ 0 60000 65536"/>
                  <a:gd name="T17" fmla="*/ 0 60000 65536"/>
                  <a:gd name="T18" fmla="*/ 0 60000 65536"/>
                  <a:gd name="T19" fmla="*/ 0 60000 65536"/>
                  <a:gd name="T20" fmla="*/ 0 60000 65536"/>
                  <a:gd name="T21" fmla="*/ 0 w 4395"/>
                  <a:gd name="T22" fmla="*/ 0 h 2386"/>
                  <a:gd name="T23" fmla="*/ 4395 w 4395"/>
                  <a:gd name="T24" fmla="*/ 2386 h 23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95" h="2386">
                    <a:moveTo>
                      <a:pt x="0" y="0"/>
                    </a:moveTo>
                    <a:lnTo>
                      <a:pt x="1822" y="0"/>
                    </a:lnTo>
                    <a:lnTo>
                      <a:pt x="1826" y="644"/>
                    </a:lnTo>
                    <a:lnTo>
                      <a:pt x="4395" y="644"/>
                    </a:lnTo>
                    <a:lnTo>
                      <a:pt x="4395" y="2386"/>
                    </a:lnTo>
                    <a:lnTo>
                      <a:pt x="0" y="2378"/>
                    </a:lnTo>
                    <a:lnTo>
                      <a:pt x="0" y="0"/>
                    </a:lnTo>
                    <a:close/>
                  </a:path>
                </a:pathLst>
              </a:custGeom>
              <a:solidFill>
                <a:srgbClr val="8CF4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19" name="Group 17"/>
            <p:cNvGrpSpPr>
              <a:grpSpLocks/>
            </p:cNvGrpSpPr>
            <p:nvPr/>
          </p:nvGrpSpPr>
          <p:grpSpPr bwMode="auto">
            <a:xfrm>
              <a:off x="1986" y="1714"/>
              <a:ext cx="2476" cy="1536"/>
              <a:chOff x="1986" y="1714"/>
              <a:chExt cx="2476" cy="1536"/>
            </a:xfrm>
          </p:grpSpPr>
          <p:sp>
            <p:nvSpPr>
              <p:cNvPr id="393" name="Rectangle 18"/>
              <p:cNvSpPr>
                <a:spLocks noChangeArrowheads="1"/>
              </p:cNvSpPr>
              <p:nvPr/>
            </p:nvSpPr>
            <p:spPr bwMode="auto">
              <a:xfrm>
                <a:off x="1986" y="1714"/>
                <a:ext cx="2460" cy="1520"/>
              </a:xfrm>
              <a:prstGeom prst="rect">
                <a:avLst/>
              </a:prstGeom>
              <a:solidFill>
                <a:srgbClr val="C7D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394" name="Rectangle 19"/>
              <p:cNvSpPr>
                <a:spLocks noChangeArrowheads="1"/>
              </p:cNvSpPr>
              <p:nvPr/>
            </p:nvSpPr>
            <p:spPr bwMode="auto">
              <a:xfrm>
                <a:off x="2002" y="1730"/>
                <a:ext cx="2460" cy="1520"/>
              </a:xfrm>
              <a:prstGeom prst="rect">
                <a:avLst/>
              </a:prstGeom>
              <a:solidFill>
                <a:srgbClr val="617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395" name="Rectangle 20"/>
              <p:cNvSpPr>
                <a:spLocks noChangeArrowheads="1"/>
              </p:cNvSpPr>
              <p:nvPr/>
            </p:nvSpPr>
            <p:spPr bwMode="auto">
              <a:xfrm>
                <a:off x="1994" y="1722"/>
                <a:ext cx="2460" cy="1520"/>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grpSp>
          <p:nvGrpSpPr>
            <p:cNvPr id="20" name="Group 21"/>
            <p:cNvGrpSpPr>
              <a:grpSpLocks/>
            </p:cNvGrpSpPr>
            <p:nvPr/>
          </p:nvGrpSpPr>
          <p:grpSpPr bwMode="auto">
            <a:xfrm>
              <a:off x="4655" y="1667"/>
              <a:ext cx="979" cy="1766"/>
              <a:chOff x="4655" y="1667"/>
              <a:chExt cx="979" cy="1766"/>
            </a:xfrm>
          </p:grpSpPr>
          <p:sp>
            <p:nvSpPr>
              <p:cNvPr id="390" name="Rectangle 22"/>
              <p:cNvSpPr>
                <a:spLocks noChangeArrowheads="1"/>
              </p:cNvSpPr>
              <p:nvPr/>
            </p:nvSpPr>
            <p:spPr bwMode="auto">
              <a:xfrm>
                <a:off x="4655" y="1667"/>
                <a:ext cx="963" cy="1750"/>
              </a:xfrm>
              <a:prstGeom prst="rect">
                <a:avLst/>
              </a:prstGeom>
              <a:solidFill>
                <a:srgbClr val="66EC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391" name="Rectangle 23"/>
              <p:cNvSpPr>
                <a:spLocks noChangeArrowheads="1"/>
              </p:cNvSpPr>
              <p:nvPr/>
            </p:nvSpPr>
            <p:spPr bwMode="auto">
              <a:xfrm>
                <a:off x="4671" y="1683"/>
                <a:ext cx="963" cy="1750"/>
              </a:xfrm>
              <a:prstGeom prst="rect">
                <a:avLst/>
              </a:prstGeom>
              <a:solidFill>
                <a:srgbClr val="0086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392" name="Rectangle 24"/>
              <p:cNvSpPr>
                <a:spLocks noChangeArrowheads="1"/>
              </p:cNvSpPr>
              <p:nvPr/>
            </p:nvSpPr>
            <p:spPr bwMode="auto">
              <a:xfrm>
                <a:off x="4663" y="1675"/>
                <a:ext cx="963" cy="1750"/>
              </a:xfrm>
              <a:prstGeom prst="rect">
                <a:avLst/>
              </a:prstGeom>
              <a:solidFill>
                <a:srgbClr val="00DF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grpSp>
          <p:nvGrpSpPr>
            <p:cNvPr id="21" name="Group 25"/>
            <p:cNvGrpSpPr>
              <a:grpSpLocks/>
            </p:cNvGrpSpPr>
            <p:nvPr/>
          </p:nvGrpSpPr>
          <p:grpSpPr bwMode="auto">
            <a:xfrm>
              <a:off x="343" y="1714"/>
              <a:ext cx="1566" cy="1536"/>
              <a:chOff x="343" y="1714"/>
              <a:chExt cx="1566" cy="1536"/>
            </a:xfrm>
          </p:grpSpPr>
          <p:sp>
            <p:nvSpPr>
              <p:cNvPr id="387" name="Rectangle 26"/>
              <p:cNvSpPr>
                <a:spLocks noChangeArrowheads="1"/>
              </p:cNvSpPr>
              <p:nvPr/>
            </p:nvSpPr>
            <p:spPr bwMode="auto">
              <a:xfrm>
                <a:off x="343" y="1714"/>
                <a:ext cx="1550" cy="1520"/>
              </a:xfrm>
              <a:prstGeom prst="rect">
                <a:avLst/>
              </a:prstGeom>
              <a:solidFill>
                <a:srgbClr val="C7D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388" name="Rectangle 27"/>
              <p:cNvSpPr>
                <a:spLocks noChangeArrowheads="1"/>
              </p:cNvSpPr>
              <p:nvPr/>
            </p:nvSpPr>
            <p:spPr bwMode="auto">
              <a:xfrm>
                <a:off x="359" y="1730"/>
                <a:ext cx="1550" cy="1520"/>
              </a:xfrm>
              <a:prstGeom prst="rect">
                <a:avLst/>
              </a:prstGeom>
              <a:solidFill>
                <a:srgbClr val="617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389" name="Rectangle 28"/>
              <p:cNvSpPr>
                <a:spLocks noChangeArrowheads="1"/>
              </p:cNvSpPr>
              <p:nvPr/>
            </p:nvSpPr>
            <p:spPr bwMode="auto">
              <a:xfrm>
                <a:off x="351" y="1722"/>
                <a:ext cx="1550" cy="1520"/>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grpSp>
          <p:nvGrpSpPr>
            <p:cNvPr id="22" name="Group 29"/>
            <p:cNvGrpSpPr>
              <a:grpSpLocks/>
            </p:cNvGrpSpPr>
            <p:nvPr/>
          </p:nvGrpSpPr>
          <p:grpSpPr bwMode="auto">
            <a:xfrm>
              <a:off x="2140" y="713"/>
              <a:ext cx="1045" cy="342"/>
              <a:chOff x="2140" y="713"/>
              <a:chExt cx="1045" cy="342"/>
            </a:xfrm>
          </p:grpSpPr>
          <p:sp>
            <p:nvSpPr>
              <p:cNvPr id="384" name="Rectangle 30"/>
              <p:cNvSpPr>
                <a:spLocks noChangeArrowheads="1"/>
              </p:cNvSpPr>
              <p:nvPr/>
            </p:nvSpPr>
            <p:spPr bwMode="auto">
              <a:xfrm>
                <a:off x="2140" y="713"/>
                <a:ext cx="1029" cy="326"/>
              </a:xfrm>
              <a:prstGeom prst="rect">
                <a:avLst/>
              </a:prstGeom>
              <a:solidFill>
                <a:srgbClr val="C7D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385" name="Rectangle 31"/>
              <p:cNvSpPr>
                <a:spLocks noChangeArrowheads="1"/>
              </p:cNvSpPr>
              <p:nvPr/>
            </p:nvSpPr>
            <p:spPr bwMode="auto">
              <a:xfrm>
                <a:off x="2156" y="729"/>
                <a:ext cx="1029" cy="326"/>
              </a:xfrm>
              <a:prstGeom prst="rect">
                <a:avLst/>
              </a:prstGeom>
              <a:solidFill>
                <a:srgbClr val="617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386" name="Rectangle 32"/>
              <p:cNvSpPr>
                <a:spLocks noChangeArrowheads="1"/>
              </p:cNvSpPr>
              <p:nvPr/>
            </p:nvSpPr>
            <p:spPr bwMode="auto">
              <a:xfrm>
                <a:off x="2148" y="721"/>
                <a:ext cx="1029" cy="326"/>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sp>
          <p:nvSpPr>
            <p:cNvPr id="23" name="Rectangle 33"/>
            <p:cNvSpPr>
              <a:spLocks noChangeArrowheads="1"/>
            </p:cNvSpPr>
            <p:nvPr/>
          </p:nvSpPr>
          <p:spPr bwMode="auto">
            <a:xfrm>
              <a:off x="2106" y="685"/>
              <a:ext cx="1253"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4" name="Rectangle 34"/>
            <p:cNvSpPr>
              <a:spLocks noChangeArrowheads="1"/>
            </p:cNvSpPr>
            <p:nvPr/>
          </p:nvSpPr>
          <p:spPr bwMode="auto">
            <a:xfrm>
              <a:off x="2168" y="721"/>
              <a:ext cx="601"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solidFill>
                    <a:srgbClr val="000000"/>
                  </a:solidFill>
                </a:rPr>
                <a:t>Materials</a:t>
              </a:r>
              <a:endParaRPr lang="en-US" altLang="en-US" sz="2400" b="0">
                <a:latin typeface="Times New Roman" panose="02020603050405020304" pitchFamily="18" charset="0"/>
              </a:endParaRPr>
            </a:p>
          </p:txBody>
        </p:sp>
        <p:sp>
          <p:nvSpPr>
            <p:cNvPr id="25" name="Rectangle 35"/>
            <p:cNvSpPr>
              <a:spLocks noChangeArrowheads="1"/>
            </p:cNvSpPr>
            <p:nvPr/>
          </p:nvSpPr>
          <p:spPr bwMode="auto">
            <a:xfrm>
              <a:off x="2168" y="874"/>
              <a:ext cx="58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solidFill>
                    <a:srgbClr val="000000"/>
                  </a:solidFill>
                </a:rPr>
                <a:t>Planning</a:t>
              </a:r>
              <a:endParaRPr lang="en-US" altLang="en-US" sz="2400" b="0">
                <a:latin typeface="Times New Roman" panose="02020603050405020304" pitchFamily="18" charset="0"/>
              </a:endParaRPr>
            </a:p>
          </p:txBody>
        </p:sp>
        <p:sp>
          <p:nvSpPr>
            <p:cNvPr id="26" name="Rectangle 36"/>
            <p:cNvSpPr>
              <a:spLocks noChangeArrowheads="1"/>
            </p:cNvSpPr>
            <p:nvPr/>
          </p:nvSpPr>
          <p:spPr bwMode="auto">
            <a:xfrm>
              <a:off x="678" y="1782"/>
              <a:ext cx="90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7" name="Rectangle 37"/>
            <p:cNvSpPr>
              <a:spLocks noChangeArrowheads="1"/>
            </p:cNvSpPr>
            <p:nvPr/>
          </p:nvSpPr>
          <p:spPr bwMode="auto">
            <a:xfrm>
              <a:off x="882" y="1806"/>
              <a:ext cx="537"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000000"/>
                  </a:solidFill>
                </a:rPr>
                <a:t>Invoice</a:t>
              </a:r>
              <a:endParaRPr lang="en-US" altLang="en-US" sz="2400" b="0">
                <a:latin typeface="Times New Roman" panose="02020603050405020304" pitchFamily="18" charset="0"/>
              </a:endParaRPr>
            </a:p>
          </p:txBody>
        </p:sp>
        <p:sp>
          <p:nvSpPr>
            <p:cNvPr id="28" name="Rectangle 38"/>
            <p:cNvSpPr>
              <a:spLocks noChangeArrowheads="1"/>
            </p:cNvSpPr>
            <p:nvPr/>
          </p:nvSpPr>
          <p:spPr bwMode="auto">
            <a:xfrm>
              <a:off x="738" y="1961"/>
              <a:ext cx="848"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000000"/>
                  </a:solidFill>
                </a:rPr>
                <a:t>Verification</a:t>
              </a:r>
              <a:endParaRPr lang="en-US" altLang="en-US" sz="2400" b="0">
                <a:latin typeface="Times New Roman" panose="02020603050405020304" pitchFamily="18" charset="0"/>
              </a:endParaRPr>
            </a:p>
          </p:txBody>
        </p:sp>
        <p:grpSp>
          <p:nvGrpSpPr>
            <p:cNvPr id="29" name="Group 39"/>
            <p:cNvGrpSpPr>
              <a:grpSpLocks/>
            </p:cNvGrpSpPr>
            <p:nvPr/>
          </p:nvGrpSpPr>
          <p:grpSpPr bwMode="auto">
            <a:xfrm>
              <a:off x="369" y="3683"/>
              <a:ext cx="2250" cy="487"/>
              <a:chOff x="369" y="3683"/>
              <a:chExt cx="2250" cy="487"/>
            </a:xfrm>
          </p:grpSpPr>
          <p:sp>
            <p:nvSpPr>
              <p:cNvPr id="381" name="Rectangle 40"/>
              <p:cNvSpPr>
                <a:spLocks noChangeArrowheads="1"/>
              </p:cNvSpPr>
              <p:nvPr/>
            </p:nvSpPr>
            <p:spPr bwMode="auto">
              <a:xfrm>
                <a:off x="369" y="3683"/>
                <a:ext cx="2234" cy="471"/>
              </a:xfrm>
              <a:prstGeom prst="rect">
                <a:avLst/>
              </a:prstGeom>
              <a:solidFill>
                <a:srgbClr val="FD66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382" name="Rectangle 41"/>
              <p:cNvSpPr>
                <a:spLocks noChangeArrowheads="1"/>
              </p:cNvSpPr>
              <p:nvPr/>
            </p:nvSpPr>
            <p:spPr bwMode="auto">
              <a:xfrm>
                <a:off x="385" y="3699"/>
                <a:ext cx="2234" cy="471"/>
              </a:xfrm>
              <a:prstGeom prst="rect">
                <a:avLst/>
              </a:prstGeom>
              <a:solidFill>
                <a:srgbClr val="9700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383" name="Rectangle 42"/>
              <p:cNvSpPr>
                <a:spLocks noChangeArrowheads="1"/>
              </p:cNvSpPr>
              <p:nvPr/>
            </p:nvSpPr>
            <p:spPr bwMode="auto">
              <a:xfrm>
                <a:off x="377" y="3691"/>
                <a:ext cx="2234" cy="471"/>
              </a:xfrm>
              <a:prstGeom prst="rect">
                <a:avLst/>
              </a:prstGeom>
              <a:solidFill>
                <a:srgbClr val="FC0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sp>
          <p:nvSpPr>
            <p:cNvPr id="30" name="Rectangle 43"/>
            <p:cNvSpPr>
              <a:spLocks noChangeArrowheads="1"/>
            </p:cNvSpPr>
            <p:nvPr/>
          </p:nvSpPr>
          <p:spPr bwMode="auto">
            <a:xfrm>
              <a:off x="754" y="3729"/>
              <a:ext cx="1526" cy="373"/>
            </a:xfrm>
            <a:prstGeom prst="rect">
              <a:avLst/>
            </a:prstGeom>
            <a:solidFill>
              <a:srgbClr val="FC0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32" name="Rectangle 44"/>
            <p:cNvSpPr>
              <a:spLocks noChangeArrowheads="1"/>
            </p:cNvSpPr>
            <p:nvPr/>
          </p:nvSpPr>
          <p:spPr bwMode="auto">
            <a:xfrm>
              <a:off x="820" y="3759"/>
              <a:ext cx="1522"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000000"/>
                  </a:solidFill>
                </a:rPr>
                <a:t>Internal and external</a:t>
              </a:r>
              <a:endParaRPr lang="en-US" altLang="en-US" sz="2400" b="0">
                <a:latin typeface="Times New Roman" panose="02020603050405020304" pitchFamily="18" charset="0"/>
              </a:endParaRPr>
            </a:p>
          </p:txBody>
        </p:sp>
        <p:sp>
          <p:nvSpPr>
            <p:cNvPr id="33" name="Rectangle 45"/>
            <p:cNvSpPr>
              <a:spLocks noChangeArrowheads="1"/>
            </p:cNvSpPr>
            <p:nvPr/>
          </p:nvSpPr>
          <p:spPr bwMode="auto">
            <a:xfrm>
              <a:off x="814" y="3753"/>
              <a:ext cx="1523"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FFFFFF"/>
                  </a:solidFill>
                </a:rPr>
                <a:t>Internal and external</a:t>
              </a:r>
              <a:endParaRPr lang="en-US" altLang="en-US" sz="2400" b="0">
                <a:latin typeface="Times New Roman" panose="02020603050405020304" pitchFamily="18" charset="0"/>
              </a:endParaRPr>
            </a:p>
          </p:txBody>
        </p:sp>
        <p:sp>
          <p:nvSpPr>
            <p:cNvPr id="34" name="Rectangle 46"/>
            <p:cNvSpPr>
              <a:spLocks noChangeArrowheads="1"/>
            </p:cNvSpPr>
            <p:nvPr/>
          </p:nvSpPr>
          <p:spPr bwMode="auto">
            <a:xfrm>
              <a:off x="1139" y="3914"/>
              <a:ext cx="830"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000000"/>
                  </a:solidFill>
                </a:rPr>
                <a:t>accounting</a:t>
              </a:r>
              <a:endParaRPr lang="en-US" altLang="en-US" sz="2400" b="0">
                <a:latin typeface="Times New Roman" panose="02020603050405020304" pitchFamily="18" charset="0"/>
              </a:endParaRPr>
            </a:p>
          </p:txBody>
        </p:sp>
        <p:sp>
          <p:nvSpPr>
            <p:cNvPr id="35" name="Rectangle 47"/>
            <p:cNvSpPr>
              <a:spLocks noChangeArrowheads="1"/>
            </p:cNvSpPr>
            <p:nvPr/>
          </p:nvSpPr>
          <p:spPr bwMode="auto">
            <a:xfrm>
              <a:off x="1133" y="3908"/>
              <a:ext cx="831"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FFFFFF"/>
                  </a:solidFill>
                </a:rPr>
                <a:t>accounting</a:t>
              </a:r>
              <a:endParaRPr lang="en-US" altLang="en-US" sz="2400" b="0">
                <a:latin typeface="Times New Roman" panose="02020603050405020304" pitchFamily="18" charset="0"/>
              </a:endParaRPr>
            </a:p>
          </p:txBody>
        </p:sp>
        <p:grpSp>
          <p:nvGrpSpPr>
            <p:cNvPr id="36" name="Group 48"/>
            <p:cNvGrpSpPr>
              <a:grpSpLocks/>
            </p:cNvGrpSpPr>
            <p:nvPr/>
          </p:nvGrpSpPr>
          <p:grpSpPr bwMode="auto">
            <a:xfrm>
              <a:off x="2794" y="3683"/>
              <a:ext cx="1412" cy="495"/>
              <a:chOff x="2794" y="3683"/>
              <a:chExt cx="1412" cy="495"/>
            </a:xfrm>
          </p:grpSpPr>
          <p:sp>
            <p:nvSpPr>
              <p:cNvPr id="378" name="Rectangle 49"/>
              <p:cNvSpPr>
                <a:spLocks noChangeArrowheads="1"/>
              </p:cNvSpPr>
              <p:nvPr/>
            </p:nvSpPr>
            <p:spPr bwMode="auto">
              <a:xfrm>
                <a:off x="2794" y="3683"/>
                <a:ext cx="1396" cy="479"/>
              </a:xfrm>
              <a:prstGeom prst="rect">
                <a:avLst/>
              </a:prstGeom>
              <a:solidFill>
                <a:srgbClr val="C7D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379" name="Rectangle 50"/>
              <p:cNvSpPr>
                <a:spLocks noChangeArrowheads="1"/>
              </p:cNvSpPr>
              <p:nvPr/>
            </p:nvSpPr>
            <p:spPr bwMode="auto">
              <a:xfrm>
                <a:off x="2810" y="3699"/>
                <a:ext cx="1396" cy="479"/>
              </a:xfrm>
              <a:prstGeom prst="rect">
                <a:avLst/>
              </a:prstGeom>
              <a:solidFill>
                <a:srgbClr val="617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380" name="Rectangle 51"/>
              <p:cNvSpPr>
                <a:spLocks noChangeArrowheads="1"/>
              </p:cNvSpPr>
              <p:nvPr/>
            </p:nvSpPr>
            <p:spPr bwMode="auto">
              <a:xfrm>
                <a:off x="2802" y="3691"/>
                <a:ext cx="1396" cy="479"/>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sp>
          <p:nvSpPr>
            <p:cNvPr id="37" name="Rectangle 52"/>
            <p:cNvSpPr>
              <a:spLocks noChangeArrowheads="1"/>
            </p:cNvSpPr>
            <p:nvPr/>
          </p:nvSpPr>
          <p:spPr bwMode="auto">
            <a:xfrm>
              <a:off x="2798" y="3689"/>
              <a:ext cx="1488"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38" name="Rectangle 53"/>
            <p:cNvSpPr>
              <a:spLocks noChangeArrowheads="1"/>
            </p:cNvSpPr>
            <p:nvPr/>
          </p:nvSpPr>
          <p:spPr bwMode="auto">
            <a:xfrm>
              <a:off x="2858" y="3727"/>
              <a:ext cx="727"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000000"/>
                  </a:solidFill>
                </a:rPr>
                <a:t>Sales and</a:t>
              </a:r>
              <a:endParaRPr lang="en-US" altLang="en-US" sz="2400" b="0">
                <a:latin typeface="Times New Roman" panose="02020603050405020304" pitchFamily="18" charset="0"/>
              </a:endParaRPr>
            </a:p>
          </p:txBody>
        </p:sp>
        <p:sp>
          <p:nvSpPr>
            <p:cNvPr id="39" name="Rectangle 54"/>
            <p:cNvSpPr>
              <a:spLocks noChangeArrowheads="1"/>
            </p:cNvSpPr>
            <p:nvPr/>
          </p:nvSpPr>
          <p:spPr bwMode="auto">
            <a:xfrm>
              <a:off x="2858" y="3898"/>
              <a:ext cx="857"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000000"/>
                  </a:solidFill>
                </a:rPr>
                <a:t>distribution</a:t>
              </a:r>
              <a:endParaRPr lang="en-US" altLang="en-US" sz="2400" b="0">
                <a:latin typeface="Times New Roman" panose="02020603050405020304" pitchFamily="18" charset="0"/>
              </a:endParaRPr>
            </a:p>
          </p:txBody>
        </p:sp>
        <p:grpSp>
          <p:nvGrpSpPr>
            <p:cNvPr id="40" name="Group 55"/>
            <p:cNvGrpSpPr>
              <a:grpSpLocks/>
            </p:cNvGrpSpPr>
            <p:nvPr/>
          </p:nvGrpSpPr>
          <p:grpSpPr bwMode="auto">
            <a:xfrm>
              <a:off x="3752" y="3465"/>
              <a:ext cx="363" cy="758"/>
              <a:chOff x="3752" y="3465"/>
              <a:chExt cx="363" cy="758"/>
            </a:xfrm>
          </p:grpSpPr>
          <p:sp>
            <p:nvSpPr>
              <p:cNvPr id="345" name="Freeform 56"/>
              <p:cNvSpPr>
                <a:spLocks/>
              </p:cNvSpPr>
              <p:nvPr/>
            </p:nvSpPr>
            <p:spPr bwMode="auto">
              <a:xfrm>
                <a:off x="4051" y="3816"/>
                <a:ext cx="36" cy="76"/>
              </a:xfrm>
              <a:custGeom>
                <a:avLst/>
                <a:gdLst>
                  <a:gd name="T0" fmla="*/ 28 w 36"/>
                  <a:gd name="T1" fmla="*/ 12 h 76"/>
                  <a:gd name="T2" fmla="*/ 32 w 36"/>
                  <a:gd name="T3" fmla="*/ 30 h 76"/>
                  <a:gd name="T4" fmla="*/ 36 w 36"/>
                  <a:gd name="T5" fmla="*/ 38 h 76"/>
                  <a:gd name="T6" fmla="*/ 36 w 36"/>
                  <a:gd name="T7" fmla="*/ 46 h 76"/>
                  <a:gd name="T8" fmla="*/ 36 w 36"/>
                  <a:gd name="T9" fmla="*/ 52 h 76"/>
                  <a:gd name="T10" fmla="*/ 32 w 36"/>
                  <a:gd name="T11" fmla="*/ 62 h 76"/>
                  <a:gd name="T12" fmla="*/ 26 w 36"/>
                  <a:gd name="T13" fmla="*/ 68 h 76"/>
                  <a:gd name="T14" fmla="*/ 26 w 36"/>
                  <a:gd name="T15" fmla="*/ 72 h 76"/>
                  <a:gd name="T16" fmla="*/ 30 w 36"/>
                  <a:gd name="T17" fmla="*/ 72 h 76"/>
                  <a:gd name="T18" fmla="*/ 24 w 36"/>
                  <a:gd name="T19" fmla="*/ 76 h 76"/>
                  <a:gd name="T20" fmla="*/ 16 w 36"/>
                  <a:gd name="T21" fmla="*/ 74 h 76"/>
                  <a:gd name="T22" fmla="*/ 4 w 36"/>
                  <a:gd name="T23" fmla="*/ 74 h 76"/>
                  <a:gd name="T24" fmla="*/ 0 w 36"/>
                  <a:gd name="T25" fmla="*/ 68 h 76"/>
                  <a:gd name="T26" fmla="*/ 2 w 36"/>
                  <a:gd name="T27" fmla="*/ 58 h 76"/>
                  <a:gd name="T28" fmla="*/ 0 w 36"/>
                  <a:gd name="T29" fmla="*/ 54 h 76"/>
                  <a:gd name="T30" fmla="*/ 0 w 36"/>
                  <a:gd name="T31" fmla="*/ 48 h 76"/>
                  <a:gd name="T32" fmla="*/ 4 w 36"/>
                  <a:gd name="T33" fmla="*/ 46 h 76"/>
                  <a:gd name="T34" fmla="*/ 4 w 36"/>
                  <a:gd name="T35" fmla="*/ 34 h 76"/>
                  <a:gd name="T36" fmla="*/ 6 w 36"/>
                  <a:gd name="T37" fmla="*/ 26 h 76"/>
                  <a:gd name="T38" fmla="*/ 0 w 36"/>
                  <a:gd name="T39" fmla="*/ 10 h 76"/>
                  <a:gd name="T40" fmla="*/ 14 w 36"/>
                  <a:gd name="T41" fmla="*/ 0 h 76"/>
                  <a:gd name="T42" fmla="*/ 28 w 36"/>
                  <a:gd name="T43" fmla="*/ 12 h 7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76"/>
                  <a:gd name="T68" fmla="*/ 36 w 36"/>
                  <a:gd name="T69" fmla="*/ 76 h 7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76">
                    <a:moveTo>
                      <a:pt x="28" y="12"/>
                    </a:moveTo>
                    <a:lnTo>
                      <a:pt x="32" y="30"/>
                    </a:lnTo>
                    <a:lnTo>
                      <a:pt x="36" y="38"/>
                    </a:lnTo>
                    <a:lnTo>
                      <a:pt x="36" y="46"/>
                    </a:lnTo>
                    <a:lnTo>
                      <a:pt x="36" y="52"/>
                    </a:lnTo>
                    <a:lnTo>
                      <a:pt x="32" y="62"/>
                    </a:lnTo>
                    <a:lnTo>
                      <a:pt x="26" y="68"/>
                    </a:lnTo>
                    <a:lnTo>
                      <a:pt x="26" y="72"/>
                    </a:lnTo>
                    <a:lnTo>
                      <a:pt x="30" y="72"/>
                    </a:lnTo>
                    <a:lnTo>
                      <a:pt x="24" y="76"/>
                    </a:lnTo>
                    <a:lnTo>
                      <a:pt x="16" y="74"/>
                    </a:lnTo>
                    <a:lnTo>
                      <a:pt x="4" y="74"/>
                    </a:lnTo>
                    <a:lnTo>
                      <a:pt x="0" y="68"/>
                    </a:lnTo>
                    <a:lnTo>
                      <a:pt x="2" y="58"/>
                    </a:lnTo>
                    <a:lnTo>
                      <a:pt x="0" y="54"/>
                    </a:lnTo>
                    <a:lnTo>
                      <a:pt x="0" y="48"/>
                    </a:lnTo>
                    <a:lnTo>
                      <a:pt x="4" y="46"/>
                    </a:lnTo>
                    <a:lnTo>
                      <a:pt x="4" y="34"/>
                    </a:lnTo>
                    <a:lnTo>
                      <a:pt x="6" y="26"/>
                    </a:lnTo>
                    <a:lnTo>
                      <a:pt x="0" y="10"/>
                    </a:lnTo>
                    <a:lnTo>
                      <a:pt x="14" y="0"/>
                    </a:lnTo>
                    <a:lnTo>
                      <a:pt x="28" y="12"/>
                    </a:lnTo>
                    <a:close/>
                  </a:path>
                </a:pathLst>
              </a:custGeom>
              <a:solidFill>
                <a:srgbClr val="F6BF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46" name="Freeform 57"/>
              <p:cNvSpPr>
                <a:spLocks/>
              </p:cNvSpPr>
              <p:nvPr/>
            </p:nvSpPr>
            <p:spPr bwMode="auto">
              <a:xfrm>
                <a:off x="4059" y="3820"/>
                <a:ext cx="28" cy="24"/>
              </a:xfrm>
              <a:custGeom>
                <a:avLst/>
                <a:gdLst>
                  <a:gd name="T0" fmla="*/ 28 w 28"/>
                  <a:gd name="T1" fmla="*/ 4 h 24"/>
                  <a:gd name="T2" fmla="*/ 28 w 28"/>
                  <a:gd name="T3" fmla="*/ 18 h 24"/>
                  <a:gd name="T4" fmla="*/ 14 w 28"/>
                  <a:gd name="T5" fmla="*/ 24 h 24"/>
                  <a:gd name="T6" fmla="*/ 0 w 28"/>
                  <a:gd name="T7" fmla="*/ 20 h 24"/>
                  <a:gd name="T8" fmla="*/ 0 w 28"/>
                  <a:gd name="T9" fmla="*/ 0 h 24"/>
                  <a:gd name="T10" fmla="*/ 28 w 28"/>
                  <a:gd name="T11" fmla="*/ 4 h 24"/>
                  <a:gd name="T12" fmla="*/ 0 60000 65536"/>
                  <a:gd name="T13" fmla="*/ 0 60000 65536"/>
                  <a:gd name="T14" fmla="*/ 0 60000 65536"/>
                  <a:gd name="T15" fmla="*/ 0 60000 65536"/>
                  <a:gd name="T16" fmla="*/ 0 60000 65536"/>
                  <a:gd name="T17" fmla="*/ 0 60000 65536"/>
                  <a:gd name="T18" fmla="*/ 0 w 28"/>
                  <a:gd name="T19" fmla="*/ 0 h 24"/>
                  <a:gd name="T20" fmla="*/ 28 w 28"/>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8" h="24">
                    <a:moveTo>
                      <a:pt x="28" y="4"/>
                    </a:moveTo>
                    <a:lnTo>
                      <a:pt x="28" y="18"/>
                    </a:lnTo>
                    <a:lnTo>
                      <a:pt x="14" y="24"/>
                    </a:lnTo>
                    <a:lnTo>
                      <a:pt x="0" y="20"/>
                    </a:lnTo>
                    <a:lnTo>
                      <a:pt x="0" y="0"/>
                    </a:lnTo>
                    <a:lnTo>
                      <a:pt x="2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47" name="Freeform 58"/>
              <p:cNvSpPr>
                <a:spLocks/>
              </p:cNvSpPr>
              <p:nvPr/>
            </p:nvSpPr>
            <p:spPr bwMode="auto">
              <a:xfrm>
                <a:off x="4009" y="4168"/>
                <a:ext cx="106" cy="45"/>
              </a:xfrm>
              <a:custGeom>
                <a:avLst/>
                <a:gdLst>
                  <a:gd name="T0" fmla="*/ 60 w 106"/>
                  <a:gd name="T1" fmla="*/ 10 h 45"/>
                  <a:gd name="T2" fmla="*/ 66 w 106"/>
                  <a:gd name="T3" fmla="*/ 16 h 45"/>
                  <a:gd name="T4" fmla="*/ 76 w 106"/>
                  <a:gd name="T5" fmla="*/ 18 h 45"/>
                  <a:gd name="T6" fmla="*/ 88 w 106"/>
                  <a:gd name="T7" fmla="*/ 22 h 45"/>
                  <a:gd name="T8" fmla="*/ 98 w 106"/>
                  <a:gd name="T9" fmla="*/ 24 h 45"/>
                  <a:gd name="T10" fmla="*/ 104 w 106"/>
                  <a:gd name="T11" fmla="*/ 28 h 45"/>
                  <a:gd name="T12" fmla="*/ 106 w 106"/>
                  <a:gd name="T13" fmla="*/ 30 h 45"/>
                  <a:gd name="T14" fmla="*/ 106 w 106"/>
                  <a:gd name="T15" fmla="*/ 36 h 45"/>
                  <a:gd name="T16" fmla="*/ 104 w 106"/>
                  <a:gd name="T17" fmla="*/ 37 h 45"/>
                  <a:gd name="T18" fmla="*/ 88 w 106"/>
                  <a:gd name="T19" fmla="*/ 41 h 45"/>
                  <a:gd name="T20" fmla="*/ 76 w 106"/>
                  <a:gd name="T21" fmla="*/ 43 h 45"/>
                  <a:gd name="T22" fmla="*/ 58 w 106"/>
                  <a:gd name="T23" fmla="*/ 45 h 45"/>
                  <a:gd name="T24" fmla="*/ 44 w 106"/>
                  <a:gd name="T25" fmla="*/ 43 h 45"/>
                  <a:gd name="T26" fmla="*/ 34 w 106"/>
                  <a:gd name="T27" fmla="*/ 37 h 45"/>
                  <a:gd name="T28" fmla="*/ 28 w 106"/>
                  <a:gd name="T29" fmla="*/ 36 h 45"/>
                  <a:gd name="T30" fmla="*/ 28 w 106"/>
                  <a:gd name="T31" fmla="*/ 41 h 45"/>
                  <a:gd name="T32" fmla="*/ 20 w 106"/>
                  <a:gd name="T33" fmla="*/ 41 h 45"/>
                  <a:gd name="T34" fmla="*/ 2 w 106"/>
                  <a:gd name="T35" fmla="*/ 39 h 45"/>
                  <a:gd name="T36" fmla="*/ 0 w 106"/>
                  <a:gd name="T37" fmla="*/ 36 h 45"/>
                  <a:gd name="T38" fmla="*/ 0 w 106"/>
                  <a:gd name="T39" fmla="*/ 30 h 45"/>
                  <a:gd name="T40" fmla="*/ 0 w 106"/>
                  <a:gd name="T41" fmla="*/ 26 h 45"/>
                  <a:gd name="T42" fmla="*/ 0 w 106"/>
                  <a:gd name="T43" fmla="*/ 20 h 45"/>
                  <a:gd name="T44" fmla="*/ 4 w 106"/>
                  <a:gd name="T45" fmla="*/ 8 h 45"/>
                  <a:gd name="T46" fmla="*/ 10 w 106"/>
                  <a:gd name="T47" fmla="*/ 0 h 45"/>
                  <a:gd name="T48" fmla="*/ 42 w 106"/>
                  <a:gd name="T49" fmla="*/ 0 h 45"/>
                  <a:gd name="T50" fmla="*/ 60 w 106"/>
                  <a:gd name="T51" fmla="*/ 10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6"/>
                  <a:gd name="T79" fmla="*/ 0 h 45"/>
                  <a:gd name="T80" fmla="*/ 106 w 106"/>
                  <a:gd name="T81" fmla="*/ 45 h 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6" h="45">
                    <a:moveTo>
                      <a:pt x="60" y="10"/>
                    </a:moveTo>
                    <a:lnTo>
                      <a:pt x="66" y="16"/>
                    </a:lnTo>
                    <a:lnTo>
                      <a:pt x="76" y="18"/>
                    </a:lnTo>
                    <a:lnTo>
                      <a:pt x="88" y="22"/>
                    </a:lnTo>
                    <a:lnTo>
                      <a:pt x="98" y="24"/>
                    </a:lnTo>
                    <a:lnTo>
                      <a:pt x="104" y="28"/>
                    </a:lnTo>
                    <a:lnTo>
                      <a:pt x="106" y="30"/>
                    </a:lnTo>
                    <a:lnTo>
                      <a:pt x="106" y="36"/>
                    </a:lnTo>
                    <a:lnTo>
                      <a:pt x="104" y="37"/>
                    </a:lnTo>
                    <a:lnTo>
                      <a:pt x="88" y="41"/>
                    </a:lnTo>
                    <a:lnTo>
                      <a:pt x="76" y="43"/>
                    </a:lnTo>
                    <a:lnTo>
                      <a:pt x="58" y="45"/>
                    </a:lnTo>
                    <a:lnTo>
                      <a:pt x="44" y="43"/>
                    </a:lnTo>
                    <a:lnTo>
                      <a:pt x="34" y="37"/>
                    </a:lnTo>
                    <a:lnTo>
                      <a:pt x="28" y="36"/>
                    </a:lnTo>
                    <a:lnTo>
                      <a:pt x="28" y="41"/>
                    </a:lnTo>
                    <a:lnTo>
                      <a:pt x="20" y="41"/>
                    </a:lnTo>
                    <a:lnTo>
                      <a:pt x="2" y="39"/>
                    </a:lnTo>
                    <a:lnTo>
                      <a:pt x="0" y="36"/>
                    </a:lnTo>
                    <a:lnTo>
                      <a:pt x="0" y="30"/>
                    </a:lnTo>
                    <a:lnTo>
                      <a:pt x="0" y="26"/>
                    </a:lnTo>
                    <a:lnTo>
                      <a:pt x="0" y="20"/>
                    </a:lnTo>
                    <a:lnTo>
                      <a:pt x="4" y="8"/>
                    </a:lnTo>
                    <a:lnTo>
                      <a:pt x="10" y="0"/>
                    </a:lnTo>
                    <a:lnTo>
                      <a:pt x="42" y="0"/>
                    </a:lnTo>
                    <a:lnTo>
                      <a:pt x="6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48" name="Freeform 59"/>
              <p:cNvSpPr>
                <a:spLocks/>
              </p:cNvSpPr>
              <p:nvPr/>
            </p:nvSpPr>
            <p:spPr bwMode="auto">
              <a:xfrm>
                <a:off x="3913" y="4180"/>
                <a:ext cx="48" cy="43"/>
              </a:xfrm>
              <a:custGeom>
                <a:avLst/>
                <a:gdLst>
                  <a:gd name="T0" fmla="*/ 46 w 48"/>
                  <a:gd name="T1" fmla="*/ 10 h 43"/>
                  <a:gd name="T2" fmla="*/ 48 w 48"/>
                  <a:gd name="T3" fmla="*/ 16 h 43"/>
                  <a:gd name="T4" fmla="*/ 44 w 48"/>
                  <a:gd name="T5" fmla="*/ 25 h 43"/>
                  <a:gd name="T6" fmla="*/ 38 w 48"/>
                  <a:gd name="T7" fmla="*/ 37 h 43"/>
                  <a:gd name="T8" fmla="*/ 28 w 48"/>
                  <a:gd name="T9" fmla="*/ 41 h 43"/>
                  <a:gd name="T10" fmla="*/ 18 w 48"/>
                  <a:gd name="T11" fmla="*/ 43 h 43"/>
                  <a:gd name="T12" fmla="*/ 12 w 48"/>
                  <a:gd name="T13" fmla="*/ 43 h 43"/>
                  <a:gd name="T14" fmla="*/ 4 w 48"/>
                  <a:gd name="T15" fmla="*/ 39 h 43"/>
                  <a:gd name="T16" fmla="*/ 0 w 48"/>
                  <a:gd name="T17" fmla="*/ 33 h 43"/>
                  <a:gd name="T18" fmla="*/ 0 w 48"/>
                  <a:gd name="T19" fmla="*/ 24 h 43"/>
                  <a:gd name="T20" fmla="*/ 0 w 48"/>
                  <a:gd name="T21" fmla="*/ 16 h 43"/>
                  <a:gd name="T22" fmla="*/ 0 w 48"/>
                  <a:gd name="T23" fmla="*/ 8 h 43"/>
                  <a:gd name="T24" fmla="*/ 10 w 48"/>
                  <a:gd name="T25" fmla="*/ 0 h 43"/>
                  <a:gd name="T26" fmla="*/ 44 w 48"/>
                  <a:gd name="T27" fmla="*/ 2 h 43"/>
                  <a:gd name="T28" fmla="*/ 46 w 48"/>
                  <a:gd name="T29" fmla="*/ 1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43"/>
                  <a:gd name="T47" fmla="*/ 48 w 48"/>
                  <a:gd name="T48" fmla="*/ 43 h 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43">
                    <a:moveTo>
                      <a:pt x="46" y="10"/>
                    </a:moveTo>
                    <a:lnTo>
                      <a:pt x="48" y="16"/>
                    </a:lnTo>
                    <a:lnTo>
                      <a:pt x="44" y="25"/>
                    </a:lnTo>
                    <a:lnTo>
                      <a:pt x="38" y="37"/>
                    </a:lnTo>
                    <a:lnTo>
                      <a:pt x="28" y="41"/>
                    </a:lnTo>
                    <a:lnTo>
                      <a:pt x="18" y="43"/>
                    </a:lnTo>
                    <a:lnTo>
                      <a:pt x="12" y="43"/>
                    </a:lnTo>
                    <a:lnTo>
                      <a:pt x="4" y="39"/>
                    </a:lnTo>
                    <a:lnTo>
                      <a:pt x="0" y="33"/>
                    </a:lnTo>
                    <a:lnTo>
                      <a:pt x="0" y="24"/>
                    </a:lnTo>
                    <a:lnTo>
                      <a:pt x="0" y="16"/>
                    </a:lnTo>
                    <a:lnTo>
                      <a:pt x="0" y="8"/>
                    </a:lnTo>
                    <a:lnTo>
                      <a:pt x="10" y="0"/>
                    </a:lnTo>
                    <a:lnTo>
                      <a:pt x="44" y="2"/>
                    </a:lnTo>
                    <a:lnTo>
                      <a:pt x="46"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49" name="Freeform 60"/>
              <p:cNvSpPr>
                <a:spLocks/>
              </p:cNvSpPr>
              <p:nvPr/>
            </p:nvSpPr>
            <p:spPr bwMode="auto">
              <a:xfrm>
                <a:off x="3895" y="3731"/>
                <a:ext cx="188" cy="463"/>
              </a:xfrm>
              <a:custGeom>
                <a:avLst/>
                <a:gdLst>
                  <a:gd name="T0" fmla="*/ 8 w 188"/>
                  <a:gd name="T1" fmla="*/ 24 h 463"/>
                  <a:gd name="T2" fmla="*/ 4 w 188"/>
                  <a:gd name="T3" fmla="*/ 49 h 463"/>
                  <a:gd name="T4" fmla="*/ 2 w 188"/>
                  <a:gd name="T5" fmla="*/ 93 h 463"/>
                  <a:gd name="T6" fmla="*/ 0 w 188"/>
                  <a:gd name="T7" fmla="*/ 165 h 463"/>
                  <a:gd name="T8" fmla="*/ 0 w 188"/>
                  <a:gd name="T9" fmla="*/ 214 h 463"/>
                  <a:gd name="T10" fmla="*/ 2 w 188"/>
                  <a:gd name="T11" fmla="*/ 294 h 463"/>
                  <a:gd name="T12" fmla="*/ 8 w 188"/>
                  <a:gd name="T13" fmla="*/ 383 h 463"/>
                  <a:gd name="T14" fmla="*/ 8 w 188"/>
                  <a:gd name="T15" fmla="*/ 423 h 463"/>
                  <a:gd name="T16" fmla="*/ 12 w 188"/>
                  <a:gd name="T17" fmla="*/ 461 h 463"/>
                  <a:gd name="T18" fmla="*/ 24 w 188"/>
                  <a:gd name="T19" fmla="*/ 463 h 463"/>
                  <a:gd name="T20" fmla="*/ 62 w 188"/>
                  <a:gd name="T21" fmla="*/ 461 h 463"/>
                  <a:gd name="T22" fmla="*/ 70 w 188"/>
                  <a:gd name="T23" fmla="*/ 457 h 463"/>
                  <a:gd name="T24" fmla="*/ 74 w 188"/>
                  <a:gd name="T25" fmla="*/ 403 h 463"/>
                  <a:gd name="T26" fmla="*/ 78 w 188"/>
                  <a:gd name="T27" fmla="*/ 331 h 463"/>
                  <a:gd name="T28" fmla="*/ 80 w 188"/>
                  <a:gd name="T29" fmla="*/ 290 h 463"/>
                  <a:gd name="T30" fmla="*/ 80 w 188"/>
                  <a:gd name="T31" fmla="*/ 220 h 463"/>
                  <a:gd name="T32" fmla="*/ 84 w 188"/>
                  <a:gd name="T33" fmla="*/ 169 h 463"/>
                  <a:gd name="T34" fmla="*/ 94 w 188"/>
                  <a:gd name="T35" fmla="*/ 145 h 463"/>
                  <a:gd name="T36" fmla="*/ 116 w 188"/>
                  <a:gd name="T37" fmla="*/ 312 h 463"/>
                  <a:gd name="T38" fmla="*/ 114 w 188"/>
                  <a:gd name="T39" fmla="*/ 373 h 463"/>
                  <a:gd name="T40" fmla="*/ 110 w 188"/>
                  <a:gd name="T41" fmla="*/ 449 h 463"/>
                  <a:gd name="T42" fmla="*/ 126 w 188"/>
                  <a:gd name="T43" fmla="*/ 449 h 463"/>
                  <a:gd name="T44" fmla="*/ 160 w 188"/>
                  <a:gd name="T45" fmla="*/ 451 h 463"/>
                  <a:gd name="T46" fmla="*/ 176 w 188"/>
                  <a:gd name="T47" fmla="*/ 445 h 463"/>
                  <a:gd name="T48" fmla="*/ 176 w 188"/>
                  <a:gd name="T49" fmla="*/ 389 h 463"/>
                  <a:gd name="T50" fmla="*/ 186 w 188"/>
                  <a:gd name="T51" fmla="*/ 278 h 463"/>
                  <a:gd name="T52" fmla="*/ 188 w 188"/>
                  <a:gd name="T53" fmla="*/ 238 h 463"/>
                  <a:gd name="T54" fmla="*/ 178 w 188"/>
                  <a:gd name="T55" fmla="*/ 161 h 463"/>
                  <a:gd name="T56" fmla="*/ 160 w 188"/>
                  <a:gd name="T57" fmla="*/ 69 h 463"/>
                  <a:gd name="T58" fmla="*/ 134 w 188"/>
                  <a:gd name="T59" fmla="*/ 0 h 463"/>
                  <a:gd name="T60" fmla="*/ 8 w 188"/>
                  <a:gd name="T61" fmla="*/ 24 h 46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88"/>
                  <a:gd name="T94" fmla="*/ 0 h 463"/>
                  <a:gd name="T95" fmla="*/ 188 w 188"/>
                  <a:gd name="T96" fmla="*/ 463 h 46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88" h="463">
                    <a:moveTo>
                      <a:pt x="8" y="24"/>
                    </a:moveTo>
                    <a:lnTo>
                      <a:pt x="4" y="49"/>
                    </a:lnTo>
                    <a:lnTo>
                      <a:pt x="2" y="93"/>
                    </a:lnTo>
                    <a:lnTo>
                      <a:pt x="0" y="165"/>
                    </a:lnTo>
                    <a:lnTo>
                      <a:pt x="0" y="214"/>
                    </a:lnTo>
                    <a:lnTo>
                      <a:pt x="2" y="294"/>
                    </a:lnTo>
                    <a:lnTo>
                      <a:pt x="8" y="383"/>
                    </a:lnTo>
                    <a:lnTo>
                      <a:pt x="8" y="423"/>
                    </a:lnTo>
                    <a:lnTo>
                      <a:pt x="12" y="461"/>
                    </a:lnTo>
                    <a:lnTo>
                      <a:pt x="24" y="463"/>
                    </a:lnTo>
                    <a:lnTo>
                      <a:pt x="62" y="461"/>
                    </a:lnTo>
                    <a:lnTo>
                      <a:pt x="70" y="457"/>
                    </a:lnTo>
                    <a:lnTo>
                      <a:pt x="74" y="403"/>
                    </a:lnTo>
                    <a:lnTo>
                      <a:pt x="78" y="331"/>
                    </a:lnTo>
                    <a:lnTo>
                      <a:pt x="80" y="290"/>
                    </a:lnTo>
                    <a:lnTo>
                      <a:pt x="80" y="220"/>
                    </a:lnTo>
                    <a:lnTo>
                      <a:pt x="84" y="169"/>
                    </a:lnTo>
                    <a:lnTo>
                      <a:pt x="94" y="145"/>
                    </a:lnTo>
                    <a:lnTo>
                      <a:pt x="116" y="312"/>
                    </a:lnTo>
                    <a:lnTo>
                      <a:pt x="114" y="373"/>
                    </a:lnTo>
                    <a:lnTo>
                      <a:pt x="110" y="449"/>
                    </a:lnTo>
                    <a:lnTo>
                      <a:pt x="126" y="449"/>
                    </a:lnTo>
                    <a:lnTo>
                      <a:pt x="160" y="451"/>
                    </a:lnTo>
                    <a:lnTo>
                      <a:pt x="176" y="445"/>
                    </a:lnTo>
                    <a:lnTo>
                      <a:pt x="176" y="389"/>
                    </a:lnTo>
                    <a:lnTo>
                      <a:pt x="186" y="278"/>
                    </a:lnTo>
                    <a:lnTo>
                      <a:pt x="188" y="238"/>
                    </a:lnTo>
                    <a:lnTo>
                      <a:pt x="178" y="161"/>
                    </a:lnTo>
                    <a:lnTo>
                      <a:pt x="160" y="69"/>
                    </a:lnTo>
                    <a:lnTo>
                      <a:pt x="134" y="0"/>
                    </a:lnTo>
                    <a:lnTo>
                      <a:pt x="8" y="2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50" name="Freeform 61"/>
              <p:cNvSpPr>
                <a:spLocks/>
              </p:cNvSpPr>
              <p:nvPr/>
            </p:nvSpPr>
            <p:spPr bwMode="auto">
              <a:xfrm>
                <a:off x="3825" y="3808"/>
                <a:ext cx="42" cy="22"/>
              </a:xfrm>
              <a:custGeom>
                <a:avLst/>
                <a:gdLst>
                  <a:gd name="T0" fmla="*/ 42 w 42"/>
                  <a:gd name="T1" fmla="*/ 10 h 22"/>
                  <a:gd name="T2" fmla="*/ 36 w 42"/>
                  <a:gd name="T3" fmla="*/ 18 h 22"/>
                  <a:gd name="T4" fmla="*/ 20 w 42"/>
                  <a:gd name="T5" fmla="*/ 22 h 22"/>
                  <a:gd name="T6" fmla="*/ 8 w 42"/>
                  <a:gd name="T7" fmla="*/ 22 h 22"/>
                  <a:gd name="T8" fmla="*/ 0 w 42"/>
                  <a:gd name="T9" fmla="*/ 16 h 22"/>
                  <a:gd name="T10" fmla="*/ 2 w 42"/>
                  <a:gd name="T11" fmla="*/ 2 h 22"/>
                  <a:gd name="T12" fmla="*/ 36 w 42"/>
                  <a:gd name="T13" fmla="*/ 0 h 22"/>
                  <a:gd name="T14" fmla="*/ 42 w 42"/>
                  <a:gd name="T15" fmla="*/ 10 h 22"/>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22"/>
                  <a:gd name="T26" fmla="*/ 42 w 42"/>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22">
                    <a:moveTo>
                      <a:pt x="42" y="10"/>
                    </a:moveTo>
                    <a:lnTo>
                      <a:pt x="36" y="18"/>
                    </a:lnTo>
                    <a:lnTo>
                      <a:pt x="20" y="22"/>
                    </a:lnTo>
                    <a:lnTo>
                      <a:pt x="8" y="22"/>
                    </a:lnTo>
                    <a:lnTo>
                      <a:pt x="0" y="16"/>
                    </a:lnTo>
                    <a:lnTo>
                      <a:pt x="2" y="2"/>
                    </a:lnTo>
                    <a:lnTo>
                      <a:pt x="36" y="0"/>
                    </a:lnTo>
                    <a:lnTo>
                      <a:pt x="42" y="10"/>
                    </a:lnTo>
                    <a:close/>
                  </a:path>
                </a:pathLst>
              </a:custGeom>
              <a:solidFill>
                <a:srgbClr val="006D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51" name="Freeform 62"/>
              <p:cNvSpPr>
                <a:spLocks/>
              </p:cNvSpPr>
              <p:nvPr/>
            </p:nvSpPr>
            <p:spPr bwMode="auto">
              <a:xfrm>
                <a:off x="3827" y="3798"/>
                <a:ext cx="38" cy="32"/>
              </a:xfrm>
              <a:custGeom>
                <a:avLst/>
                <a:gdLst>
                  <a:gd name="T0" fmla="*/ 38 w 38"/>
                  <a:gd name="T1" fmla="*/ 8 h 32"/>
                  <a:gd name="T2" fmla="*/ 38 w 38"/>
                  <a:gd name="T3" fmla="*/ 28 h 32"/>
                  <a:gd name="T4" fmla="*/ 34 w 38"/>
                  <a:gd name="T5" fmla="*/ 32 h 32"/>
                  <a:gd name="T6" fmla="*/ 26 w 38"/>
                  <a:gd name="T7" fmla="*/ 32 h 32"/>
                  <a:gd name="T8" fmla="*/ 18 w 38"/>
                  <a:gd name="T9" fmla="*/ 32 h 32"/>
                  <a:gd name="T10" fmla="*/ 4 w 38"/>
                  <a:gd name="T11" fmla="*/ 30 h 32"/>
                  <a:gd name="T12" fmla="*/ 0 w 38"/>
                  <a:gd name="T13" fmla="*/ 24 h 32"/>
                  <a:gd name="T14" fmla="*/ 0 w 38"/>
                  <a:gd name="T15" fmla="*/ 4 h 32"/>
                  <a:gd name="T16" fmla="*/ 28 w 38"/>
                  <a:gd name="T17" fmla="*/ 0 h 32"/>
                  <a:gd name="T18" fmla="*/ 38 w 38"/>
                  <a:gd name="T19" fmla="*/ 8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32"/>
                  <a:gd name="T32" fmla="*/ 38 w 38"/>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32">
                    <a:moveTo>
                      <a:pt x="38" y="8"/>
                    </a:moveTo>
                    <a:lnTo>
                      <a:pt x="38" y="28"/>
                    </a:lnTo>
                    <a:lnTo>
                      <a:pt x="34" y="32"/>
                    </a:lnTo>
                    <a:lnTo>
                      <a:pt x="26" y="32"/>
                    </a:lnTo>
                    <a:lnTo>
                      <a:pt x="18" y="32"/>
                    </a:lnTo>
                    <a:lnTo>
                      <a:pt x="4" y="30"/>
                    </a:lnTo>
                    <a:lnTo>
                      <a:pt x="0" y="24"/>
                    </a:lnTo>
                    <a:lnTo>
                      <a:pt x="0" y="4"/>
                    </a:lnTo>
                    <a:lnTo>
                      <a:pt x="28" y="0"/>
                    </a:lnTo>
                    <a:lnTo>
                      <a:pt x="38"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52" name="Freeform 63"/>
              <p:cNvSpPr>
                <a:spLocks/>
              </p:cNvSpPr>
              <p:nvPr/>
            </p:nvSpPr>
            <p:spPr bwMode="auto">
              <a:xfrm>
                <a:off x="3929" y="3570"/>
                <a:ext cx="108" cy="181"/>
              </a:xfrm>
              <a:custGeom>
                <a:avLst/>
                <a:gdLst>
                  <a:gd name="T0" fmla="*/ 76 w 108"/>
                  <a:gd name="T1" fmla="*/ 12 h 181"/>
                  <a:gd name="T2" fmla="*/ 62 w 108"/>
                  <a:gd name="T3" fmla="*/ 4 h 181"/>
                  <a:gd name="T4" fmla="*/ 58 w 108"/>
                  <a:gd name="T5" fmla="*/ 32 h 181"/>
                  <a:gd name="T6" fmla="*/ 50 w 108"/>
                  <a:gd name="T7" fmla="*/ 34 h 181"/>
                  <a:gd name="T8" fmla="*/ 30 w 108"/>
                  <a:gd name="T9" fmla="*/ 34 h 181"/>
                  <a:gd name="T10" fmla="*/ 20 w 108"/>
                  <a:gd name="T11" fmla="*/ 24 h 181"/>
                  <a:gd name="T12" fmla="*/ 16 w 108"/>
                  <a:gd name="T13" fmla="*/ 14 h 181"/>
                  <a:gd name="T14" fmla="*/ 14 w 108"/>
                  <a:gd name="T15" fmla="*/ 2 h 181"/>
                  <a:gd name="T16" fmla="*/ 16 w 108"/>
                  <a:gd name="T17" fmla="*/ 0 h 181"/>
                  <a:gd name="T18" fmla="*/ 6 w 108"/>
                  <a:gd name="T19" fmla="*/ 6 h 181"/>
                  <a:gd name="T20" fmla="*/ 0 w 108"/>
                  <a:gd name="T21" fmla="*/ 18 h 181"/>
                  <a:gd name="T22" fmla="*/ 0 w 108"/>
                  <a:gd name="T23" fmla="*/ 73 h 181"/>
                  <a:gd name="T24" fmla="*/ 24 w 108"/>
                  <a:gd name="T25" fmla="*/ 157 h 181"/>
                  <a:gd name="T26" fmla="*/ 40 w 108"/>
                  <a:gd name="T27" fmla="*/ 181 h 181"/>
                  <a:gd name="T28" fmla="*/ 82 w 108"/>
                  <a:gd name="T29" fmla="*/ 145 h 181"/>
                  <a:gd name="T30" fmla="*/ 108 w 108"/>
                  <a:gd name="T31" fmla="*/ 55 h 181"/>
                  <a:gd name="T32" fmla="*/ 76 w 108"/>
                  <a:gd name="T33" fmla="*/ 12 h 1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8"/>
                  <a:gd name="T52" fmla="*/ 0 h 181"/>
                  <a:gd name="T53" fmla="*/ 108 w 108"/>
                  <a:gd name="T54" fmla="*/ 181 h 1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8" h="181">
                    <a:moveTo>
                      <a:pt x="76" y="12"/>
                    </a:moveTo>
                    <a:lnTo>
                      <a:pt x="62" y="4"/>
                    </a:lnTo>
                    <a:lnTo>
                      <a:pt x="58" y="32"/>
                    </a:lnTo>
                    <a:lnTo>
                      <a:pt x="50" y="34"/>
                    </a:lnTo>
                    <a:lnTo>
                      <a:pt x="30" y="34"/>
                    </a:lnTo>
                    <a:lnTo>
                      <a:pt x="20" y="24"/>
                    </a:lnTo>
                    <a:lnTo>
                      <a:pt x="16" y="14"/>
                    </a:lnTo>
                    <a:lnTo>
                      <a:pt x="14" y="2"/>
                    </a:lnTo>
                    <a:lnTo>
                      <a:pt x="16" y="0"/>
                    </a:lnTo>
                    <a:lnTo>
                      <a:pt x="6" y="6"/>
                    </a:lnTo>
                    <a:lnTo>
                      <a:pt x="0" y="18"/>
                    </a:lnTo>
                    <a:lnTo>
                      <a:pt x="0" y="73"/>
                    </a:lnTo>
                    <a:lnTo>
                      <a:pt x="24" y="157"/>
                    </a:lnTo>
                    <a:lnTo>
                      <a:pt x="40" y="181"/>
                    </a:lnTo>
                    <a:lnTo>
                      <a:pt x="82" y="145"/>
                    </a:lnTo>
                    <a:lnTo>
                      <a:pt x="108" y="55"/>
                    </a:lnTo>
                    <a:lnTo>
                      <a:pt x="76"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53" name="Freeform 64"/>
              <p:cNvSpPr>
                <a:spLocks/>
              </p:cNvSpPr>
              <p:nvPr/>
            </p:nvSpPr>
            <p:spPr bwMode="auto">
              <a:xfrm>
                <a:off x="3965" y="3608"/>
                <a:ext cx="24" cy="123"/>
              </a:xfrm>
              <a:custGeom>
                <a:avLst/>
                <a:gdLst>
                  <a:gd name="T0" fmla="*/ 12 w 24"/>
                  <a:gd name="T1" fmla="*/ 0 h 123"/>
                  <a:gd name="T2" fmla="*/ 20 w 24"/>
                  <a:gd name="T3" fmla="*/ 7 h 123"/>
                  <a:gd name="T4" fmla="*/ 20 w 24"/>
                  <a:gd name="T5" fmla="*/ 11 h 123"/>
                  <a:gd name="T6" fmla="*/ 18 w 24"/>
                  <a:gd name="T7" fmla="*/ 15 h 123"/>
                  <a:gd name="T8" fmla="*/ 20 w 24"/>
                  <a:gd name="T9" fmla="*/ 25 h 123"/>
                  <a:gd name="T10" fmla="*/ 20 w 24"/>
                  <a:gd name="T11" fmla="*/ 43 h 123"/>
                  <a:gd name="T12" fmla="*/ 24 w 24"/>
                  <a:gd name="T13" fmla="*/ 69 h 123"/>
                  <a:gd name="T14" fmla="*/ 24 w 24"/>
                  <a:gd name="T15" fmla="*/ 75 h 123"/>
                  <a:gd name="T16" fmla="*/ 10 w 24"/>
                  <a:gd name="T17" fmla="*/ 75 h 123"/>
                  <a:gd name="T18" fmla="*/ 12 w 24"/>
                  <a:gd name="T19" fmla="*/ 79 h 123"/>
                  <a:gd name="T20" fmla="*/ 24 w 24"/>
                  <a:gd name="T21" fmla="*/ 79 h 123"/>
                  <a:gd name="T22" fmla="*/ 6 w 24"/>
                  <a:gd name="T23" fmla="*/ 123 h 123"/>
                  <a:gd name="T24" fmla="*/ 0 w 24"/>
                  <a:gd name="T25" fmla="*/ 115 h 123"/>
                  <a:gd name="T26" fmla="*/ 0 w 24"/>
                  <a:gd name="T27" fmla="*/ 85 h 123"/>
                  <a:gd name="T28" fmla="*/ 4 w 24"/>
                  <a:gd name="T29" fmla="*/ 61 h 123"/>
                  <a:gd name="T30" fmla="*/ 4 w 24"/>
                  <a:gd name="T31" fmla="*/ 45 h 123"/>
                  <a:gd name="T32" fmla="*/ 6 w 24"/>
                  <a:gd name="T33" fmla="*/ 31 h 123"/>
                  <a:gd name="T34" fmla="*/ 8 w 24"/>
                  <a:gd name="T35" fmla="*/ 17 h 123"/>
                  <a:gd name="T36" fmla="*/ 6 w 24"/>
                  <a:gd name="T37" fmla="*/ 13 h 123"/>
                  <a:gd name="T38" fmla="*/ 4 w 24"/>
                  <a:gd name="T39" fmla="*/ 7 h 123"/>
                  <a:gd name="T40" fmla="*/ 12 w 24"/>
                  <a:gd name="T41" fmla="*/ 0 h 1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123"/>
                  <a:gd name="T65" fmla="*/ 24 w 24"/>
                  <a:gd name="T66" fmla="*/ 123 h 1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123">
                    <a:moveTo>
                      <a:pt x="12" y="0"/>
                    </a:moveTo>
                    <a:lnTo>
                      <a:pt x="20" y="7"/>
                    </a:lnTo>
                    <a:lnTo>
                      <a:pt x="20" y="11"/>
                    </a:lnTo>
                    <a:lnTo>
                      <a:pt x="18" y="15"/>
                    </a:lnTo>
                    <a:lnTo>
                      <a:pt x="20" y="25"/>
                    </a:lnTo>
                    <a:lnTo>
                      <a:pt x="20" y="43"/>
                    </a:lnTo>
                    <a:lnTo>
                      <a:pt x="24" y="69"/>
                    </a:lnTo>
                    <a:lnTo>
                      <a:pt x="24" y="75"/>
                    </a:lnTo>
                    <a:lnTo>
                      <a:pt x="10" y="75"/>
                    </a:lnTo>
                    <a:lnTo>
                      <a:pt x="12" y="79"/>
                    </a:lnTo>
                    <a:lnTo>
                      <a:pt x="24" y="79"/>
                    </a:lnTo>
                    <a:lnTo>
                      <a:pt x="6" y="123"/>
                    </a:lnTo>
                    <a:lnTo>
                      <a:pt x="0" y="115"/>
                    </a:lnTo>
                    <a:lnTo>
                      <a:pt x="0" y="85"/>
                    </a:lnTo>
                    <a:lnTo>
                      <a:pt x="4" y="61"/>
                    </a:lnTo>
                    <a:lnTo>
                      <a:pt x="4" y="45"/>
                    </a:lnTo>
                    <a:lnTo>
                      <a:pt x="6" y="31"/>
                    </a:lnTo>
                    <a:lnTo>
                      <a:pt x="8" y="17"/>
                    </a:lnTo>
                    <a:lnTo>
                      <a:pt x="6" y="13"/>
                    </a:lnTo>
                    <a:lnTo>
                      <a:pt x="4" y="7"/>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54" name="Freeform 65"/>
              <p:cNvSpPr>
                <a:spLocks/>
              </p:cNvSpPr>
              <p:nvPr/>
            </p:nvSpPr>
            <p:spPr bwMode="auto">
              <a:xfrm>
                <a:off x="3891" y="3788"/>
                <a:ext cx="176" cy="410"/>
              </a:xfrm>
              <a:custGeom>
                <a:avLst/>
                <a:gdLst>
                  <a:gd name="T0" fmla="*/ 10 w 176"/>
                  <a:gd name="T1" fmla="*/ 70 h 410"/>
                  <a:gd name="T2" fmla="*/ 0 w 176"/>
                  <a:gd name="T3" fmla="*/ 72 h 410"/>
                  <a:gd name="T4" fmla="*/ 4 w 176"/>
                  <a:gd name="T5" fmla="*/ 90 h 410"/>
                  <a:gd name="T6" fmla="*/ 2 w 176"/>
                  <a:gd name="T7" fmla="*/ 153 h 410"/>
                  <a:gd name="T8" fmla="*/ 2 w 176"/>
                  <a:gd name="T9" fmla="*/ 193 h 410"/>
                  <a:gd name="T10" fmla="*/ 4 w 176"/>
                  <a:gd name="T11" fmla="*/ 243 h 410"/>
                  <a:gd name="T12" fmla="*/ 10 w 176"/>
                  <a:gd name="T13" fmla="*/ 296 h 410"/>
                  <a:gd name="T14" fmla="*/ 12 w 176"/>
                  <a:gd name="T15" fmla="*/ 324 h 410"/>
                  <a:gd name="T16" fmla="*/ 12 w 176"/>
                  <a:gd name="T17" fmla="*/ 370 h 410"/>
                  <a:gd name="T18" fmla="*/ 16 w 176"/>
                  <a:gd name="T19" fmla="*/ 404 h 410"/>
                  <a:gd name="T20" fmla="*/ 26 w 176"/>
                  <a:gd name="T21" fmla="*/ 406 h 410"/>
                  <a:gd name="T22" fmla="*/ 30 w 176"/>
                  <a:gd name="T23" fmla="*/ 410 h 410"/>
                  <a:gd name="T24" fmla="*/ 34 w 176"/>
                  <a:gd name="T25" fmla="*/ 410 h 410"/>
                  <a:gd name="T26" fmla="*/ 64 w 176"/>
                  <a:gd name="T27" fmla="*/ 404 h 410"/>
                  <a:gd name="T28" fmla="*/ 42 w 176"/>
                  <a:gd name="T29" fmla="*/ 398 h 410"/>
                  <a:gd name="T30" fmla="*/ 24 w 176"/>
                  <a:gd name="T31" fmla="*/ 392 h 410"/>
                  <a:gd name="T32" fmla="*/ 28 w 176"/>
                  <a:gd name="T33" fmla="*/ 374 h 410"/>
                  <a:gd name="T34" fmla="*/ 22 w 176"/>
                  <a:gd name="T35" fmla="*/ 352 h 410"/>
                  <a:gd name="T36" fmla="*/ 28 w 176"/>
                  <a:gd name="T37" fmla="*/ 270 h 410"/>
                  <a:gd name="T38" fmla="*/ 44 w 176"/>
                  <a:gd name="T39" fmla="*/ 263 h 410"/>
                  <a:gd name="T40" fmla="*/ 42 w 176"/>
                  <a:gd name="T41" fmla="*/ 257 h 410"/>
                  <a:gd name="T42" fmla="*/ 28 w 176"/>
                  <a:gd name="T43" fmla="*/ 247 h 410"/>
                  <a:gd name="T44" fmla="*/ 22 w 176"/>
                  <a:gd name="T45" fmla="*/ 215 h 410"/>
                  <a:gd name="T46" fmla="*/ 26 w 176"/>
                  <a:gd name="T47" fmla="*/ 171 h 410"/>
                  <a:gd name="T48" fmla="*/ 30 w 176"/>
                  <a:gd name="T49" fmla="*/ 137 h 410"/>
                  <a:gd name="T50" fmla="*/ 34 w 176"/>
                  <a:gd name="T51" fmla="*/ 112 h 410"/>
                  <a:gd name="T52" fmla="*/ 40 w 176"/>
                  <a:gd name="T53" fmla="*/ 205 h 410"/>
                  <a:gd name="T54" fmla="*/ 42 w 176"/>
                  <a:gd name="T55" fmla="*/ 233 h 410"/>
                  <a:gd name="T56" fmla="*/ 42 w 176"/>
                  <a:gd name="T57" fmla="*/ 86 h 410"/>
                  <a:gd name="T58" fmla="*/ 48 w 176"/>
                  <a:gd name="T59" fmla="*/ 68 h 410"/>
                  <a:gd name="T60" fmla="*/ 64 w 176"/>
                  <a:gd name="T61" fmla="*/ 54 h 410"/>
                  <a:gd name="T62" fmla="*/ 78 w 176"/>
                  <a:gd name="T63" fmla="*/ 42 h 410"/>
                  <a:gd name="T64" fmla="*/ 92 w 176"/>
                  <a:gd name="T65" fmla="*/ 48 h 410"/>
                  <a:gd name="T66" fmla="*/ 108 w 176"/>
                  <a:gd name="T67" fmla="*/ 46 h 410"/>
                  <a:gd name="T68" fmla="*/ 114 w 176"/>
                  <a:gd name="T69" fmla="*/ 64 h 410"/>
                  <a:gd name="T70" fmla="*/ 108 w 176"/>
                  <a:gd name="T71" fmla="*/ 76 h 410"/>
                  <a:gd name="T72" fmla="*/ 122 w 176"/>
                  <a:gd name="T73" fmla="*/ 68 h 410"/>
                  <a:gd name="T74" fmla="*/ 134 w 176"/>
                  <a:gd name="T75" fmla="*/ 64 h 410"/>
                  <a:gd name="T76" fmla="*/ 144 w 176"/>
                  <a:gd name="T77" fmla="*/ 74 h 410"/>
                  <a:gd name="T78" fmla="*/ 166 w 176"/>
                  <a:gd name="T79" fmla="*/ 181 h 410"/>
                  <a:gd name="T80" fmla="*/ 164 w 176"/>
                  <a:gd name="T81" fmla="*/ 306 h 410"/>
                  <a:gd name="T82" fmla="*/ 172 w 176"/>
                  <a:gd name="T83" fmla="*/ 179 h 410"/>
                  <a:gd name="T84" fmla="*/ 152 w 176"/>
                  <a:gd name="T85" fmla="*/ 66 h 410"/>
                  <a:gd name="T86" fmla="*/ 160 w 176"/>
                  <a:gd name="T87" fmla="*/ 54 h 410"/>
                  <a:gd name="T88" fmla="*/ 176 w 176"/>
                  <a:gd name="T89" fmla="*/ 68 h 410"/>
                  <a:gd name="T90" fmla="*/ 170 w 176"/>
                  <a:gd name="T91" fmla="*/ 42 h 410"/>
                  <a:gd name="T92" fmla="*/ 82 w 176"/>
                  <a:gd name="T93" fmla="*/ 0 h 410"/>
                  <a:gd name="T94" fmla="*/ 10 w 176"/>
                  <a:gd name="T95" fmla="*/ 70 h 4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6"/>
                  <a:gd name="T145" fmla="*/ 0 h 410"/>
                  <a:gd name="T146" fmla="*/ 176 w 176"/>
                  <a:gd name="T147" fmla="*/ 410 h 4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6" h="410">
                    <a:moveTo>
                      <a:pt x="10" y="70"/>
                    </a:moveTo>
                    <a:lnTo>
                      <a:pt x="0" y="72"/>
                    </a:lnTo>
                    <a:lnTo>
                      <a:pt x="4" y="90"/>
                    </a:lnTo>
                    <a:lnTo>
                      <a:pt x="2" y="153"/>
                    </a:lnTo>
                    <a:lnTo>
                      <a:pt x="2" y="193"/>
                    </a:lnTo>
                    <a:lnTo>
                      <a:pt x="4" y="243"/>
                    </a:lnTo>
                    <a:lnTo>
                      <a:pt x="10" y="296"/>
                    </a:lnTo>
                    <a:lnTo>
                      <a:pt x="12" y="324"/>
                    </a:lnTo>
                    <a:lnTo>
                      <a:pt x="12" y="370"/>
                    </a:lnTo>
                    <a:lnTo>
                      <a:pt x="16" y="404"/>
                    </a:lnTo>
                    <a:lnTo>
                      <a:pt x="26" y="406"/>
                    </a:lnTo>
                    <a:lnTo>
                      <a:pt x="30" y="410"/>
                    </a:lnTo>
                    <a:lnTo>
                      <a:pt x="34" y="410"/>
                    </a:lnTo>
                    <a:lnTo>
                      <a:pt x="64" y="404"/>
                    </a:lnTo>
                    <a:lnTo>
                      <a:pt x="42" y="398"/>
                    </a:lnTo>
                    <a:lnTo>
                      <a:pt x="24" y="392"/>
                    </a:lnTo>
                    <a:lnTo>
                      <a:pt x="28" y="374"/>
                    </a:lnTo>
                    <a:lnTo>
                      <a:pt x="22" y="352"/>
                    </a:lnTo>
                    <a:lnTo>
                      <a:pt x="28" y="270"/>
                    </a:lnTo>
                    <a:lnTo>
                      <a:pt x="44" y="263"/>
                    </a:lnTo>
                    <a:lnTo>
                      <a:pt x="42" y="257"/>
                    </a:lnTo>
                    <a:lnTo>
                      <a:pt x="28" y="247"/>
                    </a:lnTo>
                    <a:lnTo>
                      <a:pt x="22" y="215"/>
                    </a:lnTo>
                    <a:lnTo>
                      <a:pt x="26" y="171"/>
                    </a:lnTo>
                    <a:lnTo>
                      <a:pt x="30" y="137"/>
                    </a:lnTo>
                    <a:lnTo>
                      <a:pt x="34" y="112"/>
                    </a:lnTo>
                    <a:lnTo>
                      <a:pt x="40" y="205"/>
                    </a:lnTo>
                    <a:lnTo>
                      <a:pt x="42" y="233"/>
                    </a:lnTo>
                    <a:lnTo>
                      <a:pt x="42" y="86"/>
                    </a:lnTo>
                    <a:lnTo>
                      <a:pt x="48" y="68"/>
                    </a:lnTo>
                    <a:lnTo>
                      <a:pt x="64" y="54"/>
                    </a:lnTo>
                    <a:lnTo>
                      <a:pt x="78" y="42"/>
                    </a:lnTo>
                    <a:lnTo>
                      <a:pt x="92" y="48"/>
                    </a:lnTo>
                    <a:lnTo>
                      <a:pt x="108" y="46"/>
                    </a:lnTo>
                    <a:lnTo>
                      <a:pt x="114" y="64"/>
                    </a:lnTo>
                    <a:lnTo>
                      <a:pt x="108" y="76"/>
                    </a:lnTo>
                    <a:lnTo>
                      <a:pt x="122" y="68"/>
                    </a:lnTo>
                    <a:lnTo>
                      <a:pt x="134" y="64"/>
                    </a:lnTo>
                    <a:lnTo>
                      <a:pt x="144" y="74"/>
                    </a:lnTo>
                    <a:lnTo>
                      <a:pt x="166" y="181"/>
                    </a:lnTo>
                    <a:lnTo>
                      <a:pt x="164" y="306"/>
                    </a:lnTo>
                    <a:lnTo>
                      <a:pt x="172" y="179"/>
                    </a:lnTo>
                    <a:lnTo>
                      <a:pt x="152" y="66"/>
                    </a:lnTo>
                    <a:lnTo>
                      <a:pt x="160" y="54"/>
                    </a:lnTo>
                    <a:lnTo>
                      <a:pt x="176" y="68"/>
                    </a:lnTo>
                    <a:lnTo>
                      <a:pt x="170" y="42"/>
                    </a:lnTo>
                    <a:lnTo>
                      <a:pt x="82" y="0"/>
                    </a:lnTo>
                    <a:lnTo>
                      <a:pt x="10" y="7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55" name="Freeform 66"/>
              <p:cNvSpPr>
                <a:spLocks/>
              </p:cNvSpPr>
              <p:nvPr/>
            </p:nvSpPr>
            <p:spPr bwMode="auto">
              <a:xfrm>
                <a:off x="3825" y="3574"/>
                <a:ext cx="144" cy="306"/>
              </a:xfrm>
              <a:custGeom>
                <a:avLst/>
                <a:gdLst>
                  <a:gd name="T0" fmla="*/ 110 w 144"/>
                  <a:gd name="T1" fmla="*/ 10 h 306"/>
                  <a:gd name="T2" fmla="*/ 110 w 144"/>
                  <a:gd name="T3" fmla="*/ 18 h 306"/>
                  <a:gd name="T4" fmla="*/ 108 w 144"/>
                  <a:gd name="T5" fmla="*/ 32 h 306"/>
                  <a:gd name="T6" fmla="*/ 112 w 144"/>
                  <a:gd name="T7" fmla="*/ 43 h 306"/>
                  <a:gd name="T8" fmla="*/ 114 w 144"/>
                  <a:gd name="T9" fmla="*/ 53 h 306"/>
                  <a:gd name="T10" fmla="*/ 122 w 144"/>
                  <a:gd name="T11" fmla="*/ 73 h 306"/>
                  <a:gd name="T12" fmla="*/ 132 w 144"/>
                  <a:gd name="T13" fmla="*/ 99 h 306"/>
                  <a:gd name="T14" fmla="*/ 140 w 144"/>
                  <a:gd name="T15" fmla="*/ 121 h 306"/>
                  <a:gd name="T16" fmla="*/ 142 w 144"/>
                  <a:gd name="T17" fmla="*/ 135 h 306"/>
                  <a:gd name="T18" fmla="*/ 142 w 144"/>
                  <a:gd name="T19" fmla="*/ 157 h 306"/>
                  <a:gd name="T20" fmla="*/ 142 w 144"/>
                  <a:gd name="T21" fmla="*/ 179 h 306"/>
                  <a:gd name="T22" fmla="*/ 144 w 144"/>
                  <a:gd name="T23" fmla="*/ 196 h 306"/>
                  <a:gd name="T24" fmla="*/ 140 w 144"/>
                  <a:gd name="T25" fmla="*/ 230 h 306"/>
                  <a:gd name="T26" fmla="*/ 140 w 144"/>
                  <a:gd name="T27" fmla="*/ 258 h 306"/>
                  <a:gd name="T28" fmla="*/ 128 w 144"/>
                  <a:gd name="T29" fmla="*/ 294 h 306"/>
                  <a:gd name="T30" fmla="*/ 106 w 144"/>
                  <a:gd name="T31" fmla="*/ 304 h 306"/>
                  <a:gd name="T32" fmla="*/ 86 w 144"/>
                  <a:gd name="T33" fmla="*/ 306 h 306"/>
                  <a:gd name="T34" fmla="*/ 74 w 144"/>
                  <a:gd name="T35" fmla="*/ 304 h 306"/>
                  <a:gd name="T36" fmla="*/ 62 w 144"/>
                  <a:gd name="T37" fmla="*/ 278 h 306"/>
                  <a:gd name="T38" fmla="*/ 54 w 144"/>
                  <a:gd name="T39" fmla="*/ 280 h 306"/>
                  <a:gd name="T40" fmla="*/ 52 w 144"/>
                  <a:gd name="T41" fmla="*/ 284 h 306"/>
                  <a:gd name="T42" fmla="*/ 70 w 144"/>
                  <a:gd name="T43" fmla="*/ 198 h 306"/>
                  <a:gd name="T44" fmla="*/ 72 w 144"/>
                  <a:gd name="T45" fmla="*/ 175 h 306"/>
                  <a:gd name="T46" fmla="*/ 68 w 144"/>
                  <a:gd name="T47" fmla="*/ 161 h 306"/>
                  <a:gd name="T48" fmla="*/ 62 w 144"/>
                  <a:gd name="T49" fmla="*/ 133 h 306"/>
                  <a:gd name="T50" fmla="*/ 54 w 144"/>
                  <a:gd name="T51" fmla="*/ 117 h 306"/>
                  <a:gd name="T52" fmla="*/ 56 w 144"/>
                  <a:gd name="T53" fmla="*/ 113 h 306"/>
                  <a:gd name="T54" fmla="*/ 52 w 144"/>
                  <a:gd name="T55" fmla="*/ 131 h 306"/>
                  <a:gd name="T56" fmla="*/ 46 w 144"/>
                  <a:gd name="T57" fmla="*/ 159 h 306"/>
                  <a:gd name="T58" fmla="*/ 40 w 144"/>
                  <a:gd name="T59" fmla="*/ 175 h 306"/>
                  <a:gd name="T60" fmla="*/ 42 w 144"/>
                  <a:gd name="T61" fmla="*/ 196 h 306"/>
                  <a:gd name="T62" fmla="*/ 42 w 144"/>
                  <a:gd name="T63" fmla="*/ 220 h 306"/>
                  <a:gd name="T64" fmla="*/ 42 w 144"/>
                  <a:gd name="T65" fmla="*/ 240 h 306"/>
                  <a:gd name="T66" fmla="*/ 42 w 144"/>
                  <a:gd name="T67" fmla="*/ 246 h 306"/>
                  <a:gd name="T68" fmla="*/ 38 w 144"/>
                  <a:gd name="T69" fmla="*/ 242 h 306"/>
                  <a:gd name="T70" fmla="*/ 26 w 144"/>
                  <a:gd name="T71" fmla="*/ 240 h 306"/>
                  <a:gd name="T72" fmla="*/ 12 w 144"/>
                  <a:gd name="T73" fmla="*/ 242 h 306"/>
                  <a:gd name="T74" fmla="*/ 2 w 144"/>
                  <a:gd name="T75" fmla="*/ 248 h 306"/>
                  <a:gd name="T76" fmla="*/ 0 w 144"/>
                  <a:gd name="T77" fmla="*/ 254 h 306"/>
                  <a:gd name="T78" fmla="*/ 0 w 144"/>
                  <a:gd name="T79" fmla="*/ 246 h 306"/>
                  <a:gd name="T80" fmla="*/ 0 w 144"/>
                  <a:gd name="T81" fmla="*/ 175 h 306"/>
                  <a:gd name="T82" fmla="*/ 0 w 144"/>
                  <a:gd name="T83" fmla="*/ 151 h 306"/>
                  <a:gd name="T84" fmla="*/ 2 w 144"/>
                  <a:gd name="T85" fmla="*/ 133 h 306"/>
                  <a:gd name="T86" fmla="*/ 6 w 144"/>
                  <a:gd name="T87" fmla="*/ 109 h 306"/>
                  <a:gd name="T88" fmla="*/ 8 w 144"/>
                  <a:gd name="T89" fmla="*/ 89 h 306"/>
                  <a:gd name="T90" fmla="*/ 10 w 144"/>
                  <a:gd name="T91" fmla="*/ 73 h 306"/>
                  <a:gd name="T92" fmla="*/ 14 w 144"/>
                  <a:gd name="T93" fmla="*/ 51 h 306"/>
                  <a:gd name="T94" fmla="*/ 16 w 144"/>
                  <a:gd name="T95" fmla="*/ 41 h 306"/>
                  <a:gd name="T96" fmla="*/ 22 w 144"/>
                  <a:gd name="T97" fmla="*/ 32 h 306"/>
                  <a:gd name="T98" fmla="*/ 42 w 144"/>
                  <a:gd name="T99" fmla="*/ 22 h 306"/>
                  <a:gd name="T100" fmla="*/ 68 w 144"/>
                  <a:gd name="T101" fmla="*/ 14 h 306"/>
                  <a:gd name="T102" fmla="*/ 86 w 144"/>
                  <a:gd name="T103" fmla="*/ 4 h 306"/>
                  <a:gd name="T104" fmla="*/ 100 w 144"/>
                  <a:gd name="T105" fmla="*/ 2 h 306"/>
                  <a:gd name="T106" fmla="*/ 114 w 144"/>
                  <a:gd name="T107" fmla="*/ 0 h 306"/>
                  <a:gd name="T108" fmla="*/ 110 w 144"/>
                  <a:gd name="T109" fmla="*/ 10 h 3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4"/>
                  <a:gd name="T166" fmla="*/ 0 h 306"/>
                  <a:gd name="T167" fmla="*/ 144 w 144"/>
                  <a:gd name="T168" fmla="*/ 306 h 3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4" h="306">
                    <a:moveTo>
                      <a:pt x="110" y="10"/>
                    </a:moveTo>
                    <a:lnTo>
                      <a:pt x="110" y="18"/>
                    </a:lnTo>
                    <a:lnTo>
                      <a:pt x="108" y="32"/>
                    </a:lnTo>
                    <a:lnTo>
                      <a:pt x="112" y="43"/>
                    </a:lnTo>
                    <a:lnTo>
                      <a:pt x="114" y="53"/>
                    </a:lnTo>
                    <a:lnTo>
                      <a:pt x="122" y="73"/>
                    </a:lnTo>
                    <a:lnTo>
                      <a:pt x="132" y="99"/>
                    </a:lnTo>
                    <a:lnTo>
                      <a:pt x="140" y="121"/>
                    </a:lnTo>
                    <a:lnTo>
                      <a:pt x="142" y="135"/>
                    </a:lnTo>
                    <a:lnTo>
                      <a:pt x="142" y="157"/>
                    </a:lnTo>
                    <a:lnTo>
                      <a:pt x="142" y="179"/>
                    </a:lnTo>
                    <a:lnTo>
                      <a:pt x="144" y="196"/>
                    </a:lnTo>
                    <a:lnTo>
                      <a:pt x="140" y="230"/>
                    </a:lnTo>
                    <a:lnTo>
                      <a:pt x="140" y="258"/>
                    </a:lnTo>
                    <a:lnTo>
                      <a:pt x="128" y="294"/>
                    </a:lnTo>
                    <a:lnTo>
                      <a:pt x="106" y="304"/>
                    </a:lnTo>
                    <a:lnTo>
                      <a:pt x="86" y="306"/>
                    </a:lnTo>
                    <a:lnTo>
                      <a:pt x="74" y="304"/>
                    </a:lnTo>
                    <a:lnTo>
                      <a:pt x="62" y="278"/>
                    </a:lnTo>
                    <a:lnTo>
                      <a:pt x="54" y="280"/>
                    </a:lnTo>
                    <a:lnTo>
                      <a:pt x="52" y="284"/>
                    </a:lnTo>
                    <a:lnTo>
                      <a:pt x="70" y="198"/>
                    </a:lnTo>
                    <a:lnTo>
                      <a:pt x="72" y="175"/>
                    </a:lnTo>
                    <a:lnTo>
                      <a:pt x="68" y="161"/>
                    </a:lnTo>
                    <a:lnTo>
                      <a:pt x="62" y="133"/>
                    </a:lnTo>
                    <a:lnTo>
                      <a:pt x="54" y="117"/>
                    </a:lnTo>
                    <a:lnTo>
                      <a:pt x="56" y="113"/>
                    </a:lnTo>
                    <a:lnTo>
                      <a:pt x="52" y="131"/>
                    </a:lnTo>
                    <a:lnTo>
                      <a:pt x="46" y="159"/>
                    </a:lnTo>
                    <a:lnTo>
                      <a:pt x="40" y="175"/>
                    </a:lnTo>
                    <a:lnTo>
                      <a:pt x="42" y="196"/>
                    </a:lnTo>
                    <a:lnTo>
                      <a:pt x="42" y="220"/>
                    </a:lnTo>
                    <a:lnTo>
                      <a:pt x="42" y="240"/>
                    </a:lnTo>
                    <a:lnTo>
                      <a:pt x="42" y="246"/>
                    </a:lnTo>
                    <a:lnTo>
                      <a:pt x="38" y="242"/>
                    </a:lnTo>
                    <a:lnTo>
                      <a:pt x="26" y="240"/>
                    </a:lnTo>
                    <a:lnTo>
                      <a:pt x="12" y="242"/>
                    </a:lnTo>
                    <a:lnTo>
                      <a:pt x="2" y="248"/>
                    </a:lnTo>
                    <a:lnTo>
                      <a:pt x="0" y="254"/>
                    </a:lnTo>
                    <a:lnTo>
                      <a:pt x="0" y="246"/>
                    </a:lnTo>
                    <a:lnTo>
                      <a:pt x="0" y="175"/>
                    </a:lnTo>
                    <a:lnTo>
                      <a:pt x="0" y="151"/>
                    </a:lnTo>
                    <a:lnTo>
                      <a:pt x="2" y="133"/>
                    </a:lnTo>
                    <a:lnTo>
                      <a:pt x="6" y="109"/>
                    </a:lnTo>
                    <a:lnTo>
                      <a:pt x="8" y="89"/>
                    </a:lnTo>
                    <a:lnTo>
                      <a:pt x="10" y="73"/>
                    </a:lnTo>
                    <a:lnTo>
                      <a:pt x="14" y="51"/>
                    </a:lnTo>
                    <a:lnTo>
                      <a:pt x="16" y="41"/>
                    </a:lnTo>
                    <a:lnTo>
                      <a:pt x="22" y="32"/>
                    </a:lnTo>
                    <a:lnTo>
                      <a:pt x="42" y="22"/>
                    </a:lnTo>
                    <a:lnTo>
                      <a:pt x="68" y="14"/>
                    </a:lnTo>
                    <a:lnTo>
                      <a:pt x="86" y="4"/>
                    </a:lnTo>
                    <a:lnTo>
                      <a:pt x="100" y="2"/>
                    </a:lnTo>
                    <a:lnTo>
                      <a:pt x="114" y="0"/>
                    </a:lnTo>
                    <a:lnTo>
                      <a:pt x="110" y="1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56" name="Freeform 67"/>
              <p:cNvSpPr>
                <a:spLocks/>
              </p:cNvSpPr>
              <p:nvPr/>
            </p:nvSpPr>
            <p:spPr bwMode="auto">
              <a:xfrm>
                <a:off x="3973" y="3584"/>
                <a:ext cx="116" cy="288"/>
              </a:xfrm>
              <a:custGeom>
                <a:avLst/>
                <a:gdLst>
                  <a:gd name="T0" fmla="*/ 40 w 116"/>
                  <a:gd name="T1" fmla="*/ 0 h 288"/>
                  <a:gd name="T2" fmla="*/ 78 w 116"/>
                  <a:gd name="T3" fmla="*/ 10 h 288"/>
                  <a:gd name="T4" fmla="*/ 94 w 116"/>
                  <a:gd name="T5" fmla="*/ 10 h 288"/>
                  <a:gd name="T6" fmla="*/ 110 w 116"/>
                  <a:gd name="T7" fmla="*/ 28 h 288"/>
                  <a:gd name="T8" fmla="*/ 114 w 116"/>
                  <a:gd name="T9" fmla="*/ 71 h 288"/>
                  <a:gd name="T10" fmla="*/ 108 w 116"/>
                  <a:gd name="T11" fmla="*/ 117 h 288"/>
                  <a:gd name="T12" fmla="*/ 112 w 116"/>
                  <a:gd name="T13" fmla="*/ 188 h 288"/>
                  <a:gd name="T14" fmla="*/ 116 w 116"/>
                  <a:gd name="T15" fmla="*/ 242 h 288"/>
                  <a:gd name="T16" fmla="*/ 92 w 116"/>
                  <a:gd name="T17" fmla="*/ 246 h 288"/>
                  <a:gd name="T18" fmla="*/ 92 w 116"/>
                  <a:gd name="T19" fmla="*/ 282 h 288"/>
                  <a:gd name="T20" fmla="*/ 38 w 116"/>
                  <a:gd name="T21" fmla="*/ 288 h 288"/>
                  <a:gd name="T22" fmla="*/ 8 w 116"/>
                  <a:gd name="T23" fmla="*/ 204 h 288"/>
                  <a:gd name="T24" fmla="*/ 0 w 116"/>
                  <a:gd name="T25" fmla="*/ 149 h 288"/>
                  <a:gd name="T26" fmla="*/ 18 w 116"/>
                  <a:gd name="T27" fmla="*/ 107 h 288"/>
                  <a:gd name="T28" fmla="*/ 44 w 116"/>
                  <a:gd name="T29" fmla="*/ 39 h 288"/>
                  <a:gd name="T30" fmla="*/ 46 w 116"/>
                  <a:gd name="T31" fmla="*/ 10 h 288"/>
                  <a:gd name="T32" fmla="*/ 40 w 116"/>
                  <a:gd name="T33" fmla="*/ 0 h 2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6"/>
                  <a:gd name="T52" fmla="*/ 0 h 288"/>
                  <a:gd name="T53" fmla="*/ 116 w 116"/>
                  <a:gd name="T54" fmla="*/ 288 h 2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6" h="288">
                    <a:moveTo>
                      <a:pt x="40" y="0"/>
                    </a:moveTo>
                    <a:lnTo>
                      <a:pt x="78" y="10"/>
                    </a:lnTo>
                    <a:lnTo>
                      <a:pt x="94" y="10"/>
                    </a:lnTo>
                    <a:lnTo>
                      <a:pt x="110" y="28"/>
                    </a:lnTo>
                    <a:lnTo>
                      <a:pt x="114" y="71"/>
                    </a:lnTo>
                    <a:lnTo>
                      <a:pt x="108" y="117"/>
                    </a:lnTo>
                    <a:lnTo>
                      <a:pt x="112" y="188"/>
                    </a:lnTo>
                    <a:lnTo>
                      <a:pt x="116" y="242"/>
                    </a:lnTo>
                    <a:lnTo>
                      <a:pt x="92" y="246"/>
                    </a:lnTo>
                    <a:lnTo>
                      <a:pt x="92" y="282"/>
                    </a:lnTo>
                    <a:lnTo>
                      <a:pt x="38" y="288"/>
                    </a:lnTo>
                    <a:lnTo>
                      <a:pt x="8" y="204"/>
                    </a:lnTo>
                    <a:lnTo>
                      <a:pt x="0" y="149"/>
                    </a:lnTo>
                    <a:lnTo>
                      <a:pt x="18" y="107"/>
                    </a:lnTo>
                    <a:lnTo>
                      <a:pt x="44" y="39"/>
                    </a:lnTo>
                    <a:lnTo>
                      <a:pt x="46" y="10"/>
                    </a:lnTo>
                    <a:lnTo>
                      <a:pt x="4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57" name="Freeform 68"/>
              <p:cNvSpPr>
                <a:spLocks/>
              </p:cNvSpPr>
              <p:nvPr/>
            </p:nvSpPr>
            <p:spPr bwMode="auto">
              <a:xfrm>
                <a:off x="3871" y="3574"/>
                <a:ext cx="92" cy="312"/>
              </a:xfrm>
              <a:custGeom>
                <a:avLst/>
                <a:gdLst>
                  <a:gd name="T0" fmla="*/ 56 w 92"/>
                  <a:gd name="T1" fmla="*/ 2 h 312"/>
                  <a:gd name="T2" fmla="*/ 46 w 92"/>
                  <a:gd name="T3" fmla="*/ 18 h 312"/>
                  <a:gd name="T4" fmla="*/ 36 w 92"/>
                  <a:gd name="T5" fmla="*/ 40 h 312"/>
                  <a:gd name="T6" fmla="*/ 38 w 92"/>
                  <a:gd name="T7" fmla="*/ 49 h 312"/>
                  <a:gd name="T8" fmla="*/ 40 w 92"/>
                  <a:gd name="T9" fmla="*/ 69 h 312"/>
                  <a:gd name="T10" fmla="*/ 68 w 92"/>
                  <a:gd name="T11" fmla="*/ 101 h 312"/>
                  <a:gd name="T12" fmla="*/ 90 w 92"/>
                  <a:gd name="T13" fmla="*/ 125 h 312"/>
                  <a:gd name="T14" fmla="*/ 84 w 92"/>
                  <a:gd name="T15" fmla="*/ 121 h 312"/>
                  <a:gd name="T16" fmla="*/ 66 w 92"/>
                  <a:gd name="T17" fmla="*/ 105 h 312"/>
                  <a:gd name="T18" fmla="*/ 60 w 92"/>
                  <a:gd name="T19" fmla="*/ 101 h 312"/>
                  <a:gd name="T20" fmla="*/ 42 w 92"/>
                  <a:gd name="T21" fmla="*/ 81 h 312"/>
                  <a:gd name="T22" fmla="*/ 26 w 92"/>
                  <a:gd name="T23" fmla="*/ 73 h 312"/>
                  <a:gd name="T24" fmla="*/ 14 w 92"/>
                  <a:gd name="T25" fmla="*/ 93 h 312"/>
                  <a:gd name="T26" fmla="*/ 34 w 92"/>
                  <a:gd name="T27" fmla="*/ 135 h 312"/>
                  <a:gd name="T28" fmla="*/ 30 w 92"/>
                  <a:gd name="T29" fmla="*/ 153 h 312"/>
                  <a:gd name="T30" fmla="*/ 42 w 92"/>
                  <a:gd name="T31" fmla="*/ 173 h 312"/>
                  <a:gd name="T32" fmla="*/ 30 w 92"/>
                  <a:gd name="T33" fmla="*/ 208 h 312"/>
                  <a:gd name="T34" fmla="*/ 20 w 92"/>
                  <a:gd name="T35" fmla="*/ 250 h 312"/>
                  <a:gd name="T36" fmla="*/ 30 w 92"/>
                  <a:gd name="T37" fmla="*/ 262 h 312"/>
                  <a:gd name="T38" fmla="*/ 40 w 92"/>
                  <a:gd name="T39" fmla="*/ 274 h 312"/>
                  <a:gd name="T40" fmla="*/ 64 w 92"/>
                  <a:gd name="T41" fmla="*/ 304 h 312"/>
                  <a:gd name="T42" fmla="*/ 22 w 92"/>
                  <a:gd name="T43" fmla="*/ 312 h 312"/>
                  <a:gd name="T44" fmla="*/ 4 w 92"/>
                  <a:gd name="T45" fmla="*/ 284 h 312"/>
                  <a:gd name="T46" fmla="*/ 24 w 92"/>
                  <a:gd name="T47" fmla="*/ 194 h 312"/>
                  <a:gd name="T48" fmla="*/ 24 w 92"/>
                  <a:gd name="T49" fmla="*/ 167 h 312"/>
                  <a:gd name="T50" fmla="*/ 4 w 92"/>
                  <a:gd name="T51" fmla="*/ 139 h 312"/>
                  <a:gd name="T52" fmla="*/ 4 w 92"/>
                  <a:gd name="T53" fmla="*/ 111 h 312"/>
                  <a:gd name="T54" fmla="*/ 10 w 92"/>
                  <a:gd name="T55" fmla="*/ 109 h 312"/>
                  <a:gd name="T56" fmla="*/ 10 w 92"/>
                  <a:gd name="T57" fmla="*/ 89 h 312"/>
                  <a:gd name="T58" fmla="*/ 14 w 92"/>
                  <a:gd name="T59" fmla="*/ 75 h 312"/>
                  <a:gd name="T60" fmla="*/ 30 w 92"/>
                  <a:gd name="T61" fmla="*/ 55 h 312"/>
                  <a:gd name="T62" fmla="*/ 32 w 92"/>
                  <a:gd name="T63" fmla="*/ 30 h 312"/>
                  <a:gd name="T64" fmla="*/ 22 w 92"/>
                  <a:gd name="T65" fmla="*/ 20 h 312"/>
                  <a:gd name="T66" fmla="*/ 0 w 92"/>
                  <a:gd name="T67" fmla="*/ 20 h 312"/>
                  <a:gd name="T68" fmla="*/ 50 w 92"/>
                  <a:gd name="T69" fmla="*/ 2 h 312"/>
                  <a:gd name="T70" fmla="*/ 66 w 92"/>
                  <a:gd name="T71" fmla="*/ 0 h 3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2"/>
                  <a:gd name="T109" fmla="*/ 0 h 312"/>
                  <a:gd name="T110" fmla="*/ 92 w 92"/>
                  <a:gd name="T111" fmla="*/ 312 h 31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2" h="312">
                    <a:moveTo>
                      <a:pt x="66" y="0"/>
                    </a:moveTo>
                    <a:lnTo>
                      <a:pt x="56" y="2"/>
                    </a:lnTo>
                    <a:lnTo>
                      <a:pt x="52" y="6"/>
                    </a:lnTo>
                    <a:lnTo>
                      <a:pt x="46" y="18"/>
                    </a:lnTo>
                    <a:lnTo>
                      <a:pt x="42" y="30"/>
                    </a:lnTo>
                    <a:lnTo>
                      <a:pt x="36" y="40"/>
                    </a:lnTo>
                    <a:lnTo>
                      <a:pt x="46" y="43"/>
                    </a:lnTo>
                    <a:lnTo>
                      <a:pt x="38" y="49"/>
                    </a:lnTo>
                    <a:lnTo>
                      <a:pt x="38" y="55"/>
                    </a:lnTo>
                    <a:lnTo>
                      <a:pt x="40" y="69"/>
                    </a:lnTo>
                    <a:lnTo>
                      <a:pt x="52" y="89"/>
                    </a:lnTo>
                    <a:lnTo>
                      <a:pt x="68" y="101"/>
                    </a:lnTo>
                    <a:lnTo>
                      <a:pt x="82" y="115"/>
                    </a:lnTo>
                    <a:lnTo>
                      <a:pt x="90" y="125"/>
                    </a:lnTo>
                    <a:lnTo>
                      <a:pt x="92" y="131"/>
                    </a:lnTo>
                    <a:lnTo>
                      <a:pt x="84" y="121"/>
                    </a:lnTo>
                    <a:lnTo>
                      <a:pt x="78" y="113"/>
                    </a:lnTo>
                    <a:lnTo>
                      <a:pt x="66" y="105"/>
                    </a:lnTo>
                    <a:lnTo>
                      <a:pt x="64" y="115"/>
                    </a:lnTo>
                    <a:lnTo>
                      <a:pt x="60" y="101"/>
                    </a:lnTo>
                    <a:lnTo>
                      <a:pt x="52" y="91"/>
                    </a:lnTo>
                    <a:lnTo>
                      <a:pt x="42" y="81"/>
                    </a:lnTo>
                    <a:lnTo>
                      <a:pt x="34" y="73"/>
                    </a:lnTo>
                    <a:lnTo>
                      <a:pt x="26" y="73"/>
                    </a:lnTo>
                    <a:lnTo>
                      <a:pt x="20" y="77"/>
                    </a:lnTo>
                    <a:lnTo>
                      <a:pt x="14" y="93"/>
                    </a:lnTo>
                    <a:lnTo>
                      <a:pt x="22" y="117"/>
                    </a:lnTo>
                    <a:lnTo>
                      <a:pt x="34" y="135"/>
                    </a:lnTo>
                    <a:lnTo>
                      <a:pt x="30" y="141"/>
                    </a:lnTo>
                    <a:lnTo>
                      <a:pt x="30" y="153"/>
                    </a:lnTo>
                    <a:lnTo>
                      <a:pt x="36" y="171"/>
                    </a:lnTo>
                    <a:lnTo>
                      <a:pt x="42" y="173"/>
                    </a:lnTo>
                    <a:lnTo>
                      <a:pt x="34" y="185"/>
                    </a:lnTo>
                    <a:lnTo>
                      <a:pt x="30" y="208"/>
                    </a:lnTo>
                    <a:lnTo>
                      <a:pt x="22" y="234"/>
                    </a:lnTo>
                    <a:lnTo>
                      <a:pt x="20" y="250"/>
                    </a:lnTo>
                    <a:lnTo>
                      <a:pt x="24" y="264"/>
                    </a:lnTo>
                    <a:lnTo>
                      <a:pt x="30" y="262"/>
                    </a:lnTo>
                    <a:lnTo>
                      <a:pt x="32" y="270"/>
                    </a:lnTo>
                    <a:lnTo>
                      <a:pt x="40" y="274"/>
                    </a:lnTo>
                    <a:lnTo>
                      <a:pt x="52" y="276"/>
                    </a:lnTo>
                    <a:lnTo>
                      <a:pt x="64" y="304"/>
                    </a:lnTo>
                    <a:lnTo>
                      <a:pt x="40" y="310"/>
                    </a:lnTo>
                    <a:lnTo>
                      <a:pt x="22" y="312"/>
                    </a:lnTo>
                    <a:lnTo>
                      <a:pt x="6" y="306"/>
                    </a:lnTo>
                    <a:lnTo>
                      <a:pt x="4" y="284"/>
                    </a:lnTo>
                    <a:lnTo>
                      <a:pt x="10" y="256"/>
                    </a:lnTo>
                    <a:lnTo>
                      <a:pt x="24" y="194"/>
                    </a:lnTo>
                    <a:lnTo>
                      <a:pt x="24" y="181"/>
                    </a:lnTo>
                    <a:lnTo>
                      <a:pt x="24" y="167"/>
                    </a:lnTo>
                    <a:lnTo>
                      <a:pt x="14" y="157"/>
                    </a:lnTo>
                    <a:lnTo>
                      <a:pt x="4" y="139"/>
                    </a:lnTo>
                    <a:lnTo>
                      <a:pt x="4" y="131"/>
                    </a:lnTo>
                    <a:lnTo>
                      <a:pt x="4" y="111"/>
                    </a:lnTo>
                    <a:lnTo>
                      <a:pt x="8" y="113"/>
                    </a:lnTo>
                    <a:lnTo>
                      <a:pt x="10" y="109"/>
                    </a:lnTo>
                    <a:lnTo>
                      <a:pt x="8" y="87"/>
                    </a:lnTo>
                    <a:lnTo>
                      <a:pt x="10" y="89"/>
                    </a:lnTo>
                    <a:lnTo>
                      <a:pt x="8" y="77"/>
                    </a:lnTo>
                    <a:lnTo>
                      <a:pt x="14" y="75"/>
                    </a:lnTo>
                    <a:lnTo>
                      <a:pt x="22" y="67"/>
                    </a:lnTo>
                    <a:lnTo>
                      <a:pt x="30" y="55"/>
                    </a:lnTo>
                    <a:lnTo>
                      <a:pt x="32" y="41"/>
                    </a:lnTo>
                    <a:lnTo>
                      <a:pt x="32" y="30"/>
                    </a:lnTo>
                    <a:lnTo>
                      <a:pt x="26" y="16"/>
                    </a:lnTo>
                    <a:lnTo>
                      <a:pt x="22" y="20"/>
                    </a:lnTo>
                    <a:lnTo>
                      <a:pt x="12" y="20"/>
                    </a:lnTo>
                    <a:lnTo>
                      <a:pt x="0" y="20"/>
                    </a:lnTo>
                    <a:lnTo>
                      <a:pt x="42" y="4"/>
                    </a:lnTo>
                    <a:lnTo>
                      <a:pt x="50" y="2"/>
                    </a:lnTo>
                    <a:lnTo>
                      <a:pt x="56" y="0"/>
                    </a:lnTo>
                    <a:lnTo>
                      <a:pt x="66"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58" name="Freeform 69"/>
              <p:cNvSpPr>
                <a:spLocks/>
              </p:cNvSpPr>
              <p:nvPr/>
            </p:nvSpPr>
            <p:spPr bwMode="auto">
              <a:xfrm>
                <a:off x="3945" y="3570"/>
                <a:ext cx="122" cy="304"/>
              </a:xfrm>
              <a:custGeom>
                <a:avLst/>
                <a:gdLst>
                  <a:gd name="T0" fmla="*/ 16 w 122"/>
                  <a:gd name="T1" fmla="*/ 4 h 304"/>
                  <a:gd name="T2" fmla="*/ 50 w 122"/>
                  <a:gd name="T3" fmla="*/ 8 h 304"/>
                  <a:gd name="T4" fmla="*/ 66 w 122"/>
                  <a:gd name="T5" fmla="*/ 30 h 304"/>
                  <a:gd name="T6" fmla="*/ 68 w 122"/>
                  <a:gd name="T7" fmla="*/ 57 h 304"/>
                  <a:gd name="T8" fmla="*/ 50 w 122"/>
                  <a:gd name="T9" fmla="*/ 101 h 304"/>
                  <a:gd name="T10" fmla="*/ 28 w 122"/>
                  <a:gd name="T11" fmla="*/ 151 h 304"/>
                  <a:gd name="T12" fmla="*/ 20 w 122"/>
                  <a:gd name="T13" fmla="*/ 183 h 304"/>
                  <a:gd name="T14" fmla="*/ 28 w 122"/>
                  <a:gd name="T15" fmla="*/ 210 h 304"/>
                  <a:gd name="T16" fmla="*/ 54 w 122"/>
                  <a:gd name="T17" fmla="*/ 248 h 304"/>
                  <a:gd name="T18" fmla="*/ 64 w 122"/>
                  <a:gd name="T19" fmla="*/ 268 h 304"/>
                  <a:gd name="T20" fmla="*/ 104 w 122"/>
                  <a:gd name="T21" fmla="*/ 300 h 304"/>
                  <a:gd name="T22" fmla="*/ 120 w 122"/>
                  <a:gd name="T23" fmla="*/ 256 h 304"/>
                  <a:gd name="T24" fmla="*/ 116 w 122"/>
                  <a:gd name="T25" fmla="*/ 296 h 304"/>
                  <a:gd name="T26" fmla="*/ 80 w 122"/>
                  <a:gd name="T27" fmla="*/ 280 h 304"/>
                  <a:gd name="T28" fmla="*/ 88 w 122"/>
                  <a:gd name="T29" fmla="*/ 246 h 304"/>
                  <a:gd name="T30" fmla="*/ 88 w 122"/>
                  <a:gd name="T31" fmla="*/ 230 h 304"/>
                  <a:gd name="T32" fmla="*/ 90 w 122"/>
                  <a:gd name="T33" fmla="*/ 216 h 304"/>
                  <a:gd name="T34" fmla="*/ 76 w 122"/>
                  <a:gd name="T35" fmla="*/ 236 h 304"/>
                  <a:gd name="T36" fmla="*/ 66 w 122"/>
                  <a:gd name="T37" fmla="*/ 242 h 304"/>
                  <a:gd name="T38" fmla="*/ 54 w 122"/>
                  <a:gd name="T39" fmla="*/ 220 h 304"/>
                  <a:gd name="T40" fmla="*/ 54 w 122"/>
                  <a:gd name="T41" fmla="*/ 202 h 304"/>
                  <a:gd name="T42" fmla="*/ 32 w 122"/>
                  <a:gd name="T43" fmla="*/ 189 h 304"/>
                  <a:gd name="T44" fmla="*/ 32 w 122"/>
                  <a:gd name="T45" fmla="*/ 155 h 304"/>
                  <a:gd name="T46" fmla="*/ 58 w 122"/>
                  <a:gd name="T47" fmla="*/ 123 h 304"/>
                  <a:gd name="T48" fmla="*/ 76 w 122"/>
                  <a:gd name="T49" fmla="*/ 101 h 304"/>
                  <a:gd name="T50" fmla="*/ 52 w 122"/>
                  <a:gd name="T51" fmla="*/ 115 h 304"/>
                  <a:gd name="T52" fmla="*/ 64 w 122"/>
                  <a:gd name="T53" fmla="*/ 89 h 304"/>
                  <a:gd name="T54" fmla="*/ 76 w 122"/>
                  <a:gd name="T55" fmla="*/ 63 h 304"/>
                  <a:gd name="T56" fmla="*/ 76 w 122"/>
                  <a:gd name="T57" fmla="*/ 36 h 304"/>
                  <a:gd name="T58" fmla="*/ 70 w 122"/>
                  <a:gd name="T59" fmla="*/ 16 h 304"/>
                  <a:gd name="T60" fmla="*/ 58 w 122"/>
                  <a:gd name="T61" fmla="*/ 4 h 304"/>
                  <a:gd name="T62" fmla="*/ 40 w 122"/>
                  <a:gd name="T63" fmla="*/ 0 h 304"/>
                  <a:gd name="T64" fmla="*/ 0 w 122"/>
                  <a:gd name="T65" fmla="*/ 4 h 3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2"/>
                  <a:gd name="T100" fmla="*/ 0 h 304"/>
                  <a:gd name="T101" fmla="*/ 122 w 122"/>
                  <a:gd name="T102" fmla="*/ 304 h 3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2" h="304">
                    <a:moveTo>
                      <a:pt x="0" y="4"/>
                    </a:moveTo>
                    <a:lnTo>
                      <a:pt x="16" y="4"/>
                    </a:lnTo>
                    <a:lnTo>
                      <a:pt x="34" y="4"/>
                    </a:lnTo>
                    <a:lnTo>
                      <a:pt x="50" y="8"/>
                    </a:lnTo>
                    <a:lnTo>
                      <a:pt x="62" y="14"/>
                    </a:lnTo>
                    <a:lnTo>
                      <a:pt x="66" y="30"/>
                    </a:lnTo>
                    <a:lnTo>
                      <a:pt x="70" y="40"/>
                    </a:lnTo>
                    <a:lnTo>
                      <a:pt x="68" y="57"/>
                    </a:lnTo>
                    <a:lnTo>
                      <a:pt x="64" y="75"/>
                    </a:lnTo>
                    <a:lnTo>
                      <a:pt x="50" y="101"/>
                    </a:lnTo>
                    <a:lnTo>
                      <a:pt x="38" y="127"/>
                    </a:lnTo>
                    <a:lnTo>
                      <a:pt x="28" y="151"/>
                    </a:lnTo>
                    <a:lnTo>
                      <a:pt x="24" y="161"/>
                    </a:lnTo>
                    <a:lnTo>
                      <a:pt x="20" y="183"/>
                    </a:lnTo>
                    <a:lnTo>
                      <a:pt x="22" y="198"/>
                    </a:lnTo>
                    <a:lnTo>
                      <a:pt x="28" y="210"/>
                    </a:lnTo>
                    <a:lnTo>
                      <a:pt x="44" y="228"/>
                    </a:lnTo>
                    <a:lnTo>
                      <a:pt x="54" y="248"/>
                    </a:lnTo>
                    <a:lnTo>
                      <a:pt x="60" y="260"/>
                    </a:lnTo>
                    <a:lnTo>
                      <a:pt x="64" y="268"/>
                    </a:lnTo>
                    <a:lnTo>
                      <a:pt x="82" y="304"/>
                    </a:lnTo>
                    <a:lnTo>
                      <a:pt x="104" y="300"/>
                    </a:lnTo>
                    <a:lnTo>
                      <a:pt x="122" y="302"/>
                    </a:lnTo>
                    <a:lnTo>
                      <a:pt x="120" y="256"/>
                    </a:lnTo>
                    <a:lnTo>
                      <a:pt x="114" y="262"/>
                    </a:lnTo>
                    <a:lnTo>
                      <a:pt x="116" y="296"/>
                    </a:lnTo>
                    <a:lnTo>
                      <a:pt x="100" y="292"/>
                    </a:lnTo>
                    <a:lnTo>
                      <a:pt x="80" y="280"/>
                    </a:lnTo>
                    <a:lnTo>
                      <a:pt x="74" y="266"/>
                    </a:lnTo>
                    <a:lnTo>
                      <a:pt x="88" y="246"/>
                    </a:lnTo>
                    <a:lnTo>
                      <a:pt x="88" y="238"/>
                    </a:lnTo>
                    <a:lnTo>
                      <a:pt x="88" y="230"/>
                    </a:lnTo>
                    <a:lnTo>
                      <a:pt x="92" y="224"/>
                    </a:lnTo>
                    <a:lnTo>
                      <a:pt x="90" y="216"/>
                    </a:lnTo>
                    <a:lnTo>
                      <a:pt x="84" y="228"/>
                    </a:lnTo>
                    <a:lnTo>
                      <a:pt x="76" y="236"/>
                    </a:lnTo>
                    <a:lnTo>
                      <a:pt x="74" y="246"/>
                    </a:lnTo>
                    <a:lnTo>
                      <a:pt x="66" y="242"/>
                    </a:lnTo>
                    <a:lnTo>
                      <a:pt x="60" y="230"/>
                    </a:lnTo>
                    <a:lnTo>
                      <a:pt x="54" y="220"/>
                    </a:lnTo>
                    <a:lnTo>
                      <a:pt x="60" y="206"/>
                    </a:lnTo>
                    <a:lnTo>
                      <a:pt x="54" y="202"/>
                    </a:lnTo>
                    <a:lnTo>
                      <a:pt x="38" y="196"/>
                    </a:lnTo>
                    <a:lnTo>
                      <a:pt x="32" y="189"/>
                    </a:lnTo>
                    <a:lnTo>
                      <a:pt x="30" y="173"/>
                    </a:lnTo>
                    <a:lnTo>
                      <a:pt x="32" y="155"/>
                    </a:lnTo>
                    <a:lnTo>
                      <a:pt x="46" y="133"/>
                    </a:lnTo>
                    <a:lnTo>
                      <a:pt x="58" y="123"/>
                    </a:lnTo>
                    <a:lnTo>
                      <a:pt x="66" y="111"/>
                    </a:lnTo>
                    <a:lnTo>
                      <a:pt x="76" y="101"/>
                    </a:lnTo>
                    <a:lnTo>
                      <a:pt x="56" y="119"/>
                    </a:lnTo>
                    <a:lnTo>
                      <a:pt x="52" y="115"/>
                    </a:lnTo>
                    <a:lnTo>
                      <a:pt x="56" y="107"/>
                    </a:lnTo>
                    <a:lnTo>
                      <a:pt x="64" y="89"/>
                    </a:lnTo>
                    <a:lnTo>
                      <a:pt x="70" y="77"/>
                    </a:lnTo>
                    <a:lnTo>
                      <a:pt x="76" y="63"/>
                    </a:lnTo>
                    <a:lnTo>
                      <a:pt x="76" y="49"/>
                    </a:lnTo>
                    <a:lnTo>
                      <a:pt x="76" y="36"/>
                    </a:lnTo>
                    <a:lnTo>
                      <a:pt x="74" y="24"/>
                    </a:lnTo>
                    <a:lnTo>
                      <a:pt x="70" y="16"/>
                    </a:lnTo>
                    <a:lnTo>
                      <a:pt x="66" y="8"/>
                    </a:lnTo>
                    <a:lnTo>
                      <a:pt x="58" y="4"/>
                    </a:lnTo>
                    <a:lnTo>
                      <a:pt x="50" y="2"/>
                    </a:lnTo>
                    <a:lnTo>
                      <a:pt x="40" y="0"/>
                    </a:lnTo>
                    <a:lnTo>
                      <a:pt x="22" y="0"/>
                    </a:lnTo>
                    <a:lnTo>
                      <a:pt x="0"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59" name="Freeform 70"/>
              <p:cNvSpPr>
                <a:spLocks/>
              </p:cNvSpPr>
              <p:nvPr/>
            </p:nvSpPr>
            <p:spPr bwMode="auto">
              <a:xfrm>
                <a:off x="3877" y="3763"/>
                <a:ext cx="154" cy="119"/>
              </a:xfrm>
              <a:custGeom>
                <a:avLst/>
                <a:gdLst>
                  <a:gd name="T0" fmla="*/ 154 w 154"/>
                  <a:gd name="T1" fmla="*/ 109 h 119"/>
                  <a:gd name="T2" fmla="*/ 130 w 154"/>
                  <a:gd name="T3" fmla="*/ 109 h 119"/>
                  <a:gd name="T4" fmla="*/ 114 w 154"/>
                  <a:gd name="T5" fmla="*/ 63 h 119"/>
                  <a:gd name="T6" fmla="*/ 104 w 154"/>
                  <a:gd name="T7" fmla="*/ 43 h 119"/>
                  <a:gd name="T8" fmla="*/ 94 w 154"/>
                  <a:gd name="T9" fmla="*/ 35 h 119"/>
                  <a:gd name="T10" fmla="*/ 92 w 154"/>
                  <a:gd name="T11" fmla="*/ 71 h 119"/>
                  <a:gd name="T12" fmla="*/ 84 w 154"/>
                  <a:gd name="T13" fmla="*/ 97 h 119"/>
                  <a:gd name="T14" fmla="*/ 76 w 154"/>
                  <a:gd name="T15" fmla="*/ 109 h 119"/>
                  <a:gd name="T16" fmla="*/ 56 w 154"/>
                  <a:gd name="T17" fmla="*/ 119 h 119"/>
                  <a:gd name="T18" fmla="*/ 32 w 154"/>
                  <a:gd name="T19" fmla="*/ 93 h 119"/>
                  <a:gd name="T20" fmla="*/ 16 w 154"/>
                  <a:gd name="T21" fmla="*/ 95 h 119"/>
                  <a:gd name="T22" fmla="*/ 16 w 154"/>
                  <a:gd name="T23" fmla="*/ 111 h 119"/>
                  <a:gd name="T24" fmla="*/ 12 w 154"/>
                  <a:gd name="T25" fmla="*/ 107 h 119"/>
                  <a:gd name="T26" fmla="*/ 4 w 154"/>
                  <a:gd name="T27" fmla="*/ 101 h 119"/>
                  <a:gd name="T28" fmla="*/ 0 w 154"/>
                  <a:gd name="T29" fmla="*/ 93 h 119"/>
                  <a:gd name="T30" fmla="*/ 4 w 154"/>
                  <a:gd name="T31" fmla="*/ 85 h 119"/>
                  <a:gd name="T32" fmla="*/ 52 w 154"/>
                  <a:gd name="T33" fmla="*/ 109 h 119"/>
                  <a:gd name="T34" fmla="*/ 70 w 154"/>
                  <a:gd name="T35" fmla="*/ 103 h 119"/>
                  <a:gd name="T36" fmla="*/ 82 w 154"/>
                  <a:gd name="T37" fmla="*/ 83 h 119"/>
                  <a:gd name="T38" fmla="*/ 88 w 154"/>
                  <a:gd name="T39" fmla="*/ 35 h 119"/>
                  <a:gd name="T40" fmla="*/ 90 w 154"/>
                  <a:gd name="T41" fmla="*/ 21 h 119"/>
                  <a:gd name="T42" fmla="*/ 90 w 154"/>
                  <a:gd name="T43" fmla="*/ 0 h 119"/>
                  <a:gd name="T44" fmla="*/ 110 w 154"/>
                  <a:gd name="T45" fmla="*/ 29 h 119"/>
                  <a:gd name="T46" fmla="*/ 144 w 154"/>
                  <a:gd name="T47" fmla="*/ 77 h 119"/>
                  <a:gd name="T48" fmla="*/ 154 w 154"/>
                  <a:gd name="T49" fmla="*/ 109 h 1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4"/>
                  <a:gd name="T76" fmla="*/ 0 h 119"/>
                  <a:gd name="T77" fmla="*/ 154 w 154"/>
                  <a:gd name="T78" fmla="*/ 119 h 1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4" h="119">
                    <a:moveTo>
                      <a:pt x="154" y="109"/>
                    </a:moveTo>
                    <a:lnTo>
                      <a:pt x="130" y="109"/>
                    </a:lnTo>
                    <a:lnTo>
                      <a:pt x="114" y="63"/>
                    </a:lnTo>
                    <a:lnTo>
                      <a:pt x="104" y="43"/>
                    </a:lnTo>
                    <a:lnTo>
                      <a:pt x="94" y="35"/>
                    </a:lnTo>
                    <a:lnTo>
                      <a:pt x="92" y="71"/>
                    </a:lnTo>
                    <a:lnTo>
                      <a:pt x="84" y="97"/>
                    </a:lnTo>
                    <a:lnTo>
                      <a:pt x="76" y="109"/>
                    </a:lnTo>
                    <a:lnTo>
                      <a:pt x="56" y="119"/>
                    </a:lnTo>
                    <a:lnTo>
                      <a:pt x="32" y="93"/>
                    </a:lnTo>
                    <a:lnTo>
                      <a:pt x="16" y="95"/>
                    </a:lnTo>
                    <a:lnTo>
                      <a:pt x="16" y="111"/>
                    </a:lnTo>
                    <a:lnTo>
                      <a:pt x="12" y="107"/>
                    </a:lnTo>
                    <a:lnTo>
                      <a:pt x="4" y="101"/>
                    </a:lnTo>
                    <a:lnTo>
                      <a:pt x="0" y="93"/>
                    </a:lnTo>
                    <a:lnTo>
                      <a:pt x="4" y="85"/>
                    </a:lnTo>
                    <a:lnTo>
                      <a:pt x="52" y="109"/>
                    </a:lnTo>
                    <a:lnTo>
                      <a:pt x="70" y="103"/>
                    </a:lnTo>
                    <a:lnTo>
                      <a:pt x="82" y="83"/>
                    </a:lnTo>
                    <a:lnTo>
                      <a:pt x="88" y="35"/>
                    </a:lnTo>
                    <a:lnTo>
                      <a:pt x="90" y="21"/>
                    </a:lnTo>
                    <a:lnTo>
                      <a:pt x="90" y="0"/>
                    </a:lnTo>
                    <a:lnTo>
                      <a:pt x="110" y="29"/>
                    </a:lnTo>
                    <a:lnTo>
                      <a:pt x="144" y="77"/>
                    </a:lnTo>
                    <a:lnTo>
                      <a:pt x="154" y="109"/>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60" name="Freeform 71"/>
              <p:cNvSpPr>
                <a:spLocks/>
              </p:cNvSpPr>
              <p:nvPr/>
            </p:nvSpPr>
            <p:spPr bwMode="auto">
              <a:xfrm>
                <a:off x="3987" y="3872"/>
                <a:ext cx="68" cy="312"/>
              </a:xfrm>
              <a:custGeom>
                <a:avLst/>
                <a:gdLst>
                  <a:gd name="T0" fmla="*/ 0 w 68"/>
                  <a:gd name="T1" fmla="*/ 12 h 312"/>
                  <a:gd name="T2" fmla="*/ 14 w 68"/>
                  <a:gd name="T3" fmla="*/ 109 h 312"/>
                  <a:gd name="T4" fmla="*/ 22 w 68"/>
                  <a:gd name="T5" fmla="*/ 157 h 312"/>
                  <a:gd name="T6" fmla="*/ 20 w 68"/>
                  <a:gd name="T7" fmla="*/ 200 h 312"/>
                  <a:gd name="T8" fmla="*/ 20 w 68"/>
                  <a:gd name="T9" fmla="*/ 256 h 312"/>
                  <a:gd name="T10" fmla="*/ 16 w 68"/>
                  <a:gd name="T11" fmla="*/ 310 h 312"/>
                  <a:gd name="T12" fmla="*/ 38 w 68"/>
                  <a:gd name="T13" fmla="*/ 310 h 312"/>
                  <a:gd name="T14" fmla="*/ 68 w 68"/>
                  <a:gd name="T15" fmla="*/ 312 h 312"/>
                  <a:gd name="T16" fmla="*/ 46 w 68"/>
                  <a:gd name="T17" fmla="*/ 298 h 312"/>
                  <a:gd name="T18" fmla="*/ 30 w 68"/>
                  <a:gd name="T19" fmla="*/ 284 h 312"/>
                  <a:gd name="T20" fmla="*/ 28 w 68"/>
                  <a:gd name="T21" fmla="*/ 254 h 312"/>
                  <a:gd name="T22" fmla="*/ 28 w 68"/>
                  <a:gd name="T23" fmla="*/ 202 h 312"/>
                  <a:gd name="T24" fmla="*/ 36 w 68"/>
                  <a:gd name="T25" fmla="*/ 179 h 312"/>
                  <a:gd name="T26" fmla="*/ 46 w 68"/>
                  <a:gd name="T27" fmla="*/ 161 h 312"/>
                  <a:gd name="T28" fmla="*/ 36 w 68"/>
                  <a:gd name="T29" fmla="*/ 155 h 312"/>
                  <a:gd name="T30" fmla="*/ 40 w 68"/>
                  <a:gd name="T31" fmla="*/ 143 h 312"/>
                  <a:gd name="T32" fmla="*/ 50 w 68"/>
                  <a:gd name="T33" fmla="*/ 127 h 312"/>
                  <a:gd name="T34" fmla="*/ 36 w 68"/>
                  <a:gd name="T35" fmla="*/ 123 h 312"/>
                  <a:gd name="T36" fmla="*/ 34 w 68"/>
                  <a:gd name="T37" fmla="*/ 129 h 312"/>
                  <a:gd name="T38" fmla="*/ 26 w 68"/>
                  <a:gd name="T39" fmla="*/ 123 h 312"/>
                  <a:gd name="T40" fmla="*/ 24 w 68"/>
                  <a:gd name="T41" fmla="*/ 111 h 312"/>
                  <a:gd name="T42" fmla="*/ 24 w 68"/>
                  <a:gd name="T43" fmla="*/ 93 h 312"/>
                  <a:gd name="T44" fmla="*/ 26 w 68"/>
                  <a:gd name="T45" fmla="*/ 71 h 312"/>
                  <a:gd name="T46" fmla="*/ 16 w 68"/>
                  <a:gd name="T47" fmla="*/ 57 h 312"/>
                  <a:gd name="T48" fmla="*/ 10 w 68"/>
                  <a:gd name="T49" fmla="*/ 36 h 312"/>
                  <a:gd name="T50" fmla="*/ 6 w 68"/>
                  <a:gd name="T51" fmla="*/ 12 h 312"/>
                  <a:gd name="T52" fmla="*/ 14 w 68"/>
                  <a:gd name="T53" fmla="*/ 0 h 312"/>
                  <a:gd name="T54" fmla="*/ 10 w 68"/>
                  <a:gd name="T55" fmla="*/ 4 h 312"/>
                  <a:gd name="T56" fmla="*/ 0 w 68"/>
                  <a:gd name="T57" fmla="*/ 4 h 312"/>
                  <a:gd name="T58" fmla="*/ 0 w 68"/>
                  <a:gd name="T59" fmla="*/ 12 h 31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8"/>
                  <a:gd name="T91" fmla="*/ 0 h 312"/>
                  <a:gd name="T92" fmla="*/ 68 w 68"/>
                  <a:gd name="T93" fmla="*/ 312 h 31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8" h="312">
                    <a:moveTo>
                      <a:pt x="0" y="12"/>
                    </a:moveTo>
                    <a:lnTo>
                      <a:pt x="14" y="109"/>
                    </a:lnTo>
                    <a:lnTo>
                      <a:pt x="22" y="157"/>
                    </a:lnTo>
                    <a:lnTo>
                      <a:pt x="20" y="200"/>
                    </a:lnTo>
                    <a:lnTo>
                      <a:pt x="20" y="256"/>
                    </a:lnTo>
                    <a:lnTo>
                      <a:pt x="16" y="310"/>
                    </a:lnTo>
                    <a:lnTo>
                      <a:pt x="38" y="310"/>
                    </a:lnTo>
                    <a:lnTo>
                      <a:pt x="68" y="312"/>
                    </a:lnTo>
                    <a:lnTo>
                      <a:pt x="46" y="298"/>
                    </a:lnTo>
                    <a:lnTo>
                      <a:pt x="30" y="284"/>
                    </a:lnTo>
                    <a:lnTo>
                      <a:pt x="28" y="254"/>
                    </a:lnTo>
                    <a:lnTo>
                      <a:pt x="28" y="202"/>
                    </a:lnTo>
                    <a:lnTo>
                      <a:pt x="36" y="179"/>
                    </a:lnTo>
                    <a:lnTo>
                      <a:pt x="46" y="161"/>
                    </a:lnTo>
                    <a:lnTo>
                      <a:pt x="36" y="155"/>
                    </a:lnTo>
                    <a:lnTo>
                      <a:pt x="40" y="143"/>
                    </a:lnTo>
                    <a:lnTo>
                      <a:pt x="50" y="127"/>
                    </a:lnTo>
                    <a:lnTo>
                      <a:pt x="36" y="123"/>
                    </a:lnTo>
                    <a:lnTo>
                      <a:pt x="34" y="129"/>
                    </a:lnTo>
                    <a:lnTo>
                      <a:pt x="26" y="123"/>
                    </a:lnTo>
                    <a:lnTo>
                      <a:pt x="24" y="111"/>
                    </a:lnTo>
                    <a:lnTo>
                      <a:pt x="24" y="93"/>
                    </a:lnTo>
                    <a:lnTo>
                      <a:pt x="26" y="71"/>
                    </a:lnTo>
                    <a:lnTo>
                      <a:pt x="16" y="57"/>
                    </a:lnTo>
                    <a:lnTo>
                      <a:pt x="10" y="36"/>
                    </a:lnTo>
                    <a:lnTo>
                      <a:pt x="6" y="12"/>
                    </a:lnTo>
                    <a:lnTo>
                      <a:pt x="14" y="0"/>
                    </a:lnTo>
                    <a:lnTo>
                      <a:pt x="10" y="4"/>
                    </a:lnTo>
                    <a:lnTo>
                      <a:pt x="0" y="4"/>
                    </a:lnTo>
                    <a:lnTo>
                      <a:pt x="0" y="1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61" name="Freeform 72"/>
              <p:cNvSpPr>
                <a:spLocks/>
              </p:cNvSpPr>
              <p:nvPr/>
            </p:nvSpPr>
            <p:spPr bwMode="auto">
              <a:xfrm>
                <a:off x="3937" y="3472"/>
                <a:ext cx="80" cy="134"/>
              </a:xfrm>
              <a:custGeom>
                <a:avLst/>
                <a:gdLst>
                  <a:gd name="T0" fmla="*/ 64 w 80"/>
                  <a:gd name="T1" fmla="*/ 116 h 134"/>
                  <a:gd name="T2" fmla="*/ 64 w 80"/>
                  <a:gd name="T3" fmla="*/ 120 h 134"/>
                  <a:gd name="T4" fmla="*/ 50 w 80"/>
                  <a:gd name="T5" fmla="*/ 132 h 134"/>
                  <a:gd name="T6" fmla="*/ 40 w 80"/>
                  <a:gd name="T7" fmla="*/ 134 h 134"/>
                  <a:gd name="T8" fmla="*/ 20 w 80"/>
                  <a:gd name="T9" fmla="*/ 134 h 134"/>
                  <a:gd name="T10" fmla="*/ 10 w 80"/>
                  <a:gd name="T11" fmla="*/ 114 h 134"/>
                  <a:gd name="T12" fmla="*/ 8 w 80"/>
                  <a:gd name="T13" fmla="*/ 100 h 134"/>
                  <a:gd name="T14" fmla="*/ 8 w 80"/>
                  <a:gd name="T15" fmla="*/ 82 h 134"/>
                  <a:gd name="T16" fmla="*/ 6 w 80"/>
                  <a:gd name="T17" fmla="*/ 62 h 134"/>
                  <a:gd name="T18" fmla="*/ 2 w 80"/>
                  <a:gd name="T19" fmla="*/ 62 h 134"/>
                  <a:gd name="T20" fmla="*/ 0 w 80"/>
                  <a:gd name="T21" fmla="*/ 54 h 134"/>
                  <a:gd name="T22" fmla="*/ 0 w 80"/>
                  <a:gd name="T23" fmla="*/ 44 h 134"/>
                  <a:gd name="T24" fmla="*/ 4 w 80"/>
                  <a:gd name="T25" fmla="*/ 40 h 134"/>
                  <a:gd name="T26" fmla="*/ 8 w 80"/>
                  <a:gd name="T27" fmla="*/ 42 h 134"/>
                  <a:gd name="T28" fmla="*/ 8 w 80"/>
                  <a:gd name="T29" fmla="*/ 32 h 134"/>
                  <a:gd name="T30" fmla="*/ 12 w 80"/>
                  <a:gd name="T31" fmla="*/ 18 h 134"/>
                  <a:gd name="T32" fmla="*/ 24 w 80"/>
                  <a:gd name="T33" fmla="*/ 6 h 134"/>
                  <a:gd name="T34" fmla="*/ 52 w 80"/>
                  <a:gd name="T35" fmla="*/ 0 h 134"/>
                  <a:gd name="T36" fmla="*/ 64 w 80"/>
                  <a:gd name="T37" fmla="*/ 2 h 134"/>
                  <a:gd name="T38" fmla="*/ 74 w 80"/>
                  <a:gd name="T39" fmla="*/ 12 h 134"/>
                  <a:gd name="T40" fmla="*/ 76 w 80"/>
                  <a:gd name="T41" fmla="*/ 20 h 134"/>
                  <a:gd name="T42" fmla="*/ 76 w 80"/>
                  <a:gd name="T43" fmla="*/ 28 h 134"/>
                  <a:gd name="T44" fmla="*/ 72 w 80"/>
                  <a:gd name="T45" fmla="*/ 36 h 134"/>
                  <a:gd name="T46" fmla="*/ 76 w 80"/>
                  <a:gd name="T47" fmla="*/ 40 h 134"/>
                  <a:gd name="T48" fmla="*/ 80 w 80"/>
                  <a:gd name="T49" fmla="*/ 54 h 134"/>
                  <a:gd name="T50" fmla="*/ 78 w 80"/>
                  <a:gd name="T51" fmla="*/ 66 h 134"/>
                  <a:gd name="T52" fmla="*/ 78 w 80"/>
                  <a:gd name="T53" fmla="*/ 82 h 134"/>
                  <a:gd name="T54" fmla="*/ 76 w 80"/>
                  <a:gd name="T55" fmla="*/ 90 h 134"/>
                  <a:gd name="T56" fmla="*/ 68 w 80"/>
                  <a:gd name="T57" fmla="*/ 92 h 134"/>
                  <a:gd name="T58" fmla="*/ 62 w 80"/>
                  <a:gd name="T59" fmla="*/ 94 h 134"/>
                  <a:gd name="T60" fmla="*/ 64 w 80"/>
                  <a:gd name="T61" fmla="*/ 116 h 1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0"/>
                  <a:gd name="T94" fmla="*/ 0 h 134"/>
                  <a:gd name="T95" fmla="*/ 80 w 80"/>
                  <a:gd name="T96" fmla="*/ 134 h 13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0" h="134">
                    <a:moveTo>
                      <a:pt x="64" y="116"/>
                    </a:moveTo>
                    <a:lnTo>
                      <a:pt x="64" y="120"/>
                    </a:lnTo>
                    <a:lnTo>
                      <a:pt x="50" y="132"/>
                    </a:lnTo>
                    <a:lnTo>
                      <a:pt x="40" y="134"/>
                    </a:lnTo>
                    <a:lnTo>
                      <a:pt x="20" y="134"/>
                    </a:lnTo>
                    <a:lnTo>
                      <a:pt x="10" y="114"/>
                    </a:lnTo>
                    <a:lnTo>
                      <a:pt x="8" y="100"/>
                    </a:lnTo>
                    <a:lnTo>
                      <a:pt x="8" y="82"/>
                    </a:lnTo>
                    <a:lnTo>
                      <a:pt x="6" y="62"/>
                    </a:lnTo>
                    <a:lnTo>
                      <a:pt x="2" y="62"/>
                    </a:lnTo>
                    <a:lnTo>
                      <a:pt x="0" y="54"/>
                    </a:lnTo>
                    <a:lnTo>
                      <a:pt x="0" y="44"/>
                    </a:lnTo>
                    <a:lnTo>
                      <a:pt x="4" y="40"/>
                    </a:lnTo>
                    <a:lnTo>
                      <a:pt x="8" y="42"/>
                    </a:lnTo>
                    <a:lnTo>
                      <a:pt x="8" y="32"/>
                    </a:lnTo>
                    <a:lnTo>
                      <a:pt x="12" y="18"/>
                    </a:lnTo>
                    <a:lnTo>
                      <a:pt x="24" y="6"/>
                    </a:lnTo>
                    <a:lnTo>
                      <a:pt x="52" y="0"/>
                    </a:lnTo>
                    <a:lnTo>
                      <a:pt x="64" y="2"/>
                    </a:lnTo>
                    <a:lnTo>
                      <a:pt x="74" y="12"/>
                    </a:lnTo>
                    <a:lnTo>
                      <a:pt x="76" y="20"/>
                    </a:lnTo>
                    <a:lnTo>
                      <a:pt x="76" y="28"/>
                    </a:lnTo>
                    <a:lnTo>
                      <a:pt x="72" y="36"/>
                    </a:lnTo>
                    <a:lnTo>
                      <a:pt x="76" y="40"/>
                    </a:lnTo>
                    <a:lnTo>
                      <a:pt x="80" y="54"/>
                    </a:lnTo>
                    <a:lnTo>
                      <a:pt x="78" y="66"/>
                    </a:lnTo>
                    <a:lnTo>
                      <a:pt x="78" y="82"/>
                    </a:lnTo>
                    <a:lnTo>
                      <a:pt x="76" y="90"/>
                    </a:lnTo>
                    <a:lnTo>
                      <a:pt x="68" y="92"/>
                    </a:lnTo>
                    <a:lnTo>
                      <a:pt x="62" y="94"/>
                    </a:lnTo>
                    <a:lnTo>
                      <a:pt x="64" y="116"/>
                    </a:lnTo>
                    <a:close/>
                  </a:path>
                </a:pathLst>
              </a:custGeom>
              <a:solidFill>
                <a:srgbClr val="F6BF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62" name="Freeform 73"/>
              <p:cNvSpPr>
                <a:spLocks/>
              </p:cNvSpPr>
              <p:nvPr/>
            </p:nvSpPr>
            <p:spPr bwMode="auto">
              <a:xfrm>
                <a:off x="3945" y="3530"/>
                <a:ext cx="68" cy="68"/>
              </a:xfrm>
              <a:custGeom>
                <a:avLst/>
                <a:gdLst>
                  <a:gd name="T0" fmla="*/ 68 w 68"/>
                  <a:gd name="T1" fmla="*/ 28 h 68"/>
                  <a:gd name="T2" fmla="*/ 66 w 68"/>
                  <a:gd name="T3" fmla="*/ 32 h 68"/>
                  <a:gd name="T4" fmla="*/ 58 w 68"/>
                  <a:gd name="T5" fmla="*/ 32 h 68"/>
                  <a:gd name="T6" fmla="*/ 42 w 68"/>
                  <a:gd name="T7" fmla="*/ 30 h 68"/>
                  <a:gd name="T8" fmla="*/ 10 w 68"/>
                  <a:gd name="T9" fmla="*/ 16 h 68"/>
                  <a:gd name="T10" fmla="*/ 4 w 68"/>
                  <a:gd name="T11" fmla="*/ 8 h 68"/>
                  <a:gd name="T12" fmla="*/ 0 w 68"/>
                  <a:gd name="T13" fmla="*/ 0 h 68"/>
                  <a:gd name="T14" fmla="*/ 0 w 68"/>
                  <a:gd name="T15" fmla="*/ 4 h 68"/>
                  <a:gd name="T16" fmla="*/ 0 w 68"/>
                  <a:gd name="T17" fmla="*/ 16 h 68"/>
                  <a:gd name="T18" fmla="*/ 0 w 68"/>
                  <a:gd name="T19" fmla="*/ 52 h 68"/>
                  <a:gd name="T20" fmla="*/ 8 w 68"/>
                  <a:gd name="T21" fmla="*/ 66 h 68"/>
                  <a:gd name="T22" fmla="*/ 2 w 68"/>
                  <a:gd name="T23" fmla="*/ 44 h 68"/>
                  <a:gd name="T24" fmla="*/ 4 w 68"/>
                  <a:gd name="T25" fmla="*/ 22 h 68"/>
                  <a:gd name="T26" fmla="*/ 12 w 68"/>
                  <a:gd name="T27" fmla="*/ 26 h 68"/>
                  <a:gd name="T28" fmla="*/ 30 w 68"/>
                  <a:gd name="T29" fmla="*/ 68 h 68"/>
                  <a:gd name="T30" fmla="*/ 26 w 68"/>
                  <a:gd name="T31" fmla="*/ 42 h 68"/>
                  <a:gd name="T32" fmla="*/ 28 w 68"/>
                  <a:gd name="T33" fmla="*/ 34 h 68"/>
                  <a:gd name="T34" fmla="*/ 38 w 68"/>
                  <a:gd name="T35" fmla="*/ 34 h 68"/>
                  <a:gd name="T36" fmla="*/ 44 w 68"/>
                  <a:gd name="T37" fmla="*/ 40 h 68"/>
                  <a:gd name="T38" fmla="*/ 48 w 68"/>
                  <a:gd name="T39" fmla="*/ 38 h 68"/>
                  <a:gd name="T40" fmla="*/ 54 w 68"/>
                  <a:gd name="T41" fmla="*/ 62 h 68"/>
                  <a:gd name="T42" fmla="*/ 54 w 68"/>
                  <a:gd name="T43" fmla="*/ 34 h 68"/>
                  <a:gd name="T44" fmla="*/ 68 w 68"/>
                  <a:gd name="T45" fmla="*/ 34 h 68"/>
                  <a:gd name="T46" fmla="*/ 68 w 68"/>
                  <a:gd name="T47" fmla="*/ 28 h 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8"/>
                  <a:gd name="T73" fmla="*/ 0 h 68"/>
                  <a:gd name="T74" fmla="*/ 68 w 68"/>
                  <a:gd name="T75" fmla="*/ 68 h 6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8" h="68">
                    <a:moveTo>
                      <a:pt x="68" y="28"/>
                    </a:moveTo>
                    <a:lnTo>
                      <a:pt x="66" y="32"/>
                    </a:lnTo>
                    <a:lnTo>
                      <a:pt x="58" y="32"/>
                    </a:lnTo>
                    <a:lnTo>
                      <a:pt x="42" y="30"/>
                    </a:lnTo>
                    <a:lnTo>
                      <a:pt x="10" y="16"/>
                    </a:lnTo>
                    <a:lnTo>
                      <a:pt x="4" y="8"/>
                    </a:lnTo>
                    <a:lnTo>
                      <a:pt x="0" y="0"/>
                    </a:lnTo>
                    <a:lnTo>
                      <a:pt x="0" y="4"/>
                    </a:lnTo>
                    <a:lnTo>
                      <a:pt x="0" y="16"/>
                    </a:lnTo>
                    <a:lnTo>
                      <a:pt x="0" y="52"/>
                    </a:lnTo>
                    <a:lnTo>
                      <a:pt x="8" y="66"/>
                    </a:lnTo>
                    <a:lnTo>
                      <a:pt x="2" y="44"/>
                    </a:lnTo>
                    <a:lnTo>
                      <a:pt x="4" y="22"/>
                    </a:lnTo>
                    <a:lnTo>
                      <a:pt x="12" y="26"/>
                    </a:lnTo>
                    <a:lnTo>
                      <a:pt x="30" y="68"/>
                    </a:lnTo>
                    <a:lnTo>
                      <a:pt x="26" y="42"/>
                    </a:lnTo>
                    <a:lnTo>
                      <a:pt x="28" y="34"/>
                    </a:lnTo>
                    <a:lnTo>
                      <a:pt x="38" y="34"/>
                    </a:lnTo>
                    <a:lnTo>
                      <a:pt x="44" y="40"/>
                    </a:lnTo>
                    <a:lnTo>
                      <a:pt x="48" y="38"/>
                    </a:lnTo>
                    <a:lnTo>
                      <a:pt x="54" y="62"/>
                    </a:lnTo>
                    <a:lnTo>
                      <a:pt x="54" y="34"/>
                    </a:lnTo>
                    <a:lnTo>
                      <a:pt x="68" y="34"/>
                    </a:lnTo>
                    <a:lnTo>
                      <a:pt x="68" y="28"/>
                    </a:lnTo>
                    <a:close/>
                  </a:path>
                </a:pathLst>
              </a:custGeom>
              <a:solidFill>
                <a:srgbClr val="EF9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63" name="Freeform 74"/>
              <p:cNvSpPr>
                <a:spLocks/>
              </p:cNvSpPr>
              <p:nvPr/>
            </p:nvSpPr>
            <p:spPr bwMode="auto">
              <a:xfrm>
                <a:off x="3999" y="3500"/>
                <a:ext cx="14" cy="30"/>
              </a:xfrm>
              <a:custGeom>
                <a:avLst/>
                <a:gdLst>
                  <a:gd name="T0" fmla="*/ 14 w 14"/>
                  <a:gd name="T1" fmla="*/ 0 h 30"/>
                  <a:gd name="T2" fmla="*/ 6 w 14"/>
                  <a:gd name="T3" fmla="*/ 0 h 30"/>
                  <a:gd name="T4" fmla="*/ 0 w 14"/>
                  <a:gd name="T5" fmla="*/ 2 h 30"/>
                  <a:gd name="T6" fmla="*/ 8 w 14"/>
                  <a:gd name="T7" fmla="*/ 30 h 30"/>
                  <a:gd name="T8" fmla="*/ 8 w 14"/>
                  <a:gd name="T9" fmla="*/ 22 h 30"/>
                  <a:gd name="T10" fmla="*/ 12 w 14"/>
                  <a:gd name="T11" fmla="*/ 16 h 30"/>
                  <a:gd name="T12" fmla="*/ 14 w 14"/>
                  <a:gd name="T13" fmla="*/ 14 h 30"/>
                  <a:gd name="T14" fmla="*/ 12 w 14"/>
                  <a:gd name="T15" fmla="*/ 8 h 30"/>
                  <a:gd name="T16" fmla="*/ 14 w 1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30"/>
                  <a:gd name="T29" fmla="*/ 14 w 1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30">
                    <a:moveTo>
                      <a:pt x="14" y="0"/>
                    </a:moveTo>
                    <a:lnTo>
                      <a:pt x="6" y="0"/>
                    </a:lnTo>
                    <a:lnTo>
                      <a:pt x="0" y="2"/>
                    </a:lnTo>
                    <a:lnTo>
                      <a:pt x="8" y="30"/>
                    </a:lnTo>
                    <a:lnTo>
                      <a:pt x="8" y="22"/>
                    </a:lnTo>
                    <a:lnTo>
                      <a:pt x="12" y="16"/>
                    </a:lnTo>
                    <a:lnTo>
                      <a:pt x="14" y="14"/>
                    </a:lnTo>
                    <a:lnTo>
                      <a:pt x="12" y="8"/>
                    </a:lnTo>
                    <a:lnTo>
                      <a:pt x="14" y="0"/>
                    </a:lnTo>
                    <a:close/>
                  </a:path>
                </a:pathLst>
              </a:custGeom>
              <a:solidFill>
                <a:srgbClr val="EF9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64" name="Freeform 75"/>
              <p:cNvSpPr>
                <a:spLocks/>
              </p:cNvSpPr>
              <p:nvPr/>
            </p:nvSpPr>
            <p:spPr bwMode="auto">
              <a:xfrm>
                <a:off x="3945" y="3478"/>
                <a:ext cx="44" cy="62"/>
              </a:xfrm>
              <a:custGeom>
                <a:avLst/>
                <a:gdLst>
                  <a:gd name="T0" fmla="*/ 42 w 44"/>
                  <a:gd name="T1" fmla="*/ 26 h 62"/>
                  <a:gd name="T2" fmla="*/ 34 w 44"/>
                  <a:gd name="T3" fmla="*/ 26 h 62"/>
                  <a:gd name="T4" fmla="*/ 26 w 44"/>
                  <a:gd name="T5" fmla="*/ 28 h 62"/>
                  <a:gd name="T6" fmla="*/ 22 w 44"/>
                  <a:gd name="T7" fmla="*/ 26 h 62"/>
                  <a:gd name="T8" fmla="*/ 22 w 44"/>
                  <a:gd name="T9" fmla="*/ 20 h 62"/>
                  <a:gd name="T10" fmla="*/ 22 w 44"/>
                  <a:gd name="T11" fmla="*/ 14 h 62"/>
                  <a:gd name="T12" fmla="*/ 20 w 44"/>
                  <a:gd name="T13" fmla="*/ 8 h 62"/>
                  <a:gd name="T14" fmla="*/ 16 w 44"/>
                  <a:gd name="T15" fmla="*/ 0 h 62"/>
                  <a:gd name="T16" fmla="*/ 4 w 44"/>
                  <a:gd name="T17" fmla="*/ 10 h 62"/>
                  <a:gd name="T18" fmla="*/ 0 w 44"/>
                  <a:gd name="T19" fmla="*/ 26 h 62"/>
                  <a:gd name="T20" fmla="*/ 0 w 44"/>
                  <a:gd name="T21" fmla="*/ 36 h 62"/>
                  <a:gd name="T22" fmla="*/ 8 w 44"/>
                  <a:gd name="T23" fmla="*/ 50 h 62"/>
                  <a:gd name="T24" fmla="*/ 24 w 44"/>
                  <a:gd name="T25" fmla="*/ 62 h 62"/>
                  <a:gd name="T26" fmla="*/ 26 w 44"/>
                  <a:gd name="T27" fmla="*/ 56 h 62"/>
                  <a:gd name="T28" fmla="*/ 28 w 44"/>
                  <a:gd name="T29" fmla="*/ 50 h 62"/>
                  <a:gd name="T30" fmla="*/ 24 w 44"/>
                  <a:gd name="T31" fmla="*/ 38 h 62"/>
                  <a:gd name="T32" fmla="*/ 32 w 44"/>
                  <a:gd name="T33" fmla="*/ 38 h 62"/>
                  <a:gd name="T34" fmla="*/ 40 w 44"/>
                  <a:gd name="T35" fmla="*/ 38 h 62"/>
                  <a:gd name="T36" fmla="*/ 44 w 44"/>
                  <a:gd name="T37" fmla="*/ 32 h 62"/>
                  <a:gd name="T38" fmla="*/ 42 w 44"/>
                  <a:gd name="T39" fmla="*/ 26 h 6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
                  <a:gd name="T61" fmla="*/ 0 h 62"/>
                  <a:gd name="T62" fmla="*/ 44 w 44"/>
                  <a:gd name="T63" fmla="*/ 62 h 6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 h="62">
                    <a:moveTo>
                      <a:pt x="42" y="26"/>
                    </a:moveTo>
                    <a:lnTo>
                      <a:pt x="34" y="26"/>
                    </a:lnTo>
                    <a:lnTo>
                      <a:pt x="26" y="28"/>
                    </a:lnTo>
                    <a:lnTo>
                      <a:pt x="22" y="26"/>
                    </a:lnTo>
                    <a:lnTo>
                      <a:pt x="22" y="20"/>
                    </a:lnTo>
                    <a:lnTo>
                      <a:pt x="22" y="14"/>
                    </a:lnTo>
                    <a:lnTo>
                      <a:pt x="20" y="8"/>
                    </a:lnTo>
                    <a:lnTo>
                      <a:pt x="16" y="0"/>
                    </a:lnTo>
                    <a:lnTo>
                      <a:pt x="4" y="10"/>
                    </a:lnTo>
                    <a:lnTo>
                      <a:pt x="0" y="26"/>
                    </a:lnTo>
                    <a:lnTo>
                      <a:pt x="0" y="36"/>
                    </a:lnTo>
                    <a:lnTo>
                      <a:pt x="8" y="50"/>
                    </a:lnTo>
                    <a:lnTo>
                      <a:pt x="24" y="62"/>
                    </a:lnTo>
                    <a:lnTo>
                      <a:pt x="26" y="56"/>
                    </a:lnTo>
                    <a:lnTo>
                      <a:pt x="28" y="50"/>
                    </a:lnTo>
                    <a:lnTo>
                      <a:pt x="24" y="38"/>
                    </a:lnTo>
                    <a:lnTo>
                      <a:pt x="32" y="38"/>
                    </a:lnTo>
                    <a:lnTo>
                      <a:pt x="40" y="38"/>
                    </a:lnTo>
                    <a:lnTo>
                      <a:pt x="44" y="32"/>
                    </a:lnTo>
                    <a:lnTo>
                      <a:pt x="42" y="26"/>
                    </a:lnTo>
                    <a:close/>
                  </a:path>
                </a:pathLst>
              </a:custGeom>
              <a:solidFill>
                <a:srgbClr val="EF9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65" name="Freeform 76"/>
              <p:cNvSpPr>
                <a:spLocks/>
              </p:cNvSpPr>
              <p:nvPr/>
            </p:nvSpPr>
            <p:spPr bwMode="auto">
              <a:xfrm>
                <a:off x="3993" y="3542"/>
                <a:ext cx="18" cy="6"/>
              </a:xfrm>
              <a:custGeom>
                <a:avLst/>
                <a:gdLst>
                  <a:gd name="T0" fmla="*/ 14 w 18"/>
                  <a:gd name="T1" fmla="*/ 0 h 6"/>
                  <a:gd name="T2" fmla="*/ 12 w 18"/>
                  <a:gd name="T3" fmla="*/ 2 h 6"/>
                  <a:gd name="T4" fmla="*/ 10 w 18"/>
                  <a:gd name="T5" fmla="*/ 0 h 6"/>
                  <a:gd name="T6" fmla="*/ 0 w 18"/>
                  <a:gd name="T7" fmla="*/ 4 h 6"/>
                  <a:gd name="T8" fmla="*/ 10 w 18"/>
                  <a:gd name="T9" fmla="*/ 4 h 6"/>
                  <a:gd name="T10" fmla="*/ 14 w 18"/>
                  <a:gd name="T11" fmla="*/ 6 h 6"/>
                  <a:gd name="T12" fmla="*/ 18 w 18"/>
                  <a:gd name="T13" fmla="*/ 4 h 6"/>
                  <a:gd name="T14" fmla="*/ 14 w 18"/>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6"/>
                  <a:gd name="T26" fmla="*/ 18 w 18"/>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6">
                    <a:moveTo>
                      <a:pt x="14" y="0"/>
                    </a:moveTo>
                    <a:lnTo>
                      <a:pt x="12" y="2"/>
                    </a:lnTo>
                    <a:lnTo>
                      <a:pt x="10" y="0"/>
                    </a:lnTo>
                    <a:lnTo>
                      <a:pt x="0" y="4"/>
                    </a:lnTo>
                    <a:lnTo>
                      <a:pt x="10" y="4"/>
                    </a:lnTo>
                    <a:lnTo>
                      <a:pt x="14" y="6"/>
                    </a:lnTo>
                    <a:lnTo>
                      <a:pt x="18" y="4"/>
                    </a:lnTo>
                    <a:lnTo>
                      <a:pt x="14" y="0"/>
                    </a:lnTo>
                    <a:close/>
                  </a:path>
                </a:pathLst>
              </a:custGeom>
              <a:solidFill>
                <a:srgbClr val="EF9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66" name="Freeform 77"/>
              <p:cNvSpPr>
                <a:spLocks/>
              </p:cNvSpPr>
              <p:nvPr/>
            </p:nvSpPr>
            <p:spPr bwMode="auto">
              <a:xfrm>
                <a:off x="3997" y="3552"/>
                <a:ext cx="14" cy="10"/>
              </a:xfrm>
              <a:custGeom>
                <a:avLst/>
                <a:gdLst>
                  <a:gd name="T0" fmla="*/ 12 w 14"/>
                  <a:gd name="T1" fmla="*/ 0 h 10"/>
                  <a:gd name="T2" fmla="*/ 10 w 14"/>
                  <a:gd name="T3" fmla="*/ 2 h 10"/>
                  <a:gd name="T4" fmla="*/ 6 w 14"/>
                  <a:gd name="T5" fmla="*/ 0 h 10"/>
                  <a:gd name="T6" fmla="*/ 0 w 14"/>
                  <a:gd name="T7" fmla="*/ 0 h 10"/>
                  <a:gd name="T8" fmla="*/ 6 w 14"/>
                  <a:gd name="T9" fmla="*/ 4 h 10"/>
                  <a:gd name="T10" fmla="*/ 6 w 14"/>
                  <a:gd name="T11" fmla="*/ 8 h 10"/>
                  <a:gd name="T12" fmla="*/ 4 w 14"/>
                  <a:gd name="T13" fmla="*/ 10 h 10"/>
                  <a:gd name="T14" fmla="*/ 14 w 14"/>
                  <a:gd name="T15" fmla="*/ 10 h 10"/>
                  <a:gd name="T16" fmla="*/ 12 w 14"/>
                  <a:gd name="T17" fmla="*/ 4 h 10"/>
                  <a:gd name="T18" fmla="*/ 12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0"/>
                  <a:gd name="T32" fmla="*/ 14 w 1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0">
                    <a:moveTo>
                      <a:pt x="12" y="0"/>
                    </a:moveTo>
                    <a:lnTo>
                      <a:pt x="10" y="2"/>
                    </a:lnTo>
                    <a:lnTo>
                      <a:pt x="6" y="0"/>
                    </a:lnTo>
                    <a:lnTo>
                      <a:pt x="0" y="0"/>
                    </a:lnTo>
                    <a:lnTo>
                      <a:pt x="6" y="4"/>
                    </a:lnTo>
                    <a:lnTo>
                      <a:pt x="6" y="8"/>
                    </a:lnTo>
                    <a:lnTo>
                      <a:pt x="4" y="10"/>
                    </a:lnTo>
                    <a:lnTo>
                      <a:pt x="14" y="10"/>
                    </a:lnTo>
                    <a:lnTo>
                      <a:pt x="12" y="4"/>
                    </a:lnTo>
                    <a:lnTo>
                      <a:pt x="12" y="0"/>
                    </a:lnTo>
                    <a:close/>
                  </a:path>
                </a:pathLst>
              </a:custGeom>
              <a:solidFill>
                <a:srgbClr val="EF9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67" name="Freeform 78"/>
              <p:cNvSpPr>
                <a:spLocks/>
              </p:cNvSpPr>
              <p:nvPr/>
            </p:nvSpPr>
            <p:spPr bwMode="auto">
              <a:xfrm>
                <a:off x="3937" y="3465"/>
                <a:ext cx="74" cy="51"/>
              </a:xfrm>
              <a:custGeom>
                <a:avLst/>
                <a:gdLst>
                  <a:gd name="T0" fmla="*/ 74 w 74"/>
                  <a:gd name="T1" fmla="*/ 19 h 51"/>
                  <a:gd name="T2" fmla="*/ 66 w 74"/>
                  <a:gd name="T3" fmla="*/ 11 h 51"/>
                  <a:gd name="T4" fmla="*/ 62 w 74"/>
                  <a:gd name="T5" fmla="*/ 11 h 51"/>
                  <a:gd name="T6" fmla="*/ 56 w 74"/>
                  <a:gd name="T7" fmla="*/ 9 h 51"/>
                  <a:gd name="T8" fmla="*/ 48 w 74"/>
                  <a:gd name="T9" fmla="*/ 7 h 51"/>
                  <a:gd name="T10" fmla="*/ 44 w 74"/>
                  <a:gd name="T11" fmla="*/ 7 h 51"/>
                  <a:gd name="T12" fmla="*/ 40 w 74"/>
                  <a:gd name="T13" fmla="*/ 11 h 51"/>
                  <a:gd name="T14" fmla="*/ 34 w 74"/>
                  <a:gd name="T15" fmla="*/ 17 h 51"/>
                  <a:gd name="T16" fmla="*/ 26 w 74"/>
                  <a:gd name="T17" fmla="*/ 19 h 51"/>
                  <a:gd name="T18" fmla="*/ 20 w 74"/>
                  <a:gd name="T19" fmla="*/ 19 h 51"/>
                  <a:gd name="T20" fmla="*/ 16 w 74"/>
                  <a:gd name="T21" fmla="*/ 27 h 51"/>
                  <a:gd name="T22" fmla="*/ 16 w 74"/>
                  <a:gd name="T23" fmla="*/ 39 h 51"/>
                  <a:gd name="T24" fmla="*/ 12 w 74"/>
                  <a:gd name="T25" fmla="*/ 45 h 51"/>
                  <a:gd name="T26" fmla="*/ 10 w 74"/>
                  <a:gd name="T27" fmla="*/ 51 h 51"/>
                  <a:gd name="T28" fmla="*/ 6 w 74"/>
                  <a:gd name="T29" fmla="*/ 47 h 51"/>
                  <a:gd name="T30" fmla="*/ 2 w 74"/>
                  <a:gd name="T31" fmla="*/ 47 h 51"/>
                  <a:gd name="T32" fmla="*/ 0 w 74"/>
                  <a:gd name="T33" fmla="*/ 47 h 51"/>
                  <a:gd name="T34" fmla="*/ 0 w 74"/>
                  <a:gd name="T35" fmla="*/ 37 h 51"/>
                  <a:gd name="T36" fmla="*/ 0 w 74"/>
                  <a:gd name="T37" fmla="*/ 27 h 51"/>
                  <a:gd name="T38" fmla="*/ 0 w 74"/>
                  <a:gd name="T39" fmla="*/ 15 h 51"/>
                  <a:gd name="T40" fmla="*/ 4 w 74"/>
                  <a:gd name="T41" fmla="*/ 9 h 51"/>
                  <a:gd name="T42" fmla="*/ 10 w 74"/>
                  <a:gd name="T43" fmla="*/ 3 h 51"/>
                  <a:gd name="T44" fmla="*/ 22 w 74"/>
                  <a:gd name="T45" fmla="*/ 3 h 51"/>
                  <a:gd name="T46" fmla="*/ 32 w 74"/>
                  <a:gd name="T47" fmla="*/ 0 h 51"/>
                  <a:gd name="T48" fmla="*/ 50 w 74"/>
                  <a:gd name="T49" fmla="*/ 0 h 51"/>
                  <a:gd name="T50" fmla="*/ 60 w 74"/>
                  <a:gd name="T51" fmla="*/ 0 h 51"/>
                  <a:gd name="T52" fmla="*/ 66 w 74"/>
                  <a:gd name="T53" fmla="*/ 2 h 51"/>
                  <a:gd name="T54" fmla="*/ 72 w 74"/>
                  <a:gd name="T55" fmla="*/ 9 h 51"/>
                  <a:gd name="T56" fmla="*/ 74 w 74"/>
                  <a:gd name="T57" fmla="*/ 19 h 5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4"/>
                  <a:gd name="T88" fmla="*/ 0 h 51"/>
                  <a:gd name="T89" fmla="*/ 74 w 74"/>
                  <a:gd name="T90" fmla="*/ 51 h 5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4" h="51">
                    <a:moveTo>
                      <a:pt x="74" y="19"/>
                    </a:moveTo>
                    <a:lnTo>
                      <a:pt x="66" y="11"/>
                    </a:lnTo>
                    <a:lnTo>
                      <a:pt x="62" y="11"/>
                    </a:lnTo>
                    <a:lnTo>
                      <a:pt x="56" y="9"/>
                    </a:lnTo>
                    <a:lnTo>
                      <a:pt x="48" y="7"/>
                    </a:lnTo>
                    <a:lnTo>
                      <a:pt x="44" y="7"/>
                    </a:lnTo>
                    <a:lnTo>
                      <a:pt x="40" y="11"/>
                    </a:lnTo>
                    <a:lnTo>
                      <a:pt x="34" y="17"/>
                    </a:lnTo>
                    <a:lnTo>
                      <a:pt x="26" y="19"/>
                    </a:lnTo>
                    <a:lnTo>
                      <a:pt x="20" y="19"/>
                    </a:lnTo>
                    <a:lnTo>
                      <a:pt x="16" y="27"/>
                    </a:lnTo>
                    <a:lnTo>
                      <a:pt x="16" y="39"/>
                    </a:lnTo>
                    <a:lnTo>
                      <a:pt x="12" y="45"/>
                    </a:lnTo>
                    <a:lnTo>
                      <a:pt x="10" y="51"/>
                    </a:lnTo>
                    <a:lnTo>
                      <a:pt x="6" y="47"/>
                    </a:lnTo>
                    <a:lnTo>
                      <a:pt x="2" y="47"/>
                    </a:lnTo>
                    <a:lnTo>
                      <a:pt x="0" y="47"/>
                    </a:lnTo>
                    <a:lnTo>
                      <a:pt x="0" y="37"/>
                    </a:lnTo>
                    <a:lnTo>
                      <a:pt x="0" y="27"/>
                    </a:lnTo>
                    <a:lnTo>
                      <a:pt x="0" y="15"/>
                    </a:lnTo>
                    <a:lnTo>
                      <a:pt x="4" y="9"/>
                    </a:lnTo>
                    <a:lnTo>
                      <a:pt x="10" y="3"/>
                    </a:lnTo>
                    <a:lnTo>
                      <a:pt x="22" y="3"/>
                    </a:lnTo>
                    <a:lnTo>
                      <a:pt x="32" y="0"/>
                    </a:lnTo>
                    <a:lnTo>
                      <a:pt x="50" y="0"/>
                    </a:lnTo>
                    <a:lnTo>
                      <a:pt x="60" y="0"/>
                    </a:lnTo>
                    <a:lnTo>
                      <a:pt x="66" y="2"/>
                    </a:lnTo>
                    <a:lnTo>
                      <a:pt x="72" y="9"/>
                    </a:lnTo>
                    <a:lnTo>
                      <a:pt x="74" y="19"/>
                    </a:lnTo>
                    <a:close/>
                  </a:path>
                </a:pathLst>
              </a:custGeom>
              <a:solidFill>
                <a:srgbClr val="AD6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68" name="Freeform 79"/>
              <p:cNvSpPr>
                <a:spLocks/>
              </p:cNvSpPr>
              <p:nvPr/>
            </p:nvSpPr>
            <p:spPr bwMode="auto">
              <a:xfrm>
                <a:off x="3941" y="3534"/>
                <a:ext cx="4" cy="22"/>
              </a:xfrm>
              <a:custGeom>
                <a:avLst/>
                <a:gdLst>
                  <a:gd name="T0" fmla="*/ 2 w 4"/>
                  <a:gd name="T1" fmla="*/ 0 h 22"/>
                  <a:gd name="T2" fmla="*/ 4 w 4"/>
                  <a:gd name="T3" fmla="*/ 10 h 22"/>
                  <a:gd name="T4" fmla="*/ 2 w 4"/>
                  <a:gd name="T5" fmla="*/ 22 h 22"/>
                  <a:gd name="T6" fmla="*/ 0 w 4"/>
                  <a:gd name="T7" fmla="*/ 8 h 22"/>
                  <a:gd name="T8" fmla="*/ 0 w 4"/>
                  <a:gd name="T9" fmla="*/ 0 h 22"/>
                  <a:gd name="T10" fmla="*/ 2 w 4"/>
                  <a:gd name="T11" fmla="*/ 0 h 22"/>
                  <a:gd name="T12" fmla="*/ 0 60000 65536"/>
                  <a:gd name="T13" fmla="*/ 0 60000 65536"/>
                  <a:gd name="T14" fmla="*/ 0 60000 65536"/>
                  <a:gd name="T15" fmla="*/ 0 60000 65536"/>
                  <a:gd name="T16" fmla="*/ 0 60000 65536"/>
                  <a:gd name="T17" fmla="*/ 0 60000 65536"/>
                  <a:gd name="T18" fmla="*/ 0 w 4"/>
                  <a:gd name="T19" fmla="*/ 0 h 22"/>
                  <a:gd name="T20" fmla="*/ 4 w 4"/>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4" h="22">
                    <a:moveTo>
                      <a:pt x="2" y="0"/>
                    </a:moveTo>
                    <a:lnTo>
                      <a:pt x="4" y="10"/>
                    </a:lnTo>
                    <a:lnTo>
                      <a:pt x="2" y="22"/>
                    </a:lnTo>
                    <a:lnTo>
                      <a:pt x="0" y="8"/>
                    </a:lnTo>
                    <a:lnTo>
                      <a:pt x="0" y="0"/>
                    </a:lnTo>
                    <a:lnTo>
                      <a:pt x="2" y="0"/>
                    </a:lnTo>
                    <a:close/>
                  </a:path>
                </a:pathLst>
              </a:custGeom>
              <a:solidFill>
                <a:srgbClr val="AD6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69" name="Freeform 80"/>
              <p:cNvSpPr>
                <a:spLocks/>
              </p:cNvSpPr>
              <p:nvPr/>
            </p:nvSpPr>
            <p:spPr bwMode="auto">
              <a:xfrm>
                <a:off x="3754" y="3870"/>
                <a:ext cx="169" cy="159"/>
              </a:xfrm>
              <a:custGeom>
                <a:avLst/>
                <a:gdLst>
                  <a:gd name="T0" fmla="*/ 0 w 169"/>
                  <a:gd name="T1" fmla="*/ 0 h 159"/>
                  <a:gd name="T2" fmla="*/ 0 w 169"/>
                  <a:gd name="T3" fmla="*/ 115 h 159"/>
                  <a:gd name="T4" fmla="*/ 167 w 169"/>
                  <a:gd name="T5" fmla="*/ 159 h 159"/>
                  <a:gd name="T6" fmla="*/ 169 w 169"/>
                  <a:gd name="T7" fmla="*/ 36 h 159"/>
                  <a:gd name="T8" fmla="*/ 0 w 169"/>
                  <a:gd name="T9" fmla="*/ 0 h 159"/>
                  <a:gd name="T10" fmla="*/ 0 60000 65536"/>
                  <a:gd name="T11" fmla="*/ 0 60000 65536"/>
                  <a:gd name="T12" fmla="*/ 0 60000 65536"/>
                  <a:gd name="T13" fmla="*/ 0 60000 65536"/>
                  <a:gd name="T14" fmla="*/ 0 60000 65536"/>
                  <a:gd name="T15" fmla="*/ 0 w 169"/>
                  <a:gd name="T16" fmla="*/ 0 h 159"/>
                  <a:gd name="T17" fmla="*/ 169 w 169"/>
                  <a:gd name="T18" fmla="*/ 159 h 159"/>
                </a:gdLst>
                <a:ahLst/>
                <a:cxnLst>
                  <a:cxn ang="T10">
                    <a:pos x="T0" y="T1"/>
                  </a:cxn>
                  <a:cxn ang="T11">
                    <a:pos x="T2" y="T3"/>
                  </a:cxn>
                  <a:cxn ang="T12">
                    <a:pos x="T4" y="T5"/>
                  </a:cxn>
                  <a:cxn ang="T13">
                    <a:pos x="T6" y="T7"/>
                  </a:cxn>
                  <a:cxn ang="T14">
                    <a:pos x="T8" y="T9"/>
                  </a:cxn>
                </a:cxnLst>
                <a:rect l="T15" t="T16" r="T17" b="T18"/>
                <a:pathLst>
                  <a:path w="169" h="159">
                    <a:moveTo>
                      <a:pt x="0" y="0"/>
                    </a:moveTo>
                    <a:lnTo>
                      <a:pt x="0" y="115"/>
                    </a:lnTo>
                    <a:lnTo>
                      <a:pt x="167" y="159"/>
                    </a:lnTo>
                    <a:lnTo>
                      <a:pt x="169" y="36"/>
                    </a:lnTo>
                    <a:lnTo>
                      <a:pt x="0" y="0"/>
                    </a:lnTo>
                    <a:close/>
                  </a:path>
                </a:pathLst>
              </a:custGeom>
              <a:solidFill>
                <a:srgbClr val="EF9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70" name="Freeform 81"/>
              <p:cNvSpPr>
                <a:spLocks/>
              </p:cNvSpPr>
              <p:nvPr/>
            </p:nvSpPr>
            <p:spPr bwMode="auto">
              <a:xfrm>
                <a:off x="3921" y="3892"/>
                <a:ext cx="24" cy="139"/>
              </a:xfrm>
              <a:custGeom>
                <a:avLst/>
                <a:gdLst>
                  <a:gd name="T0" fmla="*/ 24 w 24"/>
                  <a:gd name="T1" fmla="*/ 117 h 139"/>
                  <a:gd name="T2" fmla="*/ 24 w 24"/>
                  <a:gd name="T3" fmla="*/ 0 h 139"/>
                  <a:gd name="T4" fmla="*/ 0 w 24"/>
                  <a:gd name="T5" fmla="*/ 12 h 139"/>
                  <a:gd name="T6" fmla="*/ 0 w 24"/>
                  <a:gd name="T7" fmla="*/ 139 h 139"/>
                  <a:gd name="T8" fmla="*/ 24 w 24"/>
                  <a:gd name="T9" fmla="*/ 117 h 139"/>
                  <a:gd name="T10" fmla="*/ 0 60000 65536"/>
                  <a:gd name="T11" fmla="*/ 0 60000 65536"/>
                  <a:gd name="T12" fmla="*/ 0 60000 65536"/>
                  <a:gd name="T13" fmla="*/ 0 60000 65536"/>
                  <a:gd name="T14" fmla="*/ 0 60000 65536"/>
                  <a:gd name="T15" fmla="*/ 0 w 24"/>
                  <a:gd name="T16" fmla="*/ 0 h 139"/>
                  <a:gd name="T17" fmla="*/ 24 w 24"/>
                  <a:gd name="T18" fmla="*/ 139 h 139"/>
                </a:gdLst>
                <a:ahLst/>
                <a:cxnLst>
                  <a:cxn ang="T10">
                    <a:pos x="T0" y="T1"/>
                  </a:cxn>
                  <a:cxn ang="T11">
                    <a:pos x="T2" y="T3"/>
                  </a:cxn>
                  <a:cxn ang="T12">
                    <a:pos x="T4" y="T5"/>
                  </a:cxn>
                  <a:cxn ang="T13">
                    <a:pos x="T6" y="T7"/>
                  </a:cxn>
                  <a:cxn ang="T14">
                    <a:pos x="T8" y="T9"/>
                  </a:cxn>
                </a:cxnLst>
                <a:rect l="T15" t="T16" r="T17" b="T18"/>
                <a:pathLst>
                  <a:path w="24" h="139">
                    <a:moveTo>
                      <a:pt x="24" y="117"/>
                    </a:moveTo>
                    <a:lnTo>
                      <a:pt x="24" y="0"/>
                    </a:lnTo>
                    <a:lnTo>
                      <a:pt x="0" y="12"/>
                    </a:lnTo>
                    <a:lnTo>
                      <a:pt x="0" y="139"/>
                    </a:lnTo>
                    <a:lnTo>
                      <a:pt x="24"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71" name="Freeform 82"/>
              <p:cNvSpPr>
                <a:spLocks/>
              </p:cNvSpPr>
              <p:nvPr/>
            </p:nvSpPr>
            <p:spPr bwMode="auto">
              <a:xfrm>
                <a:off x="3752" y="3862"/>
                <a:ext cx="191" cy="44"/>
              </a:xfrm>
              <a:custGeom>
                <a:avLst/>
                <a:gdLst>
                  <a:gd name="T0" fmla="*/ 191 w 191"/>
                  <a:gd name="T1" fmla="*/ 30 h 44"/>
                  <a:gd name="T2" fmla="*/ 27 w 191"/>
                  <a:gd name="T3" fmla="*/ 0 h 44"/>
                  <a:gd name="T4" fmla="*/ 0 w 191"/>
                  <a:gd name="T5" fmla="*/ 8 h 44"/>
                  <a:gd name="T6" fmla="*/ 169 w 191"/>
                  <a:gd name="T7" fmla="*/ 44 h 44"/>
                  <a:gd name="T8" fmla="*/ 191 w 191"/>
                  <a:gd name="T9" fmla="*/ 30 h 44"/>
                  <a:gd name="T10" fmla="*/ 0 60000 65536"/>
                  <a:gd name="T11" fmla="*/ 0 60000 65536"/>
                  <a:gd name="T12" fmla="*/ 0 60000 65536"/>
                  <a:gd name="T13" fmla="*/ 0 60000 65536"/>
                  <a:gd name="T14" fmla="*/ 0 60000 65536"/>
                  <a:gd name="T15" fmla="*/ 0 w 191"/>
                  <a:gd name="T16" fmla="*/ 0 h 44"/>
                  <a:gd name="T17" fmla="*/ 191 w 191"/>
                  <a:gd name="T18" fmla="*/ 44 h 44"/>
                </a:gdLst>
                <a:ahLst/>
                <a:cxnLst>
                  <a:cxn ang="T10">
                    <a:pos x="T0" y="T1"/>
                  </a:cxn>
                  <a:cxn ang="T11">
                    <a:pos x="T2" y="T3"/>
                  </a:cxn>
                  <a:cxn ang="T12">
                    <a:pos x="T4" y="T5"/>
                  </a:cxn>
                  <a:cxn ang="T13">
                    <a:pos x="T6" y="T7"/>
                  </a:cxn>
                  <a:cxn ang="T14">
                    <a:pos x="T8" y="T9"/>
                  </a:cxn>
                </a:cxnLst>
                <a:rect l="T15" t="T16" r="T17" b="T18"/>
                <a:pathLst>
                  <a:path w="191" h="44">
                    <a:moveTo>
                      <a:pt x="191" y="30"/>
                    </a:moveTo>
                    <a:lnTo>
                      <a:pt x="27" y="0"/>
                    </a:lnTo>
                    <a:lnTo>
                      <a:pt x="0" y="8"/>
                    </a:lnTo>
                    <a:lnTo>
                      <a:pt x="169" y="44"/>
                    </a:lnTo>
                    <a:lnTo>
                      <a:pt x="191" y="30"/>
                    </a:lnTo>
                    <a:close/>
                  </a:path>
                </a:pathLst>
              </a:custGeom>
              <a:solidFill>
                <a:srgbClr val="AD6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72" name="Freeform 83"/>
              <p:cNvSpPr>
                <a:spLocks/>
              </p:cNvSpPr>
              <p:nvPr/>
            </p:nvSpPr>
            <p:spPr bwMode="auto">
              <a:xfrm>
                <a:off x="3901" y="3890"/>
                <a:ext cx="24" cy="8"/>
              </a:xfrm>
              <a:custGeom>
                <a:avLst/>
                <a:gdLst>
                  <a:gd name="T0" fmla="*/ 24 w 24"/>
                  <a:gd name="T1" fmla="*/ 4 h 8"/>
                  <a:gd name="T2" fmla="*/ 12 w 24"/>
                  <a:gd name="T3" fmla="*/ 8 h 8"/>
                  <a:gd name="T4" fmla="*/ 0 w 24"/>
                  <a:gd name="T5" fmla="*/ 4 h 8"/>
                  <a:gd name="T6" fmla="*/ 10 w 24"/>
                  <a:gd name="T7" fmla="*/ 0 h 8"/>
                  <a:gd name="T8" fmla="*/ 24 w 24"/>
                  <a:gd name="T9" fmla="*/ 4 h 8"/>
                  <a:gd name="T10" fmla="*/ 0 60000 65536"/>
                  <a:gd name="T11" fmla="*/ 0 60000 65536"/>
                  <a:gd name="T12" fmla="*/ 0 60000 65536"/>
                  <a:gd name="T13" fmla="*/ 0 60000 65536"/>
                  <a:gd name="T14" fmla="*/ 0 60000 65536"/>
                  <a:gd name="T15" fmla="*/ 0 w 24"/>
                  <a:gd name="T16" fmla="*/ 0 h 8"/>
                  <a:gd name="T17" fmla="*/ 24 w 24"/>
                  <a:gd name="T18" fmla="*/ 8 h 8"/>
                </a:gdLst>
                <a:ahLst/>
                <a:cxnLst>
                  <a:cxn ang="T10">
                    <a:pos x="T0" y="T1"/>
                  </a:cxn>
                  <a:cxn ang="T11">
                    <a:pos x="T2" y="T3"/>
                  </a:cxn>
                  <a:cxn ang="T12">
                    <a:pos x="T4" y="T5"/>
                  </a:cxn>
                  <a:cxn ang="T13">
                    <a:pos x="T6" y="T7"/>
                  </a:cxn>
                  <a:cxn ang="T14">
                    <a:pos x="T8" y="T9"/>
                  </a:cxn>
                </a:cxnLst>
                <a:rect l="T15" t="T16" r="T17" b="T18"/>
                <a:pathLst>
                  <a:path w="24" h="8">
                    <a:moveTo>
                      <a:pt x="24" y="4"/>
                    </a:moveTo>
                    <a:lnTo>
                      <a:pt x="12" y="8"/>
                    </a:lnTo>
                    <a:lnTo>
                      <a:pt x="0" y="4"/>
                    </a:lnTo>
                    <a:lnTo>
                      <a:pt x="10" y="0"/>
                    </a:lnTo>
                    <a:lnTo>
                      <a:pt x="24" y="4"/>
                    </a:lnTo>
                    <a:close/>
                  </a:path>
                </a:pathLst>
              </a:custGeom>
              <a:solidFill>
                <a:srgbClr val="FAF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73" name="Freeform 84"/>
              <p:cNvSpPr>
                <a:spLocks/>
              </p:cNvSpPr>
              <p:nvPr/>
            </p:nvSpPr>
            <p:spPr bwMode="auto">
              <a:xfrm>
                <a:off x="3775" y="3868"/>
                <a:ext cx="24" cy="8"/>
              </a:xfrm>
              <a:custGeom>
                <a:avLst/>
                <a:gdLst>
                  <a:gd name="T0" fmla="*/ 24 w 24"/>
                  <a:gd name="T1" fmla="*/ 4 h 8"/>
                  <a:gd name="T2" fmla="*/ 12 w 24"/>
                  <a:gd name="T3" fmla="*/ 8 h 8"/>
                  <a:gd name="T4" fmla="*/ 0 w 24"/>
                  <a:gd name="T5" fmla="*/ 4 h 8"/>
                  <a:gd name="T6" fmla="*/ 10 w 24"/>
                  <a:gd name="T7" fmla="*/ 0 h 8"/>
                  <a:gd name="T8" fmla="*/ 24 w 24"/>
                  <a:gd name="T9" fmla="*/ 4 h 8"/>
                  <a:gd name="T10" fmla="*/ 0 60000 65536"/>
                  <a:gd name="T11" fmla="*/ 0 60000 65536"/>
                  <a:gd name="T12" fmla="*/ 0 60000 65536"/>
                  <a:gd name="T13" fmla="*/ 0 60000 65536"/>
                  <a:gd name="T14" fmla="*/ 0 60000 65536"/>
                  <a:gd name="T15" fmla="*/ 0 w 24"/>
                  <a:gd name="T16" fmla="*/ 0 h 8"/>
                  <a:gd name="T17" fmla="*/ 24 w 24"/>
                  <a:gd name="T18" fmla="*/ 8 h 8"/>
                </a:gdLst>
                <a:ahLst/>
                <a:cxnLst>
                  <a:cxn ang="T10">
                    <a:pos x="T0" y="T1"/>
                  </a:cxn>
                  <a:cxn ang="T11">
                    <a:pos x="T2" y="T3"/>
                  </a:cxn>
                  <a:cxn ang="T12">
                    <a:pos x="T4" y="T5"/>
                  </a:cxn>
                  <a:cxn ang="T13">
                    <a:pos x="T6" y="T7"/>
                  </a:cxn>
                  <a:cxn ang="T14">
                    <a:pos x="T8" y="T9"/>
                  </a:cxn>
                </a:cxnLst>
                <a:rect l="T15" t="T16" r="T17" b="T18"/>
                <a:pathLst>
                  <a:path w="24" h="8">
                    <a:moveTo>
                      <a:pt x="24" y="4"/>
                    </a:moveTo>
                    <a:lnTo>
                      <a:pt x="12" y="8"/>
                    </a:lnTo>
                    <a:lnTo>
                      <a:pt x="0" y="4"/>
                    </a:lnTo>
                    <a:lnTo>
                      <a:pt x="10" y="0"/>
                    </a:lnTo>
                    <a:lnTo>
                      <a:pt x="24" y="4"/>
                    </a:lnTo>
                    <a:close/>
                  </a:path>
                </a:pathLst>
              </a:custGeom>
              <a:solidFill>
                <a:srgbClr val="FAF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74" name="Freeform 85"/>
              <p:cNvSpPr>
                <a:spLocks/>
              </p:cNvSpPr>
              <p:nvPr/>
            </p:nvSpPr>
            <p:spPr bwMode="auto">
              <a:xfrm>
                <a:off x="3821" y="3858"/>
                <a:ext cx="54" cy="32"/>
              </a:xfrm>
              <a:custGeom>
                <a:avLst/>
                <a:gdLst>
                  <a:gd name="T0" fmla="*/ 54 w 54"/>
                  <a:gd name="T1" fmla="*/ 28 h 32"/>
                  <a:gd name="T2" fmla="*/ 48 w 54"/>
                  <a:gd name="T3" fmla="*/ 32 h 32"/>
                  <a:gd name="T4" fmla="*/ 46 w 54"/>
                  <a:gd name="T5" fmla="*/ 16 h 32"/>
                  <a:gd name="T6" fmla="*/ 10 w 54"/>
                  <a:gd name="T7" fmla="*/ 6 h 32"/>
                  <a:gd name="T8" fmla="*/ 8 w 54"/>
                  <a:gd name="T9" fmla="*/ 24 h 32"/>
                  <a:gd name="T10" fmla="*/ 0 w 54"/>
                  <a:gd name="T11" fmla="*/ 22 h 32"/>
                  <a:gd name="T12" fmla="*/ 2 w 54"/>
                  <a:gd name="T13" fmla="*/ 0 h 32"/>
                  <a:gd name="T14" fmla="*/ 50 w 54"/>
                  <a:gd name="T15" fmla="*/ 8 h 32"/>
                  <a:gd name="T16" fmla="*/ 54 w 54"/>
                  <a:gd name="T17" fmla="*/ 28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
                  <a:gd name="T28" fmla="*/ 0 h 32"/>
                  <a:gd name="T29" fmla="*/ 54 w 54"/>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 h="32">
                    <a:moveTo>
                      <a:pt x="54" y="28"/>
                    </a:moveTo>
                    <a:lnTo>
                      <a:pt x="48" y="32"/>
                    </a:lnTo>
                    <a:lnTo>
                      <a:pt x="46" y="16"/>
                    </a:lnTo>
                    <a:lnTo>
                      <a:pt x="10" y="6"/>
                    </a:lnTo>
                    <a:lnTo>
                      <a:pt x="8" y="24"/>
                    </a:lnTo>
                    <a:lnTo>
                      <a:pt x="0" y="22"/>
                    </a:lnTo>
                    <a:lnTo>
                      <a:pt x="2" y="0"/>
                    </a:lnTo>
                    <a:lnTo>
                      <a:pt x="50" y="8"/>
                    </a:lnTo>
                    <a:lnTo>
                      <a:pt x="54" y="28"/>
                    </a:lnTo>
                    <a:close/>
                  </a:path>
                </a:pathLst>
              </a:custGeom>
              <a:solidFill>
                <a:srgbClr val="7144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75" name="Freeform 86"/>
              <p:cNvSpPr>
                <a:spLocks/>
              </p:cNvSpPr>
              <p:nvPr/>
            </p:nvSpPr>
            <p:spPr bwMode="auto">
              <a:xfrm>
                <a:off x="3831" y="3832"/>
                <a:ext cx="34" cy="42"/>
              </a:xfrm>
              <a:custGeom>
                <a:avLst/>
                <a:gdLst>
                  <a:gd name="T0" fmla="*/ 2 w 34"/>
                  <a:gd name="T1" fmla="*/ 0 h 42"/>
                  <a:gd name="T2" fmla="*/ 2 w 34"/>
                  <a:gd name="T3" fmla="*/ 10 h 42"/>
                  <a:gd name="T4" fmla="*/ 0 w 34"/>
                  <a:gd name="T5" fmla="*/ 22 h 42"/>
                  <a:gd name="T6" fmla="*/ 0 w 34"/>
                  <a:gd name="T7" fmla="*/ 32 h 42"/>
                  <a:gd name="T8" fmla="*/ 6 w 34"/>
                  <a:gd name="T9" fmla="*/ 40 h 42"/>
                  <a:gd name="T10" fmla="*/ 24 w 34"/>
                  <a:gd name="T11" fmla="*/ 42 h 42"/>
                  <a:gd name="T12" fmla="*/ 28 w 34"/>
                  <a:gd name="T13" fmla="*/ 38 h 42"/>
                  <a:gd name="T14" fmla="*/ 26 w 34"/>
                  <a:gd name="T15" fmla="*/ 32 h 42"/>
                  <a:gd name="T16" fmla="*/ 28 w 34"/>
                  <a:gd name="T17" fmla="*/ 30 h 42"/>
                  <a:gd name="T18" fmla="*/ 32 w 34"/>
                  <a:gd name="T19" fmla="*/ 32 h 42"/>
                  <a:gd name="T20" fmla="*/ 34 w 34"/>
                  <a:gd name="T21" fmla="*/ 20 h 42"/>
                  <a:gd name="T22" fmla="*/ 30 w 34"/>
                  <a:gd name="T23" fmla="*/ 8 h 42"/>
                  <a:gd name="T24" fmla="*/ 26 w 34"/>
                  <a:gd name="T25" fmla="*/ 0 h 42"/>
                  <a:gd name="T26" fmla="*/ 14 w 34"/>
                  <a:gd name="T27" fmla="*/ 0 h 42"/>
                  <a:gd name="T28" fmla="*/ 2 w 34"/>
                  <a:gd name="T29" fmla="*/ 0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42"/>
                  <a:gd name="T47" fmla="*/ 34 w 34"/>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42">
                    <a:moveTo>
                      <a:pt x="2" y="0"/>
                    </a:moveTo>
                    <a:lnTo>
                      <a:pt x="2" y="10"/>
                    </a:lnTo>
                    <a:lnTo>
                      <a:pt x="0" y="22"/>
                    </a:lnTo>
                    <a:lnTo>
                      <a:pt x="0" y="32"/>
                    </a:lnTo>
                    <a:lnTo>
                      <a:pt x="6" y="40"/>
                    </a:lnTo>
                    <a:lnTo>
                      <a:pt x="24" y="42"/>
                    </a:lnTo>
                    <a:lnTo>
                      <a:pt x="28" y="38"/>
                    </a:lnTo>
                    <a:lnTo>
                      <a:pt x="26" y="32"/>
                    </a:lnTo>
                    <a:lnTo>
                      <a:pt x="28" y="30"/>
                    </a:lnTo>
                    <a:lnTo>
                      <a:pt x="32" y="32"/>
                    </a:lnTo>
                    <a:lnTo>
                      <a:pt x="34" y="20"/>
                    </a:lnTo>
                    <a:lnTo>
                      <a:pt x="30" y="8"/>
                    </a:lnTo>
                    <a:lnTo>
                      <a:pt x="26" y="0"/>
                    </a:lnTo>
                    <a:lnTo>
                      <a:pt x="14" y="0"/>
                    </a:lnTo>
                    <a:lnTo>
                      <a:pt x="2" y="0"/>
                    </a:lnTo>
                    <a:close/>
                  </a:path>
                </a:pathLst>
              </a:custGeom>
              <a:solidFill>
                <a:srgbClr val="F6BF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76" name="Freeform 87"/>
              <p:cNvSpPr>
                <a:spLocks/>
              </p:cNvSpPr>
              <p:nvPr/>
            </p:nvSpPr>
            <p:spPr bwMode="auto">
              <a:xfrm>
                <a:off x="3825" y="3608"/>
                <a:ext cx="28" cy="212"/>
              </a:xfrm>
              <a:custGeom>
                <a:avLst/>
                <a:gdLst>
                  <a:gd name="T0" fmla="*/ 24 w 28"/>
                  <a:gd name="T1" fmla="*/ 0 h 212"/>
                  <a:gd name="T2" fmla="*/ 22 w 28"/>
                  <a:gd name="T3" fmla="*/ 19 h 212"/>
                  <a:gd name="T4" fmla="*/ 28 w 28"/>
                  <a:gd name="T5" fmla="*/ 37 h 212"/>
                  <a:gd name="T6" fmla="*/ 22 w 28"/>
                  <a:gd name="T7" fmla="*/ 51 h 212"/>
                  <a:gd name="T8" fmla="*/ 12 w 28"/>
                  <a:gd name="T9" fmla="*/ 69 h 212"/>
                  <a:gd name="T10" fmla="*/ 12 w 28"/>
                  <a:gd name="T11" fmla="*/ 93 h 212"/>
                  <a:gd name="T12" fmla="*/ 12 w 28"/>
                  <a:gd name="T13" fmla="*/ 117 h 212"/>
                  <a:gd name="T14" fmla="*/ 18 w 28"/>
                  <a:gd name="T15" fmla="*/ 131 h 212"/>
                  <a:gd name="T16" fmla="*/ 22 w 28"/>
                  <a:gd name="T17" fmla="*/ 135 h 212"/>
                  <a:gd name="T18" fmla="*/ 8 w 28"/>
                  <a:gd name="T19" fmla="*/ 137 h 212"/>
                  <a:gd name="T20" fmla="*/ 6 w 28"/>
                  <a:gd name="T21" fmla="*/ 158 h 212"/>
                  <a:gd name="T22" fmla="*/ 8 w 28"/>
                  <a:gd name="T23" fmla="*/ 170 h 212"/>
                  <a:gd name="T24" fmla="*/ 6 w 28"/>
                  <a:gd name="T25" fmla="*/ 182 h 212"/>
                  <a:gd name="T26" fmla="*/ 16 w 28"/>
                  <a:gd name="T27" fmla="*/ 206 h 212"/>
                  <a:gd name="T28" fmla="*/ 0 w 28"/>
                  <a:gd name="T29" fmla="*/ 212 h 212"/>
                  <a:gd name="T30" fmla="*/ 0 w 28"/>
                  <a:gd name="T31" fmla="*/ 166 h 212"/>
                  <a:gd name="T32" fmla="*/ 0 w 28"/>
                  <a:gd name="T33" fmla="*/ 131 h 212"/>
                  <a:gd name="T34" fmla="*/ 2 w 28"/>
                  <a:gd name="T35" fmla="*/ 97 h 212"/>
                  <a:gd name="T36" fmla="*/ 6 w 28"/>
                  <a:gd name="T37" fmla="*/ 57 h 212"/>
                  <a:gd name="T38" fmla="*/ 12 w 28"/>
                  <a:gd name="T39" fmla="*/ 27 h 212"/>
                  <a:gd name="T40" fmla="*/ 24 w 28"/>
                  <a:gd name="T41" fmla="*/ 0 h 2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12"/>
                  <a:gd name="T65" fmla="*/ 28 w 28"/>
                  <a:gd name="T66" fmla="*/ 212 h 2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12">
                    <a:moveTo>
                      <a:pt x="24" y="0"/>
                    </a:moveTo>
                    <a:lnTo>
                      <a:pt x="22" y="19"/>
                    </a:lnTo>
                    <a:lnTo>
                      <a:pt x="28" y="37"/>
                    </a:lnTo>
                    <a:lnTo>
                      <a:pt x="22" y="51"/>
                    </a:lnTo>
                    <a:lnTo>
                      <a:pt x="12" y="69"/>
                    </a:lnTo>
                    <a:lnTo>
                      <a:pt x="12" y="93"/>
                    </a:lnTo>
                    <a:lnTo>
                      <a:pt x="12" y="117"/>
                    </a:lnTo>
                    <a:lnTo>
                      <a:pt x="18" y="131"/>
                    </a:lnTo>
                    <a:lnTo>
                      <a:pt x="22" y="135"/>
                    </a:lnTo>
                    <a:lnTo>
                      <a:pt x="8" y="137"/>
                    </a:lnTo>
                    <a:lnTo>
                      <a:pt x="6" y="158"/>
                    </a:lnTo>
                    <a:lnTo>
                      <a:pt x="8" y="170"/>
                    </a:lnTo>
                    <a:lnTo>
                      <a:pt x="6" y="182"/>
                    </a:lnTo>
                    <a:lnTo>
                      <a:pt x="16" y="206"/>
                    </a:lnTo>
                    <a:lnTo>
                      <a:pt x="0" y="212"/>
                    </a:lnTo>
                    <a:lnTo>
                      <a:pt x="0" y="166"/>
                    </a:lnTo>
                    <a:lnTo>
                      <a:pt x="0" y="131"/>
                    </a:lnTo>
                    <a:lnTo>
                      <a:pt x="2" y="97"/>
                    </a:lnTo>
                    <a:lnTo>
                      <a:pt x="6" y="57"/>
                    </a:lnTo>
                    <a:lnTo>
                      <a:pt x="12" y="27"/>
                    </a:lnTo>
                    <a:lnTo>
                      <a:pt x="24"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77" name="Freeform 88"/>
              <p:cNvSpPr>
                <a:spLocks/>
              </p:cNvSpPr>
              <p:nvPr/>
            </p:nvSpPr>
            <p:spPr bwMode="auto">
              <a:xfrm>
                <a:off x="4039" y="3619"/>
                <a:ext cx="34" cy="209"/>
              </a:xfrm>
              <a:custGeom>
                <a:avLst/>
                <a:gdLst>
                  <a:gd name="T0" fmla="*/ 20 w 34"/>
                  <a:gd name="T1" fmla="*/ 0 h 209"/>
                  <a:gd name="T2" fmla="*/ 32 w 34"/>
                  <a:gd name="T3" fmla="*/ 20 h 209"/>
                  <a:gd name="T4" fmla="*/ 26 w 34"/>
                  <a:gd name="T5" fmla="*/ 52 h 209"/>
                  <a:gd name="T6" fmla="*/ 34 w 34"/>
                  <a:gd name="T7" fmla="*/ 82 h 209"/>
                  <a:gd name="T8" fmla="*/ 32 w 34"/>
                  <a:gd name="T9" fmla="*/ 94 h 209"/>
                  <a:gd name="T10" fmla="*/ 24 w 34"/>
                  <a:gd name="T11" fmla="*/ 112 h 209"/>
                  <a:gd name="T12" fmla="*/ 22 w 34"/>
                  <a:gd name="T13" fmla="*/ 179 h 209"/>
                  <a:gd name="T14" fmla="*/ 34 w 34"/>
                  <a:gd name="T15" fmla="*/ 209 h 209"/>
                  <a:gd name="T16" fmla="*/ 22 w 34"/>
                  <a:gd name="T17" fmla="*/ 209 h 209"/>
                  <a:gd name="T18" fmla="*/ 12 w 34"/>
                  <a:gd name="T19" fmla="*/ 136 h 209"/>
                  <a:gd name="T20" fmla="*/ 10 w 34"/>
                  <a:gd name="T21" fmla="*/ 106 h 209"/>
                  <a:gd name="T22" fmla="*/ 20 w 34"/>
                  <a:gd name="T23" fmla="*/ 66 h 209"/>
                  <a:gd name="T24" fmla="*/ 16 w 34"/>
                  <a:gd name="T25" fmla="*/ 52 h 209"/>
                  <a:gd name="T26" fmla="*/ 0 w 34"/>
                  <a:gd name="T27" fmla="*/ 52 h 209"/>
                  <a:gd name="T28" fmla="*/ 0 w 34"/>
                  <a:gd name="T29" fmla="*/ 48 h 209"/>
                  <a:gd name="T30" fmla="*/ 22 w 34"/>
                  <a:gd name="T31" fmla="*/ 48 h 209"/>
                  <a:gd name="T32" fmla="*/ 24 w 34"/>
                  <a:gd name="T33" fmla="*/ 30 h 209"/>
                  <a:gd name="T34" fmla="*/ 20 w 34"/>
                  <a:gd name="T35" fmla="*/ 0 h 2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
                  <a:gd name="T55" fmla="*/ 0 h 209"/>
                  <a:gd name="T56" fmla="*/ 34 w 34"/>
                  <a:gd name="T57" fmla="*/ 209 h 20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 h="209">
                    <a:moveTo>
                      <a:pt x="20" y="0"/>
                    </a:moveTo>
                    <a:lnTo>
                      <a:pt x="32" y="20"/>
                    </a:lnTo>
                    <a:lnTo>
                      <a:pt x="26" y="52"/>
                    </a:lnTo>
                    <a:lnTo>
                      <a:pt x="34" y="82"/>
                    </a:lnTo>
                    <a:lnTo>
                      <a:pt x="32" y="94"/>
                    </a:lnTo>
                    <a:lnTo>
                      <a:pt x="24" y="112"/>
                    </a:lnTo>
                    <a:lnTo>
                      <a:pt x="22" y="179"/>
                    </a:lnTo>
                    <a:lnTo>
                      <a:pt x="34" y="209"/>
                    </a:lnTo>
                    <a:lnTo>
                      <a:pt x="22" y="209"/>
                    </a:lnTo>
                    <a:lnTo>
                      <a:pt x="12" y="136"/>
                    </a:lnTo>
                    <a:lnTo>
                      <a:pt x="10" y="106"/>
                    </a:lnTo>
                    <a:lnTo>
                      <a:pt x="20" y="66"/>
                    </a:lnTo>
                    <a:lnTo>
                      <a:pt x="16" y="52"/>
                    </a:lnTo>
                    <a:lnTo>
                      <a:pt x="0" y="52"/>
                    </a:lnTo>
                    <a:lnTo>
                      <a:pt x="0" y="48"/>
                    </a:lnTo>
                    <a:lnTo>
                      <a:pt x="22" y="48"/>
                    </a:lnTo>
                    <a:lnTo>
                      <a:pt x="24" y="30"/>
                    </a:lnTo>
                    <a:lnTo>
                      <a:pt x="20"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41" name="Group 89"/>
            <p:cNvGrpSpPr>
              <a:grpSpLocks/>
            </p:cNvGrpSpPr>
            <p:nvPr/>
          </p:nvGrpSpPr>
          <p:grpSpPr bwMode="auto">
            <a:xfrm>
              <a:off x="1069" y="1480"/>
              <a:ext cx="102" cy="310"/>
              <a:chOff x="1069" y="1480"/>
              <a:chExt cx="102" cy="310"/>
            </a:xfrm>
          </p:grpSpPr>
          <p:sp>
            <p:nvSpPr>
              <p:cNvPr id="339" name="Freeform 90"/>
              <p:cNvSpPr>
                <a:spLocks/>
              </p:cNvSpPr>
              <p:nvPr/>
            </p:nvSpPr>
            <p:spPr bwMode="auto">
              <a:xfrm>
                <a:off x="1103" y="1480"/>
                <a:ext cx="18" cy="213"/>
              </a:xfrm>
              <a:custGeom>
                <a:avLst/>
                <a:gdLst>
                  <a:gd name="T0" fmla="*/ 16 w 18"/>
                  <a:gd name="T1" fmla="*/ 0 h 213"/>
                  <a:gd name="T2" fmla="*/ 0 w 18"/>
                  <a:gd name="T3" fmla="*/ 0 h 213"/>
                  <a:gd name="T4" fmla="*/ 2 w 18"/>
                  <a:gd name="T5" fmla="*/ 213 h 213"/>
                  <a:gd name="T6" fmla="*/ 18 w 18"/>
                  <a:gd name="T7" fmla="*/ 213 h 213"/>
                  <a:gd name="T8" fmla="*/ 16 w 18"/>
                  <a:gd name="T9" fmla="*/ 0 h 213"/>
                  <a:gd name="T10" fmla="*/ 0 60000 65536"/>
                  <a:gd name="T11" fmla="*/ 0 60000 65536"/>
                  <a:gd name="T12" fmla="*/ 0 60000 65536"/>
                  <a:gd name="T13" fmla="*/ 0 60000 65536"/>
                  <a:gd name="T14" fmla="*/ 0 60000 65536"/>
                  <a:gd name="T15" fmla="*/ 0 w 18"/>
                  <a:gd name="T16" fmla="*/ 0 h 213"/>
                  <a:gd name="T17" fmla="*/ 18 w 18"/>
                  <a:gd name="T18" fmla="*/ 213 h 213"/>
                </a:gdLst>
                <a:ahLst/>
                <a:cxnLst>
                  <a:cxn ang="T10">
                    <a:pos x="T0" y="T1"/>
                  </a:cxn>
                  <a:cxn ang="T11">
                    <a:pos x="T2" y="T3"/>
                  </a:cxn>
                  <a:cxn ang="T12">
                    <a:pos x="T4" y="T5"/>
                  </a:cxn>
                  <a:cxn ang="T13">
                    <a:pos x="T6" y="T7"/>
                  </a:cxn>
                  <a:cxn ang="T14">
                    <a:pos x="T8" y="T9"/>
                  </a:cxn>
                </a:cxnLst>
                <a:rect l="T15" t="T16" r="T17" b="T18"/>
                <a:pathLst>
                  <a:path w="18" h="213">
                    <a:moveTo>
                      <a:pt x="16" y="0"/>
                    </a:moveTo>
                    <a:lnTo>
                      <a:pt x="0" y="0"/>
                    </a:lnTo>
                    <a:lnTo>
                      <a:pt x="2" y="213"/>
                    </a:lnTo>
                    <a:lnTo>
                      <a:pt x="18" y="213"/>
                    </a:lnTo>
                    <a:lnTo>
                      <a:pt x="16" y="0"/>
                    </a:lnTo>
                    <a:close/>
                  </a:path>
                </a:pathLst>
              </a:custGeom>
              <a:solidFill>
                <a:srgbClr val="EA66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40" name="Freeform 91"/>
              <p:cNvSpPr>
                <a:spLocks/>
              </p:cNvSpPr>
              <p:nvPr/>
            </p:nvSpPr>
            <p:spPr bwMode="auto">
              <a:xfrm>
                <a:off x="1069" y="1689"/>
                <a:ext cx="86" cy="85"/>
              </a:xfrm>
              <a:custGeom>
                <a:avLst/>
                <a:gdLst>
                  <a:gd name="T0" fmla="*/ 0 w 86"/>
                  <a:gd name="T1" fmla="*/ 0 h 85"/>
                  <a:gd name="T2" fmla="*/ 44 w 86"/>
                  <a:gd name="T3" fmla="*/ 85 h 85"/>
                  <a:gd name="T4" fmla="*/ 86 w 86"/>
                  <a:gd name="T5" fmla="*/ 0 h 85"/>
                  <a:gd name="T6" fmla="*/ 0 w 86"/>
                  <a:gd name="T7" fmla="*/ 0 h 85"/>
                  <a:gd name="T8" fmla="*/ 0 60000 65536"/>
                  <a:gd name="T9" fmla="*/ 0 60000 65536"/>
                  <a:gd name="T10" fmla="*/ 0 60000 65536"/>
                  <a:gd name="T11" fmla="*/ 0 60000 65536"/>
                  <a:gd name="T12" fmla="*/ 0 w 86"/>
                  <a:gd name="T13" fmla="*/ 0 h 85"/>
                  <a:gd name="T14" fmla="*/ 86 w 86"/>
                  <a:gd name="T15" fmla="*/ 85 h 85"/>
                </a:gdLst>
                <a:ahLst/>
                <a:cxnLst>
                  <a:cxn ang="T8">
                    <a:pos x="T0" y="T1"/>
                  </a:cxn>
                  <a:cxn ang="T9">
                    <a:pos x="T2" y="T3"/>
                  </a:cxn>
                  <a:cxn ang="T10">
                    <a:pos x="T4" y="T5"/>
                  </a:cxn>
                  <a:cxn ang="T11">
                    <a:pos x="T6" y="T7"/>
                  </a:cxn>
                </a:cxnLst>
                <a:rect l="T12" t="T13" r="T14" b="T15"/>
                <a:pathLst>
                  <a:path w="86" h="85">
                    <a:moveTo>
                      <a:pt x="0" y="0"/>
                    </a:moveTo>
                    <a:lnTo>
                      <a:pt x="44" y="85"/>
                    </a:lnTo>
                    <a:lnTo>
                      <a:pt x="86" y="0"/>
                    </a:lnTo>
                    <a:lnTo>
                      <a:pt x="0" y="0"/>
                    </a:lnTo>
                    <a:close/>
                  </a:path>
                </a:pathLst>
              </a:custGeom>
              <a:solidFill>
                <a:srgbClr val="EA66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41" name="Freeform 92"/>
              <p:cNvSpPr>
                <a:spLocks/>
              </p:cNvSpPr>
              <p:nvPr/>
            </p:nvSpPr>
            <p:spPr bwMode="auto">
              <a:xfrm>
                <a:off x="1119" y="1496"/>
                <a:ext cx="18" cy="212"/>
              </a:xfrm>
              <a:custGeom>
                <a:avLst/>
                <a:gdLst>
                  <a:gd name="T0" fmla="*/ 16 w 18"/>
                  <a:gd name="T1" fmla="*/ 0 h 212"/>
                  <a:gd name="T2" fmla="*/ 0 w 18"/>
                  <a:gd name="T3" fmla="*/ 0 h 212"/>
                  <a:gd name="T4" fmla="*/ 2 w 18"/>
                  <a:gd name="T5" fmla="*/ 212 h 212"/>
                  <a:gd name="T6" fmla="*/ 18 w 18"/>
                  <a:gd name="T7" fmla="*/ 212 h 212"/>
                  <a:gd name="T8" fmla="*/ 16 w 18"/>
                  <a:gd name="T9" fmla="*/ 0 h 212"/>
                  <a:gd name="T10" fmla="*/ 0 60000 65536"/>
                  <a:gd name="T11" fmla="*/ 0 60000 65536"/>
                  <a:gd name="T12" fmla="*/ 0 60000 65536"/>
                  <a:gd name="T13" fmla="*/ 0 60000 65536"/>
                  <a:gd name="T14" fmla="*/ 0 60000 65536"/>
                  <a:gd name="T15" fmla="*/ 0 w 18"/>
                  <a:gd name="T16" fmla="*/ 0 h 212"/>
                  <a:gd name="T17" fmla="*/ 18 w 18"/>
                  <a:gd name="T18" fmla="*/ 212 h 212"/>
                </a:gdLst>
                <a:ahLst/>
                <a:cxnLst>
                  <a:cxn ang="T10">
                    <a:pos x="T0" y="T1"/>
                  </a:cxn>
                  <a:cxn ang="T11">
                    <a:pos x="T2" y="T3"/>
                  </a:cxn>
                  <a:cxn ang="T12">
                    <a:pos x="T4" y="T5"/>
                  </a:cxn>
                  <a:cxn ang="T13">
                    <a:pos x="T6" y="T7"/>
                  </a:cxn>
                  <a:cxn ang="T14">
                    <a:pos x="T8" y="T9"/>
                  </a:cxn>
                </a:cxnLst>
                <a:rect l="T15" t="T16" r="T17" b="T18"/>
                <a:pathLst>
                  <a:path w="18" h="212">
                    <a:moveTo>
                      <a:pt x="16" y="0"/>
                    </a:moveTo>
                    <a:lnTo>
                      <a:pt x="0" y="0"/>
                    </a:lnTo>
                    <a:lnTo>
                      <a:pt x="2" y="212"/>
                    </a:lnTo>
                    <a:lnTo>
                      <a:pt x="18" y="212"/>
                    </a:lnTo>
                    <a:lnTo>
                      <a:pt x="16" y="0"/>
                    </a:lnTo>
                    <a:close/>
                  </a:path>
                </a:pathLst>
              </a:custGeom>
              <a:solidFill>
                <a:srgbClr val="8400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42" name="Freeform 93"/>
              <p:cNvSpPr>
                <a:spLocks/>
              </p:cNvSpPr>
              <p:nvPr/>
            </p:nvSpPr>
            <p:spPr bwMode="auto">
              <a:xfrm>
                <a:off x="1085" y="1704"/>
                <a:ext cx="86" cy="86"/>
              </a:xfrm>
              <a:custGeom>
                <a:avLst/>
                <a:gdLst>
                  <a:gd name="T0" fmla="*/ 0 w 86"/>
                  <a:gd name="T1" fmla="*/ 0 h 86"/>
                  <a:gd name="T2" fmla="*/ 44 w 86"/>
                  <a:gd name="T3" fmla="*/ 86 h 86"/>
                  <a:gd name="T4" fmla="*/ 86 w 86"/>
                  <a:gd name="T5" fmla="*/ 0 h 86"/>
                  <a:gd name="T6" fmla="*/ 0 w 86"/>
                  <a:gd name="T7" fmla="*/ 0 h 86"/>
                  <a:gd name="T8" fmla="*/ 0 60000 65536"/>
                  <a:gd name="T9" fmla="*/ 0 60000 65536"/>
                  <a:gd name="T10" fmla="*/ 0 60000 65536"/>
                  <a:gd name="T11" fmla="*/ 0 60000 65536"/>
                  <a:gd name="T12" fmla="*/ 0 w 86"/>
                  <a:gd name="T13" fmla="*/ 0 h 86"/>
                  <a:gd name="T14" fmla="*/ 86 w 86"/>
                  <a:gd name="T15" fmla="*/ 86 h 86"/>
                </a:gdLst>
                <a:ahLst/>
                <a:cxnLst>
                  <a:cxn ang="T8">
                    <a:pos x="T0" y="T1"/>
                  </a:cxn>
                  <a:cxn ang="T9">
                    <a:pos x="T2" y="T3"/>
                  </a:cxn>
                  <a:cxn ang="T10">
                    <a:pos x="T4" y="T5"/>
                  </a:cxn>
                  <a:cxn ang="T11">
                    <a:pos x="T6" y="T7"/>
                  </a:cxn>
                </a:cxnLst>
                <a:rect l="T12" t="T13" r="T14" b="T15"/>
                <a:pathLst>
                  <a:path w="86" h="86">
                    <a:moveTo>
                      <a:pt x="0" y="0"/>
                    </a:moveTo>
                    <a:lnTo>
                      <a:pt x="44" y="86"/>
                    </a:lnTo>
                    <a:lnTo>
                      <a:pt x="86" y="0"/>
                    </a:lnTo>
                    <a:lnTo>
                      <a:pt x="0" y="0"/>
                    </a:lnTo>
                    <a:close/>
                  </a:path>
                </a:pathLst>
              </a:custGeom>
              <a:solidFill>
                <a:srgbClr val="8400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43" name="Freeform 94"/>
              <p:cNvSpPr>
                <a:spLocks/>
              </p:cNvSpPr>
              <p:nvPr/>
            </p:nvSpPr>
            <p:spPr bwMode="auto">
              <a:xfrm>
                <a:off x="1111" y="1488"/>
                <a:ext cx="18" cy="212"/>
              </a:xfrm>
              <a:custGeom>
                <a:avLst/>
                <a:gdLst>
                  <a:gd name="T0" fmla="*/ 16 w 18"/>
                  <a:gd name="T1" fmla="*/ 0 h 212"/>
                  <a:gd name="T2" fmla="*/ 0 w 18"/>
                  <a:gd name="T3" fmla="*/ 0 h 212"/>
                  <a:gd name="T4" fmla="*/ 2 w 18"/>
                  <a:gd name="T5" fmla="*/ 212 h 212"/>
                  <a:gd name="T6" fmla="*/ 18 w 18"/>
                  <a:gd name="T7" fmla="*/ 212 h 212"/>
                  <a:gd name="T8" fmla="*/ 16 w 18"/>
                  <a:gd name="T9" fmla="*/ 0 h 212"/>
                  <a:gd name="T10" fmla="*/ 0 60000 65536"/>
                  <a:gd name="T11" fmla="*/ 0 60000 65536"/>
                  <a:gd name="T12" fmla="*/ 0 60000 65536"/>
                  <a:gd name="T13" fmla="*/ 0 60000 65536"/>
                  <a:gd name="T14" fmla="*/ 0 60000 65536"/>
                  <a:gd name="T15" fmla="*/ 0 w 18"/>
                  <a:gd name="T16" fmla="*/ 0 h 212"/>
                  <a:gd name="T17" fmla="*/ 18 w 18"/>
                  <a:gd name="T18" fmla="*/ 212 h 212"/>
                </a:gdLst>
                <a:ahLst/>
                <a:cxnLst>
                  <a:cxn ang="T10">
                    <a:pos x="T0" y="T1"/>
                  </a:cxn>
                  <a:cxn ang="T11">
                    <a:pos x="T2" y="T3"/>
                  </a:cxn>
                  <a:cxn ang="T12">
                    <a:pos x="T4" y="T5"/>
                  </a:cxn>
                  <a:cxn ang="T13">
                    <a:pos x="T6" y="T7"/>
                  </a:cxn>
                  <a:cxn ang="T14">
                    <a:pos x="T8" y="T9"/>
                  </a:cxn>
                </a:cxnLst>
                <a:rect l="T15" t="T16" r="T17" b="T18"/>
                <a:pathLst>
                  <a:path w="18" h="212">
                    <a:moveTo>
                      <a:pt x="16" y="0"/>
                    </a:moveTo>
                    <a:lnTo>
                      <a:pt x="0" y="0"/>
                    </a:lnTo>
                    <a:lnTo>
                      <a:pt x="2" y="212"/>
                    </a:lnTo>
                    <a:lnTo>
                      <a:pt x="18" y="212"/>
                    </a:lnTo>
                    <a:lnTo>
                      <a:pt x="16" y="0"/>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44" name="Freeform 95"/>
              <p:cNvSpPr>
                <a:spLocks/>
              </p:cNvSpPr>
              <p:nvPr/>
            </p:nvSpPr>
            <p:spPr bwMode="auto">
              <a:xfrm>
                <a:off x="1077" y="1697"/>
                <a:ext cx="86" cy="85"/>
              </a:xfrm>
              <a:custGeom>
                <a:avLst/>
                <a:gdLst>
                  <a:gd name="T0" fmla="*/ 0 w 86"/>
                  <a:gd name="T1" fmla="*/ 0 h 85"/>
                  <a:gd name="T2" fmla="*/ 44 w 86"/>
                  <a:gd name="T3" fmla="*/ 85 h 85"/>
                  <a:gd name="T4" fmla="*/ 86 w 86"/>
                  <a:gd name="T5" fmla="*/ 0 h 85"/>
                  <a:gd name="T6" fmla="*/ 0 w 86"/>
                  <a:gd name="T7" fmla="*/ 0 h 85"/>
                  <a:gd name="T8" fmla="*/ 0 60000 65536"/>
                  <a:gd name="T9" fmla="*/ 0 60000 65536"/>
                  <a:gd name="T10" fmla="*/ 0 60000 65536"/>
                  <a:gd name="T11" fmla="*/ 0 60000 65536"/>
                  <a:gd name="T12" fmla="*/ 0 w 86"/>
                  <a:gd name="T13" fmla="*/ 0 h 85"/>
                  <a:gd name="T14" fmla="*/ 86 w 86"/>
                  <a:gd name="T15" fmla="*/ 85 h 85"/>
                </a:gdLst>
                <a:ahLst/>
                <a:cxnLst>
                  <a:cxn ang="T8">
                    <a:pos x="T0" y="T1"/>
                  </a:cxn>
                  <a:cxn ang="T9">
                    <a:pos x="T2" y="T3"/>
                  </a:cxn>
                  <a:cxn ang="T10">
                    <a:pos x="T4" y="T5"/>
                  </a:cxn>
                  <a:cxn ang="T11">
                    <a:pos x="T6" y="T7"/>
                  </a:cxn>
                </a:cxnLst>
                <a:rect l="T12" t="T13" r="T14" b="T15"/>
                <a:pathLst>
                  <a:path w="86" h="85">
                    <a:moveTo>
                      <a:pt x="0" y="0"/>
                    </a:moveTo>
                    <a:lnTo>
                      <a:pt x="44" y="85"/>
                    </a:lnTo>
                    <a:lnTo>
                      <a:pt x="86" y="0"/>
                    </a:lnTo>
                    <a:lnTo>
                      <a:pt x="0" y="0"/>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sp>
          <p:nvSpPr>
            <p:cNvPr id="42" name="Rectangle 96"/>
            <p:cNvSpPr>
              <a:spLocks noChangeArrowheads="1"/>
            </p:cNvSpPr>
            <p:nvPr/>
          </p:nvSpPr>
          <p:spPr bwMode="auto">
            <a:xfrm>
              <a:off x="4647" y="1714"/>
              <a:ext cx="93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43" name="Rectangle 97"/>
            <p:cNvSpPr>
              <a:spLocks noChangeArrowheads="1"/>
            </p:cNvSpPr>
            <p:nvPr/>
          </p:nvSpPr>
          <p:spPr bwMode="auto">
            <a:xfrm>
              <a:off x="4708" y="1752"/>
              <a:ext cx="882"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000000"/>
                  </a:solidFill>
                </a:rPr>
                <a:t>Master Data</a:t>
              </a:r>
              <a:endParaRPr lang="en-US" altLang="en-US" sz="2400" b="0">
                <a:latin typeface="Times New Roman" panose="02020603050405020304" pitchFamily="18" charset="0"/>
              </a:endParaRPr>
            </a:p>
          </p:txBody>
        </p:sp>
        <p:sp>
          <p:nvSpPr>
            <p:cNvPr id="44" name="Rectangle 98"/>
            <p:cNvSpPr>
              <a:spLocks noChangeArrowheads="1"/>
            </p:cNvSpPr>
            <p:nvPr/>
          </p:nvSpPr>
          <p:spPr bwMode="auto">
            <a:xfrm>
              <a:off x="4791" y="2026"/>
              <a:ext cx="877" cy="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45" name="Rectangle 99"/>
            <p:cNvSpPr>
              <a:spLocks noChangeArrowheads="1"/>
            </p:cNvSpPr>
            <p:nvPr/>
          </p:nvSpPr>
          <p:spPr bwMode="auto">
            <a:xfrm>
              <a:off x="4853" y="2066"/>
              <a:ext cx="429"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400" b="0">
                  <a:solidFill>
                    <a:srgbClr val="000000"/>
                  </a:solidFill>
                </a:rPr>
                <a:t>material</a:t>
              </a:r>
              <a:endParaRPr lang="en-US" altLang="en-US" sz="1400" b="0">
                <a:latin typeface="Times New Roman" panose="02020603050405020304" pitchFamily="18" charset="0"/>
              </a:endParaRPr>
            </a:p>
          </p:txBody>
        </p:sp>
        <p:sp>
          <p:nvSpPr>
            <p:cNvPr id="46" name="Rectangle 100"/>
            <p:cNvSpPr>
              <a:spLocks noChangeArrowheads="1"/>
            </p:cNvSpPr>
            <p:nvPr/>
          </p:nvSpPr>
          <p:spPr bwMode="auto">
            <a:xfrm>
              <a:off x="4853" y="2219"/>
              <a:ext cx="42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400" b="0">
                  <a:solidFill>
                    <a:srgbClr val="000000"/>
                  </a:solidFill>
                </a:rPr>
                <a:t>batches</a:t>
              </a:r>
              <a:endParaRPr lang="en-US" altLang="en-US" sz="1400" b="0">
                <a:latin typeface="Times New Roman" panose="02020603050405020304" pitchFamily="18" charset="0"/>
              </a:endParaRPr>
            </a:p>
          </p:txBody>
        </p:sp>
        <p:sp>
          <p:nvSpPr>
            <p:cNvPr id="47" name="Rectangle 101"/>
            <p:cNvSpPr>
              <a:spLocks noChangeArrowheads="1"/>
            </p:cNvSpPr>
            <p:nvPr/>
          </p:nvSpPr>
          <p:spPr bwMode="auto">
            <a:xfrm>
              <a:off x="4853" y="2372"/>
              <a:ext cx="368"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400" b="0">
                  <a:solidFill>
                    <a:srgbClr val="000000"/>
                  </a:solidFill>
                </a:rPr>
                <a:t>vendor</a:t>
              </a:r>
              <a:endParaRPr lang="en-US" altLang="en-US" sz="1400" b="0">
                <a:latin typeface="Times New Roman" panose="02020603050405020304" pitchFamily="18" charset="0"/>
              </a:endParaRPr>
            </a:p>
          </p:txBody>
        </p:sp>
        <p:sp>
          <p:nvSpPr>
            <p:cNvPr id="48" name="Rectangle 102"/>
            <p:cNvSpPr>
              <a:spLocks noChangeArrowheads="1"/>
            </p:cNvSpPr>
            <p:nvPr/>
          </p:nvSpPr>
          <p:spPr bwMode="auto">
            <a:xfrm>
              <a:off x="4852" y="2525"/>
              <a:ext cx="71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400" b="0">
                  <a:solidFill>
                    <a:srgbClr val="000000"/>
                  </a:solidFill>
                </a:rPr>
                <a:t>G/L accounts</a:t>
              </a:r>
              <a:endParaRPr lang="en-US" altLang="en-US" sz="1400" b="0">
                <a:latin typeface="Times New Roman" panose="02020603050405020304" pitchFamily="18" charset="0"/>
              </a:endParaRPr>
            </a:p>
          </p:txBody>
        </p:sp>
        <p:sp>
          <p:nvSpPr>
            <p:cNvPr id="49" name="Rectangle 103"/>
            <p:cNvSpPr>
              <a:spLocks noChangeArrowheads="1"/>
            </p:cNvSpPr>
            <p:nvPr/>
          </p:nvSpPr>
          <p:spPr bwMode="auto">
            <a:xfrm>
              <a:off x="4853" y="2678"/>
              <a:ext cx="496"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400" b="0">
                  <a:solidFill>
                    <a:srgbClr val="000000"/>
                  </a:solidFill>
                </a:rPr>
                <a:t>customer</a:t>
              </a:r>
              <a:endParaRPr lang="en-US" altLang="en-US" sz="1400" b="0">
                <a:latin typeface="Times New Roman" panose="02020603050405020304" pitchFamily="18" charset="0"/>
              </a:endParaRPr>
            </a:p>
          </p:txBody>
        </p:sp>
        <p:sp>
          <p:nvSpPr>
            <p:cNvPr id="50" name="Rectangle 104"/>
            <p:cNvSpPr>
              <a:spLocks noChangeArrowheads="1"/>
            </p:cNvSpPr>
            <p:nvPr/>
          </p:nvSpPr>
          <p:spPr bwMode="auto">
            <a:xfrm>
              <a:off x="4853" y="2831"/>
              <a:ext cx="65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400" b="0">
                  <a:solidFill>
                    <a:srgbClr val="000000"/>
                  </a:solidFill>
                </a:rPr>
                <a:t>warehouses</a:t>
              </a:r>
              <a:endParaRPr lang="en-US" altLang="en-US" sz="1400" b="0">
                <a:latin typeface="Times New Roman" panose="02020603050405020304" pitchFamily="18" charset="0"/>
              </a:endParaRPr>
            </a:p>
          </p:txBody>
        </p:sp>
        <p:sp>
          <p:nvSpPr>
            <p:cNvPr id="51" name="Rectangle 105"/>
            <p:cNvSpPr>
              <a:spLocks noChangeArrowheads="1"/>
            </p:cNvSpPr>
            <p:nvPr/>
          </p:nvSpPr>
          <p:spPr bwMode="auto">
            <a:xfrm>
              <a:off x="4852" y="2984"/>
              <a:ext cx="40"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b="0">
                  <a:solidFill>
                    <a:srgbClr val="000000"/>
                  </a:solidFill>
                </a:rPr>
                <a:t>.</a:t>
              </a:r>
              <a:endParaRPr lang="en-US" altLang="en-US" sz="2400" b="0">
                <a:latin typeface="Times New Roman" panose="02020603050405020304" pitchFamily="18" charset="0"/>
              </a:endParaRPr>
            </a:p>
          </p:txBody>
        </p:sp>
        <p:sp>
          <p:nvSpPr>
            <p:cNvPr id="52" name="Rectangle 106"/>
            <p:cNvSpPr>
              <a:spLocks noChangeArrowheads="1"/>
            </p:cNvSpPr>
            <p:nvPr/>
          </p:nvSpPr>
          <p:spPr bwMode="auto">
            <a:xfrm>
              <a:off x="4852" y="3137"/>
              <a:ext cx="4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b="0">
                  <a:solidFill>
                    <a:srgbClr val="000000"/>
                  </a:solidFill>
                </a:rPr>
                <a:t>.</a:t>
              </a:r>
              <a:endParaRPr lang="en-US" altLang="en-US" sz="2400" b="0">
                <a:latin typeface="Times New Roman" panose="02020603050405020304" pitchFamily="18" charset="0"/>
              </a:endParaRPr>
            </a:p>
          </p:txBody>
        </p:sp>
        <p:sp>
          <p:nvSpPr>
            <p:cNvPr id="53" name="Rectangle 107"/>
            <p:cNvSpPr>
              <a:spLocks noChangeArrowheads="1"/>
            </p:cNvSpPr>
            <p:nvPr/>
          </p:nvSpPr>
          <p:spPr bwMode="auto">
            <a:xfrm>
              <a:off x="4709" y="2094"/>
              <a:ext cx="72" cy="81"/>
            </a:xfrm>
            <a:prstGeom prst="rect">
              <a:avLst/>
            </a:prstGeom>
            <a:solidFill>
              <a:srgbClr val="F57B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4" name="Freeform 108"/>
            <p:cNvSpPr>
              <a:spLocks/>
            </p:cNvSpPr>
            <p:nvPr/>
          </p:nvSpPr>
          <p:spPr bwMode="auto">
            <a:xfrm>
              <a:off x="4709" y="2094"/>
              <a:ext cx="72" cy="81"/>
            </a:xfrm>
            <a:custGeom>
              <a:avLst/>
              <a:gdLst>
                <a:gd name="T0" fmla="*/ 72 w 72"/>
                <a:gd name="T1" fmla="*/ 0 h 81"/>
                <a:gd name="T2" fmla="*/ 0 w 72"/>
                <a:gd name="T3" fmla="*/ 0 h 81"/>
                <a:gd name="T4" fmla="*/ 0 w 72"/>
                <a:gd name="T5" fmla="*/ 81 h 81"/>
                <a:gd name="T6" fmla="*/ 0 60000 65536"/>
                <a:gd name="T7" fmla="*/ 0 60000 65536"/>
                <a:gd name="T8" fmla="*/ 0 60000 65536"/>
                <a:gd name="T9" fmla="*/ 0 w 72"/>
                <a:gd name="T10" fmla="*/ 0 h 81"/>
                <a:gd name="T11" fmla="*/ 72 w 72"/>
                <a:gd name="T12" fmla="*/ 81 h 81"/>
              </a:gdLst>
              <a:ahLst/>
              <a:cxnLst>
                <a:cxn ang="T6">
                  <a:pos x="T0" y="T1"/>
                </a:cxn>
                <a:cxn ang="T7">
                  <a:pos x="T2" y="T3"/>
                </a:cxn>
                <a:cxn ang="T8">
                  <a:pos x="T4" y="T5"/>
                </a:cxn>
              </a:cxnLst>
              <a:rect l="T9" t="T10" r="T11" b="T12"/>
              <a:pathLst>
                <a:path w="72" h="81">
                  <a:moveTo>
                    <a:pt x="72" y="0"/>
                  </a:moveTo>
                  <a:lnTo>
                    <a:pt x="0" y="0"/>
                  </a:lnTo>
                  <a:lnTo>
                    <a:pt x="0" y="81"/>
                  </a:lnTo>
                </a:path>
              </a:pathLst>
            </a:custGeom>
            <a:noFill/>
            <a:ln w="254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55" name="Freeform 109"/>
            <p:cNvSpPr>
              <a:spLocks/>
            </p:cNvSpPr>
            <p:nvPr/>
          </p:nvSpPr>
          <p:spPr bwMode="auto">
            <a:xfrm>
              <a:off x="4709" y="2094"/>
              <a:ext cx="72" cy="81"/>
            </a:xfrm>
            <a:custGeom>
              <a:avLst/>
              <a:gdLst>
                <a:gd name="T0" fmla="*/ 0 w 72"/>
                <a:gd name="T1" fmla="*/ 81 h 81"/>
                <a:gd name="T2" fmla="*/ 72 w 72"/>
                <a:gd name="T3" fmla="*/ 81 h 81"/>
                <a:gd name="T4" fmla="*/ 72 w 72"/>
                <a:gd name="T5" fmla="*/ 0 h 81"/>
                <a:gd name="T6" fmla="*/ 0 60000 65536"/>
                <a:gd name="T7" fmla="*/ 0 60000 65536"/>
                <a:gd name="T8" fmla="*/ 0 60000 65536"/>
                <a:gd name="T9" fmla="*/ 0 w 72"/>
                <a:gd name="T10" fmla="*/ 0 h 81"/>
                <a:gd name="T11" fmla="*/ 72 w 72"/>
                <a:gd name="T12" fmla="*/ 81 h 81"/>
              </a:gdLst>
              <a:ahLst/>
              <a:cxnLst>
                <a:cxn ang="T6">
                  <a:pos x="T0" y="T1"/>
                </a:cxn>
                <a:cxn ang="T7">
                  <a:pos x="T2" y="T3"/>
                </a:cxn>
                <a:cxn ang="T8">
                  <a:pos x="T4" y="T5"/>
                </a:cxn>
              </a:cxnLst>
              <a:rect l="T9" t="T10" r="T11" b="T12"/>
              <a:pathLst>
                <a:path w="72" h="81">
                  <a:moveTo>
                    <a:pt x="0" y="81"/>
                  </a:moveTo>
                  <a:lnTo>
                    <a:pt x="72" y="81"/>
                  </a:lnTo>
                  <a:lnTo>
                    <a:pt x="72" y="0"/>
                  </a:lnTo>
                </a:path>
              </a:pathLst>
            </a:custGeom>
            <a:noFill/>
            <a:ln w="25400">
              <a:solidFill>
                <a:srgbClr val="BC37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56" name="Rectangle 110"/>
            <p:cNvSpPr>
              <a:spLocks noChangeArrowheads="1"/>
            </p:cNvSpPr>
            <p:nvPr/>
          </p:nvSpPr>
          <p:spPr bwMode="auto">
            <a:xfrm>
              <a:off x="4709" y="2247"/>
              <a:ext cx="72" cy="81"/>
            </a:xfrm>
            <a:prstGeom prst="rect">
              <a:avLst/>
            </a:prstGeom>
            <a:solidFill>
              <a:srgbClr val="F57B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57" name="Freeform 111"/>
            <p:cNvSpPr>
              <a:spLocks/>
            </p:cNvSpPr>
            <p:nvPr/>
          </p:nvSpPr>
          <p:spPr bwMode="auto">
            <a:xfrm>
              <a:off x="4709" y="2247"/>
              <a:ext cx="72" cy="81"/>
            </a:xfrm>
            <a:custGeom>
              <a:avLst/>
              <a:gdLst>
                <a:gd name="T0" fmla="*/ 72 w 72"/>
                <a:gd name="T1" fmla="*/ 0 h 81"/>
                <a:gd name="T2" fmla="*/ 0 w 72"/>
                <a:gd name="T3" fmla="*/ 0 h 81"/>
                <a:gd name="T4" fmla="*/ 0 w 72"/>
                <a:gd name="T5" fmla="*/ 81 h 81"/>
                <a:gd name="T6" fmla="*/ 0 60000 65536"/>
                <a:gd name="T7" fmla="*/ 0 60000 65536"/>
                <a:gd name="T8" fmla="*/ 0 60000 65536"/>
                <a:gd name="T9" fmla="*/ 0 w 72"/>
                <a:gd name="T10" fmla="*/ 0 h 81"/>
                <a:gd name="T11" fmla="*/ 72 w 72"/>
                <a:gd name="T12" fmla="*/ 81 h 81"/>
              </a:gdLst>
              <a:ahLst/>
              <a:cxnLst>
                <a:cxn ang="T6">
                  <a:pos x="T0" y="T1"/>
                </a:cxn>
                <a:cxn ang="T7">
                  <a:pos x="T2" y="T3"/>
                </a:cxn>
                <a:cxn ang="T8">
                  <a:pos x="T4" y="T5"/>
                </a:cxn>
              </a:cxnLst>
              <a:rect l="T9" t="T10" r="T11" b="T12"/>
              <a:pathLst>
                <a:path w="72" h="81">
                  <a:moveTo>
                    <a:pt x="72" y="0"/>
                  </a:moveTo>
                  <a:lnTo>
                    <a:pt x="0" y="0"/>
                  </a:lnTo>
                  <a:lnTo>
                    <a:pt x="0" y="81"/>
                  </a:lnTo>
                </a:path>
              </a:pathLst>
            </a:custGeom>
            <a:noFill/>
            <a:ln w="254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58" name="Freeform 112"/>
            <p:cNvSpPr>
              <a:spLocks/>
            </p:cNvSpPr>
            <p:nvPr/>
          </p:nvSpPr>
          <p:spPr bwMode="auto">
            <a:xfrm>
              <a:off x="4709" y="2247"/>
              <a:ext cx="72" cy="81"/>
            </a:xfrm>
            <a:custGeom>
              <a:avLst/>
              <a:gdLst>
                <a:gd name="T0" fmla="*/ 0 w 72"/>
                <a:gd name="T1" fmla="*/ 81 h 81"/>
                <a:gd name="T2" fmla="*/ 72 w 72"/>
                <a:gd name="T3" fmla="*/ 81 h 81"/>
                <a:gd name="T4" fmla="*/ 72 w 72"/>
                <a:gd name="T5" fmla="*/ 0 h 81"/>
                <a:gd name="T6" fmla="*/ 0 60000 65536"/>
                <a:gd name="T7" fmla="*/ 0 60000 65536"/>
                <a:gd name="T8" fmla="*/ 0 60000 65536"/>
                <a:gd name="T9" fmla="*/ 0 w 72"/>
                <a:gd name="T10" fmla="*/ 0 h 81"/>
                <a:gd name="T11" fmla="*/ 72 w 72"/>
                <a:gd name="T12" fmla="*/ 81 h 81"/>
              </a:gdLst>
              <a:ahLst/>
              <a:cxnLst>
                <a:cxn ang="T6">
                  <a:pos x="T0" y="T1"/>
                </a:cxn>
                <a:cxn ang="T7">
                  <a:pos x="T2" y="T3"/>
                </a:cxn>
                <a:cxn ang="T8">
                  <a:pos x="T4" y="T5"/>
                </a:cxn>
              </a:cxnLst>
              <a:rect l="T9" t="T10" r="T11" b="T12"/>
              <a:pathLst>
                <a:path w="72" h="81">
                  <a:moveTo>
                    <a:pt x="0" y="81"/>
                  </a:moveTo>
                  <a:lnTo>
                    <a:pt x="72" y="81"/>
                  </a:lnTo>
                  <a:lnTo>
                    <a:pt x="72" y="0"/>
                  </a:lnTo>
                </a:path>
              </a:pathLst>
            </a:custGeom>
            <a:noFill/>
            <a:ln w="25400">
              <a:solidFill>
                <a:srgbClr val="BC37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59" name="Rectangle 113"/>
            <p:cNvSpPr>
              <a:spLocks noChangeArrowheads="1"/>
            </p:cNvSpPr>
            <p:nvPr/>
          </p:nvSpPr>
          <p:spPr bwMode="auto">
            <a:xfrm>
              <a:off x="4709" y="2394"/>
              <a:ext cx="72" cy="81"/>
            </a:xfrm>
            <a:prstGeom prst="rect">
              <a:avLst/>
            </a:prstGeom>
            <a:solidFill>
              <a:srgbClr val="F57B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60" name="Freeform 114"/>
            <p:cNvSpPr>
              <a:spLocks/>
            </p:cNvSpPr>
            <p:nvPr/>
          </p:nvSpPr>
          <p:spPr bwMode="auto">
            <a:xfrm>
              <a:off x="4709" y="2394"/>
              <a:ext cx="72" cy="81"/>
            </a:xfrm>
            <a:custGeom>
              <a:avLst/>
              <a:gdLst>
                <a:gd name="T0" fmla="*/ 72 w 72"/>
                <a:gd name="T1" fmla="*/ 0 h 81"/>
                <a:gd name="T2" fmla="*/ 0 w 72"/>
                <a:gd name="T3" fmla="*/ 0 h 81"/>
                <a:gd name="T4" fmla="*/ 0 w 72"/>
                <a:gd name="T5" fmla="*/ 81 h 81"/>
                <a:gd name="T6" fmla="*/ 0 60000 65536"/>
                <a:gd name="T7" fmla="*/ 0 60000 65536"/>
                <a:gd name="T8" fmla="*/ 0 60000 65536"/>
                <a:gd name="T9" fmla="*/ 0 w 72"/>
                <a:gd name="T10" fmla="*/ 0 h 81"/>
                <a:gd name="T11" fmla="*/ 72 w 72"/>
                <a:gd name="T12" fmla="*/ 81 h 81"/>
              </a:gdLst>
              <a:ahLst/>
              <a:cxnLst>
                <a:cxn ang="T6">
                  <a:pos x="T0" y="T1"/>
                </a:cxn>
                <a:cxn ang="T7">
                  <a:pos x="T2" y="T3"/>
                </a:cxn>
                <a:cxn ang="T8">
                  <a:pos x="T4" y="T5"/>
                </a:cxn>
              </a:cxnLst>
              <a:rect l="T9" t="T10" r="T11" b="T12"/>
              <a:pathLst>
                <a:path w="72" h="81">
                  <a:moveTo>
                    <a:pt x="72" y="0"/>
                  </a:moveTo>
                  <a:lnTo>
                    <a:pt x="0" y="0"/>
                  </a:lnTo>
                  <a:lnTo>
                    <a:pt x="0" y="81"/>
                  </a:lnTo>
                </a:path>
              </a:pathLst>
            </a:custGeom>
            <a:noFill/>
            <a:ln w="254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61" name="Freeform 115"/>
            <p:cNvSpPr>
              <a:spLocks/>
            </p:cNvSpPr>
            <p:nvPr/>
          </p:nvSpPr>
          <p:spPr bwMode="auto">
            <a:xfrm>
              <a:off x="4709" y="2394"/>
              <a:ext cx="72" cy="81"/>
            </a:xfrm>
            <a:custGeom>
              <a:avLst/>
              <a:gdLst>
                <a:gd name="T0" fmla="*/ 0 w 72"/>
                <a:gd name="T1" fmla="*/ 81 h 81"/>
                <a:gd name="T2" fmla="*/ 72 w 72"/>
                <a:gd name="T3" fmla="*/ 81 h 81"/>
                <a:gd name="T4" fmla="*/ 72 w 72"/>
                <a:gd name="T5" fmla="*/ 0 h 81"/>
                <a:gd name="T6" fmla="*/ 0 60000 65536"/>
                <a:gd name="T7" fmla="*/ 0 60000 65536"/>
                <a:gd name="T8" fmla="*/ 0 60000 65536"/>
                <a:gd name="T9" fmla="*/ 0 w 72"/>
                <a:gd name="T10" fmla="*/ 0 h 81"/>
                <a:gd name="T11" fmla="*/ 72 w 72"/>
                <a:gd name="T12" fmla="*/ 81 h 81"/>
              </a:gdLst>
              <a:ahLst/>
              <a:cxnLst>
                <a:cxn ang="T6">
                  <a:pos x="T0" y="T1"/>
                </a:cxn>
                <a:cxn ang="T7">
                  <a:pos x="T2" y="T3"/>
                </a:cxn>
                <a:cxn ang="T8">
                  <a:pos x="T4" y="T5"/>
                </a:cxn>
              </a:cxnLst>
              <a:rect l="T9" t="T10" r="T11" b="T12"/>
              <a:pathLst>
                <a:path w="72" h="81">
                  <a:moveTo>
                    <a:pt x="0" y="81"/>
                  </a:moveTo>
                  <a:lnTo>
                    <a:pt x="72" y="81"/>
                  </a:lnTo>
                  <a:lnTo>
                    <a:pt x="72" y="0"/>
                  </a:lnTo>
                </a:path>
              </a:pathLst>
            </a:custGeom>
            <a:noFill/>
            <a:ln w="25400">
              <a:solidFill>
                <a:srgbClr val="BC37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62" name="Rectangle 116"/>
            <p:cNvSpPr>
              <a:spLocks noChangeArrowheads="1"/>
            </p:cNvSpPr>
            <p:nvPr/>
          </p:nvSpPr>
          <p:spPr bwMode="auto">
            <a:xfrm>
              <a:off x="4709" y="2553"/>
              <a:ext cx="72" cy="81"/>
            </a:xfrm>
            <a:prstGeom prst="rect">
              <a:avLst/>
            </a:prstGeom>
            <a:solidFill>
              <a:srgbClr val="F57B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63" name="Freeform 117"/>
            <p:cNvSpPr>
              <a:spLocks/>
            </p:cNvSpPr>
            <p:nvPr/>
          </p:nvSpPr>
          <p:spPr bwMode="auto">
            <a:xfrm>
              <a:off x="4709" y="2553"/>
              <a:ext cx="72" cy="81"/>
            </a:xfrm>
            <a:custGeom>
              <a:avLst/>
              <a:gdLst>
                <a:gd name="T0" fmla="*/ 72 w 72"/>
                <a:gd name="T1" fmla="*/ 0 h 81"/>
                <a:gd name="T2" fmla="*/ 0 w 72"/>
                <a:gd name="T3" fmla="*/ 0 h 81"/>
                <a:gd name="T4" fmla="*/ 0 w 72"/>
                <a:gd name="T5" fmla="*/ 81 h 81"/>
                <a:gd name="T6" fmla="*/ 0 60000 65536"/>
                <a:gd name="T7" fmla="*/ 0 60000 65536"/>
                <a:gd name="T8" fmla="*/ 0 60000 65536"/>
                <a:gd name="T9" fmla="*/ 0 w 72"/>
                <a:gd name="T10" fmla="*/ 0 h 81"/>
                <a:gd name="T11" fmla="*/ 72 w 72"/>
                <a:gd name="T12" fmla="*/ 81 h 81"/>
              </a:gdLst>
              <a:ahLst/>
              <a:cxnLst>
                <a:cxn ang="T6">
                  <a:pos x="T0" y="T1"/>
                </a:cxn>
                <a:cxn ang="T7">
                  <a:pos x="T2" y="T3"/>
                </a:cxn>
                <a:cxn ang="T8">
                  <a:pos x="T4" y="T5"/>
                </a:cxn>
              </a:cxnLst>
              <a:rect l="T9" t="T10" r="T11" b="T12"/>
              <a:pathLst>
                <a:path w="72" h="81">
                  <a:moveTo>
                    <a:pt x="72" y="0"/>
                  </a:moveTo>
                  <a:lnTo>
                    <a:pt x="0" y="0"/>
                  </a:lnTo>
                  <a:lnTo>
                    <a:pt x="0" y="81"/>
                  </a:lnTo>
                </a:path>
              </a:pathLst>
            </a:custGeom>
            <a:noFill/>
            <a:ln w="254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64" name="Freeform 118"/>
            <p:cNvSpPr>
              <a:spLocks/>
            </p:cNvSpPr>
            <p:nvPr/>
          </p:nvSpPr>
          <p:spPr bwMode="auto">
            <a:xfrm>
              <a:off x="4709" y="2553"/>
              <a:ext cx="72" cy="81"/>
            </a:xfrm>
            <a:custGeom>
              <a:avLst/>
              <a:gdLst>
                <a:gd name="T0" fmla="*/ 0 w 72"/>
                <a:gd name="T1" fmla="*/ 81 h 81"/>
                <a:gd name="T2" fmla="*/ 72 w 72"/>
                <a:gd name="T3" fmla="*/ 81 h 81"/>
                <a:gd name="T4" fmla="*/ 72 w 72"/>
                <a:gd name="T5" fmla="*/ 0 h 81"/>
                <a:gd name="T6" fmla="*/ 0 60000 65536"/>
                <a:gd name="T7" fmla="*/ 0 60000 65536"/>
                <a:gd name="T8" fmla="*/ 0 60000 65536"/>
                <a:gd name="T9" fmla="*/ 0 w 72"/>
                <a:gd name="T10" fmla="*/ 0 h 81"/>
                <a:gd name="T11" fmla="*/ 72 w 72"/>
                <a:gd name="T12" fmla="*/ 81 h 81"/>
              </a:gdLst>
              <a:ahLst/>
              <a:cxnLst>
                <a:cxn ang="T6">
                  <a:pos x="T0" y="T1"/>
                </a:cxn>
                <a:cxn ang="T7">
                  <a:pos x="T2" y="T3"/>
                </a:cxn>
                <a:cxn ang="T8">
                  <a:pos x="T4" y="T5"/>
                </a:cxn>
              </a:cxnLst>
              <a:rect l="T9" t="T10" r="T11" b="T12"/>
              <a:pathLst>
                <a:path w="72" h="81">
                  <a:moveTo>
                    <a:pt x="0" y="81"/>
                  </a:moveTo>
                  <a:lnTo>
                    <a:pt x="72" y="81"/>
                  </a:lnTo>
                  <a:lnTo>
                    <a:pt x="72" y="0"/>
                  </a:lnTo>
                </a:path>
              </a:pathLst>
            </a:custGeom>
            <a:noFill/>
            <a:ln w="25400">
              <a:solidFill>
                <a:srgbClr val="BC37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65" name="Rectangle 119"/>
            <p:cNvSpPr>
              <a:spLocks noChangeArrowheads="1"/>
            </p:cNvSpPr>
            <p:nvPr/>
          </p:nvSpPr>
          <p:spPr bwMode="auto">
            <a:xfrm>
              <a:off x="4709" y="2694"/>
              <a:ext cx="72" cy="81"/>
            </a:xfrm>
            <a:prstGeom prst="rect">
              <a:avLst/>
            </a:prstGeom>
            <a:solidFill>
              <a:srgbClr val="F57B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66" name="Freeform 120"/>
            <p:cNvSpPr>
              <a:spLocks/>
            </p:cNvSpPr>
            <p:nvPr/>
          </p:nvSpPr>
          <p:spPr bwMode="auto">
            <a:xfrm>
              <a:off x="4709" y="2694"/>
              <a:ext cx="72" cy="81"/>
            </a:xfrm>
            <a:custGeom>
              <a:avLst/>
              <a:gdLst>
                <a:gd name="T0" fmla="*/ 72 w 72"/>
                <a:gd name="T1" fmla="*/ 0 h 81"/>
                <a:gd name="T2" fmla="*/ 0 w 72"/>
                <a:gd name="T3" fmla="*/ 0 h 81"/>
                <a:gd name="T4" fmla="*/ 0 w 72"/>
                <a:gd name="T5" fmla="*/ 81 h 81"/>
                <a:gd name="T6" fmla="*/ 0 60000 65536"/>
                <a:gd name="T7" fmla="*/ 0 60000 65536"/>
                <a:gd name="T8" fmla="*/ 0 60000 65536"/>
                <a:gd name="T9" fmla="*/ 0 w 72"/>
                <a:gd name="T10" fmla="*/ 0 h 81"/>
                <a:gd name="T11" fmla="*/ 72 w 72"/>
                <a:gd name="T12" fmla="*/ 81 h 81"/>
              </a:gdLst>
              <a:ahLst/>
              <a:cxnLst>
                <a:cxn ang="T6">
                  <a:pos x="T0" y="T1"/>
                </a:cxn>
                <a:cxn ang="T7">
                  <a:pos x="T2" y="T3"/>
                </a:cxn>
                <a:cxn ang="T8">
                  <a:pos x="T4" y="T5"/>
                </a:cxn>
              </a:cxnLst>
              <a:rect l="T9" t="T10" r="T11" b="T12"/>
              <a:pathLst>
                <a:path w="72" h="81">
                  <a:moveTo>
                    <a:pt x="72" y="0"/>
                  </a:moveTo>
                  <a:lnTo>
                    <a:pt x="0" y="0"/>
                  </a:lnTo>
                  <a:lnTo>
                    <a:pt x="0" y="81"/>
                  </a:lnTo>
                </a:path>
              </a:pathLst>
            </a:custGeom>
            <a:noFill/>
            <a:ln w="254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67" name="Freeform 121"/>
            <p:cNvSpPr>
              <a:spLocks/>
            </p:cNvSpPr>
            <p:nvPr/>
          </p:nvSpPr>
          <p:spPr bwMode="auto">
            <a:xfrm>
              <a:off x="4709" y="2694"/>
              <a:ext cx="72" cy="81"/>
            </a:xfrm>
            <a:custGeom>
              <a:avLst/>
              <a:gdLst>
                <a:gd name="T0" fmla="*/ 0 w 72"/>
                <a:gd name="T1" fmla="*/ 81 h 81"/>
                <a:gd name="T2" fmla="*/ 72 w 72"/>
                <a:gd name="T3" fmla="*/ 81 h 81"/>
                <a:gd name="T4" fmla="*/ 72 w 72"/>
                <a:gd name="T5" fmla="*/ 0 h 81"/>
                <a:gd name="T6" fmla="*/ 0 60000 65536"/>
                <a:gd name="T7" fmla="*/ 0 60000 65536"/>
                <a:gd name="T8" fmla="*/ 0 60000 65536"/>
                <a:gd name="T9" fmla="*/ 0 w 72"/>
                <a:gd name="T10" fmla="*/ 0 h 81"/>
                <a:gd name="T11" fmla="*/ 72 w 72"/>
                <a:gd name="T12" fmla="*/ 81 h 81"/>
              </a:gdLst>
              <a:ahLst/>
              <a:cxnLst>
                <a:cxn ang="T6">
                  <a:pos x="T0" y="T1"/>
                </a:cxn>
                <a:cxn ang="T7">
                  <a:pos x="T2" y="T3"/>
                </a:cxn>
                <a:cxn ang="T8">
                  <a:pos x="T4" y="T5"/>
                </a:cxn>
              </a:cxnLst>
              <a:rect l="T9" t="T10" r="T11" b="T12"/>
              <a:pathLst>
                <a:path w="72" h="81">
                  <a:moveTo>
                    <a:pt x="0" y="81"/>
                  </a:moveTo>
                  <a:lnTo>
                    <a:pt x="72" y="81"/>
                  </a:lnTo>
                  <a:lnTo>
                    <a:pt x="72" y="0"/>
                  </a:lnTo>
                </a:path>
              </a:pathLst>
            </a:custGeom>
            <a:noFill/>
            <a:ln w="25400">
              <a:solidFill>
                <a:srgbClr val="BC37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68" name="Rectangle 122"/>
            <p:cNvSpPr>
              <a:spLocks noChangeArrowheads="1"/>
            </p:cNvSpPr>
            <p:nvPr/>
          </p:nvSpPr>
          <p:spPr bwMode="auto">
            <a:xfrm>
              <a:off x="4709" y="2863"/>
              <a:ext cx="72" cy="81"/>
            </a:xfrm>
            <a:prstGeom prst="rect">
              <a:avLst/>
            </a:prstGeom>
            <a:solidFill>
              <a:srgbClr val="F57B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69" name="Freeform 123"/>
            <p:cNvSpPr>
              <a:spLocks/>
            </p:cNvSpPr>
            <p:nvPr/>
          </p:nvSpPr>
          <p:spPr bwMode="auto">
            <a:xfrm>
              <a:off x="4709" y="2863"/>
              <a:ext cx="72" cy="81"/>
            </a:xfrm>
            <a:custGeom>
              <a:avLst/>
              <a:gdLst>
                <a:gd name="T0" fmla="*/ 72 w 72"/>
                <a:gd name="T1" fmla="*/ 0 h 81"/>
                <a:gd name="T2" fmla="*/ 0 w 72"/>
                <a:gd name="T3" fmla="*/ 0 h 81"/>
                <a:gd name="T4" fmla="*/ 0 w 72"/>
                <a:gd name="T5" fmla="*/ 81 h 81"/>
                <a:gd name="T6" fmla="*/ 0 60000 65536"/>
                <a:gd name="T7" fmla="*/ 0 60000 65536"/>
                <a:gd name="T8" fmla="*/ 0 60000 65536"/>
                <a:gd name="T9" fmla="*/ 0 w 72"/>
                <a:gd name="T10" fmla="*/ 0 h 81"/>
                <a:gd name="T11" fmla="*/ 72 w 72"/>
                <a:gd name="T12" fmla="*/ 81 h 81"/>
              </a:gdLst>
              <a:ahLst/>
              <a:cxnLst>
                <a:cxn ang="T6">
                  <a:pos x="T0" y="T1"/>
                </a:cxn>
                <a:cxn ang="T7">
                  <a:pos x="T2" y="T3"/>
                </a:cxn>
                <a:cxn ang="T8">
                  <a:pos x="T4" y="T5"/>
                </a:cxn>
              </a:cxnLst>
              <a:rect l="T9" t="T10" r="T11" b="T12"/>
              <a:pathLst>
                <a:path w="72" h="81">
                  <a:moveTo>
                    <a:pt x="72" y="0"/>
                  </a:moveTo>
                  <a:lnTo>
                    <a:pt x="0" y="0"/>
                  </a:lnTo>
                  <a:lnTo>
                    <a:pt x="0" y="81"/>
                  </a:lnTo>
                </a:path>
              </a:pathLst>
            </a:custGeom>
            <a:noFill/>
            <a:ln w="254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70" name="Freeform 124"/>
            <p:cNvSpPr>
              <a:spLocks/>
            </p:cNvSpPr>
            <p:nvPr/>
          </p:nvSpPr>
          <p:spPr bwMode="auto">
            <a:xfrm>
              <a:off x="4709" y="2863"/>
              <a:ext cx="72" cy="81"/>
            </a:xfrm>
            <a:custGeom>
              <a:avLst/>
              <a:gdLst>
                <a:gd name="T0" fmla="*/ 0 w 72"/>
                <a:gd name="T1" fmla="*/ 81 h 81"/>
                <a:gd name="T2" fmla="*/ 72 w 72"/>
                <a:gd name="T3" fmla="*/ 81 h 81"/>
                <a:gd name="T4" fmla="*/ 72 w 72"/>
                <a:gd name="T5" fmla="*/ 0 h 81"/>
                <a:gd name="T6" fmla="*/ 0 60000 65536"/>
                <a:gd name="T7" fmla="*/ 0 60000 65536"/>
                <a:gd name="T8" fmla="*/ 0 60000 65536"/>
                <a:gd name="T9" fmla="*/ 0 w 72"/>
                <a:gd name="T10" fmla="*/ 0 h 81"/>
                <a:gd name="T11" fmla="*/ 72 w 72"/>
                <a:gd name="T12" fmla="*/ 81 h 81"/>
              </a:gdLst>
              <a:ahLst/>
              <a:cxnLst>
                <a:cxn ang="T6">
                  <a:pos x="T0" y="T1"/>
                </a:cxn>
                <a:cxn ang="T7">
                  <a:pos x="T2" y="T3"/>
                </a:cxn>
                <a:cxn ang="T8">
                  <a:pos x="T4" y="T5"/>
                </a:cxn>
              </a:cxnLst>
              <a:rect l="T9" t="T10" r="T11" b="T12"/>
              <a:pathLst>
                <a:path w="72" h="81">
                  <a:moveTo>
                    <a:pt x="0" y="81"/>
                  </a:moveTo>
                  <a:lnTo>
                    <a:pt x="72" y="81"/>
                  </a:lnTo>
                  <a:lnTo>
                    <a:pt x="72" y="0"/>
                  </a:lnTo>
                </a:path>
              </a:pathLst>
            </a:custGeom>
            <a:noFill/>
            <a:ln w="25400">
              <a:solidFill>
                <a:srgbClr val="BC37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71" name="Rectangle 125"/>
            <p:cNvSpPr>
              <a:spLocks noChangeArrowheads="1"/>
            </p:cNvSpPr>
            <p:nvPr/>
          </p:nvSpPr>
          <p:spPr bwMode="auto">
            <a:xfrm>
              <a:off x="3030" y="731"/>
              <a:ext cx="402" cy="227"/>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72" name="Rectangle 126"/>
            <p:cNvSpPr>
              <a:spLocks noChangeArrowheads="1"/>
            </p:cNvSpPr>
            <p:nvPr/>
          </p:nvSpPr>
          <p:spPr bwMode="auto">
            <a:xfrm>
              <a:off x="3006" y="707"/>
              <a:ext cx="402" cy="2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73" name="Rectangle 127"/>
            <p:cNvSpPr>
              <a:spLocks noChangeArrowheads="1"/>
            </p:cNvSpPr>
            <p:nvPr/>
          </p:nvSpPr>
          <p:spPr bwMode="auto">
            <a:xfrm>
              <a:off x="3020" y="916"/>
              <a:ext cx="386"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74" name="Freeform 128"/>
            <p:cNvSpPr>
              <a:spLocks/>
            </p:cNvSpPr>
            <p:nvPr/>
          </p:nvSpPr>
          <p:spPr bwMode="auto">
            <a:xfrm>
              <a:off x="3028" y="852"/>
              <a:ext cx="165" cy="6"/>
            </a:xfrm>
            <a:custGeom>
              <a:avLst/>
              <a:gdLst>
                <a:gd name="T0" fmla="*/ 0 w 165"/>
                <a:gd name="T1" fmla="*/ 6 h 6"/>
                <a:gd name="T2" fmla="*/ 16 w 165"/>
                <a:gd name="T3" fmla="*/ 0 h 6"/>
                <a:gd name="T4" fmla="*/ 51 w 165"/>
                <a:gd name="T5" fmla="*/ 0 h 6"/>
                <a:gd name="T6" fmla="*/ 79 w 165"/>
                <a:gd name="T7" fmla="*/ 0 h 6"/>
                <a:gd name="T8" fmla="*/ 111 w 165"/>
                <a:gd name="T9" fmla="*/ 4 h 6"/>
                <a:gd name="T10" fmla="*/ 145 w 165"/>
                <a:gd name="T11" fmla="*/ 2 h 6"/>
                <a:gd name="T12" fmla="*/ 165 w 165"/>
                <a:gd name="T13" fmla="*/ 2 h 6"/>
                <a:gd name="T14" fmla="*/ 0 60000 65536"/>
                <a:gd name="T15" fmla="*/ 0 60000 65536"/>
                <a:gd name="T16" fmla="*/ 0 60000 65536"/>
                <a:gd name="T17" fmla="*/ 0 60000 65536"/>
                <a:gd name="T18" fmla="*/ 0 60000 65536"/>
                <a:gd name="T19" fmla="*/ 0 60000 65536"/>
                <a:gd name="T20" fmla="*/ 0 60000 65536"/>
                <a:gd name="T21" fmla="*/ 0 w 165"/>
                <a:gd name="T22" fmla="*/ 0 h 6"/>
                <a:gd name="T23" fmla="*/ 165 w 165"/>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6">
                  <a:moveTo>
                    <a:pt x="0" y="6"/>
                  </a:moveTo>
                  <a:lnTo>
                    <a:pt x="16" y="0"/>
                  </a:lnTo>
                  <a:lnTo>
                    <a:pt x="51" y="0"/>
                  </a:lnTo>
                  <a:lnTo>
                    <a:pt x="79" y="0"/>
                  </a:lnTo>
                  <a:lnTo>
                    <a:pt x="111" y="4"/>
                  </a:lnTo>
                  <a:lnTo>
                    <a:pt x="145" y="2"/>
                  </a:lnTo>
                  <a:lnTo>
                    <a:pt x="165" y="2"/>
                  </a:lnTo>
                </a:path>
              </a:pathLst>
            </a:custGeom>
            <a:noFill/>
            <a:ln w="12700">
              <a:solidFill>
                <a:srgbClr val="0019D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75" name="Freeform 129"/>
            <p:cNvSpPr>
              <a:spLocks/>
            </p:cNvSpPr>
            <p:nvPr/>
          </p:nvSpPr>
          <p:spPr bwMode="auto">
            <a:xfrm>
              <a:off x="3028" y="793"/>
              <a:ext cx="167" cy="49"/>
            </a:xfrm>
            <a:custGeom>
              <a:avLst/>
              <a:gdLst>
                <a:gd name="T0" fmla="*/ 0 w 167"/>
                <a:gd name="T1" fmla="*/ 31 h 49"/>
                <a:gd name="T2" fmla="*/ 6 w 167"/>
                <a:gd name="T3" fmla="*/ 27 h 49"/>
                <a:gd name="T4" fmla="*/ 16 w 167"/>
                <a:gd name="T5" fmla="*/ 35 h 49"/>
                <a:gd name="T6" fmla="*/ 27 w 167"/>
                <a:gd name="T7" fmla="*/ 49 h 49"/>
                <a:gd name="T8" fmla="*/ 41 w 167"/>
                <a:gd name="T9" fmla="*/ 47 h 49"/>
                <a:gd name="T10" fmla="*/ 53 w 167"/>
                <a:gd name="T11" fmla="*/ 43 h 49"/>
                <a:gd name="T12" fmla="*/ 81 w 167"/>
                <a:gd name="T13" fmla="*/ 31 h 49"/>
                <a:gd name="T14" fmla="*/ 95 w 167"/>
                <a:gd name="T15" fmla="*/ 39 h 49"/>
                <a:gd name="T16" fmla="*/ 107 w 167"/>
                <a:gd name="T17" fmla="*/ 37 h 49"/>
                <a:gd name="T18" fmla="*/ 119 w 167"/>
                <a:gd name="T19" fmla="*/ 25 h 49"/>
                <a:gd name="T20" fmla="*/ 133 w 167"/>
                <a:gd name="T21" fmla="*/ 19 h 49"/>
                <a:gd name="T22" fmla="*/ 149 w 167"/>
                <a:gd name="T23" fmla="*/ 16 h 49"/>
                <a:gd name="T24" fmla="*/ 167 w 167"/>
                <a:gd name="T25" fmla="*/ 0 h 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7"/>
                <a:gd name="T40" fmla="*/ 0 h 49"/>
                <a:gd name="T41" fmla="*/ 167 w 167"/>
                <a:gd name="T42" fmla="*/ 49 h 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7" h="49">
                  <a:moveTo>
                    <a:pt x="0" y="31"/>
                  </a:moveTo>
                  <a:lnTo>
                    <a:pt x="6" y="27"/>
                  </a:lnTo>
                  <a:lnTo>
                    <a:pt x="16" y="35"/>
                  </a:lnTo>
                  <a:lnTo>
                    <a:pt x="27" y="49"/>
                  </a:lnTo>
                  <a:lnTo>
                    <a:pt x="41" y="47"/>
                  </a:lnTo>
                  <a:lnTo>
                    <a:pt x="53" y="43"/>
                  </a:lnTo>
                  <a:lnTo>
                    <a:pt x="81" y="31"/>
                  </a:lnTo>
                  <a:lnTo>
                    <a:pt x="95" y="39"/>
                  </a:lnTo>
                  <a:lnTo>
                    <a:pt x="107" y="37"/>
                  </a:lnTo>
                  <a:lnTo>
                    <a:pt x="119" y="25"/>
                  </a:lnTo>
                  <a:lnTo>
                    <a:pt x="133" y="19"/>
                  </a:lnTo>
                  <a:lnTo>
                    <a:pt x="149" y="16"/>
                  </a:lnTo>
                  <a:lnTo>
                    <a:pt x="167" y="0"/>
                  </a:lnTo>
                </a:path>
              </a:pathLst>
            </a:custGeom>
            <a:noFill/>
            <a:ln w="12700">
              <a:solidFill>
                <a:srgbClr val="DC008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76" name="Freeform 130"/>
            <p:cNvSpPr>
              <a:spLocks/>
            </p:cNvSpPr>
            <p:nvPr/>
          </p:nvSpPr>
          <p:spPr bwMode="auto">
            <a:xfrm>
              <a:off x="3201" y="751"/>
              <a:ext cx="128" cy="38"/>
            </a:xfrm>
            <a:custGeom>
              <a:avLst/>
              <a:gdLst>
                <a:gd name="T0" fmla="*/ 0 w 128"/>
                <a:gd name="T1" fmla="*/ 38 h 38"/>
                <a:gd name="T2" fmla="*/ 16 w 128"/>
                <a:gd name="T3" fmla="*/ 26 h 38"/>
                <a:gd name="T4" fmla="*/ 30 w 128"/>
                <a:gd name="T5" fmla="*/ 24 h 38"/>
                <a:gd name="T6" fmla="*/ 56 w 128"/>
                <a:gd name="T7" fmla="*/ 22 h 38"/>
                <a:gd name="T8" fmla="*/ 68 w 128"/>
                <a:gd name="T9" fmla="*/ 30 h 38"/>
                <a:gd name="T10" fmla="*/ 88 w 128"/>
                <a:gd name="T11" fmla="*/ 28 h 38"/>
                <a:gd name="T12" fmla="*/ 116 w 128"/>
                <a:gd name="T13" fmla="*/ 6 h 38"/>
                <a:gd name="T14" fmla="*/ 128 w 128"/>
                <a:gd name="T15" fmla="*/ 0 h 38"/>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8"/>
                <a:gd name="T26" fmla="*/ 128 w 128"/>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8">
                  <a:moveTo>
                    <a:pt x="0" y="38"/>
                  </a:moveTo>
                  <a:lnTo>
                    <a:pt x="16" y="26"/>
                  </a:lnTo>
                  <a:lnTo>
                    <a:pt x="30" y="24"/>
                  </a:lnTo>
                  <a:lnTo>
                    <a:pt x="56" y="22"/>
                  </a:lnTo>
                  <a:lnTo>
                    <a:pt x="68" y="30"/>
                  </a:lnTo>
                  <a:lnTo>
                    <a:pt x="88" y="28"/>
                  </a:lnTo>
                  <a:lnTo>
                    <a:pt x="116" y="6"/>
                  </a:lnTo>
                  <a:lnTo>
                    <a:pt x="128" y="0"/>
                  </a:lnTo>
                </a:path>
              </a:pathLst>
            </a:custGeom>
            <a:noFill/>
            <a:ln w="12700">
              <a:solidFill>
                <a:srgbClr val="00B7A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77" name="Line 131"/>
            <p:cNvSpPr>
              <a:spLocks noChangeShapeType="1"/>
            </p:cNvSpPr>
            <p:nvPr/>
          </p:nvSpPr>
          <p:spPr bwMode="auto">
            <a:xfrm>
              <a:off x="3197" y="721"/>
              <a:ext cx="1" cy="19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grpSp>
          <p:nvGrpSpPr>
            <p:cNvPr id="78" name="Group 132"/>
            <p:cNvGrpSpPr>
              <a:grpSpLocks/>
            </p:cNvGrpSpPr>
            <p:nvPr/>
          </p:nvGrpSpPr>
          <p:grpSpPr bwMode="auto">
            <a:xfrm>
              <a:off x="3195" y="820"/>
              <a:ext cx="178" cy="38"/>
              <a:chOff x="3195" y="820"/>
              <a:chExt cx="178" cy="38"/>
            </a:xfrm>
          </p:grpSpPr>
          <p:sp>
            <p:nvSpPr>
              <p:cNvPr id="327" name="Freeform 133"/>
              <p:cNvSpPr>
                <a:spLocks/>
              </p:cNvSpPr>
              <p:nvPr/>
            </p:nvSpPr>
            <p:spPr bwMode="auto">
              <a:xfrm>
                <a:off x="3195" y="850"/>
                <a:ext cx="8" cy="8"/>
              </a:xfrm>
              <a:custGeom>
                <a:avLst/>
                <a:gdLst>
                  <a:gd name="T0" fmla="*/ 4 w 8"/>
                  <a:gd name="T1" fmla="*/ 0 h 8"/>
                  <a:gd name="T2" fmla="*/ 2 w 8"/>
                  <a:gd name="T3" fmla="*/ 2 h 8"/>
                  <a:gd name="T4" fmla="*/ 0 w 8"/>
                  <a:gd name="T5" fmla="*/ 4 h 8"/>
                  <a:gd name="T6" fmla="*/ 0 w 8"/>
                  <a:gd name="T7" fmla="*/ 4 h 8"/>
                  <a:gd name="T8" fmla="*/ 2 w 8"/>
                  <a:gd name="T9" fmla="*/ 6 h 8"/>
                  <a:gd name="T10" fmla="*/ 4 w 8"/>
                  <a:gd name="T11" fmla="*/ 8 h 8"/>
                  <a:gd name="T12" fmla="*/ 6 w 8"/>
                  <a:gd name="T13" fmla="*/ 8 h 8"/>
                  <a:gd name="T14" fmla="*/ 6 w 8"/>
                  <a:gd name="T15" fmla="*/ 8 h 8"/>
                  <a:gd name="T16" fmla="*/ 8 w 8"/>
                  <a:gd name="T17" fmla="*/ 6 h 8"/>
                  <a:gd name="T18" fmla="*/ 8 w 8"/>
                  <a:gd name="T19" fmla="*/ 4 h 8"/>
                  <a:gd name="T20" fmla="*/ 8 w 8"/>
                  <a:gd name="T21" fmla="*/ 2 h 8"/>
                  <a:gd name="T22" fmla="*/ 8 w 8"/>
                  <a:gd name="T23" fmla="*/ 0 h 8"/>
                  <a:gd name="T24" fmla="*/ 6 w 8"/>
                  <a:gd name="T25" fmla="*/ 0 h 8"/>
                  <a:gd name="T26" fmla="*/ 4 w 8"/>
                  <a:gd name="T27" fmla="*/ 0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8"/>
                  <a:gd name="T44" fmla="*/ 8 w 8"/>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8">
                    <a:moveTo>
                      <a:pt x="4" y="0"/>
                    </a:moveTo>
                    <a:lnTo>
                      <a:pt x="2" y="2"/>
                    </a:lnTo>
                    <a:lnTo>
                      <a:pt x="0" y="4"/>
                    </a:lnTo>
                    <a:lnTo>
                      <a:pt x="2" y="6"/>
                    </a:lnTo>
                    <a:lnTo>
                      <a:pt x="4" y="8"/>
                    </a:lnTo>
                    <a:lnTo>
                      <a:pt x="6" y="8"/>
                    </a:lnTo>
                    <a:lnTo>
                      <a:pt x="8" y="6"/>
                    </a:lnTo>
                    <a:lnTo>
                      <a:pt x="8" y="4"/>
                    </a:lnTo>
                    <a:lnTo>
                      <a:pt x="8" y="2"/>
                    </a:lnTo>
                    <a:lnTo>
                      <a:pt x="8" y="0"/>
                    </a:lnTo>
                    <a:lnTo>
                      <a:pt x="6" y="0"/>
                    </a:lnTo>
                    <a:lnTo>
                      <a:pt x="4" y="0"/>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28" name="Freeform 134"/>
              <p:cNvSpPr>
                <a:spLocks/>
              </p:cNvSpPr>
              <p:nvPr/>
            </p:nvSpPr>
            <p:spPr bwMode="auto">
              <a:xfrm>
                <a:off x="3211" y="848"/>
                <a:ext cx="8" cy="8"/>
              </a:xfrm>
              <a:custGeom>
                <a:avLst/>
                <a:gdLst>
                  <a:gd name="T0" fmla="*/ 2 w 8"/>
                  <a:gd name="T1" fmla="*/ 0 h 8"/>
                  <a:gd name="T2" fmla="*/ 0 w 8"/>
                  <a:gd name="T3" fmla="*/ 2 h 8"/>
                  <a:gd name="T4" fmla="*/ 0 w 8"/>
                  <a:gd name="T5" fmla="*/ 4 h 8"/>
                  <a:gd name="T6" fmla="*/ 0 w 8"/>
                  <a:gd name="T7" fmla="*/ 6 h 8"/>
                  <a:gd name="T8" fmla="*/ 0 w 8"/>
                  <a:gd name="T9" fmla="*/ 8 h 8"/>
                  <a:gd name="T10" fmla="*/ 2 w 8"/>
                  <a:gd name="T11" fmla="*/ 8 h 8"/>
                  <a:gd name="T12" fmla="*/ 4 w 8"/>
                  <a:gd name="T13" fmla="*/ 8 h 8"/>
                  <a:gd name="T14" fmla="*/ 4 w 8"/>
                  <a:gd name="T15" fmla="*/ 8 h 8"/>
                  <a:gd name="T16" fmla="*/ 6 w 8"/>
                  <a:gd name="T17" fmla="*/ 8 h 8"/>
                  <a:gd name="T18" fmla="*/ 8 w 8"/>
                  <a:gd name="T19" fmla="*/ 6 h 8"/>
                  <a:gd name="T20" fmla="*/ 8 w 8"/>
                  <a:gd name="T21" fmla="*/ 4 h 8"/>
                  <a:gd name="T22" fmla="*/ 6 w 8"/>
                  <a:gd name="T23" fmla="*/ 2 h 8"/>
                  <a:gd name="T24" fmla="*/ 4 w 8"/>
                  <a:gd name="T25" fmla="*/ 0 h 8"/>
                  <a:gd name="T26" fmla="*/ 2 w 8"/>
                  <a:gd name="T27" fmla="*/ 0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8"/>
                  <a:gd name="T44" fmla="*/ 8 w 8"/>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8">
                    <a:moveTo>
                      <a:pt x="2" y="0"/>
                    </a:moveTo>
                    <a:lnTo>
                      <a:pt x="0" y="2"/>
                    </a:lnTo>
                    <a:lnTo>
                      <a:pt x="0" y="4"/>
                    </a:lnTo>
                    <a:lnTo>
                      <a:pt x="0" y="6"/>
                    </a:lnTo>
                    <a:lnTo>
                      <a:pt x="0" y="8"/>
                    </a:lnTo>
                    <a:lnTo>
                      <a:pt x="2" y="8"/>
                    </a:lnTo>
                    <a:lnTo>
                      <a:pt x="4" y="8"/>
                    </a:lnTo>
                    <a:lnTo>
                      <a:pt x="6" y="8"/>
                    </a:lnTo>
                    <a:lnTo>
                      <a:pt x="8" y="6"/>
                    </a:lnTo>
                    <a:lnTo>
                      <a:pt x="8" y="4"/>
                    </a:lnTo>
                    <a:lnTo>
                      <a:pt x="6" y="2"/>
                    </a:lnTo>
                    <a:lnTo>
                      <a:pt x="4" y="0"/>
                    </a:lnTo>
                    <a:lnTo>
                      <a:pt x="2" y="0"/>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29" name="Freeform 135"/>
              <p:cNvSpPr>
                <a:spLocks/>
              </p:cNvSpPr>
              <p:nvPr/>
            </p:nvSpPr>
            <p:spPr bwMode="auto">
              <a:xfrm>
                <a:off x="3227" y="846"/>
                <a:ext cx="8" cy="8"/>
              </a:xfrm>
              <a:custGeom>
                <a:avLst/>
                <a:gdLst>
                  <a:gd name="T0" fmla="*/ 2 w 8"/>
                  <a:gd name="T1" fmla="*/ 0 h 8"/>
                  <a:gd name="T2" fmla="*/ 0 w 8"/>
                  <a:gd name="T3" fmla="*/ 2 h 8"/>
                  <a:gd name="T4" fmla="*/ 0 w 8"/>
                  <a:gd name="T5" fmla="*/ 4 h 8"/>
                  <a:gd name="T6" fmla="*/ 0 w 8"/>
                  <a:gd name="T7" fmla="*/ 6 h 8"/>
                  <a:gd name="T8" fmla="*/ 0 w 8"/>
                  <a:gd name="T9" fmla="*/ 8 h 8"/>
                  <a:gd name="T10" fmla="*/ 2 w 8"/>
                  <a:gd name="T11" fmla="*/ 8 h 8"/>
                  <a:gd name="T12" fmla="*/ 4 w 8"/>
                  <a:gd name="T13" fmla="*/ 8 h 8"/>
                  <a:gd name="T14" fmla="*/ 4 w 8"/>
                  <a:gd name="T15" fmla="*/ 8 h 8"/>
                  <a:gd name="T16" fmla="*/ 6 w 8"/>
                  <a:gd name="T17" fmla="*/ 8 h 8"/>
                  <a:gd name="T18" fmla="*/ 8 w 8"/>
                  <a:gd name="T19" fmla="*/ 6 h 8"/>
                  <a:gd name="T20" fmla="*/ 8 w 8"/>
                  <a:gd name="T21" fmla="*/ 4 h 8"/>
                  <a:gd name="T22" fmla="*/ 6 w 8"/>
                  <a:gd name="T23" fmla="*/ 2 h 8"/>
                  <a:gd name="T24" fmla="*/ 4 w 8"/>
                  <a:gd name="T25" fmla="*/ 0 h 8"/>
                  <a:gd name="T26" fmla="*/ 2 w 8"/>
                  <a:gd name="T27" fmla="*/ 0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8"/>
                  <a:gd name="T44" fmla="*/ 8 w 8"/>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8">
                    <a:moveTo>
                      <a:pt x="2" y="0"/>
                    </a:moveTo>
                    <a:lnTo>
                      <a:pt x="0" y="2"/>
                    </a:lnTo>
                    <a:lnTo>
                      <a:pt x="0" y="4"/>
                    </a:lnTo>
                    <a:lnTo>
                      <a:pt x="0" y="6"/>
                    </a:lnTo>
                    <a:lnTo>
                      <a:pt x="0" y="8"/>
                    </a:lnTo>
                    <a:lnTo>
                      <a:pt x="2" y="8"/>
                    </a:lnTo>
                    <a:lnTo>
                      <a:pt x="4" y="8"/>
                    </a:lnTo>
                    <a:lnTo>
                      <a:pt x="6" y="8"/>
                    </a:lnTo>
                    <a:lnTo>
                      <a:pt x="8" y="6"/>
                    </a:lnTo>
                    <a:lnTo>
                      <a:pt x="8" y="4"/>
                    </a:lnTo>
                    <a:lnTo>
                      <a:pt x="6" y="2"/>
                    </a:lnTo>
                    <a:lnTo>
                      <a:pt x="4" y="0"/>
                    </a:lnTo>
                    <a:lnTo>
                      <a:pt x="2" y="0"/>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30" name="Freeform 136"/>
              <p:cNvSpPr>
                <a:spLocks/>
              </p:cNvSpPr>
              <p:nvPr/>
            </p:nvSpPr>
            <p:spPr bwMode="auto">
              <a:xfrm>
                <a:off x="3243" y="842"/>
                <a:ext cx="8" cy="8"/>
              </a:xfrm>
              <a:custGeom>
                <a:avLst/>
                <a:gdLst>
                  <a:gd name="T0" fmla="*/ 2 w 8"/>
                  <a:gd name="T1" fmla="*/ 0 h 8"/>
                  <a:gd name="T2" fmla="*/ 0 w 8"/>
                  <a:gd name="T3" fmla="*/ 2 h 8"/>
                  <a:gd name="T4" fmla="*/ 0 w 8"/>
                  <a:gd name="T5" fmla="*/ 4 h 8"/>
                  <a:gd name="T6" fmla="*/ 0 w 8"/>
                  <a:gd name="T7" fmla="*/ 6 h 8"/>
                  <a:gd name="T8" fmla="*/ 0 w 8"/>
                  <a:gd name="T9" fmla="*/ 8 h 8"/>
                  <a:gd name="T10" fmla="*/ 2 w 8"/>
                  <a:gd name="T11" fmla="*/ 8 h 8"/>
                  <a:gd name="T12" fmla="*/ 4 w 8"/>
                  <a:gd name="T13" fmla="*/ 8 h 8"/>
                  <a:gd name="T14" fmla="*/ 4 w 8"/>
                  <a:gd name="T15" fmla="*/ 8 h 8"/>
                  <a:gd name="T16" fmla="*/ 6 w 8"/>
                  <a:gd name="T17" fmla="*/ 8 h 8"/>
                  <a:gd name="T18" fmla="*/ 8 w 8"/>
                  <a:gd name="T19" fmla="*/ 6 h 8"/>
                  <a:gd name="T20" fmla="*/ 8 w 8"/>
                  <a:gd name="T21" fmla="*/ 4 h 8"/>
                  <a:gd name="T22" fmla="*/ 6 w 8"/>
                  <a:gd name="T23" fmla="*/ 2 h 8"/>
                  <a:gd name="T24" fmla="*/ 4 w 8"/>
                  <a:gd name="T25" fmla="*/ 0 h 8"/>
                  <a:gd name="T26" fmla="*/ 2 w 8"/>
                  <a:gd name="T27" fmla="*/ 0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8"/>
                  <a:gd name="T44" fmla="*/ 8 w 8"/>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8">
                    <a:moveTo>
                      <a:pt x="2" y="0"/>
                    </a:moveTo>
                    <a:lnTo>
                      <a:pt x="0" y="2"/>
                    </a:lnTo>
                    <a:lnTo>
                      <a:pt x="0" y="4"/>
                    </a:lnTo>
                    <a:lnTo>
                      <a:pt x="0" y="6"/>
                    </a:lnTo>
                    <a:lnTo>
                      <a:pt x="0" y="8"/>
                    </a:lnTo>
                    <a:lnTo>
                      <a:pt x="2" y="8"/>
                    </a:lnTo>
                    <a:lnTo>
                      <a:pt x="4" y="8"/>
                    </a:lnTo>
                    <a:lnTo>
                      <a:pt x="6" y="8"/>
                    </a:lnTo>
                    <a:lnTo>
                      <a:pt x="8" y="6"/>
                    </a:lnTo>
                    <a:lnTo>
                      <a:pt x="8" y="4"/>
                    </a:lnTo>
                    <a:lnTo>
                      <a:pt x="6" y="2"/>
                    </a:lnTo>
                    <a:lnTo>
                      <a:pt x="4" y="0"/>
                    </a:lnTo>
                    <a:lnTo>
                      <a:pt x="2" y="0"/>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31" name="Freeform 137"/>
              <p:cNvSpPr>
                <a:spLocks/>
              </p:cNvSpPr>
              <p:nvPr/>
            </p:nvSpPr>
            <p:spPr bwMode="auto">
              <a:xfrm>
                <a:off x="3259" y="844"/>
                <a:ext cx="8" cy="8"/>
              </a:xfrm>
              <a:custGeom>
                <a:avLst/>
                <a:gdLst>
                  <a:gd name="T0" fmla="*/ 4 w 8"/>
                  <a:gd name="T1" fmla="*/ 0 h 8"/>
                  <a:gd name="T2" fmla="*/ 2 w 8"/>
                  <a:gd name="T3" fmla="*/ 0 h 8"/>
                  <a:gd name="T4" fmla="*/ 0 w 8"/>
                  <a:gd name="T5" fmla="*/ 0 h 8"/>
                  <a:gd name="T6" fmla="*/ 0 w 8"/>
                  <a:gd name="T7" fmla="*/ 2 h 8"/>
                  <a:gd name="T8" fmla="*/ 0 w 8"/>
                  <a:gd name="T9" fmla="*/ 4 h 8"/>
                  <a:gd name="T10" fmla="*/ 0 w 8"/>
                  <a:gd name="T11" fmla="*/ 6 h 8"/>
                  <a:gd name="T12" fmla="*/ 2 w 8"/>
                  <a:gd name="T13" fmla="*/ 8 h 8"/>
                  <a:gd name="T14" fmla="*/ 2 w 8"/>
                  <a:gd name="T15" fmla="*/ 8 h 8"/>
                  <a:gd name="T16" fmla="*/ 4 w 8"/>
                  <a:gd name="T17" fmla="*/ 8 h 8"/>
                  <a:gd name="T18" fmla="*/ 6 w 8"/>
                  <a:gd name="T19" fmla="*/ 6 h 8"/>
                  <a:gd name="T20" fmla="*/ 8 w 8"/>
                  <a:gd name="T21" fmla="*/ 4 h 8"/>
                  <a:gd name="T22" fmla="*/ 8 w 8"/>
                  <a:gd name="T23" fmla="*/ 2 h 8"/>
                  <a:gd name="T24" fmla="*/ 6 w 8"/>
                  <a:gd name="T25" fmla="*/ 0 h 8"/>
                  <a:gd name="T26" fmla="*/ 4 w 8"/>
                  <a:gd name="T27" fmla="*/ 0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8"/>
                  <a:gd name="T44" fmla="*/ 8 w 8"/>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8">
                    <a:moveTo>
                      <a:pt x="4" y="0"/>
                    </a:moveTo>
                    <a:lnTo>
                      <a:pt x="2" y="0"/>
                    </a:lnTo>
                    <a:lnTo>
                      <a:pt x="0" y="0"/>
                    </a:lnTo>
                    <a:lnTo>
                      <a:pt x="0" y="2"/>
                    </a:lnTo>
                    <a:lnTo>
                      <a:pt x="0" y="4"/>
                    </a:lnTo>
                    <a:lnTo>
                      <a:pt x="0" y="6"/>
                    </a:lnTo>
                    <a:lnTo>
                      <a:pt x="2" y="8"/>
                    </a:lnTo>
                    <a:lnTo>
                      <a:pt x="4" y="8"/>
                    </a:lnTo>
                    <a:lnTo>
                      <a:pt x="6" y="6"/>
                    </a:lnTo>
                    <a:lnTo>
                      <a:pt x="8" y="4"/>
                    </a:lnTo>
                    <a:lnTo>
                      <a:pt x="8" y="2"/>
                    </a:lnTo>
                    <a:lnTo>
                      <a:pt x="6" y="0"/>
                    </a:lnTo>
                    <a:lnTo>
                      <a:pt x="4" y="0"/>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32" name="Freeform 138"/>
              <p:cNvSpPr>
                <a:spLocks/>
              </p:cNvSpPr>
              <p:nvPr/>
            </p:nvSpPr>
            <p:spPr bwMode="auto">
              <a:xfrm>
                <a:off x="3275" y="844"/>
                <a:ext cx="8" cy="8"/>
              </a:xfrm>
              <a:custGeom>
                <a:avLst/>
                <a:gdLst>
                  <a:gd name="T0" fmla="*/ 2 w 8"/>
                  <a:gd name="T1" fmla="*/ 0 h 8"/>
                  <a:gd name="T2" fmla="*/ 0 w 8"/>
                  <a:gd name="T3" fmla="*/ 0 h 8"/>
                  <a:gd name="T4" fmla="*/ 0 w 8"/>
                  <a:gd name="T5" fmla="*/ 2 h 8"/>
                  <a:gd name="T6" fmla="*/ 0 w 8"/>
                  <a:gd name="T7" fmla="*/ 4 h 8"/>
                  <a:gd name="T8" fmla="*/ 0 w 8"/>
                  <a:gd name="T9" fmla="*/ 6 h 8"/>
                  <a:gd name="T10" fmla="*/ 2 w 8"/>
                  <a:gd name="T11" fmla="*/ 8 h 8"/>
                  <a:gd name="T12" fmla="*/ 4 w 8"/>
                  <a:gd name="T13" fmla="*/ 8 h 8"/>
                  <a:gd name="T14" fmla="*/ 4 w 8"/>
                  <a:gd name="T15" fmla="*/ 8 h 8"/>
                  <a:gd name="T16" fmla="*/ 6 w 8"/>
                  <a:gd name="T17" fmla="*/ 6 h 8"/>
                  <a:gd name="T18" fmla="*/ 8 w 8"/>
                  <a:gd name="T19" fmla="*/ 4 h 8"/>
                  <a:gd name="T20" fmla="*/ 8 w 8"/>
                  <a:gd name="T21" fmla="*/ 2 h 8"/>
                  <a:gd name="T22" fmla="*/ 6 w 8"/>
                  <a:gd name="T23" fmla="*/ 0 h 8"/>
                  <a:gd name="T24" fmla="*/ 4 w 8"/>
                  <a:gd name="T25" fmla="*/ 0 h 8"/>
                  <a:gd name="T26" fmla="*/ 2 w 8"/>
                  <a:gd name="T27" fmla="*/ 0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8"/>
                  <a:gd name="T44" fmla="*/ 8 w 8"/>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8">
                    <a:moveTo>
                      <a:pt x="2" y="0"/>
                    </a:moveTo>
                    <a:lnTo>
                      <a:pt x="0" y="0"/>
                    </a:lnTo>
                    <a:lnTo>
                      <a:pt x="0" y="2"/>
                    </a:lnTo>
                    <a:lnTo>
                      <a:pt x="0" y="4"/>
                    </a:lnTo>
                    <a:lnTo>
                      <a:pt x="0" y="6"/>
                    </a:lnTo>
                    <a:lnTo>
                      <a:pt x="2" y="8"/>
                    </a:lnTo>
                    <a:lnTo>
                      <a:pt x="4" y="8"/>
                    </a:lnTo>
                    <a:lnTo>
                      <a:pt x="6" y="6"/>
                    </a:lnTo>
                    <a:lnTo>
                      <a:pt x="8" y="4"/>
                    </a:lnTo>
                    <a:lnTo>
                      <a:pt x="8" y="2"/>
                    </a:lnTo>
                    <a:lnTo>
                      <a:pt x="6" y="0"/>
                    </a:lnTo>
                    <a:lnTo>
                      <a:pt x="4" y="0"/>
                    </a:lnTo>
                    <a:lnTo>
                      <a:pt x="2" y="0"/>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33" name="Freeform 139"/>
              <p:cNvSpPr>
                <a:spLocks/>
              </p:cNvSpPr>
              <p:nvPr/>
            </p:nvSpPr>
            <p:spPr bwMode="auto">
              <a:xfrm>
                <a:off x="3289" y="842"/>
                <a:ext cx="8" cy="8"/>
              </a:xfrm>
              <a:custGeom>
                <a:avLst/>
                <a:gdLst>
                  <a:gd name="T0" fmla="*/ 4 w 8"/>
                  <a:gd name="T1" fmla="*/ 0 h 8"/>
                  <a:gd name="T2" fmla="*/ 2 w 8"/>
                  <a:gd name="T3" fmla="*/ 0 h 8"/>
                  <a:gd name="T4" fmla="*/ 0 w 8"/>
                  <a:gd name="T5" fmla="*/ 2 h 8"/>
                  <a:gd name="T6" fmla="*/ 0 w 8"/>
                  <a:gd name="T7" fmla="*/ 4 h 8"/>
                  <a:gd name="T8" fmla="*/ 2 w 8"/>
                  <a:gd name="T9" fmla="*/ 6 h 8"/>
                  <a:gd name="T10" fmla="*/ 4 w 8"/>
                  <a:gd name="T11" fmla="*/ 8 h 8"/>
                  <a:gd name="T12" fmla="*/ 6 w 8"/>
                  <a:gd name="T13" fmla="*/ 8 h 8"/>
                  <a:gd name="T14" fmla="*/ 6 w 8"/>
                  <a:gd name="T15" fmla="*/ 8 h 8"/>
                  <a:gd name="T16" fmla="*/ 8 w 8"/>
                  <a:gd name="T17" fmla="*/ 6 h 8"/>
                  <a:gd name="T18" fmla="*/ 8 w 8"/>
                  <a:gd name="T19" fmla="*/ 4 h 8"/>
                  <a:gd name="T20" fmla="*/ 8 w 8"/>
                  <a:gd name="T21" fmla="*/ 2 h 8"/>
                  <a:gd name="T22" fmla="*/ 8 w 8"/>
                  <a:gd name="T23" fmla="*/ 0 h 8"/>
                  <a:gd name="T24" fmla="*/ 6 w 8"/>
                  <a:gd name="T25" fmla="*/ 0 h 8"/>
                  <a:gd name="T26" fmla="*/ 4 w 8"/>
                  <a:gd name="T27" fmla="*/ 0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8"/>
                  <a:gd name="T44" fmla="*/ 8 w 8"/>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8">
                    <a:moveTo>
                      <a:pt x="4" y="0"/>
                    </a:moveTo>
                    <a:lnTo>
                      <a:pt x="2" y="0"/>
                    </a:lnTo>
                    <a:lnTo>
                      <a:pt x="0" y="2"/>
                    </a:lnTo>
                    <a:lnTo>
                      <a:pt x="0" y="4"/>
                    </a:lnTo>
                    <a:lnTo>
                      <a:pt x="2" y="6"/>
                    </a:lnTo>
                    <a:lnTo>
                      <a:pt x="4" y="8"/>
                    </a:lnTo>
                    <a:lnTo>
                      <a:pt x="6" y="8"/>
                    </a:lnTo>
                    <a:lnTo>
                      <a:pt x="8" y="6"/>
                    </a:lnTo>
                    <a:lnTo>
                      <a:pt x="8" y="4"/>
                    </a:lnTo>
                    <a:lnTo>
                      <a:pt x="8" y="2"/>
                    </a:lnTo>
                    <a:lnTo>
                      <a:pt x="8" y="0"/>
                    </a:lnTo>
                    <a:lnTo>
                      <a:pt x="6" y="0"/>
                    </a:lnTo>
                    <a:lnTo>
                      <a:pt x="4" y="0"/>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34" name="Freeform 140"/>
              <p:cNvSpPr>
                <a:spLocks/>
              </p:cNvSpPr>
              <p:nvPr/>
            </p:nvSpPr>
            <p:spPr bwMode="auto">
              <a:xfrm>
                <a:off x="3305" y="840"/>
                <a:ext cx="8" cy="8"/>
              </a:xfrm>
              <a:custGeom>
                <a:avLst/>
                <a:gdLst>
                  <a:gd name="T0" fmla="*/ 4 w 8"/>
                  <a:gd name="T1" fmla="*/ 0 h 8"/>
                  <a:gd name="T2" fmla="*/ 2 w 8"/>
                  <a:gd name="T3" fmla="*/ 2 h 8"/>
                  <a:gd name="T4" fmla="*/ 0 w 8"/>
                  <a:gd name="T5" fmla="*/ 4 h 8"/>
                  <a:gd name="T6" fmla="*/ 0 w 8"/>
                  <a:gd name="T7" fmla="*/ 6 h 8"/>
                  <a:gd name="T8" fmla="*/ 2 w 8"/>
                  <a:gd name="T9" fmla="*/ 8 h 8"/>
                  <a:gd name="T10" fmla="*/ 4 w 8"/>
                  <a:gd name="T11" fmla="*/ 8 h 8"/>
                  <a:gd name="T12" fmla="*/ 6 w 8"/>
                  <a:gd name="T13" fmla="*/ 8 h 8"/>
                  <a:gd name="T14" fmla="*/ 6 w 8"/>
                  <a:gd name="T15" fmla="*/ 8 h 8"/>
                  <a:gd name="T16" fmla="*/ 8 w 8"/>
                  <a:gd name="T17" fmla="*/ 8 h 8"/>
                  <a:gd name="T18" fmla="*/ 8 w 8"/>
                  <a:gd name="T19" fmla="*/ 6 h 8"/>
                  <a:gd name="T20" fmla="*/ 8 w 8"/>
                  <a:gd name="T21" fmla="*/ 4 h 8"/>
                  <a:gd name="T22" fmla="*/ 8 w 8"/>
                  <a:gd name="T23" fmla="*/ 2 h 8"/>
                  <a:gd name="T24" fmla="*/ 6 w 8"/>
                  <a:gd name="T25" fmla="*/ 0 h 8"/>
                  <a:gd name="T26" fmla="*/ 4 w 8"/>
                  <a:gd name="T27" fmla="*/ 0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8"/>
                  <a:gd name="T44" fmla="*/ 8 w 8"/>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8">
                    <a:moveTo>
                      <a:pt x="4" y="0"/>
                    </a:moveTo>
                    <a:lnTo>
                      <a:pt x="2" y="2"/>
                    </a:lnTo>
                    <a:lnTo>
                      <a:pt x="0" y="4"/>
                    </a:lnTo>
                    <a:lnTo>
                      <a:pt x="0" y="6"/>
                    </a:lnTo>
                    <a:lnTo>
                      <a:pt x="2" y="8"/>
                    </a:lnTo>
                    <a:lnTo>
                      <a:pt x="4" y="8"/>
                    </a:lnTo>
                    <a:lnTo>
                      <a:pt x="6" y="8"/>
                    </a:lnTo>
                    <a:lnTo>
                      <a:pt x="8" y="8"/>
                    </a:lnTo>
                    <a:lnTo>
                      <a:pt x="8" y="6"/>
                    </a:lnTo>
                    <a:lnTo>
                      <a:pt x="8" y="4"/>
                    </a:lnTo>
                    <a:lnTo>
                      <a:pt x="8" y="2"/>
                    </a:lnTo>
                    <a:lnTo>
                      <a:pt x="6" y="0"/>
                    </a:lnTo>
                    <a:lnTo>
                      <a:pt x="4" y="0"/>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35" name="Freeform 141"/>
              <p:cNvSpPr>
                <a:spLocks/>
              </p:cNvSpPr>
              <p:nvPr/>
            </p:nvSpPr>
            <p:spPr bwMode="auto">
              <a:xfrm>
                <a:off x="3321" y="838"/>
                <a:ext cx="8" cy="8"/>
              </a:xfrm>
              <a:custGeom>
                <a:avLst/>
                <a:gdLst>
                  <a:gd name="T0" fmla="*/ 4 w 8"/>
                  <a:gd name="T1" fmla="*/ 0 h 8"/>
                  <a:gd name="T2" fmla="*/ 2 w 8"/>
                  <a:gd name="T3" fmla="*/ 0 h 8"/>
                  <a:gd name="T4" fmla="*/ 0 w 8"/>
                  <a:gd name="T5" fmla="*/ 2 h 8"/>
                  <a:gd name="T6" fmla="*/ 0 w 8"/>
                  <a:gd name="T7" fmla="*/ 4 h 8"/>
                  <a:gd name="T8" fmla="*/ 2 w 8"/>
                  <a:gd name="T9" fmla="*/ 6 h 8"/>
                  <a:gd name="T10" fmla="*/ 4 w 8"/>
                  <a:gd name="T11" fmla="*/ 8 h 8"/>
                  <a:gd name="T12" fmla="*/ 6 w 8"/>
                  <a:gd name="T13" fmla="*/ 8 h 8"/>
                  <a:gd name="T14" fmla="*/ 6 w 8"/>
                  <a:gd name="T15" fmla="*/ 8 h 8"/>
                  <a:gd name="T16" fmla="*/ 8 w 8"/>
                  <a:gd name="T17" fmla="*/ 6 h 8"/>
                  <a:gd name="T18" fmla="*/ 8 w 8"/>
                  <a:gd name="T19" fmla="*/ 4 h 8"/>
                  <a:gd name="T20" fmla="*/ 8 w 8"/>
                  <a:gd name="T21" fmla="*/ 2 h 8"/>
                  <a:gd name="T22" fmla="*/ 8 w 8"/>
                  <a:gd name="T23" fmla="*/ 0 h 8"/>
                  <a:gd name="T24" fmla="*/ 6 w 8"/>
                  <a:gd name="T25" fmla="*/ 0 h 8"/>
                  <a:gd name="T26" fmla="*/ 4 w 8"/>
                  <a:gd name="T27" fmla="*/ 0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8"/>
                  <a:gd name="T44" fmla="*/ 8 w 8"/>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8">
                    <a:moveTo>
                      <a:pt x="4" y="0"/>
                    </a:moveTo>
                    <a:lnTo>
                      <a:pt x="2" y="0"/>
                    </a:lnTo>
                    <a:lnTo>
                      <a:pt x="0" y="2"/>
                    </a:lnTo>
                    <a:lnTo>
                      <a:pt x="0" y="4"/>
                    </a:lnTo>
                    <a:lnTo>
                      <a:pt x="2" y="6"/>
                    </a:lnTo>
                    <a:lnTo>
                      <a:pt x="4" y="8"/>
                    </a:lnTo>
                    <a:lnTo>
                      <a:pt x="6" y="8"/>
                    </a:lnTo>
                    <a:lnTo>
                      <a:pt x="8" y="6"/>
                    </a:lnTo>
                    <a:lnTo>
                      <a:pt x="8" y="4"/>
                    </a:lnTo>
                    <a:lnTo>
                      <a:pt x="8" y="2"/>
                    </a:lnTo>
                    <a:lnTo>
                      <a:pt x="8" y="0"/>
                    </a:lnTo>
                    <a:lnTo>
                      <a:pt x="6" y="0"/>
                    </a:lnTo>
                    <a:lnTo>
                      <a:pt x="4" y="0"/>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36" name="Freeform 142"/>
              <p:cNvSpPr>
                <a:spLocks/>
              </p:cNvSpPr>
              <p:nvPr/>
            </p:nvSpPr>
            <p:spPr bwMode="auto">
              <a:xfrm>
                <a:off x="3337" y="834"/>
                <a:ext cx="8" cy="8"/>
              </a:xfrm>
              <a:custGeom>
                <a:avLst/>
                <a:gdLst>
                  <a:gd name="T0" fmla="*/ 4 w 8"/>
                  <a:gd name="T1" fmla="*/ 0 h 8"/>
                  <a:gd name="T2" fmla="*/ 2 w 8"/>
                  <a:gd name="T3" fmla="*/ 0 h 8"/>
                  <a:gd name="T4" fmla="*/ 0 w 8"/>
                  <a:gd name="T5" fmla="*/ 2 h 8"/>
                  <a:gd name="T6" fmla="*/ 0 w 8"/>
                  <a:gd name="T7" fmla="*/ 4 h 8"/>
                  <a:gd name="T8" fmla="*/ 2 w 8"/>
                  <a:gd name="T9" fmla="*/ 6 h 8"/>
                  <a:gd name="T10" fmla="*/ 4 w 8"/>
                  <a:gd name="T11" fmla="*/ 8 h 8"/>
                  <a:gd name="T12" fmla="*/ 6 w 8"/>
                  <a:gd name="T13" fmla="*/ 8 h 8"/>
                  <a:gd name="T14" fmla="*/ 6 w 8"/>
                  <a:gd name="T15" fmla="*/ 8 h 8"/>
                  <a:gd name="T16" fmla="*/ 8 w 8"/>
                  <a:gd name="T17" fmla="*/ 6 h 8"/>
                  <a:gd name="T18" fmla="*/ 8 w 8"/>
                  <a:gd name="T19" fmla="*/ 4 h 8"/>
                  <a:gd name="T20" fmla="*/ 8 w 8"/>
                  <a:gd name="T21" fmla="*/ 2 h 8"/>
                  <a:gd name="T22" fmla="*/ 8 w 8"/>
                  <a:gd name="T23" fmla="*/ 0 h 8"/>
                  <a:gd name="T24" fmla="*/ 6 w 8"/>
                  <a:gd name="T25" fmla="*/ 0 h 8"/>
                  <a:gd name="T26" fmla="*/ 4 w 8"/>
                  <a:gd name="T27" fmla="*/ 0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8"/>
                  <a:gd name="T44" fmla="*/ 8 w 8"/>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8">
                    <a:moveTo>
                      <a:pt x="4" y="0"/>
                    </a:moveTo>
                    <a:lnTo>
                      <a:pt x="2" y="0"/>
                    </a:lnTo>
                    <a:lnTo>
                      <a:pt x="0" y="2"/>
                    </a:lnTo>
                    <a:lnTo>
                      <a:pt x="0" y="4"/>
                    </a:lnTo>
                    <a:lnTo>
                      <a:pt x="2" y="6"/>
                    </a:lnTo>
                    <a:lnTo>
                      <a:pt x="4" y="8"/>
                    </a:lnTo>
                    <a:lnTo>
                      <a:pt x="6" y="8"/>
                    </a:lnTo>
                    <a:lnTo>
                      <a:pt x="8" y="6"/>
                    </a:lnTo>
                    <a:lnTo>
                      <a:pt x="8" y="4"/>
                    </a:lnTo>
                    <a:lnTo>
                      <a:pt x="8" y="2"/>
                    </a:lnTo>
                    <a:lnTo>
                      <a:pt x="8" y="0"/>
                    </a:lnTo>
                    <a:lnTo>
                      <a:pt x="6" y="0"/>
                    </a:lnTo>
                    <a:lnTo>
                      <a:pt x="4" y="0"/>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37" name="Freeform 143"/>
              <p:cNvSpPr>
                <a:spLocks/>
              </p:cNvSpPr>
              <p:nvPr/>
            </p:nvSpPr>
            <p:spPr bwMode="auto">
              <a:xfrm>
                <a:off x="3353" y="830"/>
                <a:ext cx="8" cy="8"/>
              </a:xfrm>
              <a:custGeom>
                <a:avLst/>
                <a:gdLst>
                  <a:gd name="T0" fmla="*/ 0 w 8"/>
                  <a:gd name="T1" fmla="*/ 0 h 8"/>
                  <a:gd name="T2" fmla="*/ 0 w 8"/>
                  <a:gd name="T3" fmla="*/ 2 h 8"/>
                  <a:gd name="T4" fmla="*/ 0 w 8"/>
                  <a:gd name="T5" fmla="*/ 4 h 8"/>
                  <a:gd name="T6" fmla="*/ 0 w 8"/>
                  <a:gd name="T7" fmla="*/ 6 h 8"/>
                  <a:gd name="T8" fmla="*/ 2 w 8"/>
                  <a:gd name="T9" fmla="*/ 8 h 8"/>
                  <a:gd name="T10" fmla="*/ 4 w 8"/>
                  <a:gd name="T11" fmla="*/ 8 h 8"/>
                  <a:gd name="T12" fmla="*/ 6 w 8"/>
                  <a:gd name="T13" fmla="*/ 6 h 8"/>
                  <a:gd name="T14" fmla="*/ 6 w 8"/>
                  <a:gd name="T15" fmla="*/ 6 h 8"/>
                  <a:gd name="T16" fmla="*/ 8 w 8"/>
                  <a:gd name="T17" fmla="*/ 4 h 8"/>
                  <a:gd name="T18" fmla="*/ 8 w 8"/>
                  <a:gd name="T19" fmla="*/ 2 h 8"/>
                  <a:gd name="T20" fmla="*/ 6 w 8"/>
                  <a:gd name="T21" fmla="*/ 0 h 8"/>
                  <a:gd name="T22" fmla="*/ 4 w 8"/>
                  <a:gd name="T23" fmla="*/ 0 h 8"/>
                  <a:gd name="T24" fmla="*/ 2 w 8"/>
                  <a:gd name="T25" fmla="*/ 0 h 8"/>
                  <a:gd name="T26" fmla="*/ 0 w 8"/>
                  <a:gd name="T27" fmla="*/ 0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8"/>
                  <a:gd name="T44" fmla="*/ 8 w 8"/>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8">
                    <a:moveTo>
                      <a:pt x="0" y="0"/>
                    </a:moveTo>
                    <a:lnTo>
                      <a:pt x="0" y="2"/>
                    </a:lnTo>
                    <a:lnTo>
                      <a:pt x="0" y="4"/>
                    </a:lnTo>
                    <a:lnTo>
                      <a:pt x="0" y="6"/>
                    </a:lnTo>
                    <a:lnTo>
                      <a:pt x="2" y="8"/>
                    </a:lnTo>
                    <a:lnTo>
                      <a:pt x="4" y="8"/>
                    </a:lnTo>
                    <a:lnTo>
                      <a:pt x="6" y="6"/>
                    </a:lnTo>
                    <a:lnTo>
                      <a:pt x="8" y="4"/>
                    </a:lnTo>
                    <a:lnTo>
                      <a:pt x="8" y="2"/>
                    </a:lnTo>
                    <a:lnTo>
                      <a:pt x="6" y="0"/>
                    </a:lnTo>
                    <a:lnTo>
                      <a:pt x="4" y="0"/>
                    </a:lnTo>
                    <a:lnTo>
                      <a:pt x="2" y="0"/>
                    </a:lnTo>
                    <a:lnTo>
                      <a:pt x="0" y="0"/>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38" name="Freeform 144"/>
              <p:cNvSpPr>
                <a:spLocks/>
              </p:cNvSpPr>
              <p:nvPr/>
            </p:nvSpPr>
            <p:spPr bwMode="auto">
              <a:xfrm>
                <a:off x="3365" y="820"/>
                <a:ext cx="8" cy="8"/>
              </a:xfrm>
              <a:custGeom>
                <a:avLst/>
                <a:gdLst>
                  <a:gd name="T0" fmla="*/ 2 w 8"/>
                  <a:gd name="T1" fmla="*/ 2 h 8"/>
                  <a:gd name="T2" fmla="*/ 0 w 8"/>
                  <a:gd name="T3" fmla="*/ 4 h 8"/>
                  <a:gd name="T4" fmla="*/ 0 w 8"/>
                  <a:gd name="T5" fmla="*/ 6 h 8"/>
                  <a:gd name="T6" fmla="*/ 2 w 8"/>
                  <a:gd name="T7" fmla="*/ 8 h 8"/>
                  <a:gd name="T8" fmla="*/ 4 w 8"/>
                  <a:gd name="T9" fmla="*/ 8 h 8"/>
                  <a:gd name="T10" fmla="*/ 6 w 8"/>
                  <a:gd name="T11" fmla="*/ 8 h 8"/>
                  <a:gd name="T12" fmla="*/ 8 w 8"/>
                  <a:gd name="T13" fmla="*/ 8 h 8"/>
                  <a:gd name="T14" fmla="*/ 8 w 8"/>
                  <a:gd name="T15" fmla="*/ 8 h 8"/>
                  <a:gd name="T16" fmla="*/ 8 w 8"/>
                  <a:gd name="T17" fmla="*/ 6 h 8"/>
                  <a:gd name="T18" fmla="*/ 8 w 8"/>
                  <a:gd name="T19" fmla="*/ 4 h 8"/>
                  <a:gd name="T20" fmla="*/ 8 w 8"/>
                  <a:gd name="T21" fmla="*/ 2 h 8"/>
                  <a:gd name="T22" fmla="*/ 6 w 8"/>
                  <a:gd name="T23" fmla="*/ 0 h 8"/>
                  <a:gd name="T24" fmla="*/ 4 w 8"/>
                  <a:gd name="T25" fmla="*/ 0 h 8"/>
                  <a:gd name="T26" fmla="*/ 2 w 8"/>
                  <a:gd name="T27" fmla="*/ 2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8"/>
                  <a:gd name="T44" fmla="*/ 8 w 8"/>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8">
                    <a:moveTo>
                      <a:pt x="2" y="2"/>
                    </a:moveTo>
                    <a:lnTo>
                      <a:pt x="0" y="4"/>
                    </a:lnTo>
                    <a:lnTo>
                      <a:pt x="0" y="6"/>
                    </a:lnTo>
                    <a:lnTo>
                      <a:pt x="2" y="8"/>
                    </a:lnTo>
                    <a:lnTo>
                      <a:pt x="4" y="8"/>
                    </a:lnTo>
                    <a:lnTo>
                      <a:pt x="6" y="8"/>
                    </a:lnTo>
                    <a:lnTo>
                      <a:pt x="8" y="8"/>
                    </a:lnTo>
                    <a:lnTo>
                      <a:pt x="8" y="6"/>
                    </a:lnTo>
                    <a:lnTo>
                      <a:pt x="8" y="4"/>
                    </a:lnTo>
                    <a:lnTo>
                      <a:pt x="8" y="2"/>
                    </a:lnTo>
                    <a:lnTo>
                      <a:pt x="6" y="0"/>
                    </a:lnTo>
                    <a:lnTo>
                      <a:pt x="4" y="0"/>
                    </a:lnTo>
                    <a:lnTo>
                      <a:pt x="2" y="2"/>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79" name="Group 145"/>
            <p:cNvGrpSpPr>
              <a:grpSpLocks/>
            </p:cNvGrpSpPr>
            <p:nvPr/>
          </p:nvGrpSpPr>
          <p:grpSpPr bwMode="auto">
            <a:xfrm>
              <a:off x="1643" y="1913"/>
              <a:ext cx="411" cy="101"/>
              <a:chOff x="1643" y="1913"/>
              <a:chExt cx="411" cy="101"/>
            </a:xfrm>
          </p:grpSpPr>
          <p:sp>
            <p:nvSpPr>
              <p:cNvPr id="321" name="Freeform 146"/>
              <p:cNvSpPr>
                <a:spLocks/>
              </p:cNvSpPr>
              <p:nvPr/>
            </p:nvSpPr>
            <p:spPr bwMode="auto">
              <a:xfrm>
                <a:off x="1725" y="1947"/>
                <a:ext cx="313" cy="18"/>
              </a:xfrm>
              <a:custGeom>
                <a:avLst/>
                <a:gdLst>
                  <a:gd name="T0" fmla="*/ 313 w 313"/>
                  <a:gd name="T1" fmla="*/ 16 h 18"/>
                  <a:gd name="T2" fmla="*/ 313 w 313"/>
                  <a:gd name="T3" fmla="*/ 0 h 18"/>
                  <a:gd name="T4" fmla="*/ 0 w 313"/>
                  <a:gd name="T5" fmla="*/ 2 h 18"/>
                  <a:gd name="T6" fmla="*/ 0 w 313"/>
                  <a:gd name="T7" fmla="*/ 18 h 18"/>
                  <a:gd name="T8" fmla="*/ 313 w 313"/>
                  <a:gd name="T9" fmla="*/ 16 h 18"/>
                  <a:gd name="T10" fmla="*/ 0 60000 65536"/>
                  <a:gd name="T11" fmla="*/ 0 60000 65536"/>
                  <a:gd name="T12" fmla="*/ 0 60000 65536"/>
                  <a:gd name="T13" fmla="*/ 0 60000 65536"/>
                  <a:gd name="T14" fmla="*/ 0 60000 65536"/>
                  <a:gd name="T15" fmla="*/ 0 w 313"/>
                  <a:gd name="T16" fmla="*/ 0 h 18"/>
                  <a:gd name="T17" fmla="*/ 313 w 313"/>
                  <a:gd name="T18" fmla="*/ 18 h 18"/>
                </a:gdLst>
                <a:ahLst/>
                <a:cxnLst>
                  <a:cxn ang="T10">
                    <a:pos x="T0" y="T1"/>
                  </a:cxn>
                  <a:cxn ang="T11">
                    <a:pos x="T2" y="T3"/>
                  </a:cxn>
                  <a:cxn ang="T12">
                    <a:pos x="T4" y="T5"/>
                  </a:cxn>
                  <a:cxn ang="T13">
                    <a:pos x="T6" y="T7"/>
                  </a:cxn>
                  <a:cxn ang="T14">
                    <a:pos x="T8" y="T9"/>
                  </a:cxn>
                </a:cxnLst>
                <a:rect l="T15" t="T16" r="T17" b="T18"/>
                <a:pathLst>
                  <a:path w="313" h="18">
                    <a:moveTo>
                      <a:pt x="313" y="16"/>
                    </a:moveTo>
                    <a:lnTo>
                      <a:pt x="313" y="0"/>
                    </a:lnTo>
                    <a:lnTo>
                      <a:pt x="0" y="2"/>
                    </a:lnTo>
                    <a:lnTo>
                      <a:pt x="0" y="18"/>
                    </a:lnTo>
                    <a:lnTo>
                      <a:pt x="313" y="16"/>
                    </a:lnTo>
                    <a:close/>
                  </a:path>
                </a:pathLst>
              </a:custGeom>
              <a:solidFill>
                <a:srgbClr val="EA66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22" name="Freeform 147"/>
              <p:cNvSpPr>
                <a:spLocks/>
              </p:cNvSpPr>
              <p:nvPr/>
            </p:nvSpPr>
            <p:spPr bwMode="auto">
              <a:xfrm>
                <a:off x="1643" y="1913"/>
                <a:ext cx="86" cy="85"/>
              </a:xfrm>
              <a:custGeom>
                <a:avLst/>
                <a:gdLst>
                  <a:gd name="T0" fmla="*/ 86 w 86"/>
                  <a:gd name="T1" fmla="*/ 0 h 85"/>
                  <a:gd name="T2" fmla="*/ 0 w 86"/>
                  <a:gd name="T3" fmla="*/ 44 h 85"/>
                  <a:gd name="T4" fmla="*/ 86 w 86"/>
                  <a:gd name="T5" fmla="*/ 85 h 85"/>
                  <a:gd name="T6" fmla="*/ 86 w 86"/>
                  <a:gd name="T7" fmla="*/ 0 h 85"/>
                  <a:gd name="T8" fmla="*/ 0 60000 65536"/>
                  <a:gd name="T9" fmla="*/ 0 60000 65536"/>
                  <a:gd name="T10" fmla="*/ 0 60000 65536"/>
                  <a:gd name="T11" fmla="*/ 0 60000 65536"/>
                  <a:gd name="T12" fmla="*/ 0 w 86"/>
                  <a:gd name="T13" fmla="*/ 0 h 85"/>
                  <a:gd name="T14" fmla="*/ 86 w 86"/>
                  <a:gd name="T15" fmla="*/ 85 h 85"/>
                </a:gdLst>
                <a:ahLst/>
                <a:cxnLst>
                  <a:cxn ang="T8">
                    <a:pos x="T0" y="T1"/>
                  </a:cxn>
                  <a:cxn ang="T9">
                    <a:pos x="T2" y="T3"/>
                  </a:cxn>
                  <a:cxn ang="T10">
                    <a:pos x="T4" y="T5"/>
                  </a:cxn>
                  <a:cxn ang="T11">
                    <a:pos x="T6" y="T7"/>
                  </a:cxn>
                </a:cxnLst>
                <a:rect l="T12" t="T13" r="T14" b="T15"/>
                <a:pathLst>
                  <a:path w="86" h="85">
                    <a:moveTo>
                      <a:pt x="86" y="0"/>
                    </a:moveTo>
                    <a:lnTo>
                      <a:pt x="0" y="44"/>
                    </a:lnTo>
                    <a:lnTo>
                      <a:pt x="86" y="85"/>
                    </a:lnTo>
                    <a:lnTo>
                      <a:pt x="86" y="0"/>
                    </a:lnTo>
                    <a:close/>
                  </a:path>
                </a:pathLst>
              </a:custGeom>
              <a:solidFill>
                <a:srgbClr val="EA66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23" name="Freeform 148"/>
              <p:cNvSpPr>
                <a:spLocks/>
              </p:cNvSpPr>
              <p:nvPr/>
            </p:nvSpPr>
            <p:spPr bwMode="auto">
              <a:xfrm>
                <a:off x="1741" y="1963"/>
                <a:ext cx="313" cy="18"/>
              </a:xfrm>
              <a:custGeom>
                <a:avLst/>
                <a:gdLst>
                  <a:gd name="T0" fmla="*/ 313 w 313"/>
                  <a:gd name="T1" fmla="*/ 16 h 18"/>
                  <a:gd name="T2" fmla="*/ 313 w 313"/>
                  <a:gd name="T3" fmla="*/ 0 h 18"/>
                  <a:gd name="T4" fmla="*/ 0 w 313"/>
                  <a:gd name="T5" fmla="*/ 2 h 18"/>
                  <a:gd name="T6" fmla="*/ 0 w 313"/>
                  <a:gd name="T7" fmla="*/ 18 h 18"/>
                  <a:gd name="T8" fmla="*/ 313 w 313"/>
                  <a:gd name="T9" fmla="*/ 16 h 18"/>
                  <a:gd name="T10" fmla="*/ 0 60000 65536"/>
                  <a:gd name="T11" fmla="*/ 0 60000 65536"/>
                  <a:gd name="T12" fmla="*/ 0 60000 65536"/>
                  <a:gd name="T13" fmla="*/ 0 60000 65536"/>
                  <a:gd name="T14" fmla="*/ 0 60000 65536"/>
                  <a:gd name="T15" fmla="*/ 0 w 313"/>
                  <a:gd name="T16" fmla="*/ 0 h 18"/>
                  <a:gd name="T17" fmla="*/ 313 w 313"/>
                  <a:gd name="T18" fmla="*/ 18 h 18"/>
                </a:gdLst>
                <a:ahLst/>
                <a:cxnLst>
                  <a:cxn ang="T10">
                    <a:pos x="T0" y="T1"/>
                  </a:cxn>
                  <a:cxn ang="T11">
                    <a:pos x="T2" y="T3"/>
                  </a:cxn>
                  <a:cxn ang="T12">
                    <a:pos x="T4" y="T5"/>
                  </a:cxn>
                  <a:cxn ang="T13">
                    <a:pos x="T6" y="T7"/>
                  </a:cxn>
                  <a:cxn ang="T14">
                    <a:pos x="T8" y="T9"/>
                  </a:cxn>
                </a:cxnLst>
                <a:rect l="T15" t="T16" r="T17" b="T18"/>
                <a:pathLst>
                  <a:path w="313" h="18">
                    <a:moveTo>
                      <a:pt x="313" y="16"/>
                    </a:moveTo>
                    <a:lnTo>
                      <a:pt x="313" y="0"/>
                    </a:lnTo>
                    <a:lnTo>
                      <a:pt x="0" y="2"/>
                    </a:lnTo>
                    <a:lnTo>
                      <a:pt x="0" y="18"/>
                    </a:lnTo>
                    <a:lnTo>
                      <a:pt x="313" y="16"/>
                    </a:lnTo>
                    <a:close/>
                  </a:path>
                </a:pathLst>
              </a:custGeom>
              <a:solidFill>
                <a:srgbClr val="8400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24" name="Freeform 149"/>
              <p:cNvSpPr>
                <a:spLocks/>
              </p:cNvSpPr>
              <p:nvPr/>
            </p:nvSpPr>
            <p:spPr bwMode="auto">
              <a:xfrm>
                <a:off x="1659" y="1929"/>
                <a:ext cx="86" cy="85"/>
              </a:xfrm>
              <a:custGeom>
                <a:avLst/>
                <a:gdLst>
                  <a:gd name="T0" fmla="*/ 86 w 86"/>
                  <a:gd name="T1" fmla="*/ 0 h 85"/>
                  <a:gd name="T2" fmla="*/ 0 w 86"/>
                  <a:gd name="T3" fmla="*/ 44 h 85"/>
                  <a:gd name="T4" fmla="*/ 86 w 86"/>
                  <a:gd name="T5" fmla="*/ 85 h 85"/>
                  <a:gd name="T6" fmla="*/ 86 w 86"/>
                  <a:gd name="T7" fmla="*/ 0 h 85"/>
                  <a:gd name="T8" fmla="*/ 0 60000 65536"/>
                  <a:gd name="T9" fmla="*/ 0 60000 65536"/>
                  <a:gd name="T10" fmla="*/ 0 60000 65536"/>
                  <a:gd name="T11" fmla="*/ 0 60000 65536"/>
                  <a:gd name="T12" fmla="*/ 0 w 86"/>
                  <a:gd name="T13" fmla="*/ 0 h 85"/>
                  <a:gd name="T14" fmla="*/ 86 w 86"/>
                  <a:gd name="T15" fmla="*/ 85 h 85"/>
                </a:gdLst>
                <a:ahLst/>
                <a:cxnLst>
                  <a:cxn ang="T8">
                    <a:pos x="T0" y="T1"/>
                  </a:cxn>
                  <a:cxn ang="T9">
                    <a:pos x="T2" y="T3"/>
                  </a:cxn>
                  <a:cxn ang="T10">
                    <a:pos x="T4" y="T5"/>
                  </a:cxn>
                  <a:cxn ang="T11">
                    <a:pos x="T6" y="T7"/>
                  </a:cxn>
                </a:cxnLst>
                <a:rect l="T12" t="T13" r="T14" b="T15"/>
                <a:pathLst>
                  <a:path w="86" h="85">
                    <a:moveTo>
                      <a:pt x="86" y="0"/>
                    </a:moveTo>
                    <a:lnTo>
                      <a:pt x="0" y="44"/>
                    </a:lnTo>
                    <a:lnTo>
                      <a:pt x="86" y="85"/>
                    </a:lnTo>
                    <a:lnTo>
                      <a:pt x="86" y="0"/>
                    </a:lnTo>
                    <a:close/>
                  </a:path>
                </a:pathLst>
              </a:custGeom>
              <a:solidFill>
                <a:srgbClr val="8400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25" name="Freeform 150"/>
              <p:cNvSpPr>
                <a:spLocks/>
              </p:cNvSpPr>
              <p:nvPr/>
            </p:nvSpPr>
            <p:spPr bwMode="auto">
              <a:xfrm>
                <a:off x="1733" y="1955"/>
                <a:ext cx="313" cy="18"/>
              </a:xfrm>
              <a:custGeom>
                <a:avLst/>
                <a:gdLst>
                  <a:gd name="T0" fmla="*/ 313 w 313"/>
                  <a:gd name="T1" fmla="*/ 16 h 18"/>
                  <a:gd name="T2" fmla="*/ 313 w 313"/>
                  <a:gd name="T3" fmla="*/ 0 h 18"/>
                  <a:gd name="T4" fmla="*/ 0 w 313"/>
                  <a:gd name="T5" fmla="*/ 2 h 18"/>
                  <a:gd name="T6" fmla="*/ 0 w 313"/>
                  <a:gd name="T7" fmla="*/ 18 h 18"/>
                  <a:gd name="T8" fmla="*/ 313 w 313"/>
                  <a:gd name="T9" fmla="*/ 16 h 18"/>
                  <a:gd name="T10" fmla="*/ 0 60000 65536"/>
                  <a:gd name="T11" fmla="*/ 0 60000 65536"/>
                  <a:gd name="T12" fmla="*/ 0 60000 65536"/>
                  <a:gd name="T13" fmla="*/ 0 60000 65536"/>
                  <a:gd name="T14" fmla="*/ 0 60000 65536"/>
                  <a:gd name="T15" fmla="*/ 0 w 313"/>
                  <a:gd name="T16" fmla="*/ 0 h 18"/>
                  <a:gd name="T17" fmla="*/ 313 w 313"/>
                  <a:gd name="T18" fmla="*/ 18 h 18"/>
                </a:gdLst>
                <a:ahLst/>
                <a:cxnLst>
                  <a:cxn ang="T10">
                    <a:pos x="T0" y="T1"/>
                  </a:cxn>
                  <a:cxn ang="T11">
                    <a:pos x="T2" y="T3"/>
                  </a:cxn>
                  <a:cxn ang="T12">
                    <a:pos x="T4" y="T5"/>
                  </a:cxn>
                  <a:cxn ang="T13">
                    <a:pos x="T6" y="T7"/>
                  </a:cxn>
                  <a:cxn ang="T14">
                    <a:pos x="T8" y="T9"/>
                  </a:cxn>
                </a:cxnLst>
                <a:rect l="T15" t="T16" r="T17" b="T18"/>
                <a:pathLst>
                  <a:path w="313" h="18">
                    <a:moveTo>
                      <a:pt x="313" y="16"/>
                    </a:moveTo>
                    <a:lnTo>
                      <a:pt x="313" y="0"/>
                    </a:lnTo>
                    <a:lnTo>
                      <a:pt x="0" y="2"/>
                    </a:lnTo>
                    <a:lnTo>
                      <a:pt x="0" y="18"/>
                    </a:lnTo>
                    <a:lnTo>
                      <a:pt x="313" y="16"/>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26" name="Freeform 151"/>
              <p:cNvSpPr>
                <a:spLocks/>
              </p:cNvSpPr>
              <p:nvPr/>
            </p:nvSpPr>
            <p:spPr bwMode="auto">
              <a:xfrm>
                <a:off x="1651" y="1921"/>
                <a:ext cx="86" cy="85"/>
              </a:xfrm>
              <a:custGeom>
                <a:avLst/>
                <a:gdLst>
                  <a:gd name="T0" fmla="*/ 86 w 86"/>
                  <a:gd name="T1" fmla="*/ 0 h 85"/>
                  <a:gd name="T2" fmla="*/ 0 w 86"/>
                  <a:gd name="T3" fmla="*/ 44 h 85"/>
                  <a:gd name="T4" fmla="*/ 86 w 86"/>
                  <a:gd name="T5" fmla="*/ 85 h 85"/>
                  <a:gd name="T6" fmla="*/ 86 w 86"/>
                  <a:gd name="T7" fmla="*/ 0 h 85"/>
                  <a:gd name="T8" fmla="*/ 0 60000 65536"/>
                  <a:gd name="T9" fmla="*/ 0 60000 65536"/>
                  <a:gd name="T10" fmla="*/ 0 60000 65536"/>
                  <a:gd name="T11" fmla="*/ 0 60000 65536"/>
                  <a:gd name="T12" fmla="*/ 0 w 86"/>
                  <a:gd name="T13" fmla="*/ 0 h 85"/>
                  <a:gd name="T14" fmla="*/ 86 w 86"/>
                  <a:gd name="T15" fmla="*/ 85 h 85"/>
                </a:gdLst>
                <a:ahLst/>
                <a:cxnLst>
                  <a:cxn ang="T8">
                    <a:pos x="T0" y="T1"/>
                  </a:cxn>
                  <a:cxn ang="T9">
                    <a:pos x="T2" y="T3"/>
                  </a:cxn>
                  <a:cxn ang="T10">
                    <a:pos x="T4" y="T5"/>
                  </a:cxn>
                  <a:cxn ang="T11">
                    <a:pos x="T6" y="T7"/>
                  </a:cxn>
                </a:cxnLst>
                <a:rect l="T12" t="T13" r="T14" b="T15"/>
                <a:pathLst>
                  <a:path w="86" h="85">
                    <a:moveTo>
                      <a:pt x="86" y="0"/>
                    </a:moveTo>
                    <a:lnTo>
                      <a:pt x="0" y="44"/>
                    </a:lnTo>
                    <a:lnTo>
                      <a:pt x="86" y="85"/>
                    </a:lnTo>
                    <a:lnTo>
                      <a:pt x="86" y="0"/>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80" name="Group 152"/>
            <p:cNvGrpSpPr>
              <a:grpSpLocks/>
            </p:cNvGrpSpPr>
            <p:nvPr/>
          </p:nvGrpSpPr>
          <p:grpSpPr bwMode="auto">
            <a:xfrm>
              <a:off x="776" y="2785"/>
              <a:ext cx="728" cy="874"/>
              <a:chOff x="776" y="2785"/>
              <a:chExt cx="728" cy="874"/>
            </a:xfrm>
          </p:grpSpPr>
          <p:sp>
            <p:nvSpPr>
              <p:cNvPr id="315" name="Freeform 153"/>
              <p:cNvSpPr>
                <a:spLocks/>
              </p:cNvSpPr>
              <p:nvPr/>
            </p:nvSpPr>
            <p:spPr bwMode="auto">
              <a:xfrm>
                <a:off x="776" y="2785"/>
                <a:ext cx="670" cy="777"/>
              </a:xfrm>
              <a:custGeom>
                <a:avLst/>
                <a:gdLst>
                  <a:gd name="T0" fmla="*/ 0 w 670"/>
                  <a:gd name="T1" fmla="*/ 0 h 777"/>
                  <a:gd name="T2" fmla="*/ 0 w 670"/>
                  <a:gd name="T3" fmla="*/ 572 h 777"/>
                  <a:gd name="T4" fmla="*/ 670 w 670"/>
                  <a:gd name="T5" fmla="*/ 572 h 777"/>
                  <a:gd name="T6" fmla="*/ 670 w 670"/>
                  <a:gd name="T7" fmla="*/ 777 h 777"/>
                  <a:gd name="T8" fmla="*/ 0 60000 65536"/>
                  <a:gd name="T9" fmla="*/ 0 60000 65536"/>
                  <a:gd name="T10" fmla="*/ 0 60000 65536"/>
                  <a:gd name="T11" fmla="*/ 0 60000 65536"/>
                  <a:gd name="T12" fmla="*/ 0 w 670"/>
                  <a:gd name="T13" fmla="*/ 0 h 777"/>
                  <a:gd name="T14" fmla="*/ 670 w 670"/>
                  <a:gd name="T15" fmla="*/ 777 h 777"/>
                </a:gdLst>
                <a:ahLst/>
                <a:cxnLst>
                  <a:cxn ang="T8">
                    <a:pos x="T0" y="T1"/>
                  </a:cxn>
                  <a:cxn ang="T9">
                    <a:pos x="T2" y="T3"/>
                  </a:cxn>
                  <a:cxn ang="T10">
                    <a:pos x="T4" y="T5"/>
                  </a:cxn>
                  <a:cxn ang="T11">
                    <a:pos x="T6" y="T7"/>
                  </a:cxn>
                </a:cxnLst>
                <a:rect l="T12" t="T13" r="T14" b="T15"/>
                <a:pathLst>
                  <a:path w="670" h="777">
                    <a:moveTo>
                      <a:pt x="0" y="0"/>
                    </a:moveTo>
                    <a:lnTo>
                      <a:pt x="0" y="572"/>
                    </a:lnTo>
                    <a:lnTo>
                      <a:pt x="670" y="572"/>
                    </a:lnTo>
                    <a:lnTo>
                      <a:pt x="670" y="777"/>
                    </a:lnTo>
                  </a:path>
                </a:pathLst>
              </a:custGeom>
              <a:noFill/>
              <a:ln w="25400">
                <a:solidFill>
                  <a:srgbClr val="EA66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316" name="Freeform 154"/>
              <p:cNvSpPr>
                <a:spLocks/>
              </p:cNvSpPr>
              <p:nvPr/>
            </p:nvSpPr>
            <p:spPr bwMode="auto">
              <a:xfrm>
                <a:off x="1402" y="3558"/>
                <a:ext cx="86" cy="85"/>
              </a:xfrm>
              <a:custGeom>
                <a:avLst/>
                <a:gdLst>
                  <a:gd name="T0" fmla="*/ 0 w 86"/>
                  <a:gd name="T1" fmla="*/ 0 h 85"/>
                  <a:gd name="T2" fmla="*/ 44 w 86"/>
                  <a:gd name="T3" fmla="*/ 85 h 85"/>
                  <a:gd name="T4" fmla="*/ 86 w 86"/>
                  <a:gd name="T5" fmla="*/ 0 h 85"/>
                  <a:gd name="T6" fmla="*/ 0 w 86"/>
                  <a:gd name="T7" fmla="*/ 0 h 85"/>
                  <a:gd name="T8" fmla="*/ 0 60000 65536"/>
                  <a:gd name="T9" fmla="*/ 0 60000 65536"/>
                  <a:gd name="T10" fmla="*/ 0 60000 65536"/>
                  <a:gd name="T11" fmla="*/ 0 60000 65536"/>
                  <a:gd name="T12" fmla="*/ 0 w 86"/>
                  <a:gd name="T13" fmla="*/ 0 h 85"/>
                  <a:gd name="T14" fmla="*/ 86 w 86"/>
                  <a:gd name="T15" fmla="*/ 85 h 85"/>
                </a:gdLst>
                <a:ahLst/>
                <a:cxnLst>
                  <a:cxn ang="T8">
                    <a:pos x="T0" y="T1"/>
                  </a:cxn>
                  <a:cxn ang="T9">
                    <a:pos x="T2" y="T3"/>
                  </a:cxn>
                  <a:cxn ang="T10">
                    <a:pos x="T4" y="T5"/>
                  </a:cxn>
                  <a:cxn ang="T11">
                    <a:pos x="T6" y="T7"/>
                  </a:cxn>
                </a:cxnLst>
                <a:rect l="T12" t="T13" r="T14" b="T15"/>
                <a:pathLst>
                  <a:path w="86" h="85">
                    <a:moveTo>
                      <a:pt x="0" y="0"/>
                    </a:moveTo>
                    <a:lnTo>
                      <a:pt x="44" y="85"/>
                    </a:lnTo>
                    <a:lnTo>
                      <a:pt x="86" y="0"/>
                    </a:lnTo>
                    <a:lnTo>
                      <a:pt x="0" y="0"/>
                    </a:lnTo>
                    <a:close/>
                  </a:path>
                </a:pathLst>
              </a:custGeom>
              <a:solidFill>
                <a:srgbClr val="EA66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17" name="Freeform 155"/>
              <p:cNvSpPr>
                <a:spLocks/>
              </p:cNvSpPr>
              <p:nvPr/>
            </p:nvSpPr>
            <p:spPr bwMode="auto">
              <a:xfrm>
                <a:off x="792" y="2801"/>
                <a:ext cx="670" cy="777"/>
              </a:xfrm>
              <a:custGeom>
                <a:avLst/>
                <a:gdLst>
                  <a:gd name="T0" fmla="*/ 0 w 670"/>
                  <a:gd name="T1" fmla="*/ 0 h 777"/>
                  <a:gd name="T2" fmla="*/ 0 w 670"/>
                  <a:gd name="T3" fmla="*/ 572 h 777"/>
                  <a:gd name="T4" fmla="*/ 670 w 670"/>
                  <a:gd name="T5" fmla="*/ 572 h 777"/>
                  <a:gd name="T6" fmla="*/ 670 w 670"/>
                  <a:gd name="T7" fmla="*/ 777 h 777"/>
                  <a:gd name="T8" fmla="*/ 0 60000 65536"/>
                  <a:gd name="T9" fmla="*/ 0 60000 65536"/>
                  <a:gd name="T10" fmla="*/ 0 60000 65536"/>
                  <a:gd name="T11" fmla="*/ 0 60000 65536"/>
                  <a:gd name="T12" fmla="*/ 0 w 670"/>
                  <a:gd name="T13" fmla="*/ 0 h 777"/>
                  <a:gd name="T14" fmla="*/ 670 w 670"/>
                  <a:gd name="T15" fmla="*/ 777 h 777"/>
                </a:gdLst>
                <a:ahLst/>
                <a:cxnLst>
                  <a:cxn ang="T8">
                    <a:pos x="T0" y="T1"/>
                  </a:cxn>
                  <a:cxn ang="T9">
                    <a:pos x="T2" y="T3"/>
                  </a:cxn>
                  <a:cxn ang="T10">
                    <a:pos x="T4" y="T5"/>
                  </a:cxn>
                  <a:cxn ang="T11">
                    <a:pos x="T6" y="T7"/>
                  </a:cxn>
                </a:cxnLst>
                <a:rect l="T12" t="T13" r="T14" b="T15"/>
                <a:pathLst>
                  <a:path w="670" h="777">
                    <a:moveTo>
                      <a:pt x="0" y="0"/>
                    </a:moveTo>
                    <a:lnTo>
                      <a:pt x="0" y="572"/>
                    </a:lnTo>
                    <a:lnTo>
                      <a:pt x="670" y="572"/>
                    </a:lnTo>
                    <a:lnTo>
                      <a:pt x="670" y="777"/>
                    </a:lnTo>
                  </a:path>
                </a:pathLst>
              </a:custGeom>
              <a:noFill/>
              <a:ln w="25400">
                <a:solidFill>
                  <a:srgbClr val="84004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318" name="Freeform 156"/>
              <p:cNvSpPr>
                <a:spLocks/>
              </p:cNvSpPr>
              <p:nvPr/>
            </p:nvSpPr>
            <p:spPr bwMode="auto">
              <a:xfrm>
                <a:off x="1418" y="3574"/>
                <a:ext cx="86" cy="85"/>
              </a:xfrm>
              <a:custGeom>
                <a:avLst/>
                <a:gdLst>
                  <a:gd name="T0" fmla="*/ 0 w 86"/>
                  <a:gd name="T1" fmla="*/ 0 h 85"/>
                  <a:gd name="T2" fmla="*/ 44 w 86"/>
                  <a:gd name="T3" fmla="*/ 85 h 85"/>
                  <a:gd name="T4" fmla="*/ 86 w 86"/>
                  <a:gd name="T5" fmla="*/ 0 h 85"/>
                  <a:gd name="T6" fmla="*/ 0 w 86"/>
                  <a:gd name="T7" fmla="*/ 0 h 85"/>
                  <a:gd name="T8" fmla="*/ 0 60000 65536"/>
                  <a:gd name="T9" fmla="*/ 0 60000 65536"/>
                  <a:gd name="T10" fmla="*/ 0 60000 65536"/>
                  <a:gd name="T11" fmla="*/ 0 60000 65536"/>
                  <a:gd name="T12" fmla="*/ 0 w 86"/>
                  <a:gd name="T13" fmla="*/ 0 h 85"/>
                  <a:gd name="T14" fmla="*/ 86 w 86"/>
                  <a:gd name="T15" fmla="*/ 85 h 85"/>
                </a:gdLst>
                <a:ahLst/>
                <a:cxnLst>
                  <a:cxn ang="T8">
                    <a:pos x="T0" y="T1"/>
                  </a:cxn>
                  <a:cxn ang="T9">
                    <a:pos x="T2" y="T3"/>
                  </a:cxn>
                  <a:cxn ang="T10">
                    <a:pos x="T4" y="T5"/>
                  </a:cxn>
                  <a:cxn ang="T11">
                    <a:pos x="T6" y="T7"/>
                  </a:cxn>
                </a:cxnLst>
                <a:rect l="T12" t="T13" r="T14" b="T15"/>
                <a:pathLst>
                  <a:path w="86" h="85">
                    <a:moveTo>
                      <a:pt x="0" y="0"/>
                    </a:moveTo>
                    <a:lnTo>
                      <a:pt x="44" y="85"/>
                    </a:lnTo>
                    <a:lnTo>
                      <a:pt x="86" y="0"/>
                    </a:lnTo>
                    <a:lnTo>
                      <a:pt x="0" y="0"/>
                    </a:lnTo>
                    <a:close/>
                  </a:path>
                </a:pathLst>
              </a:custGeom>
              <a:solidFill>
                <a:srgbClr val="8400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19" name="Freeform 157"/>
              <p:cNvSpPr>
                <a:spLocks/>
              </p:cNvSpPr>
              <p:nvPr/>
            </p:nvSpPr>
            <p:spPr bwMode="auto">
              <a:xfrm>
                <a:off x="784" y="2793"/>
                <a:ext cx="670" cy="777"/>
              </a:xfrm>
              <a:custGeom>
                <a:avLst/>
                <a:gdLst>
                  <a:gd name="T0" fmla="*/ 0 w 670"/>
                  <a:gd name="T1" fmla="*/ 0 h 777"/>
                  <a:gd name="T2" fmla="*/ 0 w 670"/>
                  <a:gd name="T3" fmla="*/ 572 h 777"/>
                  <a:gd name="T4" fmla="*/ 670 w 670"/>
                  <a:gd name="T5" fmla="*/ 572 h 777"/>
                  <a:gd name="T6" fmla="*/ 670 w 670"/>
                  <a:gd name="T7" fmla="*/ 777 h 777"/>
                  <a:gd name="T8" fmla="*/ 0 60000 65536"/>
                  <a:gd name="T9" fmla="*/ 0 60000 65536"/>
                  <a:gd name="T10" fmla="*/ 0 60000 65536"/>
                  <a:gd name="T11" fmla="*/ 0 60000 65536"/>
                  <a:gd name="T12" fmla="*/ 0 w 670"/>
                  <a:gd name="T13" fmla="*/ 0 h 777"/>
                  <a:gd name="T14" fmla="*/ 670 w 670"/>
                  <a:gd name="T15" fmla="*/ 777 h 777"/>
                </a:gdLst>
                <a:ahLst/>
                <a:cxnLst>
                  <a:cxn ang="T8">
                    <a:pos x="T0" y="T1"/>
                  </a:cxn>
                  <a:cxn ang="T9">
                    <a:pos x="T2" y="T3"/>
                  </a:cxn>
                  <a:cxn ang="T10">
                    <a:pos x="T4" y="T5"/>
                  </a:cxn>
                  <a:cxn ang="T11">
                    <a:pos x="T6" y="T7"/>
                  </a:cxn>
                </a:cxnLst>
                <a:rect l="T12" t="T13" r="T14" b="T15"/>
                <a:pathLst>
                  <a:path w="670" h="777">
                    <a:moveTo>
                      <a:pt x="0" y="0"/>
                    </a:moveTo>
                    <a:lnTo>
                      <a:pt x="0" y="572"/>
                    </a:lnTo>
                    <a:lnTo>
                      <a:pt x="670" y="572"/>
                    </a:lnTo>
                    <a:lnTo>
                      <a:pt x="670" y="777"/>
                    </a:lnTo>
                  </a:path>
                </a:pathLst>
              </a:custGeom>
              <a:noFill/>
              <a:ln w="25400">
                <a:solidFill>
                  <a:srgbClr val="DC008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320" name="Freeform 158"/>
              <p:cNvSpPr>
                <a:spLocks/>
              </p:cNvSpPr>
              <p:nvPr/>
            </p:nvSpPr>
            <p:spPr bwMode="auto">
              <a:xfrm>
                <a:off x="1410" y="3566"/>
                <a:ext cx="86" cy="85"/>
              </a:xfrm>
              <a:custGeom>
                <a:avLst/>
                <a:gdLst>
                  <a:gd name="T0" fmla="*/ 0 w 86"/>
                  <a:gd name="T1" fmla="*/ 0 h 85"/>
                  <a:gd name="T2" fmla="*/ 44 w 86"/>
                  <a:gd name="T3" fmla="*/ 85 h 85"/>
                  <a:gd name="T4" fmla="*/ 86 w 86"/>
                  <a:gd name="T5" fmla="*/ 0 h 85"/>
                  <a:gd name="T6" fmla="*/ 0 w 86"/>
                  <a:gd name="T7" fmla="*/ 0 h 85"/>
                  <a:gd name="T8" fmla="*/ 0 60000 65536"/>
                  <a:gd name="T9" fmla="*/ 0 60000 65536"/>
                  <a:gd name="T10" fmla="*/ 0 60000 65536"/>
                  <a:gd name="T11" fmla="*/ 0 60000 65536"/>
                  <a:gd name="T12" fmla="*/ 0 w 86"/>
                  <a:gd name="T13" fmla="*/ 0 h 85"/>
                  <a:gd name="T14" fmla="*/ 86 w 86"/>
                  <a:gd name="T15" fmla="*/ 85 h 85"/>
                </a:gdLst>
                <a:ahLst/>
                <a:cxnLst>
                  <a:cxn ang="T8">
                    <a:pos x="T0" y="T1"/>
                  </a:cxn>
                  <a:cxn ang="T9">
                    <a:pos x="T2" y="T3"/>
                  </a:cxn>
                  <a:cxn ang="T10">
                    <a:pos x="T4" y="T5"/>
                  </a:cxn>
                  <a:cxn ang="T11">
                    <a:pos x="T6" y="T7"/>
                  </a:cxn>
                </a:cxnLst>
                <a:rect l="T12" t="T13" r="T14" b="T15"/>
                <a:pathLst>
                  <a:path w="86" h="85">
                    <a:moveTo>
                      <a:pt x="0" y="0"/>
                    </a:moveTo>
                    <a:lnTo>
                      <a:pt x="44" y="85"/>
                    </a:lnTo>
                    <a:lnTo>
                      <a:pt x="86" y="0"/>
                    </a:lnTo>
                    <a:lnTo>
                      <a:pt x="0" y="0"/>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81" name="Group 159"/>
            <p:cNvGrpSpPr>
              <a:grpSpLocks/>
            </p:cNvGrpSpPr>
            <p:nvPr/>
          </p:nvGrpSpPr>
          <p:grpSpPr bwMode="auto">
            <a:xfrm>
              <a:off x="1641" y="2833"/>
              <a:ext cx="778" cy="826"/>
              <a:chOff x="1641" y="2833"/>
              <a:chExt cx="778" cy="826"/>
            </a:xfrm>
          </p:grpSpPr>
          <p:sp>
            <p:nvSpPr>
              <p:cNvPr id="309" name="Freeform 160"/>
              <p:cNvSpPr>
                <a:spLocks/>
              </p:cNvSpPr>
              <p:nvPr/>
            </p:nvSpPr>
            <p:spPr bwMode="auto">
              <a:xfrm>
                <a:off x="1685" y="2833"/>
                <a:ext cx="718" cy="729"/>
              </a:xfrm>
              <a:custGeom>
                <a:avLst/>
                <a:gdLst>
                  <a:gd name="T0" fmla="*/ 718 w 718"/>
                  <a:gd name="T1" fmla="*/ 0 h 729"/>
                  <a:gd name="T2" fmla="*/ 718 w 718"/>
                  <a:gd name="T3" fmla="*/ 522 h 729"/>
                  <a:gd name="T4" fmla="*/ 0 w 718"/>
                  <a:gd name="T5" fmla="*/ 522 h 729"/>
                  <a:gd name="T6" fmla="*/ 0 w 718"/>
                  <a:gd name="T7" fmla="*/ 729 h 729"/>
                  <a:gd name="T8" fmla="*/ 0 60000 65536"/>
                  <a:gd name="T9" fmla="*/ 0 60000 65536"/>
                  <a:gd name="T10" fmla="*/ 0 60000 65536"/>
                  <a:gd name="T11" fmla="*/ 0 60000 65536"/>
                  <a:gd name="T12" fmla="*/ 0 w 718"/>
                  <a:gd name="T13" fmla="*/ 0 h 729"/>
                  <a:gd name="T14" fmla="*/ 718 w 718"/>
                  <a:gd name="T15" fmla="*/ 729 h 729"/>
                </a:gdLst>
                <a:ahLst/>
                <a:cxnLst>
                  <a:cxn ang="T8">
                    <a:pos x="T0" y="T1"/>
                  </a:cxn>
                  <a:cxn ang="T9">
                    <a:pos x="T2" y="T3"/>
                  </a:cxn>
                  <a:cxn ang="T10">
                    <a:pos x="T4" y="T5"/>
                  </a:cxn>
                  <a:cxn ang="T11">
                    <a:pos x="T6" y="T7"/>
                  </a:cxn>
                </a:cxnLst>
                <a:rect l="T12" t="T13" r="T14" b="T15"/>
                <a:pathLst>
                  <a:path w="718" h="729">
                    <a:moveTo>
                      <a:pt x="718" y="0"/>
                    </a:moveTo>
                    <a:lnTo>
                      <a:pt x="718" y="522"/>
                    </a:lnTo>
                    <a:lnTo>
                      <a:pt x="0" y="522"/>
                    </a:lnTo>
                    <a:lnTo>
                      <a:pt x="0" y="729"/>
                    </a:lnTo>
                  </a:path>
                </a:pathLst>
              </a:custGeom>
              <a:noFill/>
              <a:ln w="25400">
                <a:solidFill>
                  <a:srgbClr val="EA66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310" name="Freeform 161"/>
              <p:cNvSpPr>
                <a:spLocks/>
              </p:cNvSpPr>
              <p:nvPr/>
            </p:nvSpPr>
            <p:spPr bwMode="auto">
              <a:xfrm>
                <a:off x="1641" y="3558"/>
                <a:ext cx="86" cy="85"/>
              </a:xfrm>
              <a:custGeom>
                <a:avLst/>
                <a:gdLst>
                  <a:gd name="T0" fmla="*/ 0 w 86"/>
                  <a:gd name="T1" fmla="*/ 0 h 85"/>
                  <a:gd name="T2" fmla="*/ 44 w 86"/>
                  <a:gd name="T3" fmla="*/ 85 h 85"/>
                  <a:gd name="T4" fmla="*/ 86 w 86"/>
                  <a:gd name="T5" fmla="*/ 0 h 85"/>
                  <a:gd name="T6" fmla="*/ 0 w 86"/>
                  <a:gd name="T7" fmla="*/ 0 h 85"/>
                  <a:gd name="T8" fmla="*/ 0 60000 65536"/>
                  <a:gd name="T9" fmla="*/ 0 60000 65536"/>
                  <a:gd name="T10" fmla="*/ 0 60000 65536"/>
                  <a:gd name="T11" fmla="*/ 0 60000 65536"/>
                  <a:gd name="T12" fmla="*/ 0 w 86"/>
                  <a:gd name="T13" fmla="*/ 0 h 85"/>
                  <a:gd name="T14" fmla="*/ 86 w 86"/>
                  <a:gd name="T15" fmla="*/ 85 h 85"/>
                </a:gdLst>
                <a:ahLst/>
                <a:cxnLst>
                  <a:cxn ang="T8">
                    <a:pos x="T0" y="T1"/>
                  </a:cxn>
                  <a:cxn ang="T9">
                    <a:pos x="T2" y="T3"/>
                  </a:cxn>
                  <a:cxn ang="T10">
                    <a:pos x="T4" y="T5"/>
                  </a:cxn>
                  <a:cxn ang="T11">
                    <a:pos x="T6" y="T7"/>
                  </a:cxn>
                </a:cxnLst>
                <a:rect l="T12" t="T13" r="T14" b="T15"/>
                <a:pathLst>
                  <a:path w="86" h="85">
                    <a:moveTo>
                      <a:pt x="0" y="0"/>
                    </a:moveTo>
                    <a:lnTo>
                      <a:pt x="44" y="85"/>
                    </a:lnTo>
                    <a:lnTo>
                      <a:pt x="86" y="0"/>
                    </a:lnTo>
                    <a:lnTo>
                      <a:pt x="0" y="0"/>
                    </a:lnTo>
                    <a:close/>
                  </a:path>
                </a:pathLst>
              </a:custGeom>
              <a:solidFill>
                <a:srgbClr val="EA66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11" name="Freeform 162"/>
              <p:cNvSpPr>
                <a:spLocks/>
              </p:cNvSpPr>
              <p:nvPr/>
            </p:nvSpPr>
            <p:spPr bwMode="auto">
              <a:xfrm>
                <a:off x="1701" y="2849"/>
                <a:ext cx="718" cy="729"/>
              </a:xfrm>
              <a:custGeom>
                <a:avLst/>
                <a:gdLst>
                  <a:gd name="T0" fmla="*/ 718 w 718"/>
                  <a:gd name="T1" fmla="*/ 0 h 729"/>
                  <a:gd name="T2" fmla="*/ 718 w 718"/>
                  <a:gd name="T3" fmla="*/ 522 h 729"/>
                  <a:gd name="T4" fmla="*/ 0 w 718"/>
                  <a:gd name="T5" fmla="*/ 522 h 729"/>
                  <a:gd name="T6" fmla="*/ 0 w 718"/>
                  <a:gd name="T7" fmla="*/ 729 h 729"/>
                  <a:gd name="T8" fmla="*/ 0 60000 65536"/>
                  <a:gd name="T9" fmla="*/ 0 60000 65536"/>
                  <a:gd name="T10" fmla="*/ 0 60000 65536"/>
                  <a:gd name="T11" fmla="*/ 0 60000 65536"/>
                  <a:gd name="T12" fmla="*/ 0 w 718"/>
                  <a:gd name="T13" fmla="*/ 0 h 729"/>
                  <a:gd name="T14" fmla="*/ 718 w 718"/>
                  <a:gd name="T15" fmla="*/ 729 h 729"/>
                </a:gdLst>
                <a:ahLst/>
                <a:cxnLst>
                  <a:cxn ang="T8">
                    <a:pos x="T0" y="T1"/>
                  </a:cxn>
                  <a:cxn ang="T9">
                    <a:pos x="T2" y="T3"/>
                  </a:cxn>
                  <a:cxn ang="T10">
                    <a:pos x="T4" y="T5"/>
                  </a:cxn>
                  <a:cxn ang="T11">
                    <a:pos x="T6" y="T7"/>
                  </a:cxn>
                </a:cxnLst>
                <a:rect l="T12" t="T13" r="T14" b="T15"/>
                <a:pathLst>
                  <a:path w="718" h="729">
                    <a:moveTo>
                      <a:pt x="718" y="0"/>
                    </a:moveTo>
                    <a:lnTo>
                      <a:pt x="718" y="522"/>
                    </a:lnTo>
                    <a:lnTo>
                      <a:pt x="0" y="522"/>
                    </a:lnTo>
                    <a:lnTo>
                      <a:pt x="0" y="729"/>
                    </a:lnTo>
                  </a:path>
                </a:pathLst>
              </a:custGeom>
              <a:noFill/>
              <a:ln w="25400">
                <a:solidFill>
                  <a:srgbClr val="84004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312" name="Freeform 163"/>
              <p:cNvSpPr>
                <a:spLocks/>
              </p:cNvSpPr>
              <p:nvPr/>
            </p:nvSpPr>
            <p:spPr bwMode="auto">
              <a:xfrm>
                <a:off x="1657" y="3574"/>
                <a:ext cx="86" cy="85"/>
              </a:xfrm>
              <a:custGeom>
                <a:avLst/>
                <a:gdLst>
                  <a:gd name="T0" fmla="*/ 0 w 86"/>
                  <a:gd name="T1" fmla="*/ 0 h 85"/>
                  <a:gd name="T2" fmla="*/ 44 w 86"/>
                  <a:gd name="T3" fmla="*/ 85 h 85"/>
                  <a:gd name="T4" fmla="*/ 86 w 86"/>
                  <a:gd name="T5" fmla="*/ 0 h 85"/>
                  <a:gd name="T6" fmla="*/ 0 w 86"/>
                  <a:gd name="T7" fmla="*/ 0 h 85"/>
                  <a:gd name="T8" fmla="*/ 0 60000 65536"/>
                  <a:gd name="T9" fmla="*/ 0 60000 65536"/>
                  <a:gd name="T10" fmla="*/ 0 60000 65536"/>
                  <a:gd name="T11" fmla="*/ 0 60000 65536"/>
                  <a:gd name="T12" fmla="*/ 0 w 86"/>
                  <a:gd name="T13" fmla="*/ 0 h 85"/>
                  <a:gd name="T14" fmla="*/ 86 w 86"/>
                  <a:gd name="T15" fmla="*/ 85 h 85"/>
                </a:gdLst>
                <a:ahLst/>
                <a:cxnLst>
                  <a:cxn ang="T8">
                    <a:pos x="T0" y="T1"/>
                  </a:cxn>
                  <a:cxn ang="T9">
                    <a:pos x="T2" y="T3"/>
                  </a:cxn>
                  <a:cxn ang="T10">
                    <a:pos x="T4" y="T5"/>
                  </a:cxn>
                  <a:cxn ang="T11">
                    <a:pos x="T6" y="T7"/>
                  </a:cxn>
                </a:cxnLst>
                <a:rect l="T12" t="T13" r="T14" b="T15"/>
                <a:pathLst>
                  <a:path w="86" h="85">
                    <a:moveTo>
                      <a:pt x="0" y="0"/>
                    </a:moveTo>
                    <a:lnTo>
                      <a:pt x="44" y="85"/>
                    </a:lnTo>
                    <a:lnTo>
                      <a:pt x="86" y="0"/>
                    </a:lnTo>
                    <a:lnTo>
                      <a:pt x="0" y="0"/>
                    </a:lnTo>
                    <a:close/>
                  </a:path>
                </a:pathLst>
              </a:custGeom>
              <a:solidFill>
                <a:srgbClr val="8400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13" name="Freeform 164"/>
              <p:cNvSpPr>
                <a:spLocks/>
              </p:cNvSpPr>
              <p:nvPr/>
            </p:nvSpPr>
            <p:spPr bwMode="auto">
              <a:xfrm>
                <a:off x="1693" y="2841"/>
                <a:ext cx="718" cy="729"/>
              </a:xfrm>
              <a:custGeom>
                <a:avLst/>
                <a:gdLst>
                  <a:gd name="T0" fmla="*/ 718 w 718"/>
                  <a:gd name="T1" fmla="*/ 0 h 729"/>
                  <a:gd name="T2" fmla="*/ 718 w 718"/>
                  <a:gd name="T3" fmla="*/ 522 h 729"/>
                  <a:gd name="T4" fmla="*/ 0 w 718"/>
                  <a:gd name="T5" fmla="*/ 522 h 729"/>
                  <a:gd name="T6" fmla="*/ 0 w 718"/>
                  <a:gd name="T7" fmla="*/ 729 h 729"/>
                  <a:gd name="T8" fmla="*/ 0 60000 65536"/>
                  <a:gd name="T9" fmla="*/ 0 60000 65536"/>
                  <a:gd name="T10" fmla="*/ 0 60000 65536"/>
                  <a:gd name="T11" fmla="*/ 0 60000 65536"/>
                  <a:gd name="T12" fmla="*/ 0 w 718"/>
                  <a:gd name="T13" fmla="*/ 0 h 729"/>
                  <a:gd name="T14" fmla="*/ 718 w 718"/>
                  <a:gd name="T15" fmla="*/ 729 h 729"/>
                </a:gdLst>
                <a:ahLst/>
                <a:cxnLst>
                  <a:cxn ang="T8">
                    <a:pos x="T0" y="T1"/>
                  </a:cxn>
                  <a:cxn ang="T9">
                    <a:pos x="T2" y="T3"/>
                  </a:cxn>
                  <a:cxn ang="T10">
                    <a:pos x="T4" y="T5"/>
                  </a:cxn>
                  <a:cxn ang="T11">
                    <a:pos x="T6" y="T7"/>
                  </a:cxn>
                </a:cxnLst>
                <a:rect l="T12" t="T13" r="T14" b="T15"/>
                <a:pathLst>
                  <a:path w="718" h="729">
                    <a:moveTo>
                      <a:pt x="718" y="0"/>
                    </a:moveTo>
                    <a:lnTo>
                      <a:pt x="718" y="522"/>
                    </a:lnTo>
                    <a:lnTo>
                      <a:pt x="0" y="522"/>
                    </a:lnTo>
                    <a:lnTo>
                      <a:pt x="0" y="729"/>
                    </a:lnTo>
                  </a:path>
                </a:pathLst>
              </a:custGeom>
              <a:noFill/>
              <a:ln w="25400">
                <a:solidFill>
                  <a:srgbClr val="DC008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314" name="Freeform 165"/>
              <p:cNvSpPr>
                <a:spLocks/>
              </p:cNvSpPr>
              <p:nvPr/>
            </p:nvSpPr>
            <p:spPr bwMode="auto">
              <a:xfrm>
                <a:off x="1649" y="3566"/>
                <a:ext cx="86" cy="85"/>
              </a:xfrm>
              <a:custGeom>
                <a:avLst/>
                <a:gdLst>
                  <a:gd name="T0" fmla="*/ 0 w 86"/>
                  <a:gd name="T1" fmla="*/ 0 h 85"/>
                  <a:gd name="T2" fmla="*/ 44 w 86"/>
                  <a:gd name="T3" fmla="*/ 85 h 85"/>
                  <a:gd name="T4" fmla="*/ 86 w 86"/>
                  <a:gd name="T5" fmla="*/ 0 h 85"/>
                  <a:gd name="T6" fmla="*/ 0 w 86"/>
                  <a:gd name="T7" fmla="*/ 0 h 85"/>
                  <a:gd name="T8" fmla="*/ 0 60000 65536"/>
                  <a:gd name="T9" fmla="*/ 0 60000 65536"/>
                  <a:gd name="T10" fmla="*/ 0 60000 65536"/>
                  <a:gd name="T11" fmla="*/ 0 60000 65536"/>
                  <a:gd name="T12" fmla="*/ 0 w 86"/>
                  <a:gd name="T13" fmla="*/ 0 h 85"/>
                  <a:gd name="T14" fmla="*/ 86 w 86"/>
                  <a:gd name="T15" fmla="*/ 85 h 85"/>
                </a:gdLst>
                <a:ahLst/>
                <a:cxnLst>
                  <a:cxn ang="T8">
                    <a:pos x="T0" y="T1"/>
                  </a:cxn>
                  <a:cxn ang="T9">
                    <a:pos x="T2" y="T3"/>
                  </a:cxn>
                  <a:cxn ang="T10">
                    <a:pos x="T4" y="T5"/>
                  </a:cxn>
                  <a:cxn ang="T11">
                    <a:pos x="T6" y="T7"/>
                  </a:cxn>
                </a:cxnLst>
                <a:rect l="T12" t="T13" r="T14" b="T15"/>
                <a:pathLst>
                  <a:path w="86" h="85">
                    <a:moveTo>
                      <a:pt x="0" y="0"/>
                    </a:moveTo>
                    <a:lnTo>
                      <a:pt x="44" y="85"/>
                    </a:lnTo>
                    <a:lnTo>
                      <a:pt x="86" y="0"/>
                    </a:lnTo>
                    <a:lnTo>
                      <a:pt x="0" y="0"/>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82" name="Group 166"/>
            <p:cNvGrpSpPr>
              <a:grpSpLocks/>
            </p:cNvGrpSpPr>
            <p:nvPr/>
          </p:nvGrpSpPr>
          <p:grpSpPr bwMode="auto">
            <a:xfrm>
              <a:off x="3375" y="3198"/>
              <a:ext cx="101" cy="475"/>
              <a:chOff x="3375" y="3198"/>
              <a:chExt cx="101" cy="475"/>
            </a:xfrm>
          </p:grpSpPr>
          <p:sp>
            <p:nvSpPr>
              <p:cNvPr id="303" name="Freeform 167"/>
              <p:cNvSpPr>
                <a:spLocks/>
              </p:cNvSpPr>
              <p:nvPr/>
            </p:nvSpPr>
            <p:spPr bwMode="auto">
              <a:xfrm>
                <a:off x="3408" y="3198"/>
                <a:ext cx="18" cy="378"/>
              </a:xfrm>
              <a:custGeom>
                <a:avLst/>
                <a:gdLst>
                  <a:gd name="T0" fmla="*/ 16 w 18"/>
                  <a:gd name="T1" fmla="*/ 0 h 378"/>
                  <a:gd name="T2" fmla="*/ 0 w 18"/>
                  <a:gd name="T3" fmla="*/ 0 h 378"/>
                  <a:gd name="T4" fmla="*/ 2 w 18"/>
                  <a:gd name="T5" fmla="*/ 378 h 378"/>
                  <a:gd name="T6" fmla="*/ 18 w 18"/>
                  <a:gd name="T7" fmla="*/ 378 h 378"/>
                  <a:gd name="T8" fmla="*/ 16 w 18"/>
                  <a:gd name="T9" fmla="*/ 0 h 378"/>
                  <a:gd name="T10" fmla="*/ 0 60000 65536"/>
                  <a:gd name="T11" fmla="*/ 0 60000 65536"/>
                  <a:gd name="T12" fmla="*/ 0 60000 65536"/>
                  <a:gd name="T13" fmla="*/ 0 60000 65536"/>
                  <a:gd name="T14" fmla="*/ 0 60000 65536"/>
                  <a:gd name="T15" fmla="*/ 0 w 18"/>
                  <a:gd name="T16" fmla="*/ 0 h 378"/>
                  <a:gd name="T17" fmla="*/ 18 w 18"/>
                  <a:gd name="T18" fmla="*/ 378 h 378"/>
                </a:gdLst>
                <a:ahLst/>
                <a:cxnLst>
                  <a:cxn ang="T10">
                    <a:pos x="T0" y="T1"/>
                  </a:cxn>
                  <a:cxn ang="T11">
                    <a:pos x="T2" y="T3"/>
                  </a:cxn>
                  <a:cxn ang="T12">
                    <a:pos x="T4" y="T5"/>
                  </a:cxn>
                  <a:cxn ang="T13">
                    <a:pos x="T6" y="T7"/>
                  </a:cxn>
                  <a:cxn ang="T14">
                    <a:pos x="T8" y="T9"/>
                  </a:cxn>
                </a:cxnLst>
                <a:rect l="T15" t="T16" r="T17" b="T18"/>
                <a:pathLst>
                  <a:path w="18" h="378">
                    <a:moveTo>
                      <a:pt x="16" y="0"/>
                    </a:moveTo>
                    <a:lnTo>
                      <a:pt x="0" y="0"/>
                    </a:lnTo>
                    <a:lnTo>
                      <a:pt x="2" y="378"/>
                    </a:lnTo>
                    <a:lnTo>
                      <a:pt x="18" y="378"/>
                    </a:lnTo>
                    <a:lnTo>
                      <a:pt x="16" y="0"/>
                    </a:lnTo>
                    <a:close/>
                  </a:path>
                </a:pathLst>
              </a:custGeom>
              <a:solidFill>
                <a:srgbClr val="EA66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04" name="Freeform 168"/>
              <p:cNvSpPr>
                <a:spLocks/>
              </p:cNvSpPr>
              <p:nvPr/>
            </p:nvSpPr>
            <p:spPr bwMode="auto">
              <a:xfrm>
                <a:off x="3375" y="3572"/>
                <a:ext cx="85" cy="85"/>
              </a:xfrm>
              <a:custGeom>
                <a:avLst/>
                <a:gdLst>
                  <a:gd name="T0" fmla="*/ 0 w 85"/>
                  <a:gd name="T1" fmla="*/ 0 h 85"/>
                  <a:gd name="T2" fmla="*/ 43 w 85"/>
                  <a:gd name="T3" fmla="*/ 85 h 85"/>
                  <a:gd name="T4" fmla="*/ 85 w 85"/>
                  <a:gd name="T5" fmla="*/ 0 h 85"/>
                  <a:gd name="T6" fmla="*/ 0 w 85"/>
                  <a:gd name="T7" fmla="*/ 0 h 85"/>
                  <a:gd name="T8" fmla="*/ 0 60000 65536"/>
                  <a:gd name="T9" fmla="*/ 0 60000 65536"/>
                  <a:gd name="T10" fmla="*/ 0 60000 65536"/>
                  <a:gd name="T11" fmla="*/ 0 60000 65536"/>
                  <a:gd name="T12" fmla="*/ 0 w 85"/>
                  <a:gd name="T13" fmla="*/ 0 h 85"/>
                  <a:gd name="T14" fmla="*/ 85 w 85"/>
                  <a:gd name="T15" fmla="*/ 85 h 85"/>
                </a:gdLst>
                <a:ahLst/>
                <a:cxnLst>
                  <a:cxn ang="T8">
                    <a:pos x="T0" y="T1"/>
                  </a:cxn>
                  <a:cxn ang="T9">
                    <a:pos x="T2" y="T3"/>
                  </a:cxn>
                  <a:cxn ang="T10">
                    <a:pos x="T4" y="T5"/>
                  </a:cxn>
                  <a:cxn ang="T11">
                    <a:pos x="T6" y="T7"/>
                  </a:cxn>
                </a:cxnLst>
                <a:rect l="T12" t="T13" r="T14" b="T15"/>
                <a:pathLst>
                  <a:path w="85" h="85">
                    <a:moveTo>
                      <a:pt x="0" y="0"/>
                    </a:moveTo>
                    <a:lnTo>
                      <a:pt x="43" y="85"/>
                    </a:lnTo>
                    <a:lnTo>
                      <a:pt x="85" y="0"/>
                    </a:lnTo>
                    <a:lnTo>
                      <a:pt x="0" y="0"/>
                    </a:lnTo>
                    <a:close/>
                  </a:path>
                </a:pathLst>
              </a:custGeom>
              <a:solidFill>
                <a:srgbClr val="EA66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05" name="Freeform 169"/>
              <p:cNvSpPr>
                <a:spLocks/>
              </p:cNvSpPr>
              <p:nvPr/>
            </p:nvSpPr>
            <p:spPr bwMode="auto">
              <a:xfrm>
                <a:off x="3424" y="3214"/>
                <a:ext cx="18" cy="378"/>
              </a:xfrm>
              <a:custGeom>
                <a:avLst/>
                <a:gdLst>
                  <a:gd name="T0" fmla="*/ 16 w 18"/>
                  <a:gd name="T1" fmla="*/ 0 h 378"/>
                  <a:gd name="T2" fmla="*/ 0 w 18"/>
                  <a:gd name="T3" fmla="*/ 0 h 378"/>
                  <a:gd name="T4" fmla="*/ 2 w 18"/>
                  <a:gd name="T5" fmla="*/ 378 h 378"/>
                  <a:gd name="T6" fmla="*/ 18 w 18"/>
                  <a:gd name="T7" fmla="*/ 378 h 378"/>
                  <a:gd name="T8" fmla="*/ 16 w 18"/>
                  <a:gd name="T9" fmla="*/ 0 h 378"/>
                  <a:gd name="T10" fmla="*/ 0 60000 65536"/>
                  <a:gd name="T11" fmla="*/ 0 60000 65536"/>
                  <a:gd name="T12" fmla="*/ 0 60000 65536"/>
                  <a:gd name="T13" fmla="*/ 0 60000 65536"/>
                  <a:gd name="T14" fmla="*/ 0 60000 65536"/>
                  <a:gd name="T15" fmla="*/ 0 w 18"/>
                  <a:gd name="T16" fmla="*/ 0 h 378"/>
                  <a:gd name="T17" fmla="*/ 18 w 18"/>
                  <a:gd name="T18" fmla="*/ 378 h 378"/>
                </a:gdLst>
                <a:ahLst/>
                <a:cxnLst>
                  <a:cxn ang="T10">
                    <a:pos x="T0" y="T1"/>
                  </a:cxn>
                  <a:cxn ang="T11">
                    <a:pos x="T2" y="T3"/>
                  </a:cxn>
                  <a:cxn ang="T12">
                    <a:pos x="T4" y="T5"/>
                  </a:cxn>
                  <a:cxn ang="T13">
                    <a:pos x="T6" y="T7"/>
                  </a:cxn>
                  <a:cxn ang="T14">
                    <a:pos x="T8" y="T9"/>
                  </a:cxn>
                </a:cxnLst>
                <a:rect l="T15" t="T16" r="T17" b="T18"/>
                <a:pathLst>
                  <a:path w="18" h="378">
                    <a:moveTo>
                      <a:pt x="16" y="0"/>
                    </a:moveTo>
                    <a:lnTo>
                      <a:pt x="0" y="0"/>
                    </a:lnTo>
                    <a:lnTo>
                      <a:pt x="2" y="378"/>
                    </a:lnTo>
                    <a:lnTo>
                      <a:pt x="18" y="378"/>
                    </a:lnTo>
                    <a:lnTo>
                      <a:pt x="16" y="0"/>
                    </a:lnTo>
                    <a:close/>
                  </a:path>
                </a:pathLst>
              </a:custGeom>
              <a:solidFill>
                <a:srgbClr val="8400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06" name="Freeform 170"/>
              <p:cNvSpPr>
                <a:spLocks/>
              </p:cNvSpPr>
              <p:nvPr/>
            </p:nvSpPr>
            <p:spPr bwMode="auto">
              <a:xfrm>
                <a:off x="3391" y="3588"/>
                <a:ext cx="85" cy="85"/>
              </a:xfrm>
              <a:custGeom>
                <a:avLst/>
                <a:gdLst>
                  <a:gd name="T0" fmla="*/ 0 w 85"/>
                  <a:gd name="T1" fmla="*/ 0 h 85"/>
                  <a:gd name="T2" fmla="*/ 43 w 85"/>
                  <a:gd name="T3" fmla="*/ 85 h 85"/>
                  <a:gd name="T4" fmla="*/ 85 w 85"/>
                  <a:gd name="T5" fmla="*/ 0 h 85"/>
                  <a:gd name="T6" fmla="*/ 0 w 85"/>
                  <a:gd name="T7" fmla="*/ 0 h 85"/>
                  <a:gd name="T8" fmla="*/ 0 60000 65536"/>
                  <a:gd name="T9" fmla="*/ 0 60000 65536"/>
                  <a:gd name="T10" fmla="*/ 0 60000 65536"/>
                  <a:gd name="T11" fmla="*/ 0 60000 65536"/>
                  <a:gd name="T12" fmla="*/ 0 w 85"/>
                  <a:gd name="T13" fmla="*/ 0 h 85"/>
                  <a:gd name="T14" fmla="*/ 85 w 85"/>
                  <a:gd name="T15" fmla="*/ 85 h 85"/>
                </a:gdLst>
                <a:ahLst/>
                <a:cxnLst>
                  <a:cxn ang="T8">
                    <a:pos x="T0" y="T1"/>
                  </a:cxn>
                  <a:cxn ang="T9">
                    <a:pos x="T2" y="T3"/>
                  </a:cxn>
                  <a:cxn ang="T10">
                    <a:pos x="T4" y="T5"/>
                  </a:cxn>
                  <a:cxn ang="T11">
                    <a:pos x="T6" y="T7"/>
                  </a:cxn>
                </a:cxnLst>
                <a:rect l="T12" t="T13" r="T14" b="T15"/>
                <a:pathLst>
                  <a:path w="85" h="85">
                    <a:moveTo>
                      <a:pt x="0" y="0"/>
                    </a:moveTo>
                    <a:lnTo>
                      <a:pt x="43" y="85"/>
                    </a:lnTo>
                    <a:lnTo>
                      <a:pt x="85" y="0"/>
                    </a:lnTo>
                    <a:lnTo>
                      <a:pt x="0" y="0"/>
                    </a:lnTo>
                    <a:close/>
                  </a:path>
                </a:pathLst>
              </a:custGeom>
              <a:solidFill>
                <a:srgbClr val="8400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07" name="Freeform 171"/>
              <p:cNvSpPr>
                <a:spLocks/>
              </p:cNvSpPr>
              <p:nvPr/>
            </p:nvSpPr>
            <p:spPr bwMode="auto">
              <a:xfrm>
                <a:off x="3416" y="3206"/>
                <a:ext cx="18" cy="378"/>
              </a:xfrm>
              <a:custGeom>
                <a:avLst/>
                <a:gdLst>
                  <a:gd name="T0" fmla="*/ 16 w 18"/>
                  <a:gd name="T1" fmla="*/ 0 h 378"/>
                  <a:gd name="T2" fmla="*/ 0 w 18"/>
                  <a:gd name="T3" fmla="*/ 0 h 378"/>
                  <a:gd name="T4" fmla="*/ 2 w 18"/>
                  <a:gd name="T5" fmla="*/ 378 h 378"/>
                  <a:gd name="T6" fmla="*/ 18 w 18"/>
                  <a:gd name="T7" fmla="*/ 378 h 378"/>
                  <a:gd name="T8" fmla="*/ 16 w 18"/>
                  <a:gd name="T9" fmla="*/ 0 h 378"/>
                  <a:gd name="T10" fmla="*/ 0 60000 65536"/>
                  <a:gd name="T11" fmla="*/ 0 60000 65536"/>
                  <a:gd name="T12" fmla="*/ 0 60000 65536"/>
                  <a:gd name="T13" fmla="*/ 0 60000 65536"/>
                  <a:gd name="T14" fmla="*/ 0 60000 65536"/>
                  <a:gd name="T15" fmla="*/ 0 w 18"/>
                  <a:gd name="T16" fmla="*/ 0 h 378"/>
                  <a:gd name="T17" fmla="*/ 18 w 18"/>
                  <a:gd name="T18" fmla="*/ 378 h 378"/>
                </a:gdLst>
                <a:ahLst/>
                <a:cxnLst>
                  <a:cxn ang="T10">
                    <a:pos x="T0" y="T1"/>
                  </a:cxn>
                  <a:cxn ang="T11">
                    <a:pos x="T2" y="T3"/>
                  </a:cxn>
                  <a:cxn ang="T12">
                    <a:pos x="T4" y="T5"/>
                  </a:cxn>
                  <a:cxn ang="T13">
                    <a:pos x="T6" y="T7"/>
                  </a:cxn>
                  <a:cxn ang="T14">
                    <a:pos x="T8" y="T9"/>
                  </a:cxn>
                </a:cxnLst>
                <a:rect l="T15" t="T16" r="T17" b="T18"/>
                <a:pathLst>
                  <a:path w="18" h="378">
                    <a:moveTo>
                      <a:pt x="16" y="0"/>
                    </a:moveTo>
                    <a:lnTo>
                      <a:pt x="0" y="0"/>
                    </a:lnTo>
                    <a:lnTo>
                      <a:pt x="2" y="378"/>
                    </a:lnTo>
                    <a:lnTo>
                      <a:pt x="18" y="378"/>
                    </a:lnTo>
                    <a:lnTo>
                      <a:pt x="16" y="0"/>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08" name="Freeform 172"/>
              <p:cNvSpPr>
                <a:spLocks/>
              </p:cNvSpPr>
              <p:nvPr/>
            </p:nvSpPr>
            <p:spPr bwMode="auto">
              <a:xfrm>
                <a:off x="3383" y="3580"/>
                <a:ext cx="85" cy="85"/>
              </a:xfrm>
              <a:custGeom>
                <a:avLst/>
                <a:gdLst>
                  <a:gd name="T0" fmla="*/ 0 w 85"/>
                  <a:gd name="T1" fmla="*/ 0 h 85"/>
                  <a:gd name="T2" fmla="*/ 43 w 85"/>
                  <a:gd name="T3" fmla="*/ 85 h 85"/>
                  <a:gd name="T4" fmla="*/ 85 w 85"/>
                  <a:gd name="T5" fmla="*/ 0 h 85"/>
                  <a:gd name="T6" fmla="*/ 0 w 85"/>
                  <a:gd name="T7" fmla="*/ 0 h 85"/>
                  <a:gd name="T8" fmla="*/ 0 60000 65536"/>
                  <a:gd name="T9" fmla="*/ 0 60000 65536"/>
                  <a:gd name="T10" fmla="*/ 0 60000 65536"/>
                  <a:gd name="T11" fmla="*/ 0 60000 65536"/>
                  <a:gd name="T12" fmla="*/ 0 w 85"/>
                  <a:gd name="T13" fmla="*/ 0 h 85"/>
                  <a:gd name="T14" fmla="*/ 85 w 85"/>
                  <a:gd name="T15" fmla="*/ 85 h 85"/>
                </a:gdLst>
                <a:ahLst/>
                <a:cxnLst>
                  <a:cxn ang="T8">
                    <a:pos x="T0" y="T1"/>
                  </a:cxn>
                  <a:cxn ang="T9">
                    <a:pos x="T2" y="T3"/>
                  </a:cxn>
                  <a:cxn ang="T10">
                    <a:pos x="T4" y="T5"/>
                  </a:cxn>
                  <a:cxn ang="T11">
                    <a:pos x="T6" y="T7"/>
                  </a:cxn>
                </a:cxnLst>
                <a:rect l="T12" t="T13" r="T14" b="T15"/>
                <a:pathLst>
                  <a:path w="85" h="85">
                    <a:moveTo>
                      <a:pt x="0" y="0"/>
                    </a:moveTo>
                    <a:lnTo>
                      <a:pt x="43" y="85"/>
                    </a:lnTo>
                    <a:lnTo>
                      <a:pt x="85" y="0"/>
                    </a:lnTo>
                    <a:lnTo>
                      <a:pt x="0" y="0"/>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83" name="Group 173"/>
            <p:cNvGrpSpPr>
              <a:grpSpLocks/>
            </p:cNvGrpSpPr>
            <p:nvPr/>
          </p:nvGrpSpPr>
          <p:grpSpPr bwMode="auto">
            <a:xfrm>
              <a:off x="2186" y="3858"/>
              <a:ext cx="522" cy="330"/>
              <a:chOff x="2186" y="3858"/>
              <a:chExt cx="522" cy="330"/>
            </a:xfrm>
          </p:grpSpPr>
          <p:sp>
            <p:nvSpPr>
              <p:cNvPr id="242" name="Freeform 174"/>
              <p:cNvSpPr>
                <a:spLocks/>
              </p:cNvSpPr>
              <p:nvPr/>
            </p:nvSpPr>
            <p:spPr bwMode="auto">
              <a:xfrm>
                <a:off x="2579" y="3872"/>
                <a:ext cx="58" cy="57"/>
              </a:xfrm>
              <a:custGeom>
                <a:avLst/>
                <a:gdLst>
                  <a:gd name="T0" fmla="*/ 58 w 58"/>
                  <a:gd name="T1" fmla="*/ 2 h 57"/>
                  <a:gd name="T2" fmla="*/ 52 w 58"/>
                  <a:gd name="T3" fmla="*/ 4 h 57"/>
                  <a:gd name="T4" fmla="*/ 46 w 58"/>
                  <a:gd name="T5" fmla="*/ 10 h 57"/>
                  <a:gd name="T6" fmla="*/ 40 w 58"/>
                  <a:gd name="T7" fmla="*/ 18 h 57"/>
                  <a:gd name="T8" fmla="*/ 34 w 58"/>
                  <a:gd name="T9" fmla="*/ 30 h 57"/>
                  <a:gd name="T10" fmla="*/ 32 w 58"/>
                  <a:gd name="T11" fmla="*/ 39 h 57"/>
                  <a:gd name="T12" fmla="*/ 32 w 58"/>
                  <a:gd name="T13" fmla="*/ 57 h 57"/>
                  <a:gd name="T14" fmla="*/ 0 w 58"/>
                  <a:gd name="T15" fmla="*/ 51 h 57"/>
                  <a:gd name="T16" fmla="*/ 30 w 58"/>
                  <a:gd name="T17" fmla="*/ 0 h 57"/>
                  <a:gd name="T18" fmla="*/ 58 w 58"/>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7"/>
                  <a:gd name="T32" fmla="*/ 58 w 58"/>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7">
                    <a:moveTo>
                      <a:pt x="58" y="2"/>
                    </a:moveTo>
                    <a:lnTo>
                      <a:pt x="52" y="4"/>
                    </a:lnTo>
                    <a:lnTo>
                      <a:pt x="46" y="10"/>
                    </a:lnTo>
                    <a:lnTo>
                      <a:pt x="40" y="18"/>
                    </a:lnTo>
                    <a:lnTo>
                      <a:pt x="34" y="30"/>
                    </a:lnTo>
                    <a:lnTo>
                      <a:pt x="32" y="39"/>
                    </a:lnTo>
                    <a:lnTo>
                      <a:pt x="32" y="57"/>
                    </a:lnTo>
                    <a:lnTo>
                      <a:pt x="0" y="51"/>
                    </a:lnTo>
                    <a:lnTo>
                      <a:pt x="30" y="0"/>
                    </a:lnTo>
                    <a:lnTo>
                      <a:pt x="5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43" name="Freeform 175"/>
              <p:cNvSpPr>
                <a:spLocks/>
              </p:cNvSpPr>
              <p:nvPr/>
            </p:nvSpPr>
            <p:spPr bwMode="auto">
              <a:xfrm>
                <a:off x="2609" y="3878"/>
                <a:ext cx="42" cy="59"/>
              </a:xfrm>
              <a:custGeom>
                <a:avLst/>
                <a:gdLst>
                  <a:gd name="T0" fmla="*/ 28 w 42"/>
                  <a:gd name="T1" fmla="*/ 0 h 59"/>
                  <a:gd name="T2" fmla="*/ 34 w 42"/>
                  <a:gd name="T3" fmla="*/ 2 h 59"/>
                  <a:gd name="T4" fmla="*/ 36 w 42"/>
                  <a:gd name="T5" fmla="*/ 6 h 59"/>
                  <a:gd name="T6" fmla="*/ 40 w 42"/>
                  <a:gd name="T7" fmla="*/ 12 h 59"/>
                  <a:gd name="T8" fmla="*/ 40 w 42"/>
                  <a:gd name="T9" fmla="*/ 20 h 59"/>
                  <a:gd name="T10" fmla="*/ 42 w 42"/>
                  <a:gd name="T11" fmla="*/ 26 h 59"/>
                  <a:gd name="T12" fmla="*/ 42 w 42"/>
                  <a:gd name="T13" fmla="*/ 37 h 59"/>
                  <a:gd name="T14" fmla="*/ 42 w 42"/>
                  <a:gd name="T15" fmla="*/ 43 h 59"/>
                  <a:gd name="T16" fmla="*/ 40 w 42"/>
                  <a:gd name="T17" fmla="*/ 49 h 59"/>
                  <a:gd name="T18" fmla="*/ 38 w 42"/>
                  <a:gd name="T19" fmla="*/ 53 h 59"/>
                  <a:gd name="T20" fmla="*/ 36 w 42"/>
                  <a:gd name="T21" fmla="*/ 59 h 59"/>
                  <a:gd name="T22" fmla="*/ 0 w 42"/>
                  <a:gd name="T23" fmla="*/ 55 h 59"/>
                  <a:gd name="T24" fmla="*/ 0 w 42"/>
                  <a:gd name="T25" fmla="*/ 47 h 59"/>
                  <a:gd name="T26" fmla="*/ 0 w 42"/>
                  <a:gd name="T27" fmla="*/ 35 h 59"/>
                  <a:gd name="T28" fmla="*/ 4 w 42"/>
                  <a:gd name="T29" fmla="*/ 26 h 59"/>
                  <a:gd name="T30" fmla="*/ 8 w 42"/>
                  <a:gd name="T31" fmla="*/ 16 h 59"/>
                  <a:gd name="T32" fmla="*/ 14 w 42"/>
                  <a:gd name="T33" fmla="*/ 8 h 59"/>
                  <a:gd name="T34" fmla="*/ 18 w 42"/>
                  <a:gd name="T35" fmla="*/ 2 h 59"/>
                  <a:gd name="T36" fmla="*/ 28 w 42"/>
                  <a:gd name="T37" fmla="*/ 0 h 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59"/>
                  <a:gd name="T59" fmla="*/ 42 w 42"/>
                  <a:gd name="T60" fmla="*/ 59 h 5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59">
                    <a:moveTo>
                      <a:pt x="28" y="0"/>
                    </a:moveTo>
                    <a:lnTo>
                      <a:pt x="34" y="2"/>
                    </a:lnTo>
                    <a:lnTo>
                      <a:pt x="36" y="6"/>
                    </a:lnTo>
                    <a:lnTo>
                      <a:pt x="40" y="12"/>
                    </a:lnTo>
                    <a:lnTo>
                      <a:pt x="40" y="20"/>
                    </a:lnTo>
                    <a:lnTo>
                      <a:pt x="42" y="26"/>
                    </a:lnTo>
                    <a:lnTo>
                      <a:pt x="42" y="37"/>
                    </a:lnTo>
                    <a:lnTo>
                      <a:pt x="42" y="43"/>
                    </a:lnTo>
                    <a:lnTo>
                      <a:pt x="40" y="49"/>
                    </a:lnTo>
                    <a:lnTo>
                      <a:pt x="38" y="53"/>
                    </a:lnTo>
                    <a:lnTo>
                      <a:pt x="36" y="59"/>
                    </a:lnTo>
                    <a:lnTo>
                      <a:pt x="0" y="55"/>
                    </a:lnTo>
                    <a:lnTo>
                      <a:pt x="0" y="47"/>
                    </a:lnTo>
                    <a:lnTo>
                      <a:pt x="0" y="35"/>
                    </a:lnTo>
                    <a:lnTo>
                      <a:pt x="4" y="26"/>
                    </a:lnTo>
                    <a:lnTo>
                      <a:pt x="8" y="16"/>
                    </a:lnTo>
                    <a:lnTo>
                      <a:pt x="14" y="8"/>
                    </a:lnTo>
                    <a:lnTo>
                      <a:pt x="18" y="2"/>
                    </a:lnTo>
                    <a:lnTo>
                      <a:pt x="28"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44" name="Freeform 176"/>
              <p:cNvSpPr>
                <a:spLocks/>
              </p:cNvSpPr>
              <p:nvPr/>
            </p:nvSpPr>
            <p:spPr bwMode="auto">
              <a:xfrm>
                <a:off x="2621" y="3898"/>
                <a:ext cx="20" cy="35"/>
              </a:xfrm>
              <a:custGeom>
                <a:avLst/>
                <a:gdLst>
                  <a:gd name="T0" fmla="*/ 12 w 20"/>
                  <a:gd name="T1" fmla="*/ 0 h 35"/>
                  <a:gd name="T2" fmla="*/ 16 w 20"/>
                  <a:gd name="T3" fmla="*/ 0 h 35"/>
                  <a:gd name="T4" fmla="*/ 18 w 20"/>
                  <a:gd name="T5" fmla="*/ 4 h 35"/>
                  <a:gd name="T6" fmla="*/ 20 w 20"/>
                  <a:gd name="T7" fmla="*/ 10 h 35"/>
                  <a:gd name="T8" fmla="*/ 20 w 20"/>
                  <a:gd name="T9" fmla="*/ 17 h 35"/>
                  <a:gd name="T10" fmla="*/ 18 w 20"/>
                  <a:gd name="T11" fmla="*/ 23 h 35"/>
                  <a:gd name="T12" fmla="*/ 16 w 20"/>
                  <a:gd name="T13" fmla="*/ 29 h 35"/>
                  <a:gd name="T14" fmla="*/ 16 w 20"/>
                  <a:gd name="T15" fmla="*/ 35 h 35"/>
                  <a:gd name="T16" fmla="*/ 0 w 20"/>
                  <a:gd name="T17" fmla="*/ 31 h 35"/>
                  <a:gd name="T18" fmla="*/ 0 w 20"/>
                  <a:gd name="T19" fmla="*/ 25 h 35"/>
                  <a:gd name="T20" fmla="*/ 0 w 20"/>
                  <a:gd name="T21" fmla="*/ 19 h 35"/>
                  <a:gd name="T22" fmla="*/ 2 w 20"/>
                  <a:gd name="T23" fmla="*/ 12 h 35"/>
                  <a:gd name="T24" fmla="*/ 6 w 20"/>
                  <a:gd name="T25" fmla="*/ 4 h 35"/>
                  <a:gd name="T26" fmla="*/ 8 w 20"/>
                  <a:gd name="T27" fmla="*/ 0 h 35"/>
                  <a:gd name="T28" fmla="*/ 12 w 20"/>
                  <a:gd name="T29" fmla="*/ 0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35"/>
                  <a:gd name="T47" fmla="*/ 20 w 20"/>
                  <a:gd name="T48" fmla="*/ 35 h 3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35">
                    <a:moveTo>
                      <a:pt x="12" y="0"/>
                    </a:moveTo>
                    <a:lnTo>
                      <a:pt x="16" y="0"/>
                    </a:lnTo>
                    <a:lnTo>
                      <a:pt x="18" y="4"/>
                    </a:lnTo>
                    <a:lnTo>
                      <a:pt x="20" y="10"/>
                    </a:lnTo>
                    <a:lnTo>
                      <a:pt x="20" y="17"/>
                    </a:lnTo>
                    <a:lnTo>
                      <a:pt x="18" y="23"/>
                    </a:lnTo>
                    <a:lnTo>
                      <a:pt x="16" y="29"/>
                    </a:lnTo>
                    <a:lnTo>
                      <a:pt x="16" y="35"/>
                    </a:lnTo>
                    <a:lnTo>
                      <a:pt x="0" y="31"/>
                    </a:lnTo>
                    <a:lnTo>
                      <a:pt x="0" y="25"/>
                    </a:lnTo>
                    <a:lnTo>
                      <a:pt x="0" y="19"/>
                    </a:lnTo>
                    <a:lnTo>
                      <a:pt x="2" y="12"/>
                    </a:lnTo>
                    <a:lnTo>
                      <a:pt x="6" y="4"/>
                    </a:lnTo>
                    <a:lnTo>
                      <a:pt x="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45" name="Freeform 177"/>
              <p:cNvSpPr>
                <a:spLocks/>
              </p:cNvSpPr>
              <p:nvPr/>
            </p:nvSpPr>
            <p:spPr bwMode="auto">
              <a:xfrm>
                <a:off x="2585" y="3910"/>
                <a:ext cx="24" cy="19"/>
              </a:xfrm>
              <a:custGeom>
                <a:avLst/>
                <a:gdLst>
                  <a:gd name="T0" fmla="*/ 24 w 24"/>
                  <a:gd name="T1" fmla="*/ 1 h 19"/>
                  <a:gd name="T2" fmla="*/ 24 w 24"/>
                  <a:gd name="T3" fmla="*/ 5 h 19"/>
                  <a:gd name="T4" fmla="*/ 22 w 24"/>
                  <a:gd name="T5" fmla="*/ 13 h 19"/>
                  <a:gd name="T6" fmla="*/ 22 w 24"/>
                  <a:gd name="T7" fmla="*/ 19 h 19"/>
                  <a:gd name="T8" fmla="*/ 0 w 24"/>
                  <a:gd name="T9" fmla="*/ 17 h 19"/>
                  <a:gd name="T10" fmla="*/ 4 w 24"/>
                  <a:gd name="T11" fmla="*/ 0 h 19"/>
                  <a:gd name="T12" fmla="*/ 24 w 24"/>
                  <a:gd name="T13" fmla="*/ 1 h 19"/>
                  <a:gd name="T14" fmla="*/ 0 60000 65536"/>
                  <a:gd name="T15" fmla="*/ 0 60000 65536"/>
                  <a:gd name="T16" fmla="*/ 0 60000 65536"/>
                  <a:gd name="T17" fmla="*/ 0 60000 65536"/>
                  <a:gd name="T18" fmla="*/ 0 60000 65536"/>
                  <a:gd name="T19" fmla="*/ 0 60000 65536"/>
                  <a:gd name="T20" fmla="*/ 0 60000 65536"/>
                  <a:gd name="T21" fmla="*/ 0 w 24"/>
                  <a:gd name="T22" fmla="*/ 0 h 19"/>
                  <a:gd name="T23" fmla="*/ 24 w 24"/>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9">
                    <a:moveTo>
                      <a:pt x="24" y="1"/>
                    </a:moveTo>
                    <a:lnTo>
                      <a:pt x="24" y="5"/>
                    </a:lnTo>
                    <a:lnTo>
                      <a:pt x="22" y="13"/>
                    </a:lnTo>
                    <a:lnTo>
                      <a:pt x="22" y="19"/>
                    </a:lnTo>
                    <a:lnTo>
                      <a:pt x="0" y="17"/>
                    </a:lnTo>
                    <a:lnTo>
                      <a:pt x="4" y="0"/>
                    </a:lnTo>
                    <a:lnTo>
                      <a:pt x="24" y="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46" name="Freeform 178"/>
              <p:cNvSpPr>
                <a:spLocks/>
              </p:cNvSpPr>
              <p:nvPr/>
            </p:nvSpPr>
            <p:spPr bwMode="auto">
              <a:xfrm>
                <a:off x="2355" y="3906"/>
                <a:ext cx="345" cy="67"/>
              </a:xfrm>
              <a:custGeom>
                <a:avLst/>
                <a:gdLst>
                  <a:gd name="T0" fmla="*/ 0 w 345"/>
                  <a:gd name="T1" fmla="*/ 29 h 67"/>
                  <a:gd name="T2" fmla="*/ 54 w 345"/>
                  <a:gd name="T3" fmla="*/ 0 h 67"/>
                  <a:gd name="T4" fmla="*/ 345 w 345"/>
                  <a:gd name="T5" fmla="*/ 33 h 67"/>
                  <a:gd name="T6" fmla="*/ 296 w 345"/>
                  <a:gd name="T7" fmla="*/ 67 h 67"/>
                  <a:gd name="T8" fmla="*/ 0 w 345"/>
                  <a:gd name="T9" fmla="*/ 29 h 67"/>
                  <a:gd name="T10" fmla="*/ 0 60000 65536"/>
                  <a:gd name="T11" fmla="*/ 0 60000 65536"/>
                  <a:gd name="T12" fmla="*/ 0 60000 65536"/>
                  <a:gd name="T13" fmla="*/ 0 60000 65536"/>
                  <a:gd name="T14" fmla="*/ 0 60000 65536"/>
                  <a:gd name="T15" fmla="*/ 0 w 345"/>
                  <a:gd name="T16" fmla="*/ 0 h 67"/>
                  <a:gd name="T17" fmla="*/ 345 w 345"/>
                  <a:gd name="T18" fmla="*/ 67 h 67"/>
                </a:gdLst>
                <a:ahLst/>
                <a:cxnLst>
                  <a:cxn ang="T10">
                    <a:pos x="T0" y="T1"/>
                  </a:cxn>
                  <a:cxn ang="T11">
                    <a:pos x="T2" y="T3"/>
                  </a:cxn>
                  <a:cxn ang="T12">
                    <a:pos x="T4" y="T5"/>
                  </a:cxn>
                  <a:cxn ang="T13">
                    <a:pos x="T6" y="T7"/>
                  </a:cxn>
                  <a:cxn ang="T14">
                    <a:pos x="T8" y="T9"/>
                  </a:cxn>
                </a:cxnLst>
                <a:rect l="T15" t="T16" r="T17" b="T18"/>
                <a:pathLst>
                  <a:path w="345" h="67">
                    <a:moveTo>
                      <a:pt x="0" y="29"/>
                    </a:moveTo>
                    <a:lnTo>
                      <a:pt x="54" y="0"/>
                    </a:lnTo>
                    <a:lnTo>
                      <a:pt x="345" y="33"/>
                    </a:lnTo>
                    <a:lnTo>
                      <a:pt x="296" y="67"/>
                    </a:lnTo>
                    <a:lnTo>
                      <a:pt x="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47" name="Freeform 179"/>
              <p:cNvSpPr>
                <a:spLocks/>
              </p:cNvSpPr>
              <p:nvPr/>
            </p:nvSpPr>
            <p:spPr bwMode="auto">
              <a:xfrm>
                <a:off x="2465" y="3923"/>
                <a:ext cx="142" cy="30"/>
              </a:xfrm>
              <a:custGeom>
                <a:avLst/>
                <a:gdLst>
                  <a:gd name="T0" fmla="*/ 142 w 142"/>
                  <a:gd name="T1" fmla="*/ 14 h 30"/>
                  <a:gd name="T2" fmla="*/ 118 w 142"/>
                  <a:gd name="T3" fmla="*/ 30 h 30"/>
                  <a:gd name="T4" fmla="*/ 0 w 142"/>
                  <a:gd name="T5" fmla="*/ 14 h 30"/>
                  <a:gd name="T6" fmla="*/ 22 w 142"/>
                  <a:gd name="T7" fmla="*/ 0 h 30"/>
                  <a:gd name="T8" fmla="*/ 142 w 142"/>
                  <a:gd name="T9" fmla="*/ 14 h 30"/>
                  <a:gd name="T10" fmla="*/ 0 60000 65536"/>
                  <a:gd name="T11" fmla="*/ 0 60000 65536"/>
                  <a:gd name="T12" fmla="*/ 0 60000 65536"/>
                  <a:gd name="T13" fmla="*/ 0 60000 65536"/>
                  <a:gd name="T14" fmla="*/ 0 60000 65536"/>
                  <a:gd name="T15" fmla="*/ 0 w 142"/>
                  <a:gd name="T16" fmla="*/ 0 h 30"/>
                  <a:gd name="T17" fmla="*/ 142 w 142"/>
                  <a:gd name="T18" fmla="*/ 30 h 30"/>
                </a:gdLst>
                <a:ahLst/>
                <a:cxnLst>
                  <a:cxn ang="T10">
                    <a:pos x="T0" y="T1"/>
                  </a:cxn>
                  <a:cxn ang="T11">
                    <a:pos x="T2" y="T3"/>
                  </a:cxn>
                  <a:cxn ang="T12">
                    <a:pos x="T4" y="T5"/>
                  </a:cxn>
                  <a:cxn ang="T13">
                    <a:pos x="T6" y="T7"/>
                  </a:cxn>
                  <a:cxn ang="T14">
                    <a:pos x="T8" y="T9"/>
                  </a:cxn>
                </a:cxnLst>
                <a:rect l="T15" t="T16" r="T17" b="T18"/>
                <a:pathLst>
                  <a:path w="142" h="30">
                    <a:moveTo>
                      <a:pt x="142" y="14"/>
                    </a:moveTo>
                    <a:lnTo>
                      <a:pt x="118" y="30"/>
                    </a:lnTo>
                    <a:lnTo>
                      <a:pt x="0" y="14"/>
                    </a:lnTo>
                    <a:lnTo>
                      <a:pt x="22" y="0"/>
                    </a:lnTo>
                    <a:lnTo>
                      <a:pt x="142"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48" name="Freeform 180"/>
              <p:cNvSpPr>
                <a:spLocks/>
              </p:cNvSpPr>
              <p:nvPr/>
            </p:nvSpPr>
            <p:spPr bwMode="auto">
              <a:xfrm>
                <a:off x="2328" y="3935"/>
                <a:ext cx="323" cy="92"/>
              </a:xfrm>
              <a:custGeom>
                <a:avLst/>
                <a:gdLst>
                  <a:gd name="T0" fmla="*/ 323 w 323"/>
                  <a:gd name="T1" fmla="*/ 38 h 92"/>
                  <a:gd name="T2" fmla="*/ 301 w 323"/>
                  <a:gd name="T3" fmla="*/ 92 h 92"/>
                  <a:gd name="T4" fmla="*/ 0 w 323"/>
                  <a:gd name="T5" fmla="*/ 48 h 92"/>
                  <a:gd name="T6" fmla="*/ 27 w 323"/>
                  <a:gd name="T7" fmla="*/ 0 h 92"/>
                  <a:gd name="T8" fmla="*/ 323 w 323"/>
                  <a:gd name="T9" fmla="*/ 38 h 92"/>
                  <a:gd name="T10" fmla="*/ 0 60000 65536"/>
                  <a:gd name="T11" fmla="*/ 0 60000 65536"/>
                  <a:gd name="T12" fmla="*/ 0 60000 65536"/>
                  <a:gd name="T13" fmla="*/ 0 60000 65536"/>
                  <a:gd name="T14" fmla="*/ 0 60000 65536"/>
                  <a:gd name="T15" fmla="*/ 0 w 323"/>
                  <a:gd name="T16" fmla="*/ 0 h 92"/>
                  <a:gd name="T17" fmla="*/ 323 w 323"/>
                  <a:gd name="T18" fmla="*/ 92 h 92"/>
                </a:gdLst>
                <a:ahLst/>
                <a:cxnLst>
                  <a:cxn ang="T10">
                    <a:pos x="T0" y="T1"/>
                  </a:cxn>
                  <a:cxn ang="T11">
                    <a:pos x="T2" y="T3"/>
                  </a:cxn>
                  <a:cxn ang="T12">
                    <a:pos x="T4" y="T5"/>
                  </a:cxn>
                  <a:cxn ang="T13">
                    <a:pos x="T6" y="T7"/>
                  </a:cxn>
                  <a:cxn ang="T14">
                    <a:pos x="T8" y="T9"/>
                  </a:cxn>
                </a:cxnLst>
                <a:rect l="T15" t="T16" r="T17" b="T18"/>
                <a:pathLst>
                  <a:path w="323" h="92">
                    <a:moveTo>
                      <a:pt x="323" y="38"/>
                    </a:moveTo>
                    <a:lnTo>
                      <a:pt x="301" y="92"/>
                    </a:lnTo>
                    <a:lnTo>
                      <a:pt x="0" y="48"/>
                    </a:lnTo>
                    <a:lnTo>
                      <a:pt x="27" y="0"/>
                    </a:lnTo>
                    <a:lnTo>
                      <a:pt x="323"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49" name="Freeform 181"/>
              <p:cNvSpPr>
                <a:spLocks/>
              </p:cNvSpPr>
              <p:nvPr/>
            </p:nvSpPr>
            <p:spPr bwMode="auto">
              <a:xfrm>
                <a:off x="2188" y="4019"/>
                <a:ext cx="510" cy="169"/>
              </a:xfrm>
              <a:custGeom>
                <a:avLst/>
                <a:gdLst>
                  <a:gd name="T0" fmla="*/ 510 w 510"/>
                  <a:gd name="T1" fmla="*/ 0 h 169"/>
                  <a:gd name="T2" fmla="*/ 510 w 510"/>
                  <a:gd name="T3" fmla="*/ 22 h 169"/>
                  <a:gd name="T4" fmla="*/ 321 w 510"/>
                  <a:gd name="T5" fmla="*/ 163 h 169"/>
                  <a:gd name="T6" fmla="*/ 313 w 510"/>
                  <a:gd name="T7" fmla="*/ 167 h 169"/>
                  <a:gd name="T8" fmla="*/ 307 w 510"/>
                  <a:gd name="T9" fmla="*/ 169 h 169"/>
                  <a:gd name="T10" fmla="*/ 295 w 510"/>
                  <a:gd name="T11" fmla="*/ 169 h 169"/>
                  <a:gd name="T12" fmla="*/ 285 w 510"/>
                  <a:gd name="T13" fmla="*/ 169 h 169"/>
                  <a:gd name="T14" fmla="*/ 2 w 510"/>
                  <a:gd name="T15" fmla="*/ 111 h 169"/>
                  <a:gd name="T16" fmla="*/ 0 w 510"/>
                  <a:gd name="T17" fmla="*/ 109 h 169"/>
                  <a:gd name="T18" fmla="*/ 0 w 510"/>
                  <a:gd name="T19" fmla="*/ 105 h 169"/>
                  <a:gd name="T20" fmla="*/ 285 w 510"/>
                  <a:gd name="T21" fmla="*/ 161 h 169"/>
                  <a:gd name="T22" fmla="*/ 293 w 510"/>
                  <a:gd name="T23" fmla="*/ 163 h 169"/>
                  <a:gd name="T24" fmla="*/ 299 w 510"/>
                  <a:gd name="T25" fmla="*/ 161 h 169"/>
                  <a:gd name="T26" fmla="*/ 303 w 510"/>
                  <a:gd name="T27" fmla="*/ 161 h 169"/>
                  <a:gd name="T28" fmla="*/ 309 w 510"/>
                  <a:gd name="T29" fmla="*/ 159 h 169"/>
                  <a:gd name="T30" fmla="*/ 313 w 510"/>
                  <a:gd name="T31" fmla="*/ 157 h 169"/>
                  <a:gd name="T32" fmla="*/ 319 w 510"/>
                  <a:gd name="T33" fmla="*/ 155 h 169"/>
                  <a:gd name="T34" fmla="*/ 510 w 510"/>
                  <a:gd name="T35" fmla="*/ 0 h 16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10"/>
                  <a:gd name="T55" fmla="*/ 0 h 169"/>
                  <a:gd name="T56" fmla="*/ 510 w 510"/>
                  <a:gd name="T57" fmla="*/ 169 h 16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10" h="169">
                    <a:moveTo>
                      <a:pt x="510" y="0"/>
                    </a:moveTo>
                    <a:lnTo>
                      <a:pt x="510" y="22"/>
                    </a:lnTo>
                    <a:lnTo>
                      <a:pt x="321" y="163"/>
                    </a:lnTo>
                    <a:lnTo>
                      <a:pt x="313" y="167"/>
                    </a:lnTo>
                    <a:lnTo>
                      <a:pt x="307" y="169"/>
                    </a:lnTo>
                    <a:lnTo>
                      <a:pt x="295" y="169"/>
                    </a:lnTo>
                    <a:lnTo>
                      <a:pt x="285" y="169"/>
                    </a:lnTo>
                    <a:lnTo>
                      <a:pt x="2" y="111"/>
                    </a:lnTo>
                    <a:lnTo>
                      <a:pt x="0" y="109"/>
                    </a:lnTo>
                    <a:lnTo>
                      <a:pt x="0" y="105"/>
                    </a:lnTo>
                    <a:lnTo>
                      <a:pt x="285" y="161"/>
                    </a:lnTo>
                    <a:lnTo>
                      <a:pt x="293" y="163"/>
                    </a:lnTo>
                    <a:lnTo>
                      <a:pt x="299" y="161"/>
                    </a:lnTo>
                    <a:lnTo>
                      <a:pt x="303" y="161"/>
                    </a:lnTo>
                    <a:lnTo>
                      <a:pt x="309" y="159"/>
                    </a:lnTo>
                    <a:lnTo>
                      <a:pt x="313" y="157"/>
                    </a:lnTo>
                    <a:lnTo>
                      <a:pt x="319" y="155"/>
                    </a:lnTo>
                    <a:lnTo>
                      <a:pt x="5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0" name="Freeform 182"/>
              <p:cNvSpPr>
                <a:spLocks/>
              </p:cNvSpPr>
              <p:nvPr/>
            </p:nvSpPr>
            <p:spPr bwMode="auto">
              <a:xfrm>
                <a:off x="2186" y="3941"/>
                <a:ext cx="522" cy="239"/>
              </a:xfrm>
              <a:custGeom>
                <a:avLst/>
                <a:gdLst>
                  <a:gd name="T0" fmla="*/ 516 w 522"/>
                  <a:gd name="T1" fmla="*/ 0 h 239"/>
                  <a:gd name="T2" fmla="*/ 522 w 522"/>
                  <a:gd name="T3" fmla="*/ 64 h 239"/>
                  <a:gd name="T4" fmla="*/ 512 w 522"/>
                  <a:gd name="T5" fmla="*/ 76 h 239"/>
                  <a:gd name="T6" fmla="*/ 345 w 522"/>
                  <a:gd name="T7" fmla="*/ 213 h 239"/>
                  <a:gd name="T8" fmla="*/ 325 w 522"/>
                  <a:gd name="T9" fmla="*/ 229 h 239"/>
                  <a:gd name="T10" fmla="*/ 315 w 522"/>
                  <a:gd name="T11" fmla="*/ 235 h 239"/>
                  <a:gd name="T12" fmla="*/ 307 w 522"/>
                  <a:gd name="T13" fmla="*/ 239 h 239"/>
                  <a:gd name="T14" fmla="*/ 295 w 522"/>
                  <a:gd name="T15" fmla="*/ 239 h 239"/>
                  <a:gd name="T16" fmla="*/ 285 w 522"/>
                  <a:gd name="T17" fmla="*/ 239 h 239"/>
                  <a:gd name="T18" fmla="*/ 2 w 522"/>
                  <a:gd name="T19" fmla="*/ 183 h 239"/>
                  <a:gd name="T20" fmla="*/ 0 w 522"/>
                  <a:gd name="T21" fmla="*/ 173 h 239"/>
                  <a:gd name="T22" fmla="*/ 0 w 522"/>
                  <a:gd name="T23" fmla="*/ 157 h 239"/>
                  <a:gd name="T24" fmla="*/ 4 w 522"/>
                  <a:gd name="T25" fmla="*/ 149 h 239"/>
                  <a:gd name="T26" fmla="*/ 10 w 522"/>
                  <a:gd name="T27" fmla="*/ 143 h 239"/>
                  <a:gd name="T28" fmla="*/ 8 w 522"/>
                  <a:gd name="T29" fmla="*/ 147 h 239"/>
                  <a:gd name="T30" fmla="*/ 8 w 522"/>
                  <a:gd name="T31" fmla="*/ 149 h 239"/>
                  <a:gd name="T32" fmla="*/ 12 w 522"/>
                  <a:gd name="T33" fmla="*/ 151 h 239"/>
                  <a:gd name="T34" fmla="*/ 293 w 522"/>
                  <a:gd name="T35" fmla="*/ 209 h 239"/>
                  <a:gd name="T36" fmla="*/ 301 w 522"/>
                  <a:gd name="T37" fmla="*/ 209 h 239"/>
                  <a:gd name="T38" fmla="*/ 305 w 522"/>
                  <a:gd name="T39" fmla="*/ 209 h 239"/>
                  <a:gd name="T40" fmla="*/ 311 w 522"/>
                  <a:gd name="T41" fmla="*/ 207 h 239"/>
                  <a:gd name="T42" fmla="*/ 317 w 522"/>
                  <a:gd name="T43" fmla="*/ 203 h 239"/>
                  <a:gd name="T44" fmla="*/ 443 w 522"/>
                  <a:gd name="T45" fmla="*/ 84 h 239"/>
                  <a:gd name="T46" fmla="*/ 465 w 522"/>
                  <a:gd name="T47" fmla="*/ 30 h 239"/>
                  <a:gd name="T48" fmla="*/ 516 w 522"/>
                  <a:gd name="T49" fmla="*/ 0 h 23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2"/>
                  <a:gd name="T76" fmla="*/ 0 h 239"/>
                  <a:gd name="T77" fmla="*/ 522 w 522"/>
                  <a:gd name="T78" fmla="*/ 239 h 23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2" h="239">
                    <a:moveTo>
                      <a:pt x="516" y="0"/>
                    </a:moveTo>
                    <a:lnTo>
                      <a:pt x="522" y="64"/>
                    </a:lnTo>
                    <a:lnTo>
                      <a:pt x="512" y="76"/>
                    </a:lnTo>
                    <a:lnTo>
                      <a:pt x="345" y="213"/>
                    </a:lnTo>
                    <a:lnTo>
                      <a:pt x="325" y="229"/>
                    </a:lnTo>
                    <a:lnTo>
                      <a:pt x="315" y="235"/>
                    </a:lnTo>
                    <a:lnTo>
                      <a:pt x="307" y="239"/>
                    </a:lnTo>
                    <a:lnTo>
                      <a:pt x="295" y="239"/>
                    </a:lnTo>
                    <a:lnTo>
                      <a:pt x="285" y="239"/>
                    </a:lnTo>
                    <a:lnTo>
                      <a:pt x="2" y="183"/>
                    </a:lnTo>
                    <a:lnTo>
                      <a:pt x="0" y="173"/>
                    </a:lnTo>
                    <a:lnTo>
                      <a:pt x="0" y="157"/>
                    </a:lnTo>
                    <a:lnTo>
                      <a:pt x="4" y="149"/>
                    </a:lnTo>
                    <a:lnTo>
                      <a:pt x="10" y="143"/>
                    </a:lnTo>
                    <a:lnTo>
                      <a:pt x="8" y="147"/>
                    </a:lnTo>
                    <a:lnTo>
                      <a:pt x="8" y="149"/>
                    </a:lnTo>
                    <a:lnTo>
                      <a:pt x="12" y="151"/>
                    </a:lnTo>
                    <a:lnTo>
                      <a:pt x="293" y="209"/>
                    </a:lnTo>
                    <a:lnTo>
                      <a:pt x="301" y="209"/>
                    </a:lnTo>
                    <a:lnTo>
                      <a:pt x="305" y="209"/>
                    </a:lnTo>
                    <a:lnTo>
                      <a:pt x="311" y="207"/>
                    </a:lnTo>
                    <a:lnTo>
                      <a:pt x="317" y="203"/>
                    </a:lnTo>
                    <a:lnTo>
                      <a:pt x="443" y="84"/>
                    </a:lnTo>
                    <a:lnTo>
                      <a:pt x="465" y="30"/>
                    </a:lnTo>
                    <a:lnTo>
                      <a:pt x="51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1" name="Freeform 183"/>
              <p:cNvSpPr>
                <a:spLocks/>
              </p:cNvSpPr>
              <p:nvPr/>
            </p:nvSpPr>
            <p:spPr bwMode="auto">
              <a:xfrm>
                <a:off x="2196" y="3985"/>
                <a:ext cx="433" cy="165"/>
              </a:xfrm>
              <a:custGeom>
                <a:avLst/>
                <a:gdLst>
                  <a:gd name="T0" fmla="*/ 433 w 433"/>
                  <a:gd name="T1" fmla="*/ 42 h 165"/>
                  <a:gd name="T2" fmla="*/ 305 w 433"/>
                  <a:gd name="T3" fmla="*/ 159 h 165"/>
                  <a:gd name="T4" fmla="*/ 301 w 433"/>
                  <a:gd name="T5" fmla="*/ 163 h 165"/>
                  <a:gd name="T6" fmla="*/ 295 w 433"/>
                  <a:gd name="T7" fmla="*/ 165 h 165"/>
                  <a:gd name="T8" fmla="*/ 285 w 433"/>
                  <a:gd name="T9" fmla="*/ 165 h 165"/>
                  <a:gd name="T10" fmla="*/ 275 w 433"/>
                  <a:gd name="T11" fmla="*/ 163 h 165"/>
                  <a:gd name="T12" fmla="*/ 4 w 433"/>
                  <a:gd name="T13" fmla="*/ 109 h 165"/>
                  <a:gd name="T14" fmla="*/ 0 w 433"/>
                  <a:gd name="T15" fmla="*/ 107 h 165"/>
                  <a:gd name="T16" fmla="*/ 0 w 433"/>
                  <a:gd name="T17" fmla="*/ 103 h 165"/>
                  <a:gd name="T18" fmla="*/ 0 w 433"/>
                  <a:gd name="T19" fmla="*/ 97 h 165"/>
                  <a:gd name="T20" fmla="*/ 132 w 433"/>
                  <a:gd name="T21" fmla="*/ 0 h 165"/>
                  <a:gd name="T22" fmla="*/ 433 w 433"/>
                  <a:gd name="T23" fmla="*/ 42 h 16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3"/>
                  <a:gd name="T37" fmla="*/ 0 h 165"/>
                  <a:gd name="T38" fmla="*/ 433 w 433"/>
                  <a:gd name="T39" fmla="*/ 165 h 16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3" h="165">
                    <a:moveTo>
                      <a:pt x="433" y="42"/>
                    </a:moveTo>
                    <a:lnTo>
                      <a:pt x="305" y="159"/>
                    </a:lnTo>
                    <a:lnTo>
                      <a:pt x="301" y="163"/>
                    </a:lnTo>
                    <a:lnTo>
                      <a:pt x="295" y="165"/>
                    </a:lnTo>
                    <a:lnTo>
                      <a:pt x="285" y="165"/>
                    </a:lnTo>
                    <a:lnTo>
                      <a:pt x="275" y="163"/>
                    </a:lnTo>
                    <a:lnTo>
                      <a:pt x="4" y="109"/>
                    </a:lnTo>
                    <a:lnTo>
                      <a:pt x="0" y="107"/>
                    </a:lnTo>
                    <a:lnTo>
                      <a:pt x="0" y="103"/>
                    </a:lnTo>
                    <a:lnTo>
                      <a:pt x="0" y="97"/>
                    </a:lnTo>
                    <a:lnTo>
                      <a:pt x="132" y="0"/>
                    </a:lnTo>
                    <a:lnTo>
                      <a:pt x="433"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2" name="Freeform 184"/>
              <p:cNvSpPr>
                <a:spLocks/>
              </p:cNvSpPr>
              <p:nvPr/>
            </p:nvSpPr>
            <p:spPr bwMode="auto">
              <a:xfrm>
                <a:off x="2302" y="3989"/>
                <a:ext cx="49" cy="20"/>
              </a:xfrm>
              <a:custGeom>
                <a:avLst/>
                <a:gdLst>
                  <a:gd name="T0" fmla="*/ 49 w 49"/>
                  <a:gd name="T1" fmla="*/ 2 h 20"/>
                  <a:gd name="T2" fmla="*/ 22 w 49"/>
                  <a:gd name="T3" fmla="*/ 0 h 20"/>
                  <a:gd name="T4" fmla="*/ 0 w 49"/>
                  <a:gd name="T5" fmla="*/ 16 h 20"/>
                  <a:gd name="T6" fmla="*/ 26 w 49"/>
                  <a:gd name="T7" fmla="*/ 20 h 20"/>
                  <a:gd name="T8" fmla="*/ 49 w 49"/>
                  <a:gd name="T9" fmla="*/ 2 h 20"/>
                  <a:gd name="T10" fmla="*/ 0 60000 65536"/>
                  <a:gd name="T11" fmla="*/ 0 60000 65536"/>
                  <a:gd name="T12" fmla="*/ 0 60000 65536"/>
                  <a:gd name="T13" fmla="*/ 0 60000 65536"/>
                  <a:gd name="T14" fmla="*/ 0 60000 65536"/>
                  <a:gd name="T15" fmla="*/ 0 w 49"/>
                  <a:gd name="T16" fmla="*/ 0 h 20"/>
                  <a:gd name="T17" fmla="*/ 49 w 49"/>
                  <a:gd name="T18" fmla="*/ 20 h 20"/>
                </a:gdLst>
                <a:ahLst/>
                <a:cxnLst>
                  <a:cxn ang="T10">
                    <a:pos x="T0" y="T1"/>
                  </a:cxn>
                  <a:cxn ang="T11">
                    <a:pos x="T2" y="T3"/>
                  </a:cxn>
                  <a:cxn ang="T12">
                    <a:pos x="T4" y="T5"/>
                  </a:cxn>
                  <a:cxn ang="T13">
                    <a:pos x="T6" y="T7"/>
                  </a:cxn>
                  <a:cxn ang="T14">
                    <a:pos x="T8" y="T9"/>
                  </a:cxn>
                </a:cxnLst>
                <a:rect l="T15" t="T16" r="T17" b="T18"/>
                <a:pathLst>
                  <a:path w="49" h="20">
                    <a:moveTo>
                      <a:pt x="49" y="2"/>
                    </a:moveTo>
                    <a:lnTo>
                      <a:pt x="22" y="0"/>
                    </a:lnTo>
                    <a:lnTo>
                      <a:pt x="0" y="16"/>
                    </a:lnTo>
                    <a:lnTo>
                      <a:pt x="26" y="20"/>
                    </a:lnTo>
                    <a:lnTo>
                      <a:pt x="49" y="2"/>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3" name="Freeform 185"/>
              <p:cNvSpPr>
                <a:spLocks/>
              </p:cNvSpPr>
              <p:nvPr/>
            </p:nvSpPr>
            <p:spPr bwMode="auto">
              <a:xfrm>
                <a:off x="2302" y="3991"/>
                <a:ext cx="49" cy="24"/>
              </a:xfrm>
              <a:custGeom>
                <a:avLst/>
                <a:gdLst>
                  <a:gd name="T0" fmla="*/ 49 w 49"/>
                  <a:gd name="T1" fmla="*/ 0 h 24"/>
                  <a:gd name="T2" fmla="*/ 49 w 49"/>
                  <a:gd name="T3" fmla="*/ 8 h 24"/>
                  <a:gd name="T4" fmla="*/ 26 w 49"/>
                  <a:gd name="T5" fmla="*/ 24 h 24"/>
                  <a:gd name="T6" fmla="*/ 0 w 49"/>
                  <a:gd name="T7" fmla="*/ 18 h 24"/>
                  <a:gd name="T8" fmla="*/ 0 w 49"/>
                  <a:gd name="T9" fmla="*/ 12 h 24"/>
                  <a:gd name="T10" fmla="*/ 26 w 49"/>
                  <a:gd name="T11" fmla="*/ 18 h 24"/>
                  <a:gd name="T12" fmla="*/ 49 w 49"/>
                  <a:gd name="T13" fmla="*/ 0 h 24"/>
                  <a:gd name="T14" fmla="*/ 0 60000 65536"/>
                  <a:gd name="T15" fmla="*/ 0 60000 65536"/>
                  <a:gd name="T16" fmla="*/ 0 60000 65536"/>
                  <a:gd name="T17" fmla="*/ 0 60000 65536"/>
                  <a:gd name="T18" fmla="*/ 0 60000 65536"/>
                  <a:gd name="T19" fmla="*/ 0 60000 65536"/>
                  <a:gd name="T20" fmla="*/ 0 60000 65536"/>
                  <a:gd name="T21" fmla="*/ 0 w 49"/>
                  <a:gd name="T22" fmla="*/ 0 h 24"/>
                  <a:gd name="T23" fmla="*/ 49 w 4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 h="24">
                    <a:moveTo>
                      <a:pt x="49" y="0"/>
                    </a:moveTo>
                    <a:lnTo>
                      <a:pt x="49" y="8"/>
                    </a:lnTo>
                    <a:lnTo>
                      <a:pt x="26" y="24"/>
                    </a:lnTo>
                    <a:lnTo>
                      <a:pt x="0" y="18"/>
                    </a:lnTo>
                    <a:lnTo>
                      <a:pt x="0" y="12"/>
                    </a:lnTo>
                    <a:lnTo>
                      <a:pt x="26" y="18"/>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4" name="Freeform 186"/>
              <p:cNvSpPr>
                <a:spLocks/>
              </p:cNvSpPr>
              <p:nvPr/>
            </p:nvSpPr>
            <p:spPr bwMode="auto">
              <a:xfrm>
                <a:off x="2333" y="3993"/>
                <a:ext cx="52" cy="22"/>
              </a:xfrm>
              <a:custGeom>
                <a:avLst/>
                <a:gdLst>
                  <a:gd name="T0" fmla="*/ 52 w 52"/>
                  <a:gd name="T1" fmla="*/ 4 h 22"/>
                  <a:gd name="T2" fmla="*/ 22 w 52"/>
                  <a:gd name="T3" fmla="*/ 0 h 22"/>
                  <a:gd name="T4" fmla="*/ 0 w 52"/>
                  <a:gd name="T5" fmla="*/ 16 h 22"/>
                  <a:gd name="T6" fmla="*/ 30 w 52"/>
                  <a:gd name="T7" fmla="*/ 22 h 22"/>
                  <a:gd name="T8" fmla="*/ 52 w 52"/>
                  <a:gd name="T9" fmla="*/ 4 h 22"/>
                  <a:gd name="T10" fmla="*/ 0 60000 65536"/>
                  <a:gd name="T11" fmla="*/ 0 60000 65536"/>
                  <a:gd name="T12" fmla="*/ 0 60000 65536"/>
                  <a:gd name="T13" fmla="*/ 0 60000 65536"/>
                  <a:gd name="T14" fmla="*/ 0 60000 65536"/>
                  <a:gd name="T15" fmla="*/ 0 w 52"/>
                  <a:gd name="T16" fmla="*/ 0 h 22"/>
                  <a:gd name="T17" fmla="*/ 52 w 52"/>
                  <a:gd name="T18" fmla="*/ 22 h 22"/>
                </a:gdLst>
                <a:ahLst/>
                <a:cxnLst>
                  <a:cxn ang="T10">
                    <a:pos x="T0" y="T1"/>
                  </a:cxn>
                  <a:cxn ang="T11">
                    <a:pos x="T2" y="T3"/>
                  </a:cxn>
                  <a:cxn ang="T12">
                    <a:pos x="T4" y="T5"/>
                  </a:cxn>
                  <a:cxn ang="T13">
                    <a:pos x="T6" y="T7"/>
                  </a:cxn>
                  <a:cxn ang="T14">
                    <a:pos x="T8" y="T9"/>
                  </a:cxn>
                </a:cxnLst>
                <a:rect l="T15" t="T16" r="T17" b="T18"/>
                <a:pathLst>
                  <a:path w="52" h="22">
                    <a:moveTo>
                      <a:pt x="52" y="4"/>
                    </a:moveTo>
                    <a:lnTo>
                      <a:pt x="22" y="0"/>
                    </a:lnTo>
                    <a:lnTo>
                      <a:pt x="0" y="16"/>
                    </a:lnTo>
                    <a:lnTo>
                      <a:pt x="30" y="22"/>
                    </a:lnTo>
                    <a:lnTo>
                      <a:pt x="52" y="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5" name="Freeform 187"/>
              <p:cNvSpPr>
                <a:spLocks/>
              </p:cNvSpPr>
              <p:nvPr/>
            </p:nvSpPr>
            <p:spPr bwMode="auto">
              <a:xfrm>
                <a:off x="2333" y="3999"/>
                <a:ext cx="52" cy="22"/>
              </a:xfrm>
              <a:custGeom>
                <a:avLst/>
                <a:gdLst>
                  <a:gd name="T0" fmla="*/ 52 w 52"/>
                  <a:gd name="T1" fmla="*/ 0 h 22"/>
                  <a:gd name="T2" fmla="*/ 52 w 52"/>
                  <a:gd name="T3" fmla="*/ 6 h 22"/>
                  <a:gd name="T4" fmla="*/ 30 w 52"/>
                  <a:gd name="T5" fmla="*/ 22 h 22"/>
                  <a:gd name="T6" fmla="*/ 0 w 52"/>
                  <a:gd name="T7" fmla="*/ 16 h 22"/>
                  <a:gd name="T8" fmla="*/ 0 w 52"/>
                  <a:gd name="T9" fmla="*/ 10 h 22"/>
                  <a:gd name="T10" fmla="*/ 30 w 52"/>
                  <a:gd name="T11" fmla="*/ 14 h 22"/>
                  <a:gd name="T12" fmla="*/ 52 w 52"/>
                  <a:gd name="T13" fmla="*/ 0 h 22"/>
                  <a:gd name="T14" fmla="*/ 0 60000 65536"/>
                  <a:gd name="T15" fmla="*/ 0 60000 65536"/>
                  <a:gd name="T16" fmla="*/ 0 60000 65536"/>
                  <a:gd name="T17" fmla="*/ 0 60000 65536"/>
                  <a:gd name="T18" fmla="*/ 0 60000 65536"/>
                  <a:gd name="T19" fmla="*/ 0 60000 65536"/>
                  <a:gd name="T20" fmla="*/ 0 60000 65536"/>
                  <a:gd name="T21" fmla="*/ 0 w 52"/>
                  <a:gd name="T22" fmla="*/ 0 h 22"/>
                  <a:gd name="T23" fmla="*/ 52 w 52"/>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22">
                    <a:moveTo>
                      <a:pt x="52" y="0"/>
                    </a:moveTo>
                    <a:lnTo>
                      <a:pt x="52" y="6"/>
                    </a:lnTo>
                    <a:lnTo>
                      <a:pt x="30" y="22"/>
                    </a:lnTo>
                    <a:lnTo>
                      <a:pt x="0" y="16"/>
                    </a:lnTo>
                    <a:lnTo>
                      <a:pt x="0" y="10"/>
                    </a:lnTo>
                    <a:lnTo>
                      <a:pt x="30" y="14"/>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6" name="Freeform 188"/>
              <p:cNvSpPr>
                <a:spLocks/>
              </p:cNvSpPr>
              <p:nvPr/>
            </p:nvSpPr>
            <p:spPr bwMode="auto">
              <a:xfrm>
                <a:off x="2411" y="4005"/>
                <a:ext cx="58" cy="22"/>
              </a:xfrm>
              <a:custGeom>
                <a:avLst/>
                <a:gdLst>
                  <a:gd name="T0" fmla="*/ 58 w 58"/>
                  <a:gd name="T1" fmla="*/ 4 h 22"/>
                  <a:gd name="T2" fmla="*/ 20 w 58"/>
                  <a:gd name="T3" fmla="*/ 0 h 22"/>
                  <a:gd name="T4" fmla="*/ 0 w 58"/>
                  <a:gd name="T5" fmla="*/ 16 h 22"/>
                  <a:gd name="T6" fmla="*/ 36 w 58"/>
                  <a:gd name="T7" fmla="*/ 22 h 22"/>
                  <a:gd name="T8" fmla="*/ 58 w 58"/>
                  <a:gd name="T9" fmla="*/ 4 h 22"/>
                  <a:gd name="T10" fmla="*/ 0 60000 65536"/>
                  <a:gd name="T11" fmla="*/ 0 60000 65536"/>
                  <a:gd name="T12" fmla="*/ 0 60000 65536"/>
                  <a:gd name="T13" fmla="*/ 0 60000 65536"/>
                  <a:gd name="T14" fmla="*/ 0 60000 65536"/>
                  <a:gd name="T15" fmla="*/ 0 w 58"/>
                  <a:gd name="T16" fmla="*/ 0 h 22"/>
                  <a:gd name="T17" fmla="*/ 58 w 58"/>
                  <a:gd name="T18" fmla="*/ 22 h 22"/>
                </a:gdLst>
                <a:ahLst/>
                <a:cxnLst>
                  <a:cxn ang="T10">
                    <a:pos x="T0" y="T1"/>
                  </a:cxn>
                  <a:cxn ang="T11">
                    <a:pos x="T2" y="T3"/>
                  </a:cxn>
                  <a:cxn ang="T12">
                    <a:pos x="T4" y="T5"/>
                  </a:cxn>
                  <a:cxn ang="T13">
                    <a:pos x="T6" y="T7"/>
                  </a:cxn>
                  <a:cxn ang="T14">
                    <a:pos x="T8" y="T9"/>
                  </a:cxn>
                </a:cxnLst>
                <a:rect l="T15" t="T16" r="T17" b="T18"/>
                <a:pathLst>
                  <a:path w="58" h="22">
                    <a:moveTo>
                      <a:pt x="58" y="4"/>
                    </a:moveTo>
                    <a:lnTo>
                      <a:pt x="20" y="0"/>
                    </a:lnTo>
                    <a:lnTo>
                      <a:pt x="0" y="16"/>
                    </a:lnTo>
                    <a:lnTo>
                      <a:pt x="36" y="22"/>
                    </a:lnTo>
                    <a:lnTo>
                      <a:pt x="58"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7" name="Freeform 189"/>
              <p:cNvSpPr>
                <a:spLocks/>
              </p:cNvSpPr>
              <p:nvPr/>
            </p:nvSpPr>
            <p:spPr bwMode="auto">
              <a:xfrm>
                <a:off x="2411" y="4009"/>
                <a:ext cx="58" cy="24"/>
              </a:xfrm>
              <a:custGeom>
                <a:avLst/>
                <a:gdLst>
                  <a:gd name="T0" fmla="*/ 58 w 58"/>
                  <a:gd name="T1" fmla="*/ 0 h 24"/>
                  <a:gd name="T2" fmla="*/ 56 w 58"/>
                  <a:gd name="T3" fmla="*/ 6 h 24"/>
                  <a:gd name="T4" fmla="*/ 36 w 58"/>
                  <a:gd name="T5" fmla="*/ 24 h 24"/>
                  <a:gd name="T6" fmla="*/ 0 w 58"/>
                  <a:gd name="T7" fmla="*/ 18 h 24"/>
                  <a:gd name="T8" fmla="*/ 0 w 58"/>
                  <a:gd name="T9" fmla="*/ 12 h 24"/>
                  <a:gd name="T10" fmla="*/ 36 w 58"/>
                  <a:gd name="T11" fmla="*/ 16 h 24"/>
                  <a:gd name="T12" fmla="*/ 58 w 58"/>
                  <a:gd name="T13" fmla="*/ 0 h 24"/>
                  <a:gd name="T14" fmla="*/ 0 60000 65536"/>
                  <a:gd name="T15" fmla="*/ 0 60000 65536"/>
                  <a:gd name="T16" fmla="*/ 0 60000 65536"/>
                  <a:gd name="T17" fmla="*/ 0 60000 65536"/>
                  <a:gd name="T18" fmla="*/ 0 60000 65536"/>
                  <a:gd name="T19" fmla="*/ 0 60000 65536"/>
                  <a:gd name="T20" fmla="*/ 0 60000 65536"/>
                  <a:gd name="T21" fmla="*/ 0 w 58"/>
                  <a:gd name="T22" fmla="*/ 0 h 24"/>
                  <a:gd name="T23" fmla="*/ 58 w 5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24">
                    <a:moveTo>
                      <a:pt x="58" y="0"/>
                    </a:moveTo>
                    <a:lnTo>
                      <a:pt x="56" y="6"/>
                    </a:lnTo>
                    <a:lnTo>
                      <a:pt x="36" y="24"/>
                    </a:lnTo>
                    <a:lnTo>
                      <a:pt x="0" y="18"/>
                    </a:lnTo>
                    <a:lnTo>
                      <a:pt x="0" y="12"/>
                    </a:lnTo>
                    <a:lnTo>
                      <a:pt x="36" y="16"/>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8" name="Freeform 190"/>
              <p:cNvSpPr>
                <a:spLocks/>
              </p:cNvSpPr>
              <p:nvPr/>
            </p:nvSpPr>
            <p:spPr bwMode="auto">
              <a:xfrm>
                <a:off x="2503" y="4070"/>
                <a:ext cx="52" cy="22"/>
              </a:xfrm>
              <a:custGeom>
                <a:avLst/>
                <a:gdLst>
                  <a:gd name="T0" fmla="*/ 52 w 52"/>
                  <a:gd name="T1" fmla="*/ 4 h 22"/>
                  <a:gd name="T2" fmla="*/ 18 w 52"/>
                  <a:gd name="T3" fmla="*/ 0 h 22"/>
                  <a:gd name="T4" fmla="*/ 0 w 52"/>
                  <a:gd name="T5" fmla="*/ 16 h 22"/>
                  <a:gd name="T6" fmla="*/ 32 w 52"/>
                  <a:gd name="T7" fmla="*/ 22 h 22"/>
                  <a:gd name="T8" fmla="*/ 52 w 52"/>
                  <a:gd name="T9" fmla="*/ 4 h 22"/>
                  <a:gd name="T10" fmla="*/ 0 60000 65536"/>
                  <a:gd name="T11" fmla="*/ 0 60000 65536"/>
                  <a:gd name="T12" fmla="*/ 0 60000 65536"/>
                  <a:gd name="T13" fmla="*/ 0 60000 65536"/>
                  <a:gd name="T14" fmla="*/ 0 60000 65536"/>
                  <a:gd name="T15" fmla="*/ 0 w 52"/>
                  <a:gd name="T16" fmla="*/ 0 h 22"/>
                  <a:gd name="T17" fmla="*/ 52 w 52"/>
                  <a:gd name="T18" fmla="*/ 22 h 22"/>
                </a:gdLst>
                <a:ahLst/>
                <a:cxnLst>
                  <a:cxn ang="T10">
                    <a:pos x="T0" y="T1"/>
                  </a:cxn>
                  <a:cxn ang="T11">
                    <a:pos x="T2" y="T3"/>
                  </a:cxn>
                  <a:cxn ang="T12">
                    <a:pos x="T4" y="T5"/>
                  </a:cxn>
                  <a:cxn ang="T13">
                    <a:pos x="T6" y="T7"/>
                  </a:cxn>
                  <a:cxn ang="T14">
                    <a:pos x="T8" y="T9"/>
                  </a:cxn>
                </a:cxnLst>
                <a:rect l="T15" t="T16" r="T17" b="T18"/>
                <a:pathLst>
                  <a:path w="52" h="22">
                    <a:moveTo>
                      <a:pt x="52" y="4"/>
                    </a:moveTo>
                    <a:lnTo>
                      <a:pt x="18" y="0"/>
                    </a:lnTo>
                    <a:lnTo>
                      <a:pt x="0" y="16"/>
                    </a:lnTo>
                    <a:lnTo>
                      <a:pt x="32" y="22"/>
                    </a:lnTo>
                    <a:lnTo>
                      <a:pt x="52" y="4"/>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9" name="Freeform 191"/>
              <p:cNvSpPr>
                <a:spLocks/>
              </p:cNvSpPr>
              <p:nvPr/>
            </p:nvSpPr>
            <p:spPr bwMode="auto">
              <a:xfrm>
                <a:off x="2549" y="4023"/>
                <a:ext cx="54" cy="24"/>
              </a:xfrm>
              <a:custGeom>
                <a:avLst/>
                <a:gdLst>
                  <a:gd name="T0" fmla="*/ 54 w 54"/>
                  <a:gd name="T1" fmla="*/ 4 h 24"/>
                  <a:gd name="T2" fmla="*/ 20 w 54"/>
                  <a:gd name="T3" fmla="*/ 0 h 24"/>
                  <a:gd name="T4" fmla="*/ 0 w 54"/>
                  <a:gd name="T5" fmla="*/ 18 h 24"/>
                  <a:gd name="T6" fmla="*/ 34 w 54"/>
                  <a:gd name="T7" fmla="*/ 24 h 24"/>
                  <a:gd name="T8" fmla="*/ 54 w 54"/>
                  <a:gd name="T9" fmla="*/ 4 h 24"/>
                  <a:gd name="T10" fmla="*/ 0 60000 65536"/>
                  <a:gd name="T11" fmla="*/ 0 60000 65536"/>
                  <a:gd name="T12" fmla="*/ 0 60000 65536"/>
                  <a:gd name="T13" fmla="*/ 0 60000 65536"/>
                  <a:gd name="T14" fmla="*/ 0 60000 65536"/>
                  <a:gd name="T15" fmla="*/ 0 w 54"/>
                  <a:gd name="T16" fmla="*/ 0 h 24"/>
                  <a:gd name="T17" fmla="*/ 54 w 54"/>
                  <a:gd name="T18" fmla="*/ 24 h 24"/>
                </a:gdLst>
                <a:ahLst/>
                <a:cxnLst>
                  <a:cxn ang="T10">
                    <a:pos x="T0" y="T1"/>
                  </a:cxn>
                  <a:cxn ang="T11">
                    <a:pos x="T2" y="T3"/>
                  </a:cxn>
                  <a:cxn ang="T12">
                    <a:pos x="T4" y="T5"/>
                  </a:cxn>
                  <a:cxn ang="T13">
                    <a:pos x="T6" y="T7"/>
                  </a:cxn>
                  <a:cxn ang="T14">
                    <a:pos x="T8" y="T9"/>
                  </a:cxn>
                </a:cxnLst>
                <a:rect l="T15" t="T16" r="T17" b="T18"/>
                <a:pathLst>
                  <a:path w="54" h="24">
                    <a:moveTo>
                      <a:pt x="54" y="4"/>
                    </a:moveTo>
                    <a:lnTo>
                      <a:pt x="20" y="0"/>
                    </a:lnTo>
                    <a:lnTo>
                      <a:pt x="0" y="18"/>
                    </a:lnTo>
                    <a:lnTo>
                      <a:pt x="34" y="24"/>
                    </a:lnTo>
                    <a:lnTo>
                      <a:pt x="54" y="4"/>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0" name="Freeform 192"/>
              <p:cNvSpPr>
                <a:spLocks/>
              </p:cNvSpPr>
              <p:nvPr/>
            </p:nvSpPr>
            <p:spPr bwMode="auto">
              <a:xfrm>
                <a:off x="2549" y="4029"/>
                <a:ext cx="54" cy="24"/>
              </a:xfrm>
              <a:custGeom>
                <a:avLst/>
                <a:gdLst>
                  <a:gd name="T0" fmla="*/ 54 w 54"/>
                  <a:gd name="T1" fmla="*/ 0 h 24"/>
                  <a:gd name="T2" fmla="*/ 54 w 54"/>
                  <a:gd name="T3" fmla="*/ 6 h 24"/>
                  <a:gd name="T4" fmla="*/ 34 w 54"/>
                  <a:gd name="T5" fmla="*/ 24 h 24"/>
                  <a:gd name="T6" fmla="*/ 0 w 54"/>
                  <a:gd name="T7" fmla="*/ 18 h 24"/>
                  <a:gd name="T8" fmla="*/ 0 w 54"/>
                  <a:gd name="T9" fmla="*/ 12 h 24"/>
                  <a:gd name="T10" fmla="*/ 34 w 54"/>
                  <a:gd name="T11" fmla="*/ 18 h 24"/>
                  <a:gd name="T12" fmla="*/ 54 w 54"/>
                  <a:gd name="T13" fmla="*/ 0 h 24"/>
                  <a:gd name="T14" fmla="*/ 0 60000 65536"/>
                  <a:gd name="T15" fmla="*/ 0 60000 65536"/>
                  <a:gd name="T16" fmla="*/ 0 60000 65536"/>
                  <a:gd name="T17" fmla="*/ 0 60000 65536"/>
                  <a:gd name="T18" fmla="*/ 0 60000 65536"/>
                  <a:gd name="T19" fmla="*/ 0 60000 65536"/>
                  <a:gd name="T20" fmla="*/ 0 60000 65536"/>
                  <a:gd name="T21" fmla="*/ 0 w 54"/>
                  <a:gd name="T22" fmla="*/ 0 h 24"/>
                  <a:gd name="T23" fmla="*/ 54 w 5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24">
                    <a:moveTo>
                      <a:pt x="54" y="0"/>
                    </a:moveTo>
                    <a:lnTo>
                      <a:pt x="54" y="6"/>
                    </a:lnTo>
                    <a:lnTo>
                      <a:pt x="34" y="24"/>
                    </a:lnTo>
                    <a:lnTo>
                      <a:pt x="0" y="18"/>
                    </a:lnTo>
                    <a:lnTo>
                      <a:pt x="0" y="12"/>
                    </a:lnTo>
                    <a:lnTo>
                      <a:pt x="34" y="18"/>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1" name="Freeform 193"/>
              <p:cNvSpPr>
                <a:spLocks/>
              </p:cNvSpPr>
              <p:nvPr/>
            </p:nvSpPr>
            <p:spPr bwMode="auto">
              <a:xfrm>
                <a:off x="2525" y="4045"/>
                <a:ext cx="56" cy="25"/>
              </a:xfrm>
              <a:custGeom>
                <a:avLst/>
                <a:gdLst>
                  <a:gd name="T0" fmla="*/ 56 w 56"/>
                  <a:gd name="T1" fmla="*/ 6 h 25"/>
                  <a:gd name="T2" fmla="*/ 22 w 56"/>
                  <a:gd name="T3" fmla="*/ 0 h 25"/>
                  <a:gd name="T4" fmla="*/ 0 w 56"/>
                  <a:gd name="T5" fmla="*/ 19 h 25"/>
                  <a:gd name="T6" fmla="*/ 36 w 56"/>
                  <a:gd name="T7" fmla="*/ 25 h 25"/>
                  <a:gd name="T8" fmla="*/ 56 w 56"/>
                  <a:gd name="T9" fmla="*/ 6 h 25"/>
                  <a:gd name="T10" fmla="*/ 0 60000 65536"/>
                  <a:gd name="T11" fmla="*/ 0 60000 65536"/>
                  <a:gd name="T12" fmla="*/ 0 60000 65536"/>
                  <a:gd name="T13" fmla="*/ 0 60000 65536"/>
                  <a:gd name="T14" fmla="*/ 0 60000 65536"/>
                  <a:gd name="T15" fmla="*/ 0 w 56"/>
                  <a:gd name="T16" fmla="*/ 0 h 25"/>
                  <a:gd name="T17" fmla="*/ 56 w 56"/>
                  <a:gd name="T18" fmla="*/ 25 h 25"/>
                </a:gdLst>
                <a:ahLst/>
                <a:cxnLst>
                  <a:cxn ang="T10">
                    <a:pos x="T0" y="T1"/>
                  </a:cxn>
                  <a:cxn ang="T11">
                    <a:pos x="T2" y="T3"/>
                  </a:cxn>
                  <a:cxn ang="T12">
                    <a:pos x="T4" y="T5"/>
                  </a:cxn>
                  <a:cxn ang="T13">
                    <a:pos x="T6" y="T7"/>
                  </a:cxn>
                  <a:cxn ang="T14">
                    <a:pos x="T8" y="T9"/>
                  </a:cxn>
                </a:cxnLst>
                <a:rect l="T15" t="T16" r="T17" b="T18"/>
                <a:pathLst>
                  <a:path w="56" h="25">
                    <a:moveTo>
                      <a:pt x="56" y="6"/>
                    </a:moveTo>
                    <a:lnTo>
                      <a:pt x="22" y="0"/>
                    </a:lnTo>
                    <a:lnTo>
                      <a:pt x="0" y="19"/>
                    </a:lnTo>
                    <a:lnTo>
                      <a:pt x="36" y="25"/>
                    </a:lnTo>
                    <a:lnTo>
                      <a:pt x="56" y="6"/>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2" name="Freeform 194"/>
              <p:cNvSpPr>
                <a:spLocks/>
              </p:cNvSpPr>
              <p:nvPr/>
            </p:nvSpPr>
            <p:spPr bwMode="auto">
              <a:xfrm>
                <a:off x="2525" y="4053"/>
                <a:ext cx="56" cy="23"/>
              </a:xfrm>
              <a:custGeom>
                <a:avLst/>
                <a:gdLst>
                  <a:gd name="T0" fmla="*/ 56 w 56"/>
                  <a:gd name="T1" fmla="*/ 0 h 23"/>
                  <a:gd name="T2" fmla="*/ 56 w 56"/>
                  <a:gd name="T3" fmla="*/ 5 h 23"/>
                  <a:gd name="T4" fmla="*/ 34 w 56"/>
                  <a:gd name="T5" fmla="*/ 23 h 23"/>
                  <a:gd name="T6" fmla="*/ 0 w 56"/>
                  <a:gd name="T7" fmla="*/ 17 h 23"/>
                  <a:gd name="T8" fmla="*/ 0 w 56"/>
                  <a:gd name="T9" fmla="*/ 9 h 23"/>
                  <a:gd name="T10" fmla="*/ 36 w 56"/>
                  <a:gd name="T11" fmla="*/ 17 h 23"/>
                  <a:gd name="T12" fmla="*/ 56 w 56"/>
                  <a:gd name="T13" fmla="*/ 0 h 23"/>
                  <a:gd name="T14" fmla="*/ 0 60000 65536"/>
                  <a:gd name="T15" fmla="*/ 0 60000 65536"/>
                  <a:gd name="T16" fmla="*/ 0 60000 65536"/>
                  <a:gd name="T17" fmla="*/ 0 60000 65536"/>
                  <a:gd name="T18" fmla="*/ 0 60000 65536"/>
                  <a:gd name="T19" fmla="*/ 0 60000 65536"/>
                  <a:gd name="T20" fmla="*/ 0 60000 65536"/>
                  <a:gd name="T21" fmla="*/ 0 w 56"/>
                  <a:gd name="T22" fmla="*/ 0 h 23"/>
                  <a:gd name="T23" fmla="*/ 56 w 56"/>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23">
                    <a:moveTo>
                      <a:pt x="56" y="0"/>
                    </a:moveTo>
                    <a:lnTo>
                      <a:pt x="56" y="5"/>
                    </a:lnTo>
                    <a:lnTo>
                      <a:pt x="34" y="23"/>
                    </a:lnTo>
                    <a:lnTo>
                      <a:pt x="0" y="17"/>
                    </a:lnTo>
                    <a:lnTo>
                      <a:pt x="0" y="9"/>
                    </a:lnTo>
                    <a:lnTo>
                      <a:pt x="36" y="17"/>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3" name="Freeform 195"/>
              <p:cNvSpPr>
                <a:spLocks/>
              </p:cNvSpPr>
              <p:nvPr/>
            </p:nvSpPr>
            <p:spPr bwMode="auto">
              <a:xfrm>
                <a:off x="2499" y="4068"/>
                <a:ext cx="54" cy="26"/>
              </a:xfrm>
              <a:custGeom>
                <a:avLst/>
                <a:gdLst>
                  <a:gd name="T0" fmla="*/ 54 w 54"/>
                  <a:gd name="T1" fmla="*/ 6 h 26"/>
                  <a:gd name="T2" fmla="*/ 22 w 54"/>
                  <a:gd name="T3" fmla="*/ 0 h 26"/>
                  <a:gd name="T4" fmla="*/ 0 w 54"/>
                  <a:gd name="T5" fmla="*/ 20 h 26"/>
                  <a:gd name="T6" fmla="*/ 34 w 54"/>
                  <a:gd name="T7" fmla="*/ 26 h 26"/>
                  <a:gd name="T8" fmla="*/ 54 w 54"/>
                  <a:gd name="T9" fmla="*/ 6 h 26"/>
                  <a:gd name="T10" fmla="*/ 0 60000 65536"/>
                  <a:gd name="T11" fmla="*/ 0 60000 65536"/>
                  <a:gd name="T12" fmla="*/ 0 60000 65536"/>
                  <a:gd name="T13" fmla="*/ 0 60000 65536"/>
                  <a:gd name="T14" fmla="*/ 0 60000 65536"/>
                  <a:gd name="T15" fmla="*/ 0 w 54"/>
                  <a:gd name="T16" fmla="*/ 0 h 26"/>
                  <a:gd name="T17" fmla="*/ 54 w 54"/>
                  <a:gd name="T18" fmla="*/ 26 h 26"/>
                </a:gdLst>
                <a:ahLst/>
                <a:cxnLst>
                  <a:cxn ang="T10">
                    <a:pos x="T0" y="T1"/>
                  </a:cxn>
                  <a:cxn ang="T11">
                    <a:pos x="T2" y="T3"/>
                  </a:cxn>
                  <a:cxn ang="T12">
                    <a:pos x="T4" y="T5"/>
                  </a:cxn>
                  <a:cxn ang="T13">
                    <a:pos x="T6" y="T7"/>
                  </a:cxn>
                  <a:cxn ang="T14">
                    <a:pos x="T8" y="T9"/>
                  </a:cxn>
                </a:cxnLst>
                <a:rect l="T15" t="T16" r="T17" b="T18"/>
                <a:pathLst>
                  <a:path w="54" h="26">
                    <a:moveTo>
                      <a:pt x="54" y="6"/>
                    </a:moveTo>
                    <a:lnTo>
                      <a:pt x="22" y="0"/>
                    </a:lnTo>
                    <a:lnTo>
                      <a:pt x="0" y="20"/>
                    </a:lnTo>
                    <a:lnTo>
                      <a:pt x="34" y="26"/>
                    </a:lnTo>
                    <a:lnTo>
                      <a:pt x="54" y="6"/>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4" name="Freeform 196"/>
              <p:cNvSpPr>
                <a:spLocks/>
              </p:cNvSpPr>
              <p:nvPr/>
            </p:nvSpPr>
            <p:spPr bwMode="auto">
              <a:xfrm>
                <a:off x="2501" y="4074"/>
                <a:ext cx="52" cy="24"/>
              </a:xfrm>
              <a:custGeom>
                <a:avLst/>
                <a:gdLst>
                  <a:gd name="T0" fmla="*/ 52 w 52"/>
                  <a:gd name="T1" fmla="*/ 0 h 24"/>
                  <a:gd name="T2" fmla="*/ 52 w 52"/>
                  <a:gd name="T3" fmla="*/ 8 h 24"/>
                  <a:gd name="T4" fmla="*/ 32 w 52"/>
                  <a:gd name="T5" fmla="*/ 24 h 24"/>
                  <a:gd name="T6" fmla="*/ 0 w 52"/>
                  <a:gd name="T7" fmla="*/ 18 h 24"/>
                  <a:gd name="T8" fmla="*/ 0 w 52"/>
                  <a:gd name="T9" fmla="*/ 14 h 24"/>
                  <a:gd name="T10" fmla="*/ 32 w 52"/>
                  <a:gd name="T11" fmla="*/ 20 h 24"/>
                  <a:gd name="T12" fmla="*/ 52 w 52"/>
                  <a:gd name="T13" fmla="*/ 0 h 24"/>
                  <a:gd name="T14" fmla="*/ 0 60000 65536"/>
                  <a:gd name="T15" fmla="*/ 0 60000 65536"/>
                  <a:gd name="T16" fmla="*/ 0 60000 65536"/>
                  <a:gd name="T17" fmla="*/ 0 60000 65536"/>
                  <a:gd name="T18" fmla="*/ 0 60000 65536"/>
                  <a:gd name="T19" fmla="*/ 0 60000 65536"/>
                  <a:gd name="T20" fmla="*/ 0 60000 65536"/>
                  <a:gd name="T21" fmla="*/ 0 w 52"/>
                  <a:gd name="T22" fmla="*/ 0 h 24"/>
                  <a:gd name="T23" fmla="*/ 52 w 52"/>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24">
                    <a:moveTo>
                      <a:pt x="52" y="0"/>
                    </a:moveTo>
                    <a:lnTo>
                      <a:pt x="52" y="8"/>
                    </a:lnTo>
                    <a:lnTo>
                      <a:pt x="32" y="24"/>
                    </a:lnTo>
                    <a:lnTo>
                      <a:pt x="0" y="18"/>
                    </a:lnTo>
                    <a:lnTo>
                      <a:pt x="0" y="14"/>
                    </a:lnTo>
                    <a:lnTo>
                      <a:pt x="32"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5" name="Freeform 197"/>
              <p:cNvSpPr>
                <a:spLocks/>
              </p:cNvSpPr>
              <p:nvPr/>
            </p:nvSpPr>
            <p:spPr bwMode="auto">
              <a:xfrm>
                <a:off x="2475" y="4092"/>
                <a:ext cx="54" cy="28"/>
              </a:xfrm>
              <a:custGeom>
                <a:avLst/>
                <a:gdLst>
                  <a:gd name="T0" fmla="*/ 54 w 54"/>
                  <a:gd name="T1" fmla="*/ 6 h 28"/>
                  <a:gd name="T2" fmla="*/ 20 w 54"/>
                  <a:gd name="T3" fmla="*/ 0 h 28"/>
                  <a:gd name="T4" fmla="*/ 0 w 54"/>
                  <a:gd name="T5" fmla="*/ 20 h 28"/>
                  <a:gd name="T6" fmla="*/ 32 w 54"/>
                  <a:gd name="T7" fmla="*/ 28 h 28"/>
                  <a:gd name="T8" fmla="*/ 54 w 54"/>
                  <a:gd name="T9" fmla="*/ 6 h 28"/>
                  <a:gd name="T10" fmla="*/ 0 60000 65536"/>
                  <a:gd name="T11" fmla="*/ 0 60000 65536"/>
                  <a:gd name="T12" fmla="*/ 0 60000 65536"/>
                  <a:gd name="T13" fmla="*/ 0 60000 65536"/>
                  <a:gd name="T14" fmla="*/ 0 60000 65536"/>
                  <a:gd name="T15" fmla="*/ 0 w 54"/>
                  <a:gd name="T16" fmla="*/ 0 h 28"/>
                  <a:gd name="T17" fmla="*/ 54 w 54"/>
                  <a:gd name="T18" fmla="*/ 28 h 28"/>
                </a:gdLst>
                <a:ahLst/>
                <a:cxnLst>
                  <a:cxn ang="T10">
                    <a:pos x="T0" y="T1"/>
                  </a:cxn>
                  <a:cxn ang="T11">
                    <a:pos x="T2" y="T3"/>
                  </a:cxn>
                  <a:cxn ang="T12">
                    <a:pos x="T4" y="T5"/>
                  </a:cxn>
                  <a:cxn ang="T13">
                    <a:pos x="T6" y="T7"/>
                  </a:cxn>
                  <a:cxn ang="T14">
                    <a:pos x="T8" y="T9"/>
                  </a:cxn>
                </a:cxnLst>
                <a:rect l="T15" t="T16" r="T17" b="T18"/>
                <a:pathLst>
                  <a:path w="54" h="28">
                    <a:moveTo>
                      <a:pt x="54" y="6"/>
                    </a:moveTo>
                    <a:lnTo>
                      <a:pt x="20" y="0"/>
                    </a:lnTo>
                    <a:lnTo>
                      <a:pt x="0" y="20"/>
                    </a:lnTo>
                    <a:lnTo>
                      <a:pt x="32" y="28"/>
                    </a:lnTo>
                    <a:lnTo>
                      <a:pt x="54" y="6"/>
                    </a:lnTo>
                    <a:close/>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6" name="Freeform 198"/>
              <p:cNvSpPr>
                <a:spLocks/>
              </p:cNvSpPr>
              <p:nvPr/>
            </p:nvSpPr>
            <p:spPr bwMode="auto">
              <a:xfrm>
                <a:off x="2473" y="4098"/>
                <a:ext cx="56" cy="28"/>
              </a:xfrm>
              <a:custGeom>
                <a:avLst/>
                <a:gdLst>
                  <a:gd name="T0" fmla="*/ 56 w 56"/>
                  <a:gd name="T1" fmla="*/ 0 h 28"/>
                  <a:gd name="T2" fmla="*/ 54 w 56"/>
                  <a:gd name="T3" fmla="*/ 6 h 28"/>
                  <a:gd name="T4" fmla="*/ 34 w 56"/>
                  <a:gd name="T5" fmla="*/ 28 h 28"/>
                  <a:gd name="T6" fmla="*/ 0 w 56"/>
                  <a:gd name="T7" fmla="*/ 20 h 28"/>
                  <a:gd name="T8" fmla="*/ 0 w 56"/>
                  <a:gd name="T9" fmla="*/ 14 h 28"/>
                  <a:gd name="T10" fmla="*/ 34 w 56"/>
                  <a:gd name="T11" fmla="*/ 20 h 28"/>
                  <a:gd name="T12" fmla="*/ 56 w 56"/>
                  <a:gd name="T13" fmla="*/ 0 h 28"/>
                  <a:gd name="T14" fmla="*/ 0 60000 65536"/>
                  <a:gd name="T15" fmla="*/ 0 60000 65536"/>
                  <a:gd name="T16" fmla="*/ 0 60000 65536"/>
                  <a:gd name="T17" fmla="*/ 0 60000 65536"/>
                  <a:gd name="T18" fmla="*/ 0 60000 65536"/>
                  <a:gd name="T19" fmla="*/ 0 60000 65536"/>
                  <a:gd name="T20" fmla="*/ 0 60000 65536"/>
                  <a:gd name="T21" fmla="*/ 0 w 56"/>
                  <a:gd name="T22" fmla="*/ 0 h 28"/>
                  <a:gd name="T23" fmla="*/ 56 w 56"/>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28">
                    <a:moveTo>
                      <a:pt x="56" y="0"/>
                    </a:moveTo>
                    <a:lnTo>
                      <a:pt x="54" y="6"/>
                    </a:lnTo>
                    <a:lnTo>
                      <a:pt x="34" y="28"/>
                    </a:lnTo>
                    <a:lnTo>
                      <a:pt x="0" y="20"/>
                    </a:lnTo>
                    <a:lnTo>
                      <a:pt x="0" y="14"/>
                    </a:lnTo>
                    <a:lnTo>
                      <a:pt x="34" y="20"/>
                    </a:lnTo>
                    <a:lnTo>
                      <a:pt x="56" y="0"/>
                    </a:lnTo>
                    <a:close/>
                  </a:path>
                </a:pathLst>
              </a:custGeom>
              <a:solidFill>
                <a:srgbClr val="7900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7" name="Freeform 199"/>
              <p:cNvSpPr>
                <a:spLocks/>
              </p:cNvSpPr>
              <p:nvPr/>
            </p:nvSpPr>
            <p:spPr bwMode="auto">
              <a:xfrm>
                <a:off x="2495" y="4015"/>
                <a:ext cx="54" cy="24"/>
              </a:xfrm>
              <a:custGeom>
                <a:avLst/>
                <a:gdLst>
                  <a:gd name="T0" fmla="*/ 54 w 54"/>
                  <a:gd name="T1" fmla="*/ 4 h 24"/>
                  <a:gd name="T2" fmla="*/ 20 w 54"/>
                  <a:gd name="T3" fmla="*/ 0 h 24"/>
                  <a:gd name="T4" fmla="*/ 0 w 54"/>
                  <a:gd name="T5" fmla="*/ 18 h 24"/>
                  <a:gd name="T6" fmla="*/ 32 w 54"/>
                  <a:gd name="T7" fmla="*/ 24 h 24"/>
                  <a:gd name="T8" fmla="*/ 54 w 54"/>
                  <a:gd name="T9" fmla="*/ 4 h 24"/>
                  <a:gd name="T10" fmla="*/ 0 60000 65536"/>
                  <a:gd name="T11" fmla="*/ 0 60000 65536"/>
                  <a:gd name="T12" fmla="*/ 0 60000 65536"/>
                  <a:gd name="T13" fmla="*/ 0 60000 65536"/>
                  <a:gd name="T14" fmla="*/ 0 60000 65536"/>
                  <a:gd name="T15" fmla="*/ 0 w 54"/>
                  <a:gd name="T16" fmla="*/ 0 h 24"/>
                  <a:gd name="T17" fmla="*/ 54 w 54"/>
                  <a:gd name="T18" fmla="*/ 24 h 24"/>
                </a:gdLst>
                <a:ahLst/>
                <a:cxnLst>
                  <a:cxn ang="T10">
                    <a:pos x="T0" y="T1"/>
                  </a:cxn>
                  <a:cxn ang="T11">
                    <a:pos x="T2" y="T3"/>
                  </a:cxn>
                  <a:cxn ang="T12">
                    <a:pos x="T4" y="T5"/>
                  </a:cxn>
                  <a:cxn ang="T13">
                    <a:pos x="T6" y="T7"/>
                  </a:cxn>
                  <a:cxn ang="T14">
                    <a:pos x="T8" y="T9"/>
                  </a:cxn>
                </a:cxnLst>
                <a:rect l="T15" t="T16" r="T17" b="T18"/>
                <a:pathLst>
                  <a:path w="54" h="24">
                    <a:moveTo>
                      <a:pt x="54" y="4"/>
                    </a:moveTo>
                    <a:lnTo>
                      <a:pt x="20" y="0"/>
                    </a:lnTo>
                    <a:lnTo>
                      <a:pt x="0" y="18"/>
                    </a:lnTo>
                    <a:lnTo>
                      <a:pt x="32" y="24"/>
                    </a:lnTo>
                    <a:lnTo>
                      <a:pt x="54"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8" name="Freeform 200"/>
              <p:cNvSpPr>
                <a:spLocks/>
              </p:cNvSpPr>
              <p:nvPr/>
            </p:nvSpPr>
            <p:spPr bwMode="auto">
              <a:xfrm>
                <a:off x="2495" y="4021"/>
                <a:ext cx="54" cy="24"/>
              </a:xfrm>
              <a:custGeom>
                <a:avLst/>
                <a:gdLst>
                  <a:gd name="T0" fmla="*/ 54 w 54"/>
                  <a:gd name="T1" fmla="*/ 0 h 24"/>
                  <a:gd name="T2" fmla="*/ 54 w 54"/>
                  <a:gd name="T3" fmla="*/ 6 h 24"/>
                  <a:gd name="T4" fmla="*/ 32 w 54"/>
                  <a:gd name="T5" fmla="*/ 24 h 24"/>
                  <a:gd name="T6" fmla="*/ 0 w 54"/>
                  <a:gd name="T7" fmla="*/ 18 h 24"/>
                  <a:gd name="T8" fmla="*/ 0 w 54"/>
                  <a:gd name="T9" fmla="*/ 12 h 24"/>
                  <a:gd name="T10" fmla="*/ 32 w 54"/>
                  <a:gd name="T11" fmla="*/ 16 h 24"/>
                  <a:gd name="T12" fmla="*/ 54 w 54"/>
                  <a:gd name="T13" fmla="*/ 0 h 24"/>
                  <a:gd name="T14" fmla="*/ 0 60000 65536"/>
                  <a:gd name="T15" fmla="*/ 0 60000 65536"/>
                  <a:gd name="T16" fmla="*/ 0 60000 65536"/>
                  <a:gd name="T17" fmla="*/ 0 60000 65536"/>
                  <a:gd name="T18" fmla="*/ 0 60000 65536"/>
                  <a:gd name="T19" fmla="*/ 0 60000 65536"/>
                  <a:gd name="T20" fmla="*/ 0 60000 65536"/>
                  <a:gd name="T21" fmla="*/ 0 w 54"/>
                  <a:gd name="T22" fmla="*/ 0 h 24"/>
                  <a:gd name="T23" fmla="*/ 54 w 5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24">
                    <a:moveTo>
                      <a:pt x="54" y="0"/>
                    </a:moveTo>
                    <a:lnTo>
                      <a:pt x="54" y="6"/>
                    </a:lnTo>
                    <a:lnTo>
                      <a:pt x="32" y="24"/>
                    </a:lnTo>
                    <a:lnTo>
                      <a:pt x="0" y="18"/>
                    </a:lnTo>
                    <a:lnTo>
                      <a:pt x="0" y="12"/>
                    </a:lnTo>
                    <a:lnTo>
                      <a:pt x="32" y="16"/>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9" name="Freeform 201"/>
              <p:cNvSpPr>
                <a:spLocks/>
              </p:cNvSpPr>
              <p:nvPr/>
            </p:nvSpPr>
            <p:spPr bwMode="auto">
              <a:xfrm>
                <a:off x="2443" y="4058"/>
                <a:ext cx="56" cy="26"/>
              </a:xfrm>
              <a:custGeom>
                <a:avLst/>
                <a:gdLst>
                  <a:gd name="T0" fmla="*/ 56 w 56"/>
                  <a:gd name="T1" fmla="*/ 6 h 26"/>
                  <a:gd name="T2" fmla="*/ 20 w 56"/>
                  <a:gd name="T3" fmla="*/ 0 h 26"/>
                  <a:gd name="T4" fmla="*/ 0 w 56"/>
                  <a:gd name="T5" fmla="*/ 20 h 26"/>
                  <a:gd name="T6" fmla="*/ 34 w 56"/>
                  <a:gd name="T7" fmla="*/ 26 h 26"/>
                  <a:gd name="T8" fmla="*/ 56 w 56"/>
                  <a:gd name="T9" fmla="*/ 6 h 26"/>
                  <a:gd name="T10" fmla="*/ 0 60000 65536"/>
                  <a:gd name="T11" fmla="*/ 0 60000 65536"/>
                  <a:gd name="T12" fmla="*/ 0 60000 65536"/>
                  <a:gd name="T13" fmla="*/ 0 60000 65536"/>
                  <a:gd name="T14" fmla="*/ 0 60000 65536"/>
                  <a:gd name="T15" fmla="*/ 0 w 56"/>
                  <a:gd name="T16" fmla="*/ 0 h 26"/>
                  <a:gd name="T17" fmla="*/ 56 w 56"/>
                  <a:gd name="T18" fmla="*/ 26 h 26"/>
                </a:gdLst>
                <a:ahLst/>
                <a:cxnLst>
                  <a:cxn ang="T10">
                    <a:pos x="T0" y="T1"/>
                  </a:cxn>
                  <a:cxn ang="T11">
                    <a:pos x="T2" y="T3"/>
                  </a:cxn>
                  <a:cxn ang="T12">
                    <a:pos x="T4" y="T5"/>
                  </a:cxn>
                  <a:cxn ang="T13">
                    <a:pos x="T6" y="T7"/>
                  </a:cxn>
                  <a:cxn ang="T14">
                    <a:pos x="T8" y="T9"/>
                  </a:cxn>
                </a:cxnLst>
                <a:rect l="T15" t="T16" r="T17" b="T18"/>
                <a:pathLst>
                  <a:path w="56" h="26">
                    <a:moveTo>
                      <a:pt x="56" y="6"/>
                    </a:moveTo>
                    <a:lnTo>
                      <a:pt x="20" y="0"/>
                    </a:lnTo>
                    <a:lnTo>
                      <a:pt x="0" y="20"/>
                    </a:lnTo>
                    <a:lnTo>
                      <a:pt x="34" y="26"/>
                    </a:lnTo>
                    <a:lnTo>
                      <a:pt x="56" y="6"/>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70" name="Freeform 202"/>
              <p:cNvSpPr>
                <a:spLocks/>
              </p:cNvSpPr>
              <p:nvPr/>
            </p:nvSpPr>
            <p:spPr bwMode="auto">
              <a:xfrm>
                <a:off x="2443" y="4066"/>
                <a:ext cx="56" cy="24"/>
              </a:xfrm>
              <a:custGeom>
                <a:avLst/>
                <a:gdLst>
                  <a:gd name="T0" fmla="*/ 56 w 56"/>
                  <a:gd name="T1" fmla="*/ 0 h 24"/>
                  <a:gd name="T2" fmla="*/ 54 w 56"/>
                  <a:gd name="T3" fmla="*/ 8 h 24"/>
                  <a:gd name="T4" fmla="*/ 34 w 56"/>
                  <a:gd name="T5" fmla="*/ 24 h 24"/>
                  <a:gd name="T6" fmla="*/ 0 w 56"/>
                  <a:gd name="T7" fmla="*/ 18 h 24"/>
                  <a:gd name="T8" fmla="*/ 0 w 56"/>
                  <a:gd name="T9" fmla="*/ 12 h 24"/>
                  <a:gd name="T10" fmla="*/ 34 w 56"/>
                  <a:gd name="T11" fmla="*/ 18 h 24"/>
                  <a:gd name="T12" fmla="*/ 56 w 56"/>
                  <a:gd name="T13" fmla="*/ 0 h 24"/>
                  <a:gd name="T14" fmla="*/ 0 60000 65536"/>
                  <a:gd name="T15" fmla="*/ 0 60000 65536"/>
                  <a:gd name="T16" fmla="*/ 0 60000 65536"/>
                  <a:gd name="T17" fmla="*/ 0 60000 65536"/>
                  <a:gd name="T18" fmla="*/ 0 60000 65536"/>
                  <a:gd name="T19" fmla="*/ 0 60000 65536"/>
                  <a:gd name="T20" fmla="*/ 0 60000 65536"/>
                  <a:gd name="T21" fmla="*/ 0 w 56"/>
                  <a:gd name="T22" fmla="*/ 0 h 24"/>
                  <a:gd name="T23" fmla="*/ 56 w 5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24">
                    <a:moveTo>
                      <a:pt x="56" y="0"/>
                    </a:moveTo>
                    <a:lnTo>
                      <a:pt x="54" y="8"/>
                    </a:lnTo>
                    <a:lnTo>
                      <a:pt x="34" y="24"/>
                    </a:lnTo>
                    <a:lnTo>
                      <a:pt x="0" y="18"/>
                    </a:lnTo>
                    <a:lnTo>
                      <a:pt x="0" y="12"/>
                    </a:lnTo>
                    <a:lnTo>
                      <a:pt x="34" y="18"/>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71" name="Freeform 203"/>
              <p:cNvSpPr>
                <a:spLocks/>
              </p:cNvSpPr>
              <p:nvPr/>
            </p:nvSpPr>
            <p:spPr bwMode="auto">
              <a:xfrm>
                <a:off x="2415" y="4084"/>
                <a:ext cx="58" cy="24"/>
              </a:xfrm>
              <a:custGeom>
                <a:avLst/>
                <a:gdLst>
                  <a:gd name="T0" fmla="*/ 58 w 58"/>
                  <a:gd name="T1" fmla="*/ 4 h 24"/>
                  <a:gd name="T2" fmla="*/ 22 w 58"/>
                  <a:gd name="T3" fmla="*/ 0 h 24"/>
                  <a:gd name="T4" fmla="*/ 0 w 58"/>
                  <a:gd name="T5" fmla="*/ 18 h 24"/>
                  <a:gd name="T6" fmla="*/ 36 w 58"/>
                  <a:gd name="T7" fmla="*/ 24 h 24"/>
                  <a:gd name="T8" fmla="*/ 58 w 58"/>
                  <a:gd name="T9" fmla="*/ 4 h 24"/>
                  <a:gd name="T10" fmla="*/ 0 60000 65536"/>
                  <a:gd name="T11" fmla="*/ 0 60000 65536"/>
                  <a:gd name="T12" fmla="*/ 0 60000 65536"/>
                  <a:gd name="T13" fmla="*/ 0 60000 65536"/>
                  <a:gd name="T14" fmla="*/ 0 60000 65536"/>
                  <a:gd name="T15" fmla="*/ 0 w 58"/>
                  <a:gd name="T16" fmla="*/ 0 h 24"/>
                  <a:gd name="T17" fmla="*/ 58 w 58"/>
                  <a:gd name="T18" fmla="*/ 24 h 24"/>
                </a:gdLst>
                <a:ahLst/>
                <a:cxnLst>
                  <a:cxn ang="T10">
                    <a:pos x="T0" y="T1"/>
                  </a:cxn>
                  <a:cxn ang="T11">
                    <a:pos x="T2" y="T3"/>
                  </a:cxn>
                  <a:cxn ang="T12">
                    <a:pos x="T4" y="T5"/>
                  </a:cxn>
                  <a:cxn ang="T13">
                    <a:pos x="T6" y="T7"/>
                  </a:cxn>
                  <a:cxn ang="T14">
                    <a:pos x="T8" y="T9"/>
                  </a:cxn>
                </a:cxnLst>
                <a:rect l="T15" t="T16" r="T17" b="T18"/>
                <a:pathLst>
                  <a:path w="58" h="24">
                    <a:moveTo>
                      <a:pt x="58" y="4"/>
                    </a:moveTo>
                    <a:lnTo>
                      <a:pt x="22" y="0"/>
                    </a:lnTo>
                    <a:lnTo>
                      <a:pt x="0" y="18"/>
                    </a:lnTo>
                    <a:lnTo>
                      <a:pt x="36" y="24"/>
                    </a:lnTo>
                    <a:lnTo>
                      <a:pt x="58"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72" name="Freeform 204"/>
              <p:cNvSpPr>
                <a:spLocks/>
              </p:cNvSpPr>
              <p:nvPr/>
            </p:nvSpPr>
            <p:spPr bwMode="auto">
              <a:xfrm>
                <a:off x="2413" y="4088"/>
                <a:ext cx="60" cy="26"/>
              </a:xfrm>
              <a:custGeom>
                <a:avLst/>
                <a:gdLst>
                  <a:gd name="T0" fmla="*/ 60 w 60"/>
                  <a:gd name="T1" fmla="*/ 0 h 26"/>
                  <a:gd name="T2" fmla="*/ 58 w 60"/>
                  <a:gd name="T3" fmla="*/ 8 h 26"/>
                  <a:gd name="T4" fmla="*/ 36 w 60"/>
                  <a:gd name="T5" fmla="*/ 26 h 26"/>
                  <a:gd name="T6" fmla="*/ 0 w 60"/>
                  <a:gd name="T7" fmla="*/ 18 h 26"/>
                  <a:gd name="T8" fmla="*/ 2 w 60"/>
                  <a:gd name="T9" fmla="*/ 12 h 26"/>
                  <a:gd name="T10" fmla="*/ 36 w 60"/>
                  <a:gd name="T11" fmla="*/ 18 h 26"/>
                  <a:gd name="T12" fmla="*/ 60 w 60"/>
                  <a:gd name="T13" fmla="*/ 0 h 26"/>
                  <a:gd name="T14" fmla="*/ 0 60000 65536"/>
                  <a:gd name="T15" fmla="*/ 0 60000 65536"/>
                  <a:gd name="T16" fmla="*/ 0 60000 65536"/>
                  <a:gd name="T17" fmla="*/ 0 60000 65536"/>
                  <a:gd name="T18" fmla="*/ 0 60000 65536"/>
                  <a:gd name="T19" fmla="*/ 0 60000 65536"/>
                  <a:gd name="T20" fmla="*/ 0 60000 65536"/>
                  <a:gd name="T21" fmla="*/ 0 w 60"/>
                  <a:gd name="T22" fmla="*/ 0 h 26"/>
                  <a:gd name="T23" fmla="*/ 60 w 60"/>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26">
                    <a:moveTo>
                      <a:pt x="60" y="0"/>
                    </a:moveTo>
                    <a:lnTo>
                      <a:pt x="58" y="8"/>
                    </a:lnTo>
                    <a:lnTo>
                      <a:pt x="36" y="26"/>
                    </a:lnTo>
                    <a:lnTo>
                      <a:pt x="0" y="18"/>
                    </a:lnTo>
                    <a:lnTo>
                      <a:pt x="2" y="12"/>
                    </a:lnTo>
                    <a:lnTo>
                      <a:pt x="36" y="18"/>
                    </a:lnTo>
                    <a:lnTo>
                      <a:pt x="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73" name="Freeform 205"/>
              <p:cNvSpPr>
                <a:spLocks/>
              </p:cNvSpPr>
              <p:nvPr/>
            </p:nvSpPr>
            <p:spPr bwMode="auto">
              <a:xfrm>
                <a:off x="2455" y="4009"/>
                <a:ext cx="52" cy="22"/>
              </a:xfrm>
              <a:custGeom>
                <a:avLst/>
                <a:gdLst>
                  <a:gd name="T0" fmla="*/ 52 w 52"/>
                  <a:gd name="T1" fmla="*/ 4 h 22"/>
                  <a:gd name="T2" fmla="*/ 22 w 52"/>
                  <a:gd name="T3" fmla="*/ 0 h 22"/>
                  <a:gd name="T4" fmla="*/ 0 w 52"/>
                  <a:gd name="T5" fmla="*/ 18 h 22"/>
                  <a:gd name="T6" fmla="*/ 32 w 52"/>
                  <a:gd name="T7" fmla="*/ 22 h 22"/>
                  <a:gd name="T8" fmla="*/ 52 w 52"/>
                  <a:gd name="T9" fmla="*/ 4 h 22"/>
                  <a:gd name="T10" fmla="*/ 0 60000 65536"/>
                  <a:gd name="T11" fmla="*/ 0 60000 65536"/>
                  <a:gd name="T12" fmla="*/ 0 60000 65536"/>
                  <a:gd name="T13" fmla="*/ 0 60000 65536"/>
                  <a:gd name="T14" fmla="*/ 0 60000 65536"/>
                  <a:gd name="T15" fmla="*/ 0 w 52"/>
                  <a:gd name="T16" fmla="*/ 0 h 22"/>
                  <a:gd name="T17" fmla="*/ 52 w 52"/>
                  <a:gd name="T18" fmla="*/ 22 h 22"/>
                </a:gdLst>
                <a:ahLst/>
                <a:cxnLst>
                  <a:cxn ang="T10">
                    <a:pos x="T0" y="T1"/>
                  </a:cxn>
                  <a:cxn ang="T11">
                    <a:pos x="T2" y="T3"/>
                  </a:cxn>
                  <a:cxn ang="T12">
                    <a:pos x="T4" y="T5"/>
                  </a:cxn>
                  <a:cxn ang="T13">
                    <a:pos x="T6" y="T7"/>
                  </a:cxn>
                  <a:cxn ang="T14">
                    <a:pos x="T8" y="T9"/>
                  </a:cxn>
                </a:cxnLst>
                <a:rect l="T15" t="T16" r="T17" b="T18"/>
                <a:pathLst>
                  <a:path w="52" h="22">
                    <a:moveTo>
                      <a:pt x="52" y="4"/>
                    </a:moveTo>
                    <a:lnTo>
                      <a:pt x="22" y="0"/>
                    </a:lnTo>
                    <a:lnTo>
                      <a:pt x="0" y="18"/>
                    </a:lnTo>
                    <a:lnTo>
                      <a:pt x="32" y="22"/>
                    </a:lnTo>
                    <a:lnTo>
                      <a:pt x="52"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74" name="Freeform 206"/>
              <p:cNvSpPr>
                <a:spLocks/>
              </p:cNvSpPr>
              <p:nvPr/>
            </p:nvSpPr>
            <p:spPr bwMode="auto">
              <a:xfrm>
                <a:off x="2455" y="4015"/>
                <a:ext cx="52" cy="26"/>
              </a:xfrm>
              <a:custGeom>
                <a:avLst/>
                <a:gdLst>
                  <a:gd name="T0" fmla="*/ 52 w 52"/>
                  <a:gd name="T1" fmla="*/ 0 h 26"/>
                  <a:gd name="T2" fmla="*/ 52 w 52"/>
                  <a:gd name="T3" fmla="*/ 6 h 26"/>
                  <a:gd name="T4" fmla="*/ 30 w 52"/>
                  <a:gd name="T5" fmla="*/ 26 h 26"/>
                  <a:gd name="T6" fmla="*/ 0 w 52"/>
                  <a:gd name="T7" fmla="*/ 20 h 26"/>
                  <a:gd name="T8" fmla="*/ 0 w 52"/>
                  <a:gd name="T9" fmla="*/ 12 h 26"/>
                  <a:gd name="T10" fmla="*/ 32 w 52"/>
                  <a:gd name="T11" fmla="*/ 18 h 26"/>
                  <a:gd name="T12" fmla="*/ 52 w 52"/>
                  <a:gd name="T13" fmla="*/ 0 h 26"/>
                  <a:gd name="T14" fmla="*/ 0 60000 65536"/>
                  <a:gd name="T15" fmla="*/ 0 60000 65536"/>
                  <a:gd name="T16" fmla="*/ 0 60000 65536"/>
                  <a:gd name="T17" fmla="*/ 0 60000 65536"/>
                  <a:gd name="T18" fmla="*/ 0 60000 65536"/>
                  <a:gd name="T19" fmla="*/ 0 60000 65536"/>
                  <a:gd name="T20" fmla="*/ 0 60000 65536"/>
                  <a:gd name="T21" fmla="*/ 0 w 52"/>
                  <a:gd name="T22" fmla="*/ 0 h 26"/>
                  <a:gd name="T23" fmla="*/ 52 w 52"/>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26">
                    <a:moveTo>
                      <a:pt x="52" y="0"/>
                    </a:moveTo>
                    <a:lnTo>
                      <a:pt x="52" y="6"/>
                    </a:lnTo>
                    <a:lnTo>
                      <a:pt x="30" y="26"/>
                    </a:lnTo>
                    <a:lnTo>
                      <a:pt x="0" y="20"/>
                    </a:lnTo>
                    <a:lnTo>
                      <a:pt x="0" y="12"/>
                    </a:lnTo>
                    <a:lnTo>
                      <a:pt x="32" y="18"/>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75" name="Freeform 207"/>
              <p:cNvSpPr>
                <a:spLocks/>
              </p:cNvSpPr>
              <p:nvPr/>
            </p:nvSpPr>
            <p:spPr bwMode="auto">
              <a:xfrm>
                <a:off x="2429" y="4031"/>
                <a:ext cx="54" cy="24"/>
              </a:xfrm>
              <a:custGeom>
                <a:avLst/>
                <a:gdLst>
                  <a:gd name="T0" fmla="*/ 54 w 54"/>
                  <a:gd name="T1" fmla="*/ 4 h 24"/>
                  <a:gd name="T2" fmla="*/ 22 w 54"/>
                  <a:gd name="T3" fmla="*/ 0 h 24"/>
                  <a:gd name="T4" fmla="*/ 0 w 54"/>
                  <a:gd name="T5" fmla="*/ 18 h 24"/>
                  <a:gd name="T6" fmla="*/ 32 w 54"/>
                  <a:gd name="T7" fmla="*/ 24 h 24"/>
                  <a:gd name="T8" fmla="*/ 54 w 54"/>
                  <a:gd name="T9" fmla="*/ 4 h 24"/>
                  <a:gd name="T10" fmla="*/ 0 60000 65536"/>
                  <a:gd name="T11" fmla="*/ 0 60000 65536"/>
                  <a:gd name="T12" fmla="*/ 0 60000 65536"/>
                  <a:gd name="T13" fmla="*/ 0 60000 65536"/>
                  <a:gd name="T14" fmla="*/ 0 60000 65536"/>
                  <a:gd name="T15" fmla="*/ 0 w 54"/>
                  <a:gd name="T16" fmla="*/ 0 h 24"/>
                  <a:gd name="T17" fmla="*/ 54 w 54"/>
                  <a:gd name="T18" fmla="*/ 24 h 24"/>
                </a:gdLst>
                <a:ahLst/>
                <a:cxnLst>
                  <a:cxn ang="T10">
                    <a:pos x="T0" y="T1"/>
                  </a:cxn>
                  <a:cxn ang="T11">
                    <a:pos x="T2" y="T3"/>
                  </a:cxn>
                  <a:cxn ang="T12">
                    <a:pos x="T4" y="T5"/>
                  </a:cxn>
                  <a:cxn ang="T13">
                    <a:pos x="T6" y="T7"/>
                  </a:cxn>
                  <a:cxn ang="T14">
                    <a:pos x="T8" y="T9"/>
                  </a:cxn>
                </a:cxnLst>
                <a:rect l="T15" t="T16" r="T17" b="T18"/>
                <a:pathLst>
                  <a:path w="54" h="24">
                    <a:moveTo>
                      <a:pt x="54" y="4"/>
                    </a:moveTo>
                    <a:lnTo>
                      <a:pt x="22" y="0"/>
                    </a:lnTo>
                    <a:lnTo>
                      <a:pt x="0" y="18"/>
                    </a:lnTo>
                    <a:lnTo>
                      <a:pt x="32" y="24"/>
                    </a:lnTo>
                    <a:lnTo>
                      <a:pt x="54"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76" name="Freeform 208"/>
              <p:cNvSpPr>
                <a:spLocks/>
              </p:cNvSpPr>
              <p:nvPr/>
            </p:nvSpPr>
            <p:spPr bwMode="auto">
              <a:xfrm>
                <a:off x="2425" y="4035"/>
                <a:ext cx="58" cy="25"/>
              </a:xfrm>
              <a:custGeom>
                <a:avLst/>
                <a:gdLst>
                  <a:gd name="T0" fmla="*/ 58 w 58"/>
                  <a:gd name="T1" fmla="*/ 0 h 25"/>
                  <a:gd name="T2" fmla="*/ 58 w 58"/>
                  <a:gd name="T3" fmla="*/ 8 h 25"/>
                  <a:gd name="T4" fmla="*/ 36 w 58"/>
                  <a:gd name="T5" fmla="*/ 25 h 25"/>
                  <a:gd name="T6" fmla="*/ 0 w 58"/>
                  <a:gd name="T7" fmla="*/ 20 h 25"/>
                  <a:gd name="T8" fmla="*/ 0 w 58"/>
                  <a:gd name="T9" fmla="*/ 12 h 25"/>
                  <a:gd name="T10" fmla="*/ 36 w 58"/>
                  <a:gd name="T11" fmla="*/ 18 h 25"/>
                  <a:gd name="T12" fmla="*/ 58 w 58"/>
                  <a:gd name="T13" fmla="*/ 0 h 25"/>
                  <a:gd name="T14" fmla="*/ 0 60000 65536"/>
                  <a:gd name="T15" fmla="*/ 0 60000 65536"/>
                  <a:gd name="T16" fmla="*/ 0 60000 65536"/>
                  <a:gd name="T17" fmla="*/ 0 60000 65536"/>
                  <a:gd name="T18" fmla="*/ 0 60000 65536"/>
                  <a:gd name="T19" fmla="*/ 0 60000 65536"/>
                  <a:gd name="T20" fmla="*/ 0 60000 65536"/>
                  <a:gd name="T21" fmla="*/ 0 w 58"/>
                  <a:gd name="T22" fmla="*/ 0 h 25"/>
                  <a:gd name="T23" fmla="*/ 58 w 58"/>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25">
                    <a:moveTo>
                      <a:pt x="58" y="0"/>
                    </a:moveTo>
                    <a:lnTo>
                      <a:pt x="58" y="8"/>
                    </a:lnTo>
                    <a:lnTo>
                      <a:pt x="36" y="25"/>
                    </a:lnTo>
                    <a:lnTo>
                      <a:pt x="0" y="20"/>
                    </a:lnTo>
                    <a:lnTo>
                      <a:pt x="0" y="12"/>
                    </a:lnTo>
                    <a:lnTo>
                      <a:pt x="36" y="18"/>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77" name="Freeform 209"/>
              <p:cNvSpPr>
                <a:spLocks/>
              </p:cNvSpPr>
              <p:nvPr/>
            </p:nvSpPr>
            <p:spPr bwMode="auto">
              <a:xfrm>
                <a:off x="2403" y="4055"/>
                <a:ext cx="54" cy="19"/>
              </a:xfrm>
              <a:custGeom>
                <a:avLst/>
                <a:gdLst>
                  <a:gd name="T0" fmla="*/ 54 w 54"/>
                  <a:gd name="T1" fmla="*/ 2 h 19"/>
                  <a:gd name="T2" fmla="*/ 20 w 54"/>
                  <a:gd name="T3" fmla="*/ 0 h 19"/>
                  <a:gd name="T4" fmla="*/ 0 w 54"/>
                  <a:gd name="T5" fmla="*/ 15 h 19"/>
                  <a:gd name="T6" fmla="*/ 32 w 54"/>
                  <a:gd name="T7" fmla="*/ 19 h 19"/>
                  <a:gd name="T8" fmla="*/ 54 w 54"/>
                  <a:gd name="T9" fmla="*/ 2 h 19"/>
                  <a:gd name="T10" fmla="*/ 0 60000 65536"/>
                  <a:gd name="T11" fmla="*/ 0 60000 65536"/>
                  <a:gd name="T12" fmla="*/ 0 60000 65536"/>
                  <a:gd name="T13" fmla="*/ 0 60000 65536"/>
                  <a:gd name="T14" fmla="*/ 0 60000 65536"/>
                  <a:gd name="T15" fmla="*/ 0 w 54"/>
                  <a:gd name="T16" fmla="*/ 0 h 19"/>
                  <a:gd name="T17" fmla="*/ 54 w 54"/>
                  <a:gd name="T18" fmla="*/ 19 h 19"/>
                </a:gdLst>
                <a:ahLst/>
                <a:cxnLst>
                  <a:cxn ang="T10">
                    <a:pos x="T0" y="T1"/>
                  </a:cxn>
                  <a:cxn ang="T11">
                    <a:pos x="T2" y="T3"/>
                  </a:cxn>
                  <a:cxn ang="T12">
                    <a:pos x="T4" y="T5"/>
                  </a:cxn>
                  <a:cxn ang="T13">
                    <a:pos x="T6" y="T7"/>
                  </a:cxn>
                  <a:cxn ang="T14">
                    <a:pos x="T8" y="T9"/>
                  </a:cxn>
                </a:cxnLst>
                <a:rect l="T15" t="T16" r="T17" b="T18"/>
                <a:pathLst>
                  <a:path w="54" h="19">
                    <a:moveTo>
                      <a:pt x="54" y="2"/>
                    </a:moveTo>
                    <a:lnTo>
                      <a:pt x="20" y="0"/>
                    </a:lnTo>
                    <a:lnTo>
                      <a:pt x="0" y="15"/>
                    </a:lnTo>
                    <a:lnTo>
                      <a:pt x="32" y="19"/>
                    </a:lnTo>
                    <a:lnTo>
                      <a:pt x="54" y="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78" name="Freeform 210"/>
              <p:cNvSpPr>
                <a:spLocks/>
              </p:cNvSpPr>
              <p:nvPr/>
            </p:nvSpPr>
            <p:spPr bwMode="auto">
              <a:xfrm>
                <a:off x="2401" y="4057"/>
                <a:ext cx="56" cy="25"/>
              </a:xfrm>
              <a:custGeom>
                <a:avLst/>
                <a:gdLst>
                  <a:gd name="T0" fmla="*/ 54 w 56"/>
                  <a:gd name="T1" fmla="*/ 0 h 25"/>
                  <a:gd name="T2" fmla="*/ 56 w 56"/>
                  <a:gd name="T3" fmla="*/ 7 h 25"/>
                  <a:gd name="T4" fmla="*/ 34 w 56"/>
                  <a:gd name="T5" fmla="*/ 25 h 25"/>
                  <a:gd name="T6" fmla="*/ 0 w 56"/>
                  <a:gd name="T7" fmla="*/ 19 h 25"/>
                  <a:gd name="T8" fmla="*/ 0 w 56"/>
                  <a:gd name="T9" fmla="*/ 13 h 25"/>
                  <a:gd name="T10" fmla="*/ 34 w 56"/>
                  <a:gd name="T11" fmla="*/ 17 h 25"/>
                  <a:gd name="T12" fmla="*/ 54 w 56"/>
                  <a:gd name="T13" fmla="*/ 0 h 25"/>
                  <a:gd name="T14" fmla="*/ 0 60000 65536"/>
                  <a:gd name="T15" fmla="*/ 0 60000 65536"/>
                  <a:gd name="T16" fmla="*/ 0 60000 65536"/>
                  <a:gd name="T17" fmla="*/ 0 60000 65536"/>
                  <a:gd name="T18" fmla="*/ 0 60000 65536"/>
                  <a:gd name="T19" fmla="*/ 0 60000 65536"/>
                  <a:gd name="T20" fmla="*/ 0 60000 65536"/>
                  <a:gd name="T21" fmla="*/ 0 w 56"/>
                  <a:gd name="T22" fmla="*/ 0 h 25"/>
                  <a:gd name="T23" fmla="*/ 56 w 56"/>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25">
                    <a:moveTo>
                      <a:pt x="54" y="0"/>
                    </a:moveTo>
                    <a:lnTo>
                      <a:pt x="56" y="7"/>
                    </a:lnTo>
                    <a:lnTo>
                      <a:pt x="34" y="25"/>
                    </a:lnTo>
                    <a:lnTo>
                      <a:pt x="0" y="19"/>
                    </a:lnTo>
                    <a:lnTo>
                      <a:pt x="0" y="13"/>
                    </a:lnTo>
                    <a:lnTo>
                      <a:pt x="34" y="17"/>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79" name="Freeform 211"/>
              <p:cNvSpPr>
                <a:spLocks/>
              </p:cNvSpPr>
              <p:nvPr/>
            </p:nvSpPr>
            <p:spPr bwMode="auto">
              <a:xfrm>
                <a:off x="2373" y="4074"/>
                <a:ext cx="56" cy="24"/>
              </a:xfrm>
              <a:custGeom>
                <a:avLst/>
                <a:gdLst>
                  <a:gd name="T0" fmla="*/ 56 w 56"/>
                  <a:gd name="T1" fmla="*/ 4 h 24"/>
                  <a:gd name="T2" fmla="*/ 22 w 56"/>
                  <a:gd name="T3" fmla="*/ 0 h 24"/>
                  <a:gd name="T4" fmla="*/ 0 w 56"/>
                  <a:gd name="T5" fmla="*/ 18 h 24"/>
                  <a:gd name="T6" fmla="*/ 36 w 56"/>
                  <a:gd name="T7" fmla="*/ 24 h 24"/>
                  <a:gd name="T8" fmla="*/ 56 w 56"/>
                  <a:gd name="T9" fmla="*/ 4 h 24"/>
                  <a:gd name="T10" fmla="*/ 0 60000 65536"/>
                  <a:gd name="T11" fmla="*/ 0 60000 65536"/>
                  <a:gd name="T12" fmla="*/ 0 60000 65536"/>
                  <a:gd name="T13" fmla="*/ 0 60000 65536"/>
                  <a:gd name="T14" fmla="*/ 0 60000 65536"/>
                  <a:gd name="T15" fmla="*/ 0 w 56"/>
                  <a:gd name="T16" fmla="*/ 0 h 24"/>
                  <a:gd name="T17" fmla="*/ 56 w 56"/>
                  <a:gd name="T18" fmla="*/ 24 h 24"/>
                </a:gdLst>
                <a:ahLst/>
                <a:cxnLst>
                  <a:cxn ang="T10">
                    <a:pos x="T0" y="T1"/>
                  </a:cxn>
                  <a:cxn ang="T11">
                    <a:pos x="T2" y="T3"/>
                  </a:cxn>
                  <a:cxn ang="T12">
                    <a:pos x="T4" y="T5"/>
                  </a:cxn>
                  <a:cxn ang="T13">
                    <a:pos x="T6" y="T7"/>
                  </a:cxn>
                  <a:cxn ang="T14">
                    <a:pos x="T8" y="T9"/>
                  </a:cxn>
                </a:cxnLst>
                <a:rect l="T15" t="T16" r="T17" b="T18"/>
                <a:pathLst>
                  <a:path w="56" h="24">
                    <a:moveTo>
                      <a:pt x="56" y="4"/>
                    </a:moveTo>
                    <a:lnTo>
                      <a:pt x="22" y="0"/>
                    </a:lnTo>
                    <a:lnTo>
                      <a:pt x="0" y="18"/>
                    </a:lnTo>
                    <a:lnTo>
                      <a:pt x="36" y="24"/>
                    </a:lnTo>
                    <a:lnTo>
                      <a:pt x="56"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80" name="Freeform 212"/>
              <p:cNvSpPr>
                <a:spLocks/>
              </p:cNvSpPr>
              <p:nvPr/>
            </p:nvSpPr>
            <p:spPr bwMode="auto">
              <a:xfrm>
                <a:off x="2373" y="4080"/>
                <a:ext cx="56" cy="26"/>
              </a:xfrm>
              <a:custGeom>
                <a:avLst/>
                <a:gdLst>
                  <a:gd name="T0" fmla="*/ 56 w 56"/>
                  <a:gd name="T1" fmla="*/ 0 h 26"/>
                  <a:gd name="T2" fmla="*/ 56 w 56"/>
                  <a:gd name="T3" fmla="*/ 6 h 26"/>
                  <a:gd name="T4" fmla="*/ 34 w 56"/>
                  <a:gd name="T5" fmla="*/ 26 h 26"/>
                  <a:gd name="T6" fmla="*/ 0 w 56"/>
                  <a:gd name="T7" fmla="*/ 20 h 26"/>
                  <a:gd name="T8" fmla="*/ 0 w 56"/>
                  <a:gd name="T9" fmla="*/ 12 h 26"/>
                  <a:gd name="T10" fmla="*/ 34 w 56"/>
                  <a:gd name="T11" fmla="*/ 18 h 26"/>
                  <a:gd name="T12" fmla="*/ 56 w 56"/>
                  <a:gd name="T13" fmla="*/ 0 h 26"/>
                  <a:gd name="T14" fmla="*/ 0 60000 65536"/>
                  <a:gd name="T15" fmla="*/ 0 60000 65536"/>
                  <a:gd name="T16" fmla="*/ 0 60000 65536"/>
                  <a:gd name="T17" fmla="*/ 0 60000 65536"/>
                  <a:gd name="T18" fmla="*/ 0 60000 65536"/>
                  <a:gd name="T19" fmla="*/ 0 60000 65536"/>
                  <a:gd name="T20" fmla="*/ 0 60000 65536"/>
                  <a:gd name="T21" fmla="*/ 0 w 56"/>
                  <a:gd name="T22" fmla="*/ 0 h 26"/>
                  <a:gd name="T23" fmla="*/ 56 w 56"/>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26">
                    <a:moveTo>
                      <a:pt x="56" y="0"/>
                    </a:moveTo>
                    <a:lnTo>
                      <a:pt x="56" y="6"/>
                    </a:lnTo>
                    <a:lnTo>
                      <a:pt x="34" y="26"/>
                    </a:lnTo>
                    <a:lnTo>
                      <a:pt x="0" y="20"/>
                    </a:lnTo>
                    <a:lnTo>
                      <a:pt x="0" y="12"/>
                    </a:lnTo>
                    <a:lnTo>
                      <a:pt x="34" y="18"/>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81" name="Freeform 213"/>
              <p:cNvSpPr>
                <a:spLocks/>
              </p:cNvSpPr>
              <p:nvPr/>
            </p:nvSpPr>
            <p:spPr bwMode="auto">
              <a:xfrm>
                <a:off x="2385" y="4025"/>
                <a:ext cx="56" cy="24"/>
              </a:xfrm>
              <a:custGeom>
                <a:avLst/>
                <a:gdLst>
                  <a:gd name="T0" fmla="*/ 56 w 56"/>
                  <a:gd name="T1" fmla="*/ 4 h 24"/>
                  <a:gd name="T2" fmla="*/ 22 w 56"/>
                  <a:gd name="T3" fmla="*/ 0 h 24"/>
                  <a:gd name="T4" fmla="*/ 0 w 56"/>
                  <a:gd name="T5" fmla="*/ 18 h 24"/>
                  <a:gd name="T6" fmla="*/ 36 w 56"/>
                  <a:gd name="T7" fmla="*/ 24 h 24"/>
                  <a:gd name="T8" fmla="*/ 56 w 56"/>
                  <a:gd name="T9" fmla="*/ 4 h 24"/>
                  <a:gd name="T10" fmla="*/ 0 60000 65536"/>
                  <a:gd name="T11" fmla="*/ 0 60000 65536"/>
                  <a:gd name="T12" fmla="*/ 0 60000 65536"/>
                  <a:gd name="T13" fmla="*/ 0 60000 65536"/>
                  <a:gd name="T14" fmla="*/ 0 60000 65536"/>
                  <a:gd name="T15" fmla="*/ 0 w 56"/>
                  <a:gd name="T16" fmla="*/ 0 h 24"/>
                  <a:gd name="T17" fmla="*/ 56 w 56"/>
                  <a:gd name="T18" fmla="*/ 24 h 24"/>
                </a:gdLst>
                <a:ahLst/>
                <a:cxnLst>
                  <a:cxn ang="T10">
                    <a:pos x="T0" y="T1"/>
                  </a:cxn>
                  <a:cxn ang="T11">
                    <a:pos x="T2" y="T3"/>
                  </a:cxn>
                  <a:cxn ang="T12">
                    <a:pos x="T4" y="T5"/>
                  </a:cxn>
                  <a:cxn ang="T13">
                    <a:pos x="T6" y="T7"/>
                  </a:cxn>
                  <a:cxn ang="T14">
                    <a:pos x="T8" y="T9"/>
                  </a:cxn>
                </a:cxnLst>
                <a:rect l="T15" t="T16" r="T17" b="T18"/>
                <a:pathLst>
                  <a:path w="56" h="24">
                    <a:moveTo>
                      <a:pt x="56" y="4"/>
                    </a:moveTo>
                    <a:lnTo>
                      <a:pt x="22" y="0"/>
                    </a:lnTo>
                    <a:lnTo>
                      <a:pt x="0" y="18"/>
                    </a:lnTo>
                    <a:lnTo>
                      <a:pt x="36" y="24"/>
                    </a:lnTo>
                    <a:lnTo>
                      <a:pt x="56"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82" name="Freeform 214"/>
              <p:cNvSpPr>
                <a:spLocks/>
              </p:cNvSpPr>
              <p:nvPr/>
            </p:nvSpPr>
            <p:spPr bwMode="auto">
              <a:xfrm>
                <a:off x="2385" y="4031"/>
                <a:ext cx="56" cy="24"/>
              </a:xfrm>
              <a:custGeom>
                <a:avLst/>
                <a:gdLst>
                  <a:gd name="T0" fmla="*/ 56 w 56"/>
                  <a:gd name="T1" fmla="*/ 0 h 24"/>
                  <a:gd name="T2" fmla="*/ 56 w 56"/>
                  <a:gd name="T3" fmla="*/ 6 h 24"/>
                  <a:gd name="T4" fmla="*/ 36 w 56"/>
                  <a:gd name="T5" fmla="*/ 24 h 24"/>
                  <a:gd name="T6" fmla="*/ 0 w 56"/>
                  <a:gd name="T7" fmla="*/ 18 h 24"/>
                  <a:gd name="T8" fmla="*/ 0 w 56"/>
                  <a:gd name="T9" fmla="*/ 12 h 24"/>
                  <a:gd name="T10" fmla="*/ 34 w 56"/>
                  <a:gd name="T11" fmla="*/ 18 h 24"/>
                  <a:gd name="T12" fmla="*/ 56 w 56"/>
                  <a:gd name="T13" fmla="*/ 0 h 24"/>
                  <a:gd name="T14" fmla="*/ 0 60000 65536"/>
                  <a:gd name="T15" fmla="*/ 0 60000 65536"/>
                  <a:gd name="T16" fmla="*/ 0 60000 65536"/>
                  <a:gd name="T17" fmla="*/ 0 60000 65536"/>
                  <a:gd name="T18" fmla="*/ 0 60000 65536"/>
                  <a:gd name="T19" fmla="*/ 0 60000 65536"/>
                  <a:gd name="T20" fmla="*/ 0 60000 65536"/>
                  <a:gd name="T21" fmla="*/ 0 w 56"/>
                  <a:gd name="T22" fmla="*/ 0 h 24"/>
                  <a:gd name="T23" fmla="*/ 56 w 5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24">
                    <a:moveTo>
                      <a:pt x="56" y="0"/>
                    </a:moveTo>
                    <a:lnTo>
                      <a:pt x="56" y="6"/>
                    </a:lnTo>
                    <a:lnTo>
                      <a:pt x="36" y="24"/>
                    </a:lnTo>
                    <a:lnTo>
                      <a:pt x="0" y="18"/>
                    </a:lnTo>
                    <a:lnTo>
                      <a:pt x="0" y="12"/>
                    </a:lnTo>
                    <a:lnTo>
                      <a:pt x="34" y="18"/>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83" name="Freeform 215"/>
              <p:cNvSpPr>
                <a:spLocks/>
              </p:cNvSpPr>
              <p:nvPr/>
            </p:nvSpPr>
            <p:spPr bwMode="auto">
              <a:xfrm>
                <a:off x="2359" y="4047"/>
                <a:ext cx="56" cy="19"/>
              </a:xfrm>
              <a:custGeom>
                <a:avLst/>
                <a:gdLst>
                  <a:gd name="T0" fmla="*/ 56 w 56"/>
                  <a:gd name="T1" fmla="*/ 4 h 19"/>
                  <a:gd name="T2" fmla="*/ 22 w 56"/>
                  <a:gd name="T3" fmla="*/ 0 h 19"/>
                  <a:gd name="T4" fmla="*/ 0 w 56"/>
                  <a:gd name="T5" fmla="*/ 13 h 19"/>
                  <a:gd name="T6" fmla="*/ 34 w 56"/>
                  <a:gd name="T7" fmla="*/ 19 h 19"/>
                  <a:gd name="T8" fmla="*/ 56 w 56"/>
                  <a:gd name="T9" fmla="*/ 4 h 19"/>
                  <a:gd name="T10" fmla="*/ 0 60000 65536"/>
                  <a:gd name="T11" fmla="*/ 0 60000 65536"/>
                  <a:gd name="T12" fmla="*/ 0 60000 65536"/>
                  <a:gd name="T13" fmla="*/ 0 60000 65536"/>
                  <a:gd name="T14" fmla="*/ 0 60000 65536"/>
                  <a:gd name="T15" fmla="*/ 0 w 56"/>
                  <a:gd name="T16" fmla="*/ 0 h 19"/>
                  <a:gd name="T17" fmla="*/ 56 w 56"/>
                  <a:gd name="T18" fmla="*/ 19 h 19"/>
                </a:gdLst>
                <a:ahLst/>
                <a:cxnLst>
                  <a:cxn ang="T10">
                    <a:pos x="T0" y="T1"/>
                  </a:cxn>
                  <a:cxn ang="T11">
                    <a:pos x="T2" y="T3"/>
                  </a:cxn>
                  <a:cxn ang="T12">
                    <a:pos x="T4" y="T5"/>
                  </a:cxn>
                  <a:cxn ang="T13">
                    <a:pos x="T6" y="T7"/>
                  </a:cxn>
                  <a:cxn ang="T14">
                    <a:pos x="T8" y="T9"/>
                  </a:cxn>
                </a:cxnLst>
                <a:rect l="T15" t="T16" r="T17" b="T18"/>
                <a:pathLst>
                  <a:path w="56" h="19">
                    <a:moveTo>
                      <a:pt x="56" y="4"/>
                    </a:moveTo>
                    <a:lnTo>
                      <a:pt x="22" y="0"/>
                    </a:lnTo>
                    <a:lnTo>
                      <a:pt x="0" y="13"/>
                    </a:lnTo>
                    <a:lnTo>
                      <a:pt x="34" y="19"/>
                    </a:lnTo>
                    <a:lnTo>
                      <a:pt x="56"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84" name="Freeform 216"/>
              <p:cNvSpPr>
                <a:spLocks/>
              </p:cNvSpPr>
              <p:nvPr/>
            </p:nvSpPr>
            <p:spPr bwMode="auto">
              <a:xfrm>
                <a:off x="2359" y="4051"/>
                <a:ext cx="56" cy="23"/>
              </a:xfrm>
              <a:custGeom>
                <a:avLst/>
                <a:gdLst>
                  <a:gd name="T0" fmla="*/ 56 w 56"/>
                  <a:gd name="T1" fmla="*/ 0 h 23"/>
                  <a:gd name="T2" fmla="*/ 56 w 56"/>
                  <a:gd name="T3" fmla="*/ 6 h 23"/>
                  <a:gd name="T4" fmla="*/ 36 w 56"/>
                  <a:gd name="T5" fmla="*/ 23 h 23"/>
                  <a:gd name="T6" fmla="*/ 0 w 56"/>
                  <a:gd name="T7" fmla="*/ 17 h 23"/>
                  <a:gd name="T8" fmla="*/ 0 w 56"/>
                  <a:gd name="T9" fmla="*/ 11 h 23"/>
                  <a:gd name="T10" fmla="*/ 34 w 56"/>
                  <a:gd name="T11" fmla="*/ 15 h 23"/>
                  <a:gd name="T12" fmla="*/ 56 w 56"/>
                  <a:gd name="T13" fmla="*/ 0 h 23"/>
                  <a:gd name="T14" fmla="*/ 0 60000 65536"/>
                  <a:gd name="T15" fmla="*/ 0 60000 65536"/>
                  <a:gd name="T16" fmla="*/ 0 60000 65536"/>
                  <a:gd name="T17" fmla="*/ 0 60000 65536"/>
                  <a:gd name="T18" fmla="*/ 0 60000 65536"/>
                  <a:gd name="T19" fmla="*/ 0 60000 65536"/>
                  <a:gd name="T20" fmla="*/ 0 60000 65536"/>
                  <a:gd name="T21" fmla="*/ 0 w 56"/>
                  <a:gd name="T22" fmla="*/ 0 h 23"/>
                  <a:gd name="T23" fmla="*/ 56 w 56"/>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23">
                    <a:moveTo>
                      <a:pt x="56" y="0"/>
                    </a:moveTo>
                    <a:lnTo>
                      <a:pt x="56" y="6"/>
                    </a:lnTo>
                    <a:lnTo>
                      <a:pt x="36" y="23"/>
                    </a:lnTo>
                    <a:lnTo>
                      <a:pt x="0" y="17"/>
                    </a:lnTo>
                    <a:lnTo>
                      <a:pt x="0" y="11"/>
                    </a:lnTo>
                    <a:lnTo>
                      <a:pt x="34" y="15"/>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85" name="Freeform 217"/>
              <p:cNvSpPr>
                <a:spLocks/>
              </p:cNvSpPr>
              <p:nvPr/>
            </p:nvSpPr>
            <p:spPr bwMode="auto">
              <a:xfrm>
                <a:off x="2331" y="4068"/>
                <a:ext cx="58" cy="24"/>
              </a:xfrm>
              <a:custGeom>
                <a:avLst/>
                <a:gdLst>
                  <a:gd name="T0" fmla="*/ 58 w 58"/>
                  <a:gd name="T1" fmla="*/ 4 h 24"/>
                  <a:gd name="T2" fmla="*/ 24 w 58"/>
                  <a:gd name="T3" fmla="*/ 0 h 24"/>
                  <a:gd name="T4" fmla="*/ 0 w 58"/>
                  <a:gd name="T5" fmla="*/ 16 h 24"/>
                  <a:gd name="T6" fmla="*/ 36 w 58"/>
                  <a:gd name="T7" fmla="*/ 24 h 24"/>
                  <a:gd name="T8" fmla="*/ 58 w 58"/>
                  <a:gd name="T9" fmla="*/ 4 h 24"/>
                  <a:gd name="T10" fmla="*/ 0 60000 65536"/>
                  <a:gd name="T11" fmla="*/ 0 60000 65536"/>
                  <a:gd name="T12" fmla="*/ 0 60000 65536"/>
                  <a:gd name="T13" fmla="*/ 0 60000 65536"/>
                  <a:gd name="T14" fmla="*/ 0 60000 65536"/>
                  <a:gd name="T15" fmla="*/ 0 w 58"/>
                  <a:gd name="T16" fmla="*/ 0 h 24"/>
                  <a:gd name="T17" fmla="*/ 58 w 58"/>
                  <a:gd name="T18" fmla="*/ 24 h 24"/>
                </a:gdLst>
                <a:ahLst/>
                <a:cxnLst>
                  <a:cxn ang="T10">
                    <a:pos x="T0" y="T1"/>
                  </a:cxn>
                  <a:cxn ang="T11">
                    <a:pos x="T2" y="T3"/>
                  </a:cxn>
                  <a:cxn ang="T12">
                    <a:pos x="T4" y="T5"/>
                  </a:cxn>
                  <a:cxn ang="T13">
                    <a:pos x="T6" y="T7"/>
                  </a:cxn>
                  <a:cxn ang="T14">
                    <a:pos x="T8" y="T9"/>
                  </a:cxn>
                </a:cxnLst>
                <a:rect l="T15" t="T16" r="T17" b="T18"/>
                <a:pathLst>
                  <a:path w="58" h="24">
                    <a:moveTo>
                      <a:pt x="58" y="4"/>
                    </a:moveTo>
                    <a:lnTo>
                      <a:pt x="24" y="0"/>
                    </a:lnTo>
                    <a:lnTo>
                      <a:pt x="0" y="16"/>
                    </a:lnTo>
                    <a:lnTo>
                      <a:pt x="36" y="24"/>
                    </a:lnTo>
                    <a:lnTo>
                      <a:pt x="58"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86" name="Freeform 218"/>
              <p:cNvSpPr>
                <a:spLocks/>
              </p:cNvSpPr>
              <p:nvPr/>
            </p:nvSpPr>
            <p:spPr bwMode="auto">
              <a:xfrm>
                <a:off x="2331" y="4072"/>
                <a:ext cx="58" cy="26"/>
              </a:xfrm>
              <a:custGeom>
                <a:avLst/>
                <a:gdLst>
                  <a:gd name="T0" fmla="*/ 58 w 58"/>
                  <a:gd name="T1" fmla="*/ 0 h 26"/>
                  <a:gd name="T2" fmla="*/ 58 w 58"/>
                  <a:gd name="T3" fmla="*/ 6 h 26"/>
                  <a:gd name="T4" fmla="*/ 36 w 58"/>
                  <a:gd name="T5" fmla="*/ 26 h 26"/>
                  <a:gd name="T6" fmla="*/ 0 w 58"/>
                  <a:gd name="T7" fmla="*/ 18 h 26"/>
                  <a:gd name="T8" fmla="*/ 0 w 58"/>
                  <a:gd name="T9" fmla="*/ 12 h 26"/>
                  <a:gd name="T10" fmla="*/ 36 w 58"/>
                  <a:gd name="T11" fmla="*/ 18 h 26"/>
                  <a:gd name="T12" fmla="*/ 58 w 58"/>
                  <a:gd name="T13" fmla="*/ 0 h 26"/>
                  <a:gd name="T14" fmla="*/ 0 60000 65536"/>
                  <a:gd name="T15" fmla="*/ 0 60000 65536"/>
                  <a:gd name="T16" fmla="*/ 0 60000 65536"/>
                  <a:gd name="T17" fmla="*/ 0 60000 65536"/>
                  <a:gd name="T18" fmla="*/ 0 60000 65536"/>
                  <a:gd name="T19" fmla="*/ 0 60000 65536"/>
                  <a:gd name="T20" fmla="*/ 0 60000 65536"/>
                  <a:gd name="T21" fmla="*/ 0 w 58"/>
                  <a:gd name="T22" fmla="*/ 0 h 26"/>
                  <a:gd name="T23" fmla="*/ 58 w 58"/>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26">
                    <a:moveTo>
                      <a:pt x="58" y="0"/>
                    </a:moveTo>
                    <a:lnTo>
                      <a:pt x="58" y="6"/>
                    </a:lnTo>
                    <a:lnTo>
                      <a:pt x="36" y="26"/>
                    </a:lnTo>
                    <a:lnTo>
                      <a:pt x="0" y="18"/>
                    </a:lnTo>
                    <a:lnTo>
                      <a:pt x="0" y="12"/>
                    </a:lnTo>
                    <a:lnTo>
                      <a:pt x="36" y="18"/>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87" name="Freeform 219"/>
              <p:cNvSpPr>
                <a:spLocks/>
              </p:cNvSpPr>
              <p:nvPr/>
            </p:nvSpPr>
            <p:spPr bwMode="auto">
              <a:xfrm>
                <a:off x="2276" y="4009"/>
                <a:ext cx="48" cy="18"/>
              </a:xfrm>
              <a:custGeom>
                <a:avLst/>
                <a:gdLst>
                  <a:gd name="T0" fmla="*/ 48 w 48"/>
                  <a:gd name="T1" fmla="*/ 2 h 18"/>
                  <a:gd name="T2" fmla="*/ 22 w 48"/>
                  <a:gd name="T3" fmla="*/ 0 h 18"/>
                  <a:gd name="T4" fmla="*/ 0 w 48"/>
                  <a:gd name="T5" fmla="*/ 14 h 18"/>
                  <a:gd name="T6" fmla="*/ 28 w 48"/>
                  <a:gd name="T7" fmla="*/ 18 h 18"/>
                  <a:gd name="T8" fmla="*/ 48 w 48"/>
                  <a:gd name="T9" fmla="*/ 2 h 18"/>
                  <a:gd name="T10" fmla="*/ 0 60000 65536"/>
                  <a:gd name="T11" fmla="*/ 0 60000 65536"/>
                  <a:gd name="T12" fmla="*/ 0 60000 65536"/>
                  <a:gd name="T13" fmla="*/ 0 60000 65536"/>
                  <a:gd name="T14" fmla="*/ 0 60000 65536"/>
                  <a:gd name="T15" fmla="*/ 0 w 48"/>
                  <a:gd name="T16" fmla="*/ 0 h 18"/>
                  <a:gd name="T17" fmla="*/ 48 w 48"/>
                  <a:gd name="T18" fmla="*/ 18 h 18"/>
                </a:gdLst>
                <a:ahLst/>
                <a:cxnLst>
                  <a:cxn ang="T10">
                    <a:pos x="T0" y="T1"/>
                  </a:cxn>
                  <a:cxn ang="T11">
                    <a:pos x="T2" y="T3"/>
                  </a:cxn>
                  <a:cxn ang="T12">
                    <a:pos x="T4" y="T5"/>
                  </a:cxn>
                  <a:cxn ang="T13">
                    <a:pos x="T6" y="T7"/>
                  </a:cxn>
                  <a:cxn ang="T14">
                    <a:pos x="T8" y="T9"/>
                  </a:cxn>
                </a:cxnLst>
                <a:rect l="T15" t="T16" r="T17" b="T18"/>
                <a:pathLst>
                  <a:path w="48" h="18">
                    <a:moveTo>
                      <a:pt x="48" y="2"/>
                    </a:moveTo>
                    <a:lnTo>
                      <a:pt x="22" y="0"/>
                    </a:lnTo>
                    <a:lnTo>
                      <a:pt x="0" y="14"/>
                    </a:lnTo>
                    <a:lnTo>
                      <a:pt x="28" y="18"/>
                    </a:lnTo>
                    <a:lnTo>
                      <a:pt x="48" y="2"/>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88" name="Freeform 220"/>
              <p:cNvSpPr>
                <a:spLocks/>
              </p:cNvSpPr>
              <p:nvPr/>
            </p:nvSpPr>
            <p:spPr bwMode="auto">
              <a:xfrm>
                <a:off x="2276" y="4011"/>
                <a:ext cx="48" cy="24"/>
              </a:xfrm>
              <a:custGeom>
                <a:avLst/>
                <a:gdLst>
                  <a:gd name="T0" fmla="*/ 48 w 48"/>
                  <a:gd name="T1" fmla="*/ 0 h 24"/>
                  <a:gd name="T2" fmla="*/ 48 w 48"/>
                  <a:gd name="T3" fmla="*/ 8 h 24"/>
                  <a:gd name="T4" fmla="*/ 28 w 48"/>
                  <a:gd name="T5" fmla="*/ 24 h 24"/>
                  <a:gd name="T6" fmla="*/ 0 w 48"/>
                  <a:gd name="T7" fmla="*/ 20 h 24"/>
                  <a:gd name="T8" fmla="*/ 0 w 48"/>
                  <a:gd name="T9" fmla="*/ 12 h 24"/>
                  <a:gd name="T10" fmla="*/ 28 w 48"/>
                  <a:gd name="T11" fmla="*/ 18 h 24"/>
                  <a:gd name="T12" fmla="*/ 48 w 48"/>
                  <a:gd name="T13" fmla="*/ 0 h 24"/>
                  <a:gd name="T14" fmla="*/ 0 60000 65536"/>
                  <a:gd name="T15" fmla="*/ 0 60000 65536"/>
                  <a:gd name="T16" fmla="*/ 0 60000 65536"/>
                  <a:gd name="T17" fmla="*/ 0 60000 65536"/>
                  <a:gd name="T18" fmla="*/ 0 60000 65536"/>
                  <a:gd name="T19" fmla="*/ 0 60000 65536"/>
                  <a:gd name="T20" fmla="*/ 0 60000 65536"/>
                  <a:gd name="T21" fmla="*/ 0 w 48"/>
                  <a:gd name="T22" fmla="*/ 0 h 24"/>
                  <a:gd name="T23" fmla="*/ 48 w 4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24">
                    <a:moveTo>
                      <a:pt x="48" y="0"/>
                    </a:moveTo>
                    <a:lnTo>
                      <a:pt x="48" y="8"/>
                    </a:lnTo>
                    <a:lnTo>
                      <a:pt x="28" y="24"/>
                    </a:lnTo>
                    <a:lnTo>
                      <a:pt x="0" y="20"/>
                    </a:lnTo>
                    <a:lnTo>
                      <a:pt x="0" y="12"/>
                    </a:lnTo>
                    <a:lnTo>
                      <a:pt x="28" y="18"/>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89" name="Freeform 221"/>
              <p:cNvSpPr>
                <a:spLocks/>
              </p:cNvSpPr>
              <p:nvPr/>
            </p:nvSpPr>
            <p:spPr bwMode="auto">
              <a:xfrm>
                <a:off x="2250" y="4029"/>
                <a:ext cx="50" cy="22"/>
              </a:xfrm>
              <a:custGeom>
                <a:avLst/>
                <a:gdLst>
                  <a:gd name="T0" fmla="*/ 50 w 50"/>
                  <a:gd name="T1" fmla="*/ 2 h 22"/>
                  <a:gd name="T2" fmla="*/ 22 w 50"/>
                  <a:gd name="T3" fmla="*/ 0 h 22"/>
                  <a:gd name="T4" fmla="*/ 0 w 50"/>
                  <a:gd name="T5" fmla="*/ 16 h 22"/>
                  <a:gd name="T6" fmla="*/ 30 w 50"/>
                  <a:gd name="T7" fmla="*/ 22 h 22"/>
                  <a:gd name="T8" fmla="*/ 50 w 50"/>
                  <a:gd name="T9" fmla="*/ 2 h 22"/>
                  <a:gd name="T10" fmla="*/ 0 60000 65536"/>
                  <a:gd name="T11" fmla="*/ 0 60000 65536"/>
                  <a:gd name="T12" fmla="*/ 0 60000 65536"/>
                  <a:gd name="T13" fmla="*/ 0 60000 65536"/>
                  <a:gd name="T14" fmla="*/ 0 60000 65536"/>
                  <a:gd name="T15" fmla="*/ 0 w 50"/>
                  <a:gd name="T16" fmla="*/ 0 h 22"/>
                  <a:gd name="T17" fmla="*/ 50 w 50"/>
                  <a:gd name="T18" fmla="*/ 22 h 22"/>
                </a:gdLst>
                <a:ahLst/>
                <a:cxnLst>
                  <a:cxn ang="T10">
                    <a:pos x="T0" y="T1"/>
                  </a:cxn>
                  <a:cxn ang="T11">
                    <a:pos x="T2" y="T3"/>
                  </a:cxn>
                  <a:cxn ang="T12">
                    <a:pos x="T4" y="T5"/>
                  </a:cxn>
                  <a:cxn ang="T13">
                    <a:pos x="T6" y="T7"/>
                  </a:cxn>
                  <a:cxn ang="T14">
                    <a:pos x="T8" y="T9"/>
                  </a:cxn>
                </a:cxnLst>
                <a:rect l="T15" t="T16" r="T17" b="T18"/>
                <a:pathLst>
                  <a:path w="50" h="22">
                    <a:moveTo>
                      <a:pt x="50" y="2"/>
                    </a:moveTo>
                    <a:lnTo>
                      <a:pt x="22" y="0"/>
                    </a:lnTo>
                    <a:lnTo>
                      <a:pt x="0" y="16"/>
                    </a:lnTo>
                    <a:lnTo>
                      <a:pt x="30" y="22"/>
                    </a:lnTo>
                    <a:lnTo>
                      <a:pt x="50" y="2"/>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90" name="Freeform 222"/>
              <p:cNvSpPr>
                <a:spLocks/>
              </p:cNvSpPr>
              <p:nvPr/>
            </p:nvSpPr>
            <p:spPr bwMode="auto">
              <a:xfrm>
                <a:off x="2250" y="4033"/>
                <a:ext cx="50" cy="22"/>
              </a:xfrm>
              <a:custGeom>
                <a:avLst/>
                <a:gdLst>
                  <a:gd name="T0" fmla="*/ 50 w 50"/>
                  <a:gd name="T1" fmla="*/ 0 h 22"/>
                  <a:gd name="T2" fmla="*/ 50 w 50"/>
                  <a:gd name="T3" fmla="*/ 6 h 22"/>
                  <a:gd name="T4" fmla="*/ 28 w 50"/>
                  <a:gd name="T5" fmla="*/ 22 h 22"/>
                  <a:gd name="T6" fmla="*/ 0 w 50"/>
                  <a:gd name="T7" fmla="*/ 16 h 22"/>
                  <a:gd name="T8" fmla="*/ 0 w 50"/>
                  <a:gd name="T9" fmla="*/ 12 h 22"/>
                  <a:gd name="T10" fmla="*/ 28 w 50"/>
                  <a:gd name="T11" fmla="*/ 16 h 22"/>
                  <a:gd name="T12" fmla="*/ 50 w 50"/>
                  <a:gd name="T13" fmla="*/ 0 h 22"/>
                  <a:gd name="T14" fmla="*/ 0 60000 65536"/>
                  <a:gd name="T15" fmla="*/ 0 60000 65536"/>
                  <a:gd name="T16" fmla="*/ 0 60000 65536"/>
                  <a:gd name="T17" fmla="*/ 0 60000 65536"/>
                  <a:gd name="T18" fmla="*/ 0 60000 65536"/>
                  <a:gd name="T19" fmla="*/ 0 60000 65536"/>
                  <a:gd name="T20" fmla="*/ 0 60000 65536"/>
                  <a:gd name="T21" fmla="*/ 0 w 50"/>
                  <a:gd name="T22" fmla="*/ 0 h 22"/>
                  <a:gd name="T23" fmla="*/ 50 w 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22">
                    <a:moveTo>
                      <a:pt x="50" y="0"/>
                    </a:moveTo>
                    <a:lnTo>
                      <a:pt x="50" y="6"/>
                    </a:lnTo>
                    <a:lnTo>
                      <a:pt x="28" y="22"/>
                    </a:lnTo>
                    <a:lnTo>
                      <a:pt x="0" y="16"/>
                    </a:lnTo>
                    <a:lnTo>
                      <a:pt x="0" y="12"/>
                    </a:lnTo>
                    <a:lnTo>
                      <a:pt x="28" y="16"/>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91" name="Freeform 223"/>
              <p:cNvSpPr>
                <a:spLocks/>
              </p:cNvSpPr>
              <p:nvPr/>
            </p:nvSpPr>
            <p:spPr bwMode="auto">
              <a:xfrm>
                <a:off x="2224" y="4047"/>
                <a:ext cx="50" cy="21"/>
              </a:xfrm>
              <a:custGeom>
                <a:avLst/>
                <a:gdLst>
                  <a:gd name="T0" fmla="*/ 50 w 50"/>
                  <a:gd name="T1" fmla="*/ 4 h 21"/>
                  <a:gd name="T2" fmla="*/ 22 w 50"/>
                  <a:gd name="T3" fmla="*/ 0 h 21"/>
                  <a:gd name="T4" fmla="*/ 0 w 50"/>
                  <a:gd name="T5" fmla="*/ 15 h 21"/>
                  <a:gd name="T6" fmla="*/ 26 w 50"/>
                  <a:gd name="T7" fmla="*/ 21 h 21"/>
                  <a:gd name="T8" fmla="*/ 50 w 50"/>
                  <a:gd name="T9" fmla="*/ 4 h 21"/>
                  <a:gd name="T10" fmla="*/ 0 60000 65536"/>
                  <a:gd name="T11" fmla="*/ 0 60000 65536"/>
                  <a:gd name="T12" fmla="*/ 0 60000 65536"/>
                  <a:gd name="T13" fmla="*/ 0 60000 65536"/>
                  <a:gd name="T14" fmla="*/ 0 60000 65536"/>
                  <a:gd name="T15" fmla="*/ 0 w 50"/>
                  <a:gd name="T16" fmla="*/ 0 h 21"/>
                  <a:gd name="T17" fmla="*/ 50 w 50"/>
                  <a:gd name="T18" fmla="*/ 21 h 21"/>
                </a:gdLst>
                <a:ahLst/>
                <a:cxnLst>
                  <a:cxn ang="T10">
                    <a:pos x="T0" y="T1"/>
                  </a:cxn>
                  <a:cxn ang="T11">
                    <a:pos x="T2" y="T3"/>
                  </a:cxn>
                  <a:cxn ang="T12">
                    <a:pos x="T4" y="T5"/>
                  </a:cxn>
                  <a:cxn ang="T13">
                    <a:pos x="T6" y="T7"/>
                  </a:cxn>
                  <a:cxn ang="T14">
                    <a:pos x="T8" y="T9"/>
                  </a:cxn>
                </a:cxnLst>
                <a:rect l="T15" t="T16" r="T17" b="T18"/>
                <a:pathLst>
                  <a:path w="50" h="21">
                    <a:moveTo>
                      <a:pt x="50" y="4"/>
                    </a:moveTo>
                    <a:lnTo>
                      <a:pt x="22" y="0"/>
                    </a:lnTo>
                    <a:lnTo>
                      <a:pt x="0" y="15"/>
                    </a:lnTo>
                    <a:lnTo>
                      <a:pt x="26" y="21"/>
                    </a:lnTo>
                    <a:lnTo>
                      <a:pt x="50" y="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92" name="Freeform 224"/>
              <p:cNvSpPr>
                <a:spLocks/>
              </p:cNvSpPr>
              <p:nvPr/>
            </p:nvSpPr>
            <p:spPr bwMode="auto">
              <a:xfrm>
                <a:off x="2224" y="4051"/>
                <a:ext cx="50" cy="25"/>
              </a:xfrm>
              <a:custGeom>
                <a:avLst/>
                <a:gdLst>
                  <a:gd name="T0" fmla="*/ 50 w 50"/>
                  <a:gd name="T1" fmla="*/ 0 h 25"/>
                  <a:gd name="T2" fmla="*/ 48 w 50"/>
                  <a:gd name="T3" fmla="*/ 7 h 25"/>
                  <a:gd name="T4" fmla="*/ 26 w 50"/>
                  <a:gd name="T5" fmla="*/ 25 h 25"/>
                  <a:gd name="T6" fmla="*/ 0 w 50"/>
                  <a:gd name="T7" fmla="*/ 19 h 25"/>
                  <a:gd name="T8" fmla="*/ 0 w 50"/>
                  <a:gd name="T9" fmla="*/ 11 h 25"/>
                  <a:gd name="T10" fmla="*/ 26 w 50"/>
                  <a:gd name="T11" fmla="*/ 17 h 25"/>
                  <a:gd name="T12" fmla="*/ 50 w 50"/>
                  <a:gd name="T13" fmla="*/ 0 h 25"/>
                  <a:gd name="T14" fmla="*/ 0 60000 65536"/>
                  <a:gd name="T15" fmla="*/ 0 60000 65536"/>
                  <a:gd name="T16" fmla="*/ 0 60000 65536"/>
                  <a:gd name="T17" fmla="*/ 0 60000 65536"/>
                  <a:gd name="T18" fmla="*/ 0 60000 65536"/>
                  <a:gd name="T19" fmla="*/ 0 60000 65536"/>
                  <a:gd name="T20" fmla="*/ 0 60000 65536"/>
                  <a:gd name="T21" fmla="*/ 0 w 50"/>
                  <a:gd name="T22" fmla="*/ 0 h 25"/>
                  <a:gd name="T23" fmla="*/ 50 w 50"/>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25">
                    <a:moveTo>
                      <a:pt x="50" y="0"/>
                    </a:moveTo>
                    <a:lnTo>
                      <a:pt x="48" y="7"/>
                    </a:lnTo>
                    <a:lnTo>
                      <a:pt x="26" y="25"/>
                    </a:lnTo>
                    <a:lnTo>
                      <a:pt x="0" y="19"/>
                    </a:lnTo>
                    <a:lnTo>
                      <a:pt x="0" y="11"/>
                    </a:lnTo>
                    <a:lnTo>
                      <a:pt x="26" y="17"/>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93" name="Freeform 225"/>
              <p:cNvSpPr>
                <a:spLocks/>
              </p:cNvSpPr>
              <p:nvPr/>
            </p:nvSpPr>
            <p:spPr bwMode="auto">
              <a:xfrm>
                <a:off x="2258" y="4015"/>
                <a:ext cx="101" cy="61"/>
              </a:xfrm>
              <a:custGeom>
                <a:avLst/>
                <a:gdLst>
                  <a:gd name="T0" fmla="*/ 71 w 101"/>
                  <a:gd name="T1" fmla="*/ 0 h 61"/>
                  <a:gd name="T2" fmla="*/ 101 w 101"/>
                  <a:gd name="T3" fmla="*/ 4 h 61"/>
                  <a:gd name="T4" fmla="*/ 30 w 101"/>
                  <a:gd name="T5" fmla="*/ 61 h 61"/>
                  <a:gd name="T6" fmla="*/ 0 w 101"/>
                  <a:gd name="T7" fmla="*/ 55 h 61"/>
                  <a:gd name="T8" fmla="*/ 71 w 101"/>
                  <a:gd name="T9" fmla="*/ 0 h 61"/>
                  <a:gd name="T10" fmla="*/ 0 60000 65536"/>
                  <a:gd name="T11" fmla="*/ 0 60000 65536"/>
                  <a:gd name="T12" fmla="*/ 0 60000 65536"/>
                  <a:gd name="T13" fmla="*/ 0 60000 65536"/>
                  <a:gd name="T14" fmla="*/ 0 60000 65536"/>
                  <a:gd name="T15" fmla="*/ 0 w 101"/>
                  <a:gd name="T16" fmla="*/ 0 h 61"/>
                  <a:gd name="T17" fmla="*/ 101 w 101"/>
                  <a:gd name="T18" fmla="*/ 61 h 61"/>
                </a:gdLst>
                <a:ahLst/>
                <a:cxnLst>
                  <a:cxn ang="T10">
                    <a:pos x="T0" y="T1"/>
                  </a:cxn>
                  <a:cxn ang="T11">
                    <a:pos x="T2" y="T3"/>
                  </a:cxn>
                  <a:cxn ang="T12">
                    <a:pos x="T4" y="T5"/>
                  </a:cxn>
                  <a:cxn ang="T13">
                    <a:pos x="T6" y="T7"/>
                  </a:cxn>
                  <a:cxn ang="T14">
                    <a:pos x="T8" y="T9"/>
                  </a:cxn>
                </a:cxnLst>
                <a:rect l="T15" t="T16" r="T17" b="T18"/>
                <a:pathLst>
                  <a:path w="101" h="61">
                    <a:moveTo>
                      <a:pt x="71" y="0"/>
                    </a:moveTo>
                    <a:lnTo>
                      <a:pt x="101" y="4"/>
                    </a:lnTo>
                    <a:lnTo>
                      <a:pt x="30" y="61"/>
                    </a:lnTo>
                    <a:lnTo>
                      <a:pt x="0" y="55"/>
                    </a:lnTo>
                    <a:lnTo>
                      <a:pt x="71" y="0"/>
                    </a:lnTo>
                    <a:close/>
                  </a:path>
                </a:pathLst>
              </a:custGeom>
              <a:solidFill>
                <a:srgbClr val="95CE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94" name="Freeform 226"/>
              <p:cNvSpPr>
                <a:spLocks/>
              </p:cNvSpPr>
              <p:nvPr/>
            </p:nvSpPr>
            <p:spPr bwMode="auto">
              <a:xfrm>
                <a:off x="2256" y="4017"/>
                <a:ext cx="103" cy="67"/>
              </a:xfrm>
              <a:custGeom>
                <a:avLst/>
                <a:gdLst>
                  <a:gd name="T0" fmla="*/ 103 w 103"/>
                  <a:gd name="T1" fmla="*/ 0 h 67"/>
                  <a:gd name="T2" fmla="*/ 103 w 103"/>
                  <a:gd name="T3" fmla="*/ 8 h 67"/>
                  <a:gd name="T4" fmla="*/ 30 w 103"/>
                  <a:gd name="T5" fmla="*/ 67 h 67"/>
                  <a:gd name="T6" fmla="*/ 0 w 103"/>
                  <a:gd name="T7" fmla="*/ 59 h 67"/>
                  <a:gd name="T8" fmla="*/ 0 w 103"/>
                  <a:gd name="T9" fmla="*/ 53 h 67"/>
                  <a:gd name="T10" fmla="*/ 30 w 103"/>
                  <a:gd name="T11" fmla="*/ 59 h 67"/>
                  <a:gd name="T12" fmla="*/ 103 w 103"/>
                  <a:gd name="T13" fmla="*/ 0 h 67"/>
                  <a:gd name="T14" fmla="*/ 0 60000 65536"/>
                  <a:gd name="T15" fmla="*/ 0 60000 65536"/>
                  <a:gd name="T16" fmla="*/ 0 60000 65536"/>
                  <a:gd name="T17" fmla="*/ 0 60000 65536"/>
                  <a:gd name="T18" fmla="*/ 0 60000 65536"/>
                  <a:gd name="T19" fmla="*/ 0 60000 65536"/>
                  <a:gd name="T20" fmla="*/ 0 60000 65536"/>
                  <a:gd name="T21" fmla="*/ 0 w 103"/>
                  <a:gd name="T22" fmla="*/ 0 h 67"/>
                  <a:gd name="T23" fmla="*/ 103 w 103"/>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 h="67">
                    <a:moveTo>
                      <a:pt x="103" y="0"/>
                    </a:moveTo>
                    <a:lnTo>
                      <a:pt x="103" y="8"/>
                    </a:lnTo>
                    <a:lnTo>
                      <a:pt x="30" y="67"/>
                    </a:lnTo>
                    <a:lnTo>
                      <a:pt x="0" y="59"/>
                    </a:lnTo>
                    <a:lnTo>
                      <a:pt x="0" y="53"/>
                    </a:lnTo>
                    <a:lnTo>
                      <a:pt x="30" y="59"/>
                    </a:lnTo>
                    <a:lnTo>
                      <a:pt x="103" y="0"/>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95" name="Freeform 227"/>
              <p:cNvSpPr>
                <a:spLocks/>
              </p:cNvSpPr>
              <p:nvPr/>
            </p:nvSpPr>
            <p:spPr bwMode="auto">
              <a:xfrm>
                <a:off x="2469" y="4043"/>
                <a:ext cx="56" cy="23"/>
              </a:xfrm>
              <a:custGeom>
                <a:avLst/>
                <a:gdLst>
                  <a:gd name="T0" fmla="*/ 54 w 56"/>
                  <a:gd name="T1" fmla="*/ 0 h 23"/>
                  <a:gd name="T2" fmla="*/ 56 w 56"/>
                  <a:gd name="T3" fmla="*/ 6 h 23"/>
                  <a:gd name="T4" fmla="*/ 36 w 56"/>
                  <a:gd name="T5" fmla="*/ 23 h 23"/>
                  <a:gd name="T6" fmla="*/ 0 w 56"/>
                  <a:gd name="T7" fmla="*/ 17 h 23"/>
                  <a:gd name="T8" fmla="*/ 0 w 56"/>
                  <a:gd name="T9" fmla="*/ 12 h 23"/>
                  <a:gd name="T10" fmla="*/ 34 w 56"/>
                  <a:gd name="T11" fmla="*/ 17 h 23"/>
                  <a:gd name="T12" fmla="*/ 54 w 56"/>
                  <a:gd name="T13" fmla="*/ 0 h 23"/>
                  <a:gd name="T14" fmla="*/ 0 60000 65536"/>
                  <a:gd name="T15" fmla="*/ 0 60000 65536"/>
                  <a:gd name="T16" fmla="*/ 0 60000 65536"/>
                  <a:gd name="T17" fmla="*/ 0 60000 65536"/>
                  <a:gd name="T18" fmla="*/ 0 60000 65536"/>
                  <a:gd name="T19" fmla="*/ 0 60000 65536"/>
                  <a:gd name="T20" fmla="*/ 0 60000 65536"/>
                  <a:gd name="T21" fmla="*/ 0 w 56"/>
                  <a:gd name="T22" fmla="*/ 0 h 23"/>
                  <a:gd name="T23" fmla="*/ 56 w 56"/>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23">
                    <a:moveTo>
                      <a:pt x="54" y="0"/>
                    </a:moveTo>
                    <a:lnTo>
                      <a:pt x="56" y="6"/>
                    </a:lnTo>
                    <a:lnTo>
                      <a:pt x="36" y="23"/>
                    </a:lnTo>
                    <a:lnTo>
                      <a:pt x="0" y="17"/>
                    </a:lnTo>
                    <a:lnTo>
                      <a:pt x="0" y="12"/>
                    </a:lnTo>
                    <a:lnTo>
                      <a:pt x="34" y="17"/>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96" name="Freeform 228"/>
              <p:cNvSpPr>
                <a:spLocks/>
              </p:cNvSpPr>
              <p:nvPr/>
            </p:nvSpPr>
            <p:spPr bwMode="auto">
              <a:xfrm>
                <a:off x="2471" y="4037"/>
                <a:ext cx="52" cy="23"/>
              </a:xfrm>
              <a:custGeom>
                <a:avLst/>
                <a:gdLst>
                  <a:gd name="T0" fmla="*/ 52 w 52"/>
                  <a:gd name="T1" fmla="*/ 4 h 23"/>
                  <a:gd name="T2" fmla="*/ 20 w 52"/>
                  <a:gd name="T3" fmla="*/ 0 h 23"/>
                  <a:gd name="T4" fmla="*/ 0 w 52"/>
                  <a:gd name="T5" fmla="*/ 18 h 23"/>
                  <a:gd name="T6" fmla="*/ 32 w 52"/>
                  <a:gd name="T7" fmla="*/ 23 h 23"/>
                  <a:gd name="T8" fmla="*/ 52 w 52"/>
                  <a:gd name="T9" fmla="*/ 4 h 23"/>
                  <a:gd name="T10" fmla="*/ 0 60000 65536"/>
                  <a:gd name="T11" fmla="*/ 0 60000 65536"/>
                  <a:gd name="T12" fmla="*/ 0 60000 65536"/>
                  <a:gd name="T13" fmla="*/ 0 60000 65536"/>
                  <a:gd name="T14" fmla="*/ 0 60000 65536"/>
                  <a:gd name="T15" fmla="*/ 0 w 52"/>
                  <a:gd name="T16" fmla="*/ 0 h 23"/>
                  <a:gd name="T17" fmla="*/ 52 w 52"/>
                  <a:gd name="T18" fmla="*/ 23 h 23"/>
                </a:gdLst>
                <a:ahLst/>
                <a:cxnLst>
                  <a:cxn ang="T10">
                    <a:pos x="T0" y="T1"/>
                  </a:cxn>
                  <a:cxn ang="T11">
                    <a:pos x="T2" y="T3"/>
                  </a:cxn>
                  <a:cxn ang="T12">
                    <a:pos x="T4" y="T5"/>
                  </a:cxn>
                  <a:cxn ang="T13">
                    <a:pos x="T6" y="T7"/>
                  </a:cxn>
                  <a:cxn ang="T14">
                    <a:pos x="T8" y="T9"/>
                  </a:cxn>
                </a:cxnLst>
                <a:rect l="T15" t="T16" r="T17" b="T18"/>
                <a:pathLst>
                  <a:path w="52" h="23">
                    <a:moveTo>
                      <a:pt x="52" y="4"/>
                    </a:moveTo>
                    <a:lnTo>
                      <a:pt x="20" y="0"/>
                    </a:lnTo>
                    <a:lnTo>
                      <a:pt x="0" y="18"/>
                    </a:lnTo>
                    <a:lnTo>
                      <a:pt x="32" y="23"/>
                    </a:lnTo>
                    <a:lnTo>
                      <a:pt x="52"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nvGrpSpPr>
              <p:cNvPr id="297" name="Group 229"/>
              <p:cNvGrpSpPr>
                <a:grpSpLocks/>
              </p:cNvGrpSpPr>
              <p:nvPr/>
            </p:nvGrpSpPr>
            <p:grpSpPr bwMode="auto">
              <a:xfrm>
                <a:off x="2483" y="3858"/>
                <a:ext cx="128" cy="85"/>
                <a:chOff x="2483" y="3858"/>
                <a:chExt cx="128" cy="85"/>
              </a:xfrm>
            </p:grpSpPr>
            <p:sp>
              <p:nvSpPr>
                <p:cNvPr id="301" name="Freeform 230"/>
                <p:cNvSpPr>
                  <a:spLocks/>
                </p:cNvSpPr>
                <p:nvPr/>
              </p:nvSpPr>
              <p:spPr bwMode="auto">
                <a:xfrm>
                  <a:off x="2483" y="3858"/>
                  <a:ext cx="128" cy="85"/>
                </a:xfrm>
                <a:custGeom>
                  <a:avLst/>
                  <a:gdLst>
                    <a:gd name="T0" fmla="*/ 128 w 128"/>
                    <a:gd name="T1" fmla="*/ 10 h 85"/>
                    <a:gd name="T2" fmla="*/ 120 w 128"/>
                    <a:gd name="T3" fmla="*/ 26 h 85"/>
                    <a:gd name="T4" fmla="*/ 114 w 128"/>
                    <a:gd name="T5" fmla="*/ 38 h 85"/>
                    <a:gd name="T6" fmla="*/ 110 w 128"/>
                    <a:gd name="T7" fmla="*/ 46 h 85"/>
                    <a:gd name="T8" fmla="*/ 108 w 128"/>
                    <a:gd name="T9" fmla="*/ 53 h 85"/>
                    <a:gd name="T10" fmla="*/ 104 w 128"/>
                    <a:gd name="T11" fmla="*/ 67 h 85"/>
                    <a:gd name="T12" fmla="*/ 102 w 128"/>
                    <a:gd name="T13" fmla="*/ 77 h 85"/>
                    <a:gd name="T14" fmla="*/ 100 w 128"/>
                    <a:gd name="T15" fmla="*/ 85 h 85"/>
                    <a:gd name="T16" fmla="*/ 0 w 128"/>
                    <a:gd name="T17" fmla="*/ 71 h 85"/>
                    <a:gd name="T18" fmla="*/ 0 w 128"/>
                    <a:gd name="T19" fmla="*/ 63 h 85"/>
                    <a:gd name="T20" fmla="*/ 0 w 128"/>
                    <a:gd name="T21" fmla="*/ 55 h 85"/>
                    <a:gd name="T22" fmla="*/ 2 w 128"/>
                    <a:gd name="T23" fmla="*/ 48 h 85"/>
                    <a:gd name="T24" fmla="*/ 8 w 128"/>
                    <a:gd name="T25" fmla="*/ 36 h 85"/>
                    <a:gd name="T26" fmla="*/ 16 w 128"/>
                    <a:gd name="T27" fmla="*/ 18 h 85"/>
                    <a:gd name="T28" fmla="*/ 22 w 128"/>
                    <a:gd name="T29" fmla="*/ 8 h 85"/>
                    <a:gd name="T30" fmla="*/ 26 w 128"/>
                    <a:gd name="T31" fmla="*/ 0 h 85"/>
                    <a:gd name="T32" fmla="*/ 128 w 128"/>
                    <a:gd name="T33" fmla="*/ 10 h 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85"/>
                    <a:gd name="T53" fmla="*/ 128 w 128"/>
                    <a:gd name="T54" fmla="*/ 85 h 8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85">
                      <a:moveTo>
                        <a:pt x="128" y="10"/>
                      </a:moveTo>
                      <a:lnTo>
                        <a:pt x="120" y="26"/>
                      </a:lnTo>
                      <a:lnTo>
                        <a:pt x="114" y="38"/>
                      </a:lnTo>
                      <a:lnTo>
                        <a:pt x="110" y="46"/>
                      </a:lnTo>
                      <a:lnTo>
                        <a:pt x="108" y="53"/>
                      </a:lnTo>
                      <a:lnTo>
                        <a:pt x="104" y="67"/>
                      </a:lnTo>
                      <a:lnTo>
                        <a:pt x="102" y="77"/>
                      </a:lnTo>
                      <a:lnTo>
                        <a:pt x="100" y="85"/>
                      </a:lnTo>
                      <a:lnTo>
                        <a:pt x="0" y="71"/>
                      </a:lnTo>
                      <a:lnTo>
                        <a:pt x="0" y="63"/>
                      </a:lnTo>
                      <a:lnTo>
                        <a:pt x="0" y="55"/>
                      </a:lnTo>
                      <a:lnTo>
                        <a:pt x="2" y="48"/>
                      </a:lnTo>
                      <a:lnTo>
                        <a:pt x="8" y="36"/>
                      </a:lnTo>
                      <a:lnTo>
                        <a:pt x="16" y="18"/>
                      </a:lnTo>
                      <a:lnTo>
                        <a:pt x="22" y="8"/>
                      </a:lnTo>
                      <a:lnTo>
                        <a:pt x="26" y="0"/>
                      </a:lnTo>
                      <a:lnTo>
                        <a:pt x="128"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02" name="Freeform 231"/>
                <p:cNvSpPr>
                  <a:spLocks/>
                </p:cNvSpPr>
                <p:nvPr/>
              </p:nvSpPr>
              <p:spPr bwMode="auto">
                <a:xfrm>
                  <a:off x="2483" y="3858"/>
                  <a:ext cx="128" cy="85"/>
                </a:xfrm>
                <a:custGeom>
                  <a:avLst/>
                  <a:gdLst>
                    <a:gd name="T0" fmla="*/ 128 w 128"/>
                    <a:gd name="T1" fmla="*/ 10 h 85"/>
                    <a:gd name="T2" fmla="*/ 120 w 128"/>
                    <a:gd name="T3" fmla="*/ 26 h 85"/>
                    <a:gd name="T4" fmla="*/ 114 w 128"/>
                    <a:gd name="T5" fmla="*/ 38 h 85"/>
                    <a:gd name="T6" fmla="*/ 110 w 128"/>
                    <a:gd name="T7" fmla="*/ 46 h 85"/>
                    <a:gd name="T8" fmla="*/ 108 w 128"/>
                    <a:gd name="T9" fmla="*/ 53 h 85"/>
                    <a:gd name="T10" fmla="*/ 104 w 128"/>
                    <a:gd name="T11" fmla="*/ 67 h 85"/>
                    <a:gd name="T12" fmla="*/ 102 w 128"/>
                    <a:gd name="T13" fmla="*/ 77 h 85"/>
                    <a:gd name="T14" fmla="*/ 100 w 128"/>
                    <a:gd name="T15" fmla="*/ 85 h 85"/>
                    <a:gd name="T16" fmla="*/ 0 w 128"/>
                    <a:gd name="T17" fmla="*/ 71 h 85"/>
                    <a:gd name="T18" fmla="*/ 0 w 128"/>
                    <a:gd name="T19" fmla="*/ 63 h 85"/>
                    <a:gd name="T20" fmla="*/ 0 w 128"/>
                    <a:gd name="T21" fmla="*/ 55 h 85"/>
                    <a:gd name="T22" fmla="*/ 2 w 128"/>
                    <a:gd name="T23" fmla="*/ 48 h 85"/>
                    <a:gd name="T24" fmla="*/ 8 w 128"/>
                    <a:gd name="T25" fmla="*/ 36 h 85"/>
                    <a:gd name="T26" fmla="*/ 16 w 128"/>
                    <a:gd name="T27" fmla="*/ 18 h 85"/>
                    <a:gd name="T28" fmla="*/ 22 w 128"/>
                    <a:gd name="T29" fmla="*/ 8 h 85"/>
                    <a:gd name="T30" fmla="*/ 26 w 128"/>
                    <a:gd name="T31" fmla="*/ 0 h 85"/>
                    <a:gd name="T32" fmla="*/ 128 w 128"/>
                    <a:gd name="T33" fmla="*/ 10 h 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85"/>
                    <a:gd name="T53" fmla="*/ 128 w 128"/>
                    <a:gd name="T54" fmla="*/ 85 h 8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85">
                      <a:moveTo>
                        <a:pt x="128" y="10"/>
                      </a:moveTo>
                      <a:lnTo>
                        <a:pt x="120" y="26"/>
                      </a:lnTo>
                      <a:lnTo>
                        <a:pt x="114" y="38"/>
                      </a:lnTo>
                      <a:lnTo>
                        <a:pt x="110" y="46"/>
                      </a:lnTo>
                      <a:lnTo>
                        <a:pt x="108" y="53"/>
                      </a:lnTo>
                      <a:lnTo>
                        <a:pt x="104" y="67"/>
                      </a:lnTo>
                      <a:lnTo>
                        <a:pt x="102" y="77"/>
                      </a:lnTo>
                      <a:lnTo>
                        <a:pt x="100" y="85"/>
                      </a:lnTo>
                      <a:lnTo>
                        <a:pt x="0" y="71"/>
                      </a:lnTo>
                      <a:lnTo>
                        <a:pt x="0" y="63"/>
                      </a:lnTo>
                      <a:lnTo>
                        <a:pt x="0" y="55"/>
                      </a:lnTo>
                      <a:lnTo>
                        <a:pt x="2" y="48"/>
                      </a:lnTo>
                      <a:lnTo>
                        <a:pt x="8" y="36"/>
                      </a:lnTo>
                      <a:lnTo>
                        <a:pt x="16" y="18"/>
                      </a:lnTo>
                      <a:lnTo>
                        <a:pt x="22" y="8"/>
                      </a:lnTo>
                      <a:lnTo>
                        <a:pt x="26" y="0"/>
                      </a:lnTo>
                      <a:lnTo>
                        <a:pt x="128" y="1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298" name="Group 232"/>
              <p:cNvGrpSpPr>
                <a:grpSpLocks/>
              </p:cNvGrpSpPr>
              <p:nvPr/>
            </p:nvGrpSpPr>
            <p:grpSpPr bwMode="auto">
              <a:xfrm>
                <a:off x="2487" y="3858"/>
                <a:ext cx="120" cy="85"/>
                <a:chOff x="2487" y="3858"/>
                <a:chExt cx="120" cy="85"/>
              </a:xfrm>
            </p:grpSpPr>
            <p:sp>
              <p:nvSpPr>
                <p:cNvPr id="299" name="Freeform 233"/>
                <p:cNvSpPr>
                  <a:spLocks/>
                </p:cNvSpPr>
                <p:nvPr/>
              </p:nvSpPr>
              <p:spPr bwMode="auto">
                <a:xfrm>
                  <a:off x="2487" y="3858"/>
                  <a:ext cx="120" cy="85"/>
                </a:xfrm>
                <a:custGeom>
                  <a:avLst/>
                  <a:gdLst>
                    <a:gd name="T0" fmla="*/ 120 w 120"/>
                    <a:gd name="T1" fmla="*/ 10 h 85"/>
                    <a:gd name="T2" fmla="*/ 112 w 120"/>
                    <a:gd name="T3" fmla="*/ 26 h 85"/>
                    <a:gd name="T4" fmla="*/ 106 w 120"/>
                    <a:gd name="T5" fmla="*/ 38 h 85"/>
                    <a:gd name="T6" fmla="*/ 102 w 120"/>
                    <a:gd name="T7" fmla="*/ 48 h 85"/>
                    <a:gd name="T8" fmla="*/ 100 w 120"/>
                    <a:gd name="T9" fmla="*/ 57 h 85"/>
                    <a:gd name="T10" fmla="*/ 96 w 120"/>
                    <a:gd name="T11" fmla="*/ 65 h 85"/>
                    <a:gd name="T12" fmla="*/ 94 w 120"/>
                    <a:gd name="T13" fmla="*/ 75 h 85"/>
                    <a:gd name="T14" fmla="*/ 92 w 120"/>
                    <a:gd name="T15" fmla="*/ 85 h 85"/>
                    <a:gd name="T16" fmla="*/ 0 w 120"/>
                    <a:gd name="T17" fmla="*/ 73 h 85"/>
                    <a:gd name="T18" fmla="*/ 0 w 120"/>
                    <a:gd name="T19" fmla="*/ 63 h 85"/>
                    <a:gd name="T20" fmla="*/ 2 w 120"/>
                    <a:gd name="T21" fmla="*/ 55 h 85"/>
                    <a:gd name="T22" fmla="*/ 4 w 120"/>
                    <a:gd name="T23" fmla="*/ 48 h 85"/>
                    <a:gd name="T24" fmla="*/ 8 w 120"/>
                    <a:gd name="T25" fmla="*/ 36 h 85"/>
                    <a:gd name="T26" fmla="*/ 16 w 120"/>
                    <a:gd name="T27" fmla="*/ 20 h 85"/>
                    <a:gd name="T28" fmla="*/ 22 w 120"/>
                    <a:gd name="T29" fmla="*/ 10 h 85"/>
                    <a:gd name="T30" fmla="*/ 26 w 120"/>
                    <a:gd name="T31" fmla="*/ 0 h 85"/>
                    <a:gd name="T32" fmla="*/ 120 w 120"/>
                    <a:gd name="T33" fmla="*/ 10 h 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0"/>
                    <a:gd name="T52" fmla="*/ 0 h 85"/>
                    <a:gd name="T53" fmla="*/ 120 w 120"/>
                    <a:gd name="T54" fmla="*/ 85 h 8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0" h="85">
                      <a:moveTo>
                        <a:pt x="120" y="10"/>
                      </a:moveTo>
                      <a:lnTo>
                        <a:pt x="112" y="26"/>
                      </a:lnTo>
                      <a:lnTo>
                        <a:pt x="106" y="38"/>
                      </a:lnTo>
                      <a:lnTo>
                        <a:pt x="102" y="48"/>
                      </a:lnTo>
                      <a:lnTo>
                        <a:pt x="100" y="57"/>
                      </a:lnTo>
                      <a:lnTo>
                        <a:pt x="96" y="65"/>
                      </a:lnTo>
                      <a:lnTo>
                        <a:pt x="94" y="75"/>
                      </a:lnTo>
                      <a:lnTo>
                        <a:pt x="92" y="85"/>
                      </a:lnTo>
                      <a:lnTo>
                        <a:pt x="0" y="73"/>
                      </a:lnTo>
                      <a:lnTo>
                        <a:pt x="0" y="63"/>
                      </a:lnTo>
                      <a:lnTo>
                        <a:pt x="2" y="55"/>
                      </a:lnTo>
                      <a:lnTo>
                        <a:pt x="4" y="48"/>
                      </a:lnTo>
                      <a:lnTo>
                        <a:pt x="8" y="36"/>
                      </a:lnTo>
                      <a:lnTo>
                        <a:pt x="16" y="20"/>
                      </a:lnTo>
                      <a:lnTo>
                        <a:pt x="22" y="10"/>
                      </a:lnTo>
                      <a:lnTo>
                        <a:pt x="26" y="0"/>
                      </a:lnTo>
                      <a:lnTo>
                        <a:pt x="12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00" name="Freeform 234"/>
                <p:cNvSpPr>
                  <a:spLocks/>
                </p:cNvSpPr>
                <p:nvPr/>
              </p:nvSpPr>
              <p:spPr bwMode="auto">
                <a:xfrm>
                  <a:off x="2487" y="3858"/>
                  <a:ext cx="120" cy="85"/>
                </a:xfrm>
                <a:custGeom>
                  <a:avLst/>
                  <a:gdLst>
                    <a:gd name="T0" fmla="*/ 120 w 120"/>
                    <a:gd name="T1" fmla="*/ 10 h 85"/>
                    <a:gd name="T2" fmla="*/ 112 w 120"/>
                    <a:gd name="T3" fmla="*/ 26 h 85"/>
                    <a:gd name="T4" fmla="*/ 106 w 120"/>
                    <a:gd name="T5" fmla="*/ 38 h 85"/>
                    <a:gd name="T6" fmla="*/ 102 w 120"/>
                    <a:gd name="T7" fmla="*/ 48 h 85"/>
                    <a:gd name="T8" fmla="*/ 100 w 120"/>
                    <a:gd name="T9" fmla="*/ 57 h 85"/>
                    <a:gd name="T10" fmla="*/ 96 w 120"/>
                    <a:gd name="T11" fmla="*/ 65 h 85"/>
                    <a:gd name="T12" fmla="*/ 94 w 120"/>
                    <a:gd name="T13" fmla="*/ 75 h 85"/>
                    <a:gd name="T14" fmla="*/ 92 w 120"/>
                    <a:gd name="T15" fmla="*/ 85 h 85"/>
                    <a:gd name="T16" fmla="*/ 0 w 120"/>
                    <a:gd name="T17" fmla="*/ 73 h 85"/>
                    <a:gd name="T18" fmla="*/ 0 w 120"/>
                    <a:gd name="T19" fmla="*/ 63 h 85"/>
                    <a:gd name="T20" fmla="*/ 2 w 120"/>
                    <a:gd name="T21" fmla="*/ 55 h 85"/>
                    <a:gd name="T22" fmla="*/ 4 w 120"/>
                    <a:gd name="T23" fmla="*/ 48 h 85"/>
                    <a:gd name="T24" fmla="*/ 8 w 120"/>
                    <a:gd name="T25" fmla="*/ 36 h 85"/>
                    <a:gd name="T26" fmla="*/ 16 w 120"/>
                    <a:gd name="T27" fmla="*/ 20 h 85"/>
                    <a:gd name="T28" fmla="*/ 22 w 120"/>
                    <a:gd name="T29" fmla="*/ 10 h 85"/>
                    <a:gd name="T30" fmla="*/ 26 w 120"/>
                    <a:gd name="T31" fmla="*/ 0 h 85"/>
                    <a:gd name="T32" fmla="*/ 120 w 120"/>
                    <a:gd name="T33" fmla="*/ 10 h 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0"/>
                    <a:gd name="T52" fmla="*/ 0 h 85"/>
                    <a:gd name="T53" fmla="*/ 120 w 120"/>
                    <a:gd name="T54" fmla="*/ 85 h 8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0" h="85">
                      <a:moveTo>
                        <a:pt x="120" y="10"/>
                      </a:moveTo>
                      <a:lnTo>
                        <a:pt x="112" y="26"/>
                      </a:lnTo>
                      <a:lnTo>
                        <a:pt x="106" y="38"/>
                      </a:lnTo>
                      <a:lnTo>
                        <a:pt x="102" y="48"/>
                      </a:lnTo>
                      <a:lnTo>
                        <a:pt x="100" y="57"/>
                      </a:lnTo>
                      <a:lnTo>
                        <a:pt x="96" y="65"/>
                      </a:lnTo>
                      <a:lnTo>
                        <a:pt x="94" y="75"/>
                      </a:lnTo>
                      <a:lnTo>
                        <a:pt x="92" y="85"/>
                      </a:lnTo>
                      <a:lnTo>
                        <a:pt x="0" y="73"/>
                      </a:lnTo>
                      <a:lnTo>
                        <a:pt x="0" y="63"/>
                      </a:lnTo>
                      <a:lnTo>
                        <a:pt x="2" y="55"/>
                      </a:lnTo>
                      <a:lnTo>
                        <a:pt x="4" y="48"/>
                      </a:lnTo>
                      <a:lnTo>
                        <a:pt x="8" y="36"/>
                      </a:lnTo>
                      <a:lnTo>
                        <a:pt x="16" y="20"/>
                      </a:lnTo>
                      <a:lnTo>
                        <a:pt x="22" y="10"/>
                      </a:lnTo>
                      <a:lnTo>
                        <a:pt x="26" y="0"/>
                      </a:lnTo>
                      <a:lnTo>
                        <a:pt x="120" y="10"/>
                      </a:lnTo>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grpSp>
          <p:nvGrpSpPr>
            <p:cNvPr id="84" name="Group 235"/>
            <p:cNvGrpSpPr>
              <a:grpSpLocks/>
            </p:cNvGrpSpPr>
            <p:nvPr/>
          </p:nvGrpSpPr>
          <p:grpSpPr bwMode="auto">
            <a:xfrm>
              <a:off x="2168" y="2110"/>
              <a:ext cx="1201" cy="898"/>
              <a:chOff x="2168" y="2110"/>
              <a:chExt cx="1201" cy="898"/>
            </a:xfrm>
          </p:grpSpPr>
          <p:sp>
            <p:nvSpPr>
              <p:cNvPr id="239" name="Rectangle 236"/>
              <p:cNvSpPr>
                <a:spLocks noChangeArrowheads="1"/>
              </p:cNvSpPr>
              <p:nvPr/>
            </p:nvSpPr>
            <p:spPr bwMode="auto">
              <a:xfrm>
                <a:off x="2168" y="2110"/>
                <a:ext cx="1185" cy="882"/>
              </a:xfrm>
              <a:prstGeom prst="rect">
                <a:avLst/>
              </a:prstGeom>
              <a:solidFill>
                <a:srgbClr val="66D4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40" name="Rectangle 237"/>
              <p:cNvSpPr>
                <a:spLocks noChangeArrowheads="1"/>
              </p:cNvSpPr>
              <p:nvPr/>
            </p:nvSpPr>
            <p:spPr bwMode="auto">
              <a:xfrm>
                <a:off x="2184" y="2126"/>
                <a:ext cx="1185" cy="882"/>
              </a:xfrm>
              <a:prstGeom prst="rect">
                <a:avLst/>
              </a:prstGeom>
              <a:solidFill>
                <a:srgbClr val="006E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41" name="Rectangle 238"/>
              <p:cNvSpPr>
                <a:spLocks noChangeArrowheads="1"/>
              </p:cNvSpPr>
              <p:nvPr/>
            </p:nvSpPr>
            <p:spPr bwMode="auto">
              <a:xfrm>
                <a:off x="2176" y="2118"/>
                <a:ext cx="1185" cy="882"/>
              </a:xfrm>
              <a:prstGeom prst="rect">
                <a:avLst/>
              </a:prstGeom>
              <a:solidFill>
                <a:srgbClr val="00B7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sp>
          <p:nvSpPr>
            <p:cNvPr id="85" name="Rectangle 239"/>
            <p:cNvSpPr>
              <a:spLocks noChangeArrowheads="1"/>
            </p:cNvSpPr>
            <p:nvPr/>
          </p:nvSpPr>
          <p:spPr bwMode="auto">
            <a:xfrm>
              <a:off x="2609" y="2390"/>
              <a:ext cx="474" cy="167"/>
            </a:xfrm>
            <a:prstGeom prst="rect">
              <a:avLst/>
            </a:prstGeom>
            <a:solidFill>
              <a:srgbClr val="7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86" name="Rectangle 240"/>
            <p:cNvSpPr>
              <a:spLocks noChangeArrowheads="1"/>
            </p:cNvSpPr>
            <p:nvPr/>
          </p:nvSpPr>
          <p:spPr bwMode="auto">
            <a:xfrm>
              <a:off x="2732" y="2469"/>
              <a:ext cx="218" cy="207"/>
            </a:xfrm>
            <a:prstGeom prst="rect">
              <a:avLst/>
            </a:prstGeom>
            <a:solidFill>
              <a:srgbClr val="FFFFFF"/>
            </a:solidFill>
            <a:ln w="12700">
              <a:solidFill>
                <a:srgbClr val="000000"/>
              </a:solidFill>
              <a:miter lim="800000"/>
              <a:headEnd/>
              <a:tailEnd/>
            </a:ln>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87" name="Rectangle 241"/>
            <p:cNvSpPr>
              <a:spLocks noChangeArrowheads="1"/>
            </p:cNvSpPr>
            <p:nvPr/>
          </p:nvSpPr>
          <p:spPr bwMode="auto">
            <a:xfrm>
              <a:off x="2940" y="2211"/>
              <a:ext cx="98" cy="469"/>
            </a:xfrm>
            <a:prstGeom prst="rect">
              <a:avLst/>
            </a:prstGeom>
            <a:solidFill>
              <a:srgbClr val="FFFFFF"/>
            </a:solidFill>
            <a:ln w="12700">
              <a:solidFill>
                <a:srgbClr val="000000"/>
              </a:solidFill>
              <a:miter lim="800000"/>
              <a:headEnd/>
              <a:tailEnd/>
            </a:ln>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88" name="Rectangle 242"/>
            <p:cNvSpPr>
              <a:spLocks noChangeArrowheads="1"/>
            </p:cNvSpPr>
            <p:nvPr/>
          </p:nvSpPr>
          <p:spPr bwMode="auto">
            <a:xfrm>
              <a:off x="2657" y="2322"/>
              <a:ext cx="217" cy="141"/>
            </a:xfrm>
            <a:prstGeom prst="rect">
              <a:avLst/>
            </a:prstGeom>
            <a:solidFill>
              <a:srgbClr val="FFFFFF"/>
            </a:solidFill>
            <a:ln w="12700">
              <a:solidFill>
                <a:srgbClr val="000000"/>
              </a:solidFill>
              <a:miter lim="800000"/>
              <a:headEnd/>
              <a:tailEnd/>
            </a:ln>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89" name="Freeform 243"/>
            <p:cNvSpPr>
              <a:spLocks/>
            </p:cNvSpPr>
            <p:nvPr/>
          </p:nvSpPr>
          <p:spPr bwMode="auto">
            <a:xfrm>
              <a:off x="2453" y="2312"/>
              <a:ext cx="186" cy="340"/>
            </a:xfrm>
            <a:custGeom>
              <a:avLst/>
              <a:gdLst>
                <a:gd name="T0" fmla="*/ 0 w 186"/>
                <a:gd name="T1" fmla="*/ 0 h 340"/>
                <a:gd name="T2" fmla="*/ 0 w 186"/>
                <a:gd name="T3" fmla="*/ 340 h 340"/>
                <a:gd name="T4" fmla="*/ 186 w 186"/>
                <a:gd name="T5" fmla="*/ 163 h 340"/>
                <a:gd name="T6" fmla="*/ 0 w 186"/>
                <a:gd name="T7" fmla="*/ 0 h 340"/>
                <a:gd name="T8" fmla="*/ 0 60000 65536"/>
                <a:gd name="T9" fmla="*/ 0 60000 65536"/>
                <a:gd name="T10" fmla="*/ 0 60000 65536"/>
                <a:gd name="T11" fmla="*/ 0 60000 65536"/>
                <a:gd name="T12" fmla="*/ 0 w 186"/>
                <a:gd name="T13" fmla="*/ 0 h 340"/>
                <a:gd name="T14" fmla="*/ 186 w 186"/>
                <a:gd name="T15" fmla="*/ 340 h 340"/>
              </a:gdLst>
              <a:ahLst/>
              <a:cxnLst>
                <a:cxn ang="T8">
                  <a:pos x="T0" y="T1"/>
                </a:cxn>
                <a:cxn ang="T9">
                  <a:pos x="T2" y="T3"/>
                </a:cxn>
                <a:cxn ang="T10">
                  <a:pos x="T4" y="T5"/>
                </a:cxn>
                <a:cxn ang="T11">
                  <a:pos x="T6" y="T7"/>
                </a:cxn>
              </a:cxnLst>
              <a:rect l="T12" t="T13" r="T14" b="T15"/>
              <a:pathLst>
                <a:path w="186" h="340">
                  <a:moveTo>
                    <a:pt x="0" y="0"/>
                  </a:moveTo>
                  <a:lnTo>
                    <a:pt x="0" y="340"/>
                  </a:lnTo>
                  <a:lnTo>
                    <a:pt x="186" y="163"/>
                  </a:lnTo>
                  <a:lnTo>
                    <a:pt x="0"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90" name="Rectangle 244"/>
            <p:cNvSpPr>
              <a:spLocks noChangeArrowheads="1"/>
            </p:cNvSpPr>
            <p:nvPr/>
          </p:nvSpPr>
          <p:spPr bwMode="auto">
            <a:xfrm>
              <a:off x="2294" y="2658"/>
              <a:ext cx="981" cy="205"/>
            </a:xfrm>
            <a:prstGeom prst="rect">
              <a:avLst/>
            </a:prstGeom>
            <a:solidFill>
              <a:srgbClr val="FFFFFF"/>
            </a:solidFill>
            <a:ln w="12700">
              <a:solidFill>
                <a:srgbClr val="000000"/>
              </a:solidFill>
              <a:miter lim="800000"/>
              <a:headEnd/>
              <a:tailEnd/>
            </a:ln>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91" name="Rectangle 245"/>
            <p:cNvSpPr>
              <a:spLocks noChangeArrowheads="1"/>
            </p:cNvSpPr>
            <p:nvPr/>
          </p:nvSpPr>
          <p:spPr bwMode="auto">
            <a:xfrm>
              <a:off x="2383" y="2688"/>
              <a:ext cx="870"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solidFill>
                    <a:srgbClr val="000000"/>
                  </a:solidFill>
                </a:rPr>
                <a:t> Goods issue</a:t>
              </a:r>
              <a:endParaRPr lang="en-US" altLang="en-US" sz="2400" b="0">
                <a:latin typeface="Times New Roman" panose="02020603050405020304" pitchFamily="18" charset="0"/>
              </a:endParaRPr>
            </a:p>
          </p:txBody>
        </p:sp>
        <p:grpSp>
          <p:nvGrpSpPr>
            <p:cNvPr id="92" name="Group 246"/>
            <p:cNvGrpSpPr>
              <a:grpSpLocks/>
            </p:cNvGrpSpPr>
            <p:nvPr/>
          </p:nvGrpSpPr>
          <p:grpSpPr bwMode="auto">
            <a:xfrm>
              <a:off x="3562" y="2640"/>
              <a:ext cx="724" cy="374"/>
              <a:chOff x="3562" y="2640"/>
              <a:chExt cx="724" cy="374"/>
            </a:xfrm>
          </p:grpSpPr>
          <p:sp>
            <p:nvSpPr>
              <p:cNvPr id="236" name="Rectangle 247"/>
              <p:cNvSpPr>
                <a:spLocks noChangeArrowheads="1"/>
              </p:cNvSpPr>
              <p:nvPr/>
            </p:nvSpPr>
            <p:spPr bwMode="auto">
              <a:xfrm>
                <a:off x="3562" y="2640"/>
                <a:ext cx="708" cy="358"/>
              </a:xfrm>
              <a:prstGeom prst="rect">
                <a:avLst/>
              </a:prstGeom>
              <a:solidFill>
                <a:srgbClr val="66EC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37" name="Rectangle 248"/>
              <p:cNvSpPr>
                <a:spLocks noChangeArrowheads="1"/>
              </p:cNvSpPr>
              <p:nvPr/>
            </p:nvSpPr>
            <p:spPr bwMode="auto">
              <a:xfrm>
                <a:off x="3578" y="2656"/>
                <a:ext cx="708" cy="358"/>
              </a:xfrm>
              <a:prstGeom prst="rect">
                <a:avLst/>
              </a:prstGeom>
              <a:solidFill>
                <a:srgbClr val="0086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38" name="Rectangle 249"/>
              <p:cNvSpPr>
                <a:spLocks noChangeArrowheads="1"/>
              </p:cNvSpPr>
              <p:nvPr/>
            </p:nvSpPr>
            <p:spPr bwMode="auto">
              <a:xfrm>
                <a:off x="3570" y="2648"/>
                <a:ext cx="708" cy="358"/>
              </a:xfrm>
              <a:prstGeom prst="rect">
                <a:avLst/>
              </a:prstGeom>
              <a:solidFill>
                <a:srgbClr val="00DF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sp>
          <p:nvSpPr>
            <p:cNvPr id="93" name="Rectangle 250"/>
            <p:cNvSpPr>
              <a:spLocks noChangeArrowheads="1"/>
            </p:cNvSpPr>
            <p:nvPr/>
          </p:nvSpPr>
          <p:spPr bwMode="auto">
            <a:xfrm>
              <a:off x="3590" y="2658"/>
              <a:ext cx="670" cy="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94" name="Rectangle 251"/>
            <p:cNvSpPr>
              <a:spLocks noChangeArrowheads="1"/>
            </p:cNvSpPr>
            <p:nvPr/>
          </p:nvSpPr>
          <p:spPr bwMode="auto">
            <a:xfrm>
              <a:off x="3652" y="2682"/>
              <a:ext cx="592"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solidFill>
                    <a:srgbClr val="000000"/>
                  </a:solidFill>
                </a:rPr>
                <a:t>Transfer </a:t>
              </a:r>
              <a:endParaRPr lang="en-US" altLang="en-US" sz="2400" b="0">
                <a:latin typeface="Times New Roman" panose="02020603050405020304" pitchFamily="18" charset="0"/>
              </a:endParaRPr>
            </a:p>
          </p:txBody>
        </p:sp>
        <p:sp>
          <p:nvSpPr>
            <p:cNvPr id="95" name="Rectangle 252"/>
            <p:cNvSpPr>
              <a:spLocks noChangeArrowheads="1"/>
            </p:cNvSpPr>
            <p:nvPr/>
          </p:nvSpPr>
          <p:spPr bwMode="auto">
            <a:xfrm>
              <a:off x="3696" y="2821"/>
              <a:ext cx="500"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solidFill>
                    <a:srgbClr val="000000"/>
                  </a:solidFill>
                </a:rPr>
                <a:t>posting</a:t>
              </a:r>
              <a:endParaRPr lang="en-US" altLang="en-US" sz="2400" b="0">
                <a:latin typeface="Times New Roman" panose="02020603050405020304" pitchFamily="18" charset="0"/>
              </a:endParaRPr>
            </a:p>
          </p:txBody>
        </p:sp>
        <p:grpSp>
          <p:nvGrpSpPr>
            <p:cNvPr id="96" name="Group 253"/>
            <p:cNvGrpSpPr>
              <a:grpSpLocks/>
            </p:cNvGrpSpPr>
            <p:nvPr/>
          </p:nvGrpSpPr>
          <p:grpSpPr bwMode="auto">
            <a:xfrm>
              <a:off x="3562" y="2118"/>
              <a:ext cx="724" cy="371"/>
              <a:chOff x="3562" y="2118"/>
              <a:chExt cx="724" cy="371"/>
            </a:xfrm>
          </p:grpSpPr>
          <p:sp>
            <p:nvSpPr>
              <p:cNvPr id="233" name="Rectangle 254"/>
              <p:cNvSpPr>
                <a:spLocks noChangeArrowheads="1"/>
              </p:cNvSpPr>
              <p:nvPr/>
            </p:nvSpPr>
            <p:spPr bwMode="auto">
              <a:xfrm>
                <a:off x="3562" y="2118"/>
                <a:ext cx="708" cy="355"/>
              </a:xfrm>
              <a:prstGeom prst="rect">
                <a:avLst/>
              </a:prstGeom>
              <a:solidFill>
                <a:srgbClr val="66EC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34" name="Rectangle 255"/>
              <p:cNvSpPr>
                <a:spLocks noChangeArrowheads="1"/>
              </p:cNvSpPr>
              <p:nvPr/>
            </p:nvSpPr>
            <p:spPr bwMode="auto">
              <a:xfrm>
                <a:off x="3578" y="2134"/>
                <a:ext cx="708" cy="355"/>
              </a:xfrm>
              <a:prstGeom prst="rect">
                <a:avLst/>
              </a:prstGeom>
              <a:solidFill>
                <a:srgbClr val="0086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35" name="Rectangle 256"/>
              <p:cNvSpPr>
                <a:spLocks noChangeArrowheads="1"/>
              </p:cNvSpPr>
              <p:nvPr/>
            </p:nvSpPr>
            <p:spPr bwMode="auto">
              <a:xfrm>
                <a:off x="3570" y="2126"/>
                <a:ext cx="708" cy="355"/>
              </a:xfrm>
              <a:prstGeom prst="rect">
                <a:avLst/>
              </a:prstGeom>
              <a:solidFill>
                <a:srgbClr val="00DF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sp>
          <p:nvSpPr>
            <p:cNvPr id="97" name="Rectangle 257"/>
            <p:cNvSpPr>
              <a:spLocks noChangeArrowheads="1"/>
            </p:cNvSpPr>
            <p:nvPr/>
          </p:nvSpPr>
          <p:spPr bwMode="auto">
            <a:xfrm>
              <a:off x="3644" y="2134"/>
              <a:ext cx="56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98" name="Rectangle 258"/>
            <p:cNvSpPr>
              <a:spLocks noChangeArrowheads="1"/>
            </p:cNvSpPr>
            <p:nvPr/>
          </p:nvSpPr>
          <p:spPr bwMode="auto">
            <a:xfrm>
              <a:off x="3704" y="2160"/>
              <a:ext cx="47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solidFill>
                    <a:srgbClr val="000000"/>
                  </a:solidFill>
                </a:rPr>
                <a:t>Goods </a:t>
              </a:r>
              <a:endParaRPr lang="en-US" altLang="en-US" sz="2400" b="0">
                <a:latin typeface="Times New Roman" panose="02020603050405020304" pitchFamily="18" charset="0"/>
              </a:endParaRPr>
            </a:p>
          </p:txBody>
        </p:sp>
        <p:sp>
          <p:nvSpPr>
            <p:cNvPr id="99" name="Rectangle 259"/>
            <p:cNvSpPr>
              <a:spLocks noChangeArrowheads="1"/>
            </p:cNvSpPr>
            <p:nvPr/>
          </p:nvSpPr>
          <p:spPr bwMode="auto">
            <a:xfrm>
              <a:off x="3763" y="2297"/>
              <a:ext cx="35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solidFill>
                    <a:srgbClr val="000000"/>
                  </a:solidFill>
                </a:rPr>
                <a:t>issue</a:t>
              </a:r>
              <a:endParaRPr lang="en-US" altLang="en-US" sz="2400" b="0">
                <a:latin typeface="Times New Roman" panose="02020603050405020304" pitchFamily="18" charset="0"/>
              </a:endParaRPr>
            </a:p>
          </p:txBody>
        </p:sp>
        <p:grpSp>
          <p:nvGrpSpPr>
            <p:cNvPr id="100" name="Group 260"/>
            <p:cNvGrpSpPr>
              <a:grpSpLocks/>
            </p:cNvGrpSpPr>
            <p:nvPr/>
          </p:nvGrpSpPr>
          <p:grpSpPr bwMode="auto">
            <a:xfrm>
              <a:off x="2240" y="1593"/>
              <a:ext cx="101" cy="245"/>
              <a:chOff x="2240" y="1593"/>
              <a:chExt cx="101" cy="245"/>
            </a:xfrm>
          </p:grpSpPr>
          <p:sp>
            <p:nvSpPr>
              <p:cNvPr id="227" name="Rectangle 261"/>
              <p:cNvSpPr>
                <a:spLocks noChangeArrowheads="1"/>
              </p:cNvSpPr>
              <p:nvPr/>
            </p:nvSpPr>
            <p:spPr bwMode="auto">
              <a:xfrm>
                <a:off x="2276" y="1593"/>
                <a:ext cx="16" cy="147"/>
              </a:xfrm>
              <a:prstGeom prst="rect">
                <a:avLst/>
              </a:prstGeom>
              <a:solidFill>
                <a:srgbClr val="EA66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28" name="Freeform 262"/>
              <p:cNvSpPr>
                <a:spLocks/>
              </p:cNvSpPr>
              <p:nvPr/>
            </p:nvSpPr>
            <p:spPr bwMode="auto">
              <a:xfrm>
                <a:off x="2240" y="1736"/>
                <a:ext cx="86" cy="86"/>
              </a:xfrm>
              <a:custGeom>
                <a:avLst/>
                <a:gdLst>
                  <a:gd name="T0" fmla="*/ 0 w 86"/>
                  <a:gd name="T1" fmla="*/ 0 h 86"/>
                  <a:gd name="T2" fmla="*/ 44 w 86"/>
                  <a:gd name="T3" fmla="*/ 86 h 86"/>
                  <a:gd name="T4" fmla="*/ 86 w 86"/>
                  <a:gd name="T5" fmla="*/ 0 h 86"/>
                  <a:gd name="T6" fmla="*/ 0 w 86"/>
                  <a:gd name="T7" fmla="*/ 0 h 86"/>
                  <a:gd name="T8" fmla="*/ 0 60000 65536"/>
                  <a:gd name="T9" fmla="*/ 0 60000 65536"/>
                  <a:gd name="T10" fmla="*/ 0 60000 65536"/>
                  <a:gd name="T11" fmla="*/ 0 60000 65536"/>
                  <a:gd name="T12" fmla="*/ 0 w 86"/>
                  <a:gd name="T13" fmla="*/ 0 h 86"/>
                  <a:gd name="T14" fmla="*/ 86 w 86"/>
                  <a:gd name="T15" fmla="*/ 86 h 86"/>
                </a:gdLst>
                <a:ahLst/>
                <a:cxnLst>
                  <a:cxn ang="T8">
                    <a:pos x="T0" y="T1"/>
                  </a:cxn>
                  <a:cxn ang="T9">
                    <a:pos x="T2" y="T3"/>
                  </a:cxn>
                  <a:cxn ang="T10">
                    <a:pos x="T4" y="T5"/>
                  </a:cxn>
                  <a:cxn ang="T11">
                    <a:pos x="T6" y="T7"/>
                  </a:cxn>
                </a:cxnLst>
                <a:rect l="T12" t="T13" r="T14" b="T15"/>
                <a:pathLst>
                  <a:path w="86" h="86">
                    <a:moveTo>
                      <a:pt x="0" y="0"/>
                    </a:moveTo>
                    <a:lnTo>
                      <a:pt x="44" y="86"/>
                    </a:lnTo>
                    <a:lnTo>
                      <a:pt x="86" y="0"/>
                    </a:lnTo>
                    <a:lnTo>
                      <a:pt x="0" y="0"/>
                    </a:lnTo>
                    <a:close/>
                  </a:path>
                </a:pathLst>
              </a:custGeom>
              <a:solidFill>
                <a:srgbClr val="EA66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29" name="Rectangle 263"/>
              <p:cNvSpPr>
                <a:spLocks noChangeArrowheads="1"/>
              </p:cNvSpPr>
              <p:nvPr/>
            </p:nvSpPr>
            <p:spPr bwMode="auto">
              <a:xfrm>
                <a:off x="2292" y="1609"/>
                <a:ext cx="16" cy="147"/>
              </a:xfrm>
              <a:prstGeom prst="rect">
                <a:avLst/>
              </a:prstGeom>
              <a:solidFill>
                <a:srgbClr val="84004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30" name="Freeform 264"/>
              <p:cNvSpPr>
                <a:spLocks/>
              </p:cNvSpPr>
              <p:nvPr/>
            </p:nvSpPr>
            <p:spPr bwMode="auto">
              <a:xfrm>
                <a:off x="2256" y="1752"/>
                <a:ext cx="85" cy="86"/>
              </a:xfrm>
              <a:custGeom>
                <a:avLst/>
                <a:gdLst>
                  <a:gd name="T0" fmla="*/ 0 w 85"/>
                  <a:gd name="T1" fmla="*/ 0 h 86"/>
                  <a:gd name="T2" fmla="*/ 44 w 85"/>
                  <a:gd name="T3" fmla="*/ 86 h 86"/>
                  <a:gd name="T4" fmla="*/ 85 w 85"/>
                  <a:gd name="T5" fmla="*/ 0 h 86"/>
                  <a:gd name="T6" fmla="*/ 0 w 85"/>
                  <a:gd name="T7" fmla="*/ 0 h 86"/>
                  <a:gd name="T8" fmla="*/ 0 60000 65536"/>
                  <a:gd name="T9" fmla="*/ 0 60000 65536"/>
                  <a:gd name="T10" fmla="*/ 0 60000 65536"/>
                  <a:gd name="T11" fmla="*/ 0 60000 65536"/>
                  <a:gd name="T12" fmla="*/ 0 w 85"/>
                  <a:gd name="T13" fmla="*/ 0 h 86"/>
                  <a:gd name="T14" fmla="*/ 85 w 85"/>
                  <a:gd name="T15" fmla="*/ 86 h 86"/>
                </a:gdLst>
                <a:ahLst/>
                <a:cxnLst>
                  <a:cxn ang="T8">
                    <a:pos x="T0" y="T1"/>
                  </a:cxn>
                  <a:cxn ang="T9">
                    <a:pos x="T2" y="T3"/>
                  </a:cxn>
                  <a:cxn ang="T10">
                    <a:pos x="T4" y="T5"/>
                  </a:cxn>
                  <a:cxn ang="T11">
                    <a:pos x="T6" y="T7"/>
                  </a:cxn>
                </a:cxnLst>
                <a:rect l="T12" t="T13" r="T14" b="T15"/>
                <a:pathLst>
                  <a:path w="85" h="86">
                    <a:moveTo>
                      <a:pt x="0" y="0"/>
                    </a:moveTo>
                    <a:lnTo>
                      <a:pt x="44" y="86"/>
                    </a:lnTo>
                    <a:lnTo>
                      <a:pt x="85" y="0"/>
                    </a:lnTo>
                    <a:lnTo>
                      <a:pt x="0" y="0"/>
                    </a:lnTo>
                    <a:close/>
                  </a:path>
                </a:pathLst>
              </a:custGeom>
              <a:solidFill>
                <a:srgbClr val="8400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31" name="Rectangle 265"/>
              <p:cNvSpPr>
                <a:spLocks noChangeArrowheads="1"/>
              </p:cNvSpPr>
              <p:nvPr/>
            </p:nvSpPr>
            <p:spPr bwMode="auto">
              <a:xfrm>
                <a:off x="2284" y="1601"/>
                <a:ext cx="16" cy="147"/>
              </a:xfrm>
              <a:prstGeom prst="rect">
                <a:avLst/>
              </a:prstGeom>
              <a:solidFill>
                <a:srgbClr val="DC00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32" name="Freeform 266"/>
              <p:cNvSpPr>
                <a:spLocks/>
              </p:cNvSpPr>
              <p:nvPr/>
            </p:nvSpPr>
            <p:spPr bwMode="auto">
              <a:xfrm>
                <a:off x="2248" y="1744"/>
                <a:ext cx="85" cy="86"/>
              </a:xfrm>
              <a:custGeom>
                <a:avLst/>
                <a:gdLst>
                  <a:gd name="T0" fmla="*/ 0 w 85"/>
                  <a:gd name="T1" fmla="*/ 0 h 86"/>
                  <a:gd name="T2" fmla="*/ 44 w 85"/>
                  <a:gd name="T3" fmla="*/ 86 h 86"/>
                  <a:gd name="T4" fmla="*/ 85 w 85"/>
                  <a:gd name="T5" fmla="*/ 0 h 86"/>
                  <a:gd name="T6" fmla="*/ 0 w 85"/>
                  <a:gd name="T7" fmla="*/ 0 h 86"/>
                  <a:gd name="T8" fmla="*/ 0 60000 65536"/>
                  <a:gd name="T9" fmla="*/ 0 60000 65536"/>
                  <a:gd name="T10" fmla="*/ 0 60000 65536"/>
                  <a:gd name="T11" fmla="*/ 0 60000 65536"/>
                  <a:gd name="T12" fmla="*/ 0 w 85"/>
                  <a:gd name="T13" fmla="*/ 0 h 86"/>
                  <a:gd name="T14" fmla="*/ 85 w 85"/>
                  <a:gd name="T15" fmla="*/ 86 h 86"/>
                </a:gdLst>
                <a:ahLst/>
                <a:cxnLst>
                  <a:cxn ang="T8">
                    <a:pos x="T0" y="T1"/>
                  </a:cxn>
                  <a:cxn ang="T9">
                    <a:pos x="T2" y="T3"/>
                  </a:cxn>
                  <a:cxn ang="T10">
                    <a:pos x="T4" y="T5"/>
                  </a:cxn>
                  <a:cxn ang="T11">
                    <a:pos x="T6" y="T7"/>
                  </a:cxn>
                </a:cxnLst>
                <a:rect l="T12" t="T13" r="T14" b="T15"/>
                <a:pathLst>
                  <a:path w="85" h="86">
                    <a:moveTo>
                      <a:pt x="0" y="0"/>
                    </a:moveTo>
                    <a:lnTo>
                      <a:pt x="44" y="86"/>
                    </a:lnTo>
                    <a:lnTo>
                      <a:pt x="85" y="0"/>
                    </a:lnTo>
                    <a:lnTo>
                      <a:pt x="0" y="0"/>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101" name="Group 267"/>
            <p:cNvGrpSpPr>
              <a:grpSpLocks/>
            </p:cNvGrpSpPr>
            <p:nvPr/>
          </p:nvGrpSpPr>
          <p:grpSpPr bwMode="auto">
            <a:xfrm>
              <a:off x="497" y="2469"/>
              <a:ext cx="1196" cy="485"/>
              <a:chOff x="497" y="2469"/>
              <a:chExt cx="1196" cy="485"/>
            </a:xfrm>
          </p:grpSpPr>
          <p:sp>
            <p:nvSpPr>
              <p:cNvPr id="224" name="Rectangle 268"/>
              <p:cNvSpPr>
                <a:spLocks noChangeArrowheads="1"/>
              </p:cNvSpPr>
              <p:nvPr/>
            </p:nvSpPr>
            <p:spPr bwMode="auto">
              <a:xfrm>
                <a:off x="497" y="2469"/>
                <a:ext cx="1180" cy="469"/>
              </a:xfrm>
              <a:prstGeom prst="rect">
                <a:avLst/>
              </a:prstGeom>
              <a:solidFill>
                <a:srgbClr val="66EC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25" name="Rectangle 269"/>
              <p:cNvSpPr>
                <a:spLocks noChangeArrowheads="1"/>
              </p:cNvSpPr>
              <p:nvPr/>
            </p:nvSpPr>
            <p:spPr bwMode="auto">
              <a:xfrm>
                <a:off x="513" y="2485"/>
                <a:ext cx="1180" cy="469"/>
              </a:xfrm>
              <a:prstGeom prst="rect">
                <a:avLst/>
              </a:prstGeom>
              <a:solidFill>
                <a:srgbClr val="0086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226" name="Rectangle 270"/>
              <p:cNvSpPr>
                <a:spLocks noChangeArrowheads="1"/>
              </p:cNvSpPr>
              <p:nvPr/>
            </p:nvSpPr>
            <p:spPr bwMode="auto">
              <a:xfrm>
                <a:off x="505" y="2477"/>
                <a:ext cx="1180" cy="469"/>
              </a:xfrm>
              <a:prstGeom prst="rect">
                <a:avLst/>
              </a:prstGeom>
              <a:solidFill>
                <a:srgbClr val="00DF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sp>
          <p:nvSpPr>
            <p:cNvPr id="102" name="Rectangle 271"/>
            <p:cNvSpPr>
              <a:spLocks noChangeArrowheads="1"/>
            </p:cNvSpPr>
            <p:nvPr/>
          </p:nvSpPr>
          <p:spPr bwMode="auto">
            <a:xfrm>
              <a:off x="648" y="2525"/>
              <a:ext cx="563"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103" name="Rectangle 272"/>
            <p:cNvSpPr>
              <a:spLocks noChangeArrowheads="1"/>
            </p:cNvSpPr>
            <p:nvPr/>
          </p:nvSpPr>
          <p:spPr bwMode="auto">
            <a:xfrm>
              <a:off x="708" y="2551"/>
              <a:ext cx="47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dirty="0">
                  <a:solidFill>
                    <a:srgbClr val="000000"/>
                  </a:solidFill>
                </a:rPr>
                <a:t>Invoice</a:t>
              </a:r>
              <a:endParaRPr lang="en-US" altLang="en-US" sz="2400" b="0" dirty="0">
                <a:latin typeface="Times New Roman" panose="02020603050405020304" pitchFamily="18" charset="0"/>
              </a:endParaRPr>
            </a:p>
          </p:txBody>
        </p:sp>
        <p:sp>
          <p:nvSpPr>
            <p:cNvPr id="104" name="Rectangle 273"/>
            <p:cNvSpPr>
              <a:spLocks noChangeArrowheads="1"/>
            </p:cNvSpPr>
            <p:nvPr/>
          </p:nvSpPr>
          <p:spPr bwMode="auto">
            <a:xfrm>
              <a:off x="717" y="2688"/>
              <a:ext cx="45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solidFill>
                    <a:srgbClr val="000000"/>
                  </a:solidFill>
                </a:rPr>
                <a:t>receipt</a:t>
              </a:r>
              <a:endParaRPr lang="en-US" altLang="en-US" sz="2400" b="0">
                <a:latin typeface="Times New Roman" panose="02020603050405020304" pitchFamily="18" charset="0"/>
              </a:endParaRPr>
            </a:p>
          </p:txBody>
        </p:sp>
        <p:grpSp>
          <p:nvGrpSpPr>
            <p:cNvPr id="105" name="Group 274"/>
            <p:cNvGrpSpPr>
              <a:grpSpLocks/>
            </p:cNvGrpSpPr>
            <p:nvPr/>
          </p:nvGrpSpPr>
          <p:grpSpPr bwMode="auto">
            <a:xfrm>
              <a:off x="1398" y="2614"/>
              <a:ext cx="223" cy="270"/>
              <a:chOff x="1398" y="2614"/>
              <a:chExt cx="223" cy="270"/>
            </a:xfrm>
          </p:grpSpPr>
          <p:sp>
            <p:nvSpPr>
              <p:cNvPr id="222" name="Freeform 275"/>
              <p:cNvSpPr>
                <a:spLocks/>
              </p:cNvSpPr>
              <p:nvPr/>
            </p:nvSpPr>
            <p:spPr bwMode="auto">
              <a:xfrm>
                <a:off x="1398" y="2614"/>
                <a:ext cx="223" cy="270"/>
              </a:xfrm>
              <a:custGeom>
                <a:avLst/>
                <a:gdLst>
                  <a:gd name="T0" fmla="*/ 0 w 223"/>
                  <a:gd name="T1" fmla="*/ 270 h 270"/>
                  <a:gd name="T2" fmla="*/ 0 w 223"/>
                  <a:gd name="T3" fmla="*/ 0 h 270"/>
                  <a:gd name="T4" fmla="*/ 178 w 223"/>
                  <a:gd name="T5" fmla="*/ 0 h 270"/>
                  <a:gd name="T6" fmla="*/ 223 w 223"/>
                  <a:gd name="T7" fmla="*/ 32 h 270"/>
                  <a:gd name="T8" fmla="*/ 223 w 223"/>
                  <a:gd name="T9" fmla="*/ 270 h 270"/>
                  <a:gd name="T10" fmla="*/ 0 w 223"/>
                  <a:gd name="T11" fmla="*/ 270 h 270"/>
                  <a:gd name="T12" fmla="*/ 0 60000 65536"/>
                  <a:gd name="T13" fmla="*/ 0 60000 65536"/>
                  <a:gd name="T14" fmla="*/ 0 60000 65536"/>
                  <a:gd name="T15" fmla="*/ 0 60000 65536"/>
                  <a:gd name="T16" fmla="*/ 0 60000 65536"/>
                  <a:gd name="T17" fmla="*/ 0 60000 65536"/>
                  <a:gd name="T18" fmla="*/ 0 w 223"/>
                  <a:gd name="T19" fmla="*/ 0 h 270"/>
                  <a:gd name="T20" fmla="*/ 223 w 223"/>
                  <a:gd name="T21" fmla="*/ 270 h 270"/>
                </a:gdLst>
                <a:ahLst/>
                <a:cxnLst>
                  <a:cxn ang="T12">
                    <a:pos x="T0" y="T1"/>
                  </a:cxn>
                  <a:cxn ang="T13">
                    <a:pos x="T2" y="T3"/>
                  </a:cxn>
                  <a:cxn ang="T14">
                    <a:pos x="T4" y="T5"/>
                  </a:cxn>
                  <a:cxn ang="T15">
                    <a:pos x="T6" y="T7"/>
                  </a:cxn>
                  <a:cxn ang="T16">
                    <a:pos x="T8" y="T9"/>
                  </a:cxn>
                  <a:cxn ang="T17">
                    <a:pos x="T10" y="T11"/>
                  </a:cxn>
                </a:cxnLst>
                <a:rect l="T18" t="T19" r="T20" b="T21"/>
                <a:pathLst>
                  <a:path w="223" h="270">
                    <a:moveTo>
                      <a:pt x="0" y="270"/>
                    </a:moveTo>
                    <a:lnTo>
                      <a:pt x="0" y="0"/>
                    </a:lnTo>
                    <a:lnTo>
                      <a:pt x="178" y="0"/>
                    </a:lnTo>
                    <a:lnTo>
                      <a:pt x="223" y="32"/>
                    </a:lnTo>
                    <a:lnTo>
                      <a:pt x="223" y="270"/>
                    </a:lnTo>
                    <a:lnTo>
                      <a:pt x="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23" name="Freeform 276"/>
              <p:cNvSpPr>
                <a:spLocks/>
              </p:cNvSpPr>
              <p:nvPr/>
            </p:nvSpPr>
            <p:spPr bwMode="auto">
              <a:xfrm>
                <a:off x="1398" y="2614"/>
                <a:ext cx="223" cy="270"/>
              </a:xfrm>
              <a:custGeom>
                <a:avLst/>
                <a:gdLst>
                  <a:gd name="T0" fmla="*/ 0 w 223"/>
                  <a:gd name="T1" fmla="*/ 270 h 270"/>
                  <a:gd name="T2" fmla="*/ 0 w 223"/>
                  <a:gd name="T3" fmla="*/ 0 h 270"/>
                  <a:gd name="T4" fmla="*/ 178 w 223"/>
                  <a:gd name="T5" fmla="*/ 0 h 270"/>
                  <a:gd name="T6" fmla="*/ 223 w 223"/>
                  <a:gd name="T7" fmla="*/ 32 h 270"/>
                  <a:gd name="T8" fmla="*/ 223 w 223"/>
                  <a:gd name="T9" fmla="*/ 270 h 270"/>
                  <a:gd name="T10" fmla="*/ 0 w 223"/>
                  <a:gd name="T11" fmla="*/ 270 h 270"/>
                  <a:gd name="T12" fmla="*/ 0 60000 65536"/>
                  <a:gd name="T13" fmla="*/ 0 60000 65536"/>
                  <a:gd name="T14" fmla="*/ 0 60000 65536"/>
                  <a:gd name="T15" fmla="*/ 0 60000 65536"/>
                  <a:gd name="T16" fmla="*/ 0 60000 65536"/>
                  <a:gd name="T17" fmla="*/ 0 60000 65536"/>
                  <a:gd name="T18" fmla="*/ 0 w 223"/>
                  <a:gd name="T19" fmla="*/ 0 h 270"/>
                  <a:gd name="T20" fmla="*/ 223 w 223"/>
                  <a:gd name="T21" fmla="*/ 270 h 270"/>
                </a:gdLst>
                <a:ahLst/>
                <a:cxnLst>
                  <a:cxn ang="T12">
                    <a:pos x="T0" y="T1"/>
                  </a:cxn>
                  <a:cxn ang="T13">
                    <a:pos x="T2" y="T3"/>
                  </a:cxn>
                  <a:cxn ang="T14">
                    <a:pos x="T4" y="T5"/>
                  </a:cxn>
                  <a:cxn ang="T15">
                    <a:pos x="T6" y="T7"/>
                  </a:cxn>
                  <a:cxn ang="T16">
                    <a:pos x="T8" y="T9"/>
                  </a:cxn>
                  <a:cxn ang="T17">
                    <a:pos x="T10" y="T11"/>
                  </a:cxn>
                </a:cxnLst>
                <a:rect l="T18" t="T19" r="T20" b="T21"/>
                <a:pathLst>
                  <a:path w="223" h="270">
                    <a:moveTo>
                      <a:pt x="0" y="270"/>
                    </a:moveTo>
                    <a:lnTo>
                      <a:pt x="0" y="0"/>
                    </a:lnTo>
                    <a:lnTo>
                      <a:pt x="178" y="0"/>
                    </a:lnTo>
                    <a:lnTo>
                      <a:pt x="223" y="32"/>
                    </a:lnTo>
                    <a:lnTo>
                      <a:pt x="223" y="270"/>
                    </a:lnTo>
                    <a:lnTo>
                      <a:pt x="0" y="27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sp>
          <p:nvSpPr>
            <p:cNvPr id="106" name="Freeform 277"/>
            <p:cNvSpPr>
              <a:spLocks/>
            </p:cNvSpPr>
            <p:nvPr/>
          </p:nvSpPr>
          <p:spPr bwMode="auto">
            <a:xfrm>
              <a:off x="1574" y="2612"/>
              <a:ext cx="47" cy="50"/>
            </a:xfrm>
            <a:custGeom>
              <a:avLst/>
              <a:gdLst>
                <a:gd name="T0" fmla="*/ 0 w 47"/>
                <a:gd name="T1" fmla="*/ 50 h 50"/>
                <a:gd name="T2" fmla="*/ 47 w 47"/>
                <a:gd name="T3" fmla="*/ 34 h 50"/>
                <a:gd name="T4" fmla="*/ 2 w 47"/>
                <a:gd name="T5" fmla="*/ 0 h 50"/>
                <a:gd name="T6" fmla="*/ 0 w 47"/>
                <a:gd name="T7" fmla="*/ 50 h 50"/>
                <a:gd name="T8" fmla="*/ 0 60000 65536"/>
                <a:gd name="T9" fmla="*/ 0 60000 65536"/>
                <a:gd name="T10" fmla="*/ 0 60000 65536"/>
                <a:gd name="T11" fmla="*/ 0 60000 65536"/>
                <a:gd name="T12" fmla="*/ 0 w 47"/>
                <a:gd name="T13" fmla="*/ 0 h 50"/>
                <a:gd name="T14" fmla="*/ 47 w 47"/>
                <a:gd name="T15" fmla="*/ 50 h 50"/>
              </a:gdLst>
              <a:ahLst/>
              <a:cxnLst>
                <a:cxn ang="T8">
                  <a:pos x="T0" y="T1"/>
                </a:cxn>
                <a:cxn ang="T9">
                  <a:pos x="T2" y="T3"/>
                </a:cxn>
                <a:cxn ang="T10">
                  <a:pos x="T4" y="T5"/>
                </a:cxn>
                <a:cxn ang="T11">
                  <a:pos x="T6" y="T7"/>
                </a:cxn>
              </a:cxnLst>
              <a:rect l="T12" t="T13" r="T14" b="T15"/>
              <a:pathLst>
                <a:path w="47" h="50">
                  <a:moveTo>
                    <a:pt x="0" y="50"/>
                  </a:moveTo>
                  <a:lnTo>
                    <a:pt x="47" y="34"/>
                  </a:lnTo>
                  <a:lnTo>
                    <a:pt x="2" y="0"/>
                  </a:lnTo>
                  <a:lnTo>
                    <a:pt x="0" y="5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07" name="Freeform 278"/>
            <p:cNvSpPr>
              <a:spLocks/>
            </p:cNvSpPr>
            <p:nvPr/>
          </p:nvSpPr>
          <p:spPr bwMode="auto">
            <a:xfrm>
              <a:off x="1578" y="2618"/>
              <a:ext cx="37" cy="34"/>
            </a:xfrm>
            <a:custGeom>
              <a:avLst/>
              <a:gdLst>
                <a:gd name="T0" fmla="*/ 4 w 37"/>
                <a:gd name="T1" fmla="*/ 34 h 34"/>
                <a:gd name="T2" fmla="*/ 37 w 37"/>
                <a:gd name="T3" fmla="*/ 30 h 34"/>
                <a:gd name="T4" fmla="*/ 0 w 37"/>
                <a:gd name="T5" fmla="*/ 0 h 34"/>
                <a:gd name="T6" fmla="*/ 4 w 37"/>
                <a:gd name="T7" fmla="*/ 34 h 34"/>
                <a:gd name="T8" fmla="*/ 0 60000 65536"/>
                <a:gd name="T9" fmla="*/ 0 60000 65536"/>
                <a:gd name="T10" fmla="*/ 0 60000 65536"/>
                <a:gd name="T11" fmla="*/ 0 60000 65536"/>
                <a:gd name="T12" fmla="*/ 0 w 37"/>
                <a:gd name="T13" fmla="*/ 0 h 34"/>
                <a:gd name="T14" fmla="*/ 37 w 37"/>
                <a:gd name="T15" fmla="*/ 34 h 34"/>
              </a:gdLst>
              <a:ahLst/>
              <a:cxnLst>
                <a:cxn ang="T8">
                  <a:pos x="T0" y="T1"/>
                </a:cxn>
                <a:cxn ang="T9">
                  <a:pos x="T2" y="T3"/>
                </a:cxn>
                <a:cxn ang="T10">
                  <a:pos x="T4" y="T5"/>
                </a:cxn>
                <a:cxn ang="T11">
                  <a:pos x="T6" y="T7"/>
                </a:cxn>
              </a:cxnLst>
              <a:rect l="T12" t="T13" r="T14" b="T15"/>
              <a:pathLst>
                <a:path w="37" h="34">
                  <a:moveTo>
                    <a:pt x="4" y="34"/>
                  </a:moveTo>
                  <a:lnTo>
                    <a:pt x="37" y="30"/>
                  </a:lnTo>
                  <a:lnTo>
                    <a:pt x="0" y="0"/>
                  </a:lnTo>
                  <a:lnTo>
                    <a:pt x="4" y="34"/>
                  </a:lnTo>
                  <a:close/>
                </a:path>
              </a:pathLst>
            </a:custGeom>
            <a:solidFill>
              <a:srgbClr val="FFFFFF"/>
            </a:solidFill>
            <a:ln w="12700">
              <a:solidFill>
                <a:srgbClr val="000000"/>
              </a:solidFill>
              <a:prstDash val="solid"/>
              <a:round/>
              <a:headEnd/>
              <a:tailEnd/>
            </a:ln>
          </p:spPr>
          <p:txBody>
            <a:bodyPr/>
            <a:lstStyle/>
            <a:p>
              <a:endParaRPr lang="en-SG"/>
            </a:p>
          </p:txBody>
        </p:sp>
        <p:grpSp>
          <p:nvGrpSpPr>
            <p:cNvPr id="108" name="Group 279"/>
            <p:cNvGrpSpPr>
              <a:grpSpLocks/>
            </p:cNvGrpSpPr>
            <p:nvPr/>
          </p:nvGrpSpPr>
          <p:grpSpPr bwMode="auto">
            <a:xfrm>
              <a:off x="1089" y="2731"/>
              <a:ext cx="646" cy="217"/>
              <a:chOff x="1089" y="2731"/>
              <a:chExt cx="646" cy="217"/>
            </a:xfrm>
          </p:grpSpPr>
          <p:grpSp>
            <p:nvGrpSpPr>
              <p:cNvPr id="202" name="Group 280"/>
              <p:cNvGrpSpPr>
                <a:grpSpLocks/>
              </p:cNvGrpSpPr>
              <p:nvPr/>
            </p:nvGrpSpPr>
            <p:grpSpPr bwMode="auto">
              <a:xfrm>
                <a:off x="1089" y="2731"/>
                <a:ext cx="646" cy="217"/>
                <a:chOff x="1089" y="2731"/>
                <a:chExt cx="646" cy="217"/>
              </a:xfrm>
            </p:grpSpPr>
            <p:sp>
              <p:nvSpPr>
                <p:cNvPr id="204" name="Freeform 281"/>
                <p:cNvSpPr>
                  <a:spLocks/>
                </p:cNvSpPr>
                <p:nvPr/>
              </p:nvSpPr>
              <p:spPr bwMode="auto">
                <a:xfrm>
                  <a:off x="1089" y="2731"/>
                  <a:ext cx="269" cy="217"/>
                </a:xfrm>
                <a:custGeom>
                  <a:avLst/>
                  <a:gdLst>
                    <a:gd name="T0" fmla="*/ 215 w 269"/>
                    <a:gd name="T1" fmla="*/ 217 h 217"/>
                    <a:gd name="T2" fmla="*/ 0 w 269"/>
                    <a:gd name="T3" fmla="*/ 0 h 217"/>
                    <a:gd name="T4" fmla="*/ 54 w 269"/>
                    <a:gd name="T5" fmla="*/ 0 h 217"/>
                    <a:gd name="T6" fmla="*/ 269 w 269"/>
                    <a:gd name="T7" fmla="*/ 217 h 217"/>
                    <a:gd name="T8" fmla="*/ 215 w 269"/>
                    <a:gd name="T9" fmla="*/ 217 h 217"/>
                    <a:gd name="T10" fmla="*/ 0 60000 65536"/>
                    <a:gd name="T11" fmla="*/ 0 60000 65536"/>
                    <a:gd name="T12" fmla="*/ 0 60000 65536"/>
                    <a:gd name="T13" fmla="*/ 0 60000 65536"/>
                    <a:gd name="T14" fmla="*/ 0 60000 65536"/>
                    <a:gd name="T15" fmla="*/ 0 w 269"/>
                    <a:gd name="T16" fmla="*/ 0 h 217"/>
                    <a:gd name="T17" fmla="*/ 269 w 269"/>
                    <a:gd name="T18" fmla="*/ 217 h 217"/>
                  </a:gdLst>
                  <a:ahLst/>
                  <a:cxnLst>
                    <a:cxn ang="T10">
                      <a:pos x="T0" y="T1"/>
                    </a:cxn>
                    <a:cxn ang="T11">
                      <a:pos x="T2" y="T3"/>
                    </a:cxn>
                    <a:cxn ang="T12">
                      <a:pos x="T4" y="T5"/>
                    </a:cxn>
                    <a:cxn ang="T13">
                      <a:pos x="T6" y="T7"/>
                    </a:cxn>
                    <a:cxn ang="T14">
                      <a:pos x="T8" y="T9"/>
                    </a:cxn>
                  </a:cxnLst>
                  <a:rect l="T15" t="T16" r="T17" b="T18"/>
                  <a:pathLst>
                    <a:path w="269" h="217">
                      <a:moveTo>
                        <a:pt x="215" y="217"/>
                      </a:moveTo>
                      <a:lnTo>
                        <a:pt x="0" y="0"/>
                      </a:lnTo>
                      <a:lnTo>
                        <a:pt x="54" y="0"/>
                      </a:lnTo>
                      <a:lnTo>
                        <a:pt x="269" y="217"/>
                      </a:lnTo>
                      <a:lnTo>
                        <a:pt x="215" y="217"/>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05" name="Freeform 282"/>
                <p:cNvSpPr>
                  <a:spLocks/>
                </p:cNvSpPr>
                <p:nvPr/>
              </p:nvSpPr>
              <p:spPr bwMode="auto">
                <a:xfrm>
                  <a:off x="1143" y="2731"/>
                  <a:ext cx="269" cy="217"/>
                </a:xfrm>
                <a:custGeom>
                  <a:avLst/>
                  <a:gdLst>
                    <a:gd name="T0" fmla="*/ 215 w 269"/>
                    <a:gd name="T1" fmla="*/ 217 h 217"/>
                    <a:gd name="T2" fmla="*/ 0 w 269"/>
                    <a:gd name="T3" fmla="*/ 0 h 217"/>
                    <a:gd name="T4" fmla="*/ 54 w 269"/>
                    <a:gd name="T5" fmla="*/ 0 h 217"/>
                    <a:gd name="T6" fmla="*/ 269 w 269"/>
                    <a:gd name="T7" fmla="*/ 217 h 217"/>
                    <a:gd name="T8" fmla="*/ 215 w 269"/>
                    <a:gd name="T9" fmla="*/ 217 h 217"/>
                    <a:gd name="T10" fmla="*/ 0 60000 65536"/>
                    <a:gd name="T11" fmla="*/ 0 60000 65536"/>
                    <a:gd name="T12" fmla="*/ 0 60000 65536"/>
                    <a:gd name="T13" fmla="*/ 0 60000 65536"/>
                    <a:gd name="T14" fmla="*/ 0 60000 65536"/>
                    <a:gd name="T15" fmla="*/ 0 w 269"/>
                    <a:gd name="T16" fmla="*/ 0 h 217"/>
                    <a:gd name="T17" fmla="*/ 269 w 269"/>
                    <a:gd name="T18" fmla="*/ 217 h 217"/>
                  </a:gdLst>
                  <a:ahLst/>
                  <a:cxnLst>
                    <a:cxn ang="T10">
                      <a:pos x="T0" y="T1"/>
                    </a:cxn>
                    <a:cxn ang="T11">
                      <a:pos x="T2" y="T3"/>
                    </a:cxn>
                    <a:cxn ang="T12">
                      <a:pos x="T4" y="T5"/>
                    </a:cxn>
                    <a:cxn ang="T13">
                      <a:pos x="T6" y="T7"/>
                    </a:cxn>
                    <a:cxn ang="T14">
                      <a:pos x="T8" y="T9"/>
                    </a:cxn>
                  </a:cxnLst>
                  <a:rect l="T15" t="T16" r="T17" b="T18"/>
                  <a:pathLst>
                    <a:path w="269" h="217">
                      <a:moveTo>
                        <a:pt x="215" y="217"/>
                      </a:moveTo>
                      <a:lnTo>
                        <a:pt x="0" y="0"/>
                      </a:lnTo>
                      <a:lnTo>
                        <a:pt x="54" y="0"/>
                      </a:lnTo>
                      <a:lnTo>
                        <a:pt x="269" y="217"/>
                      </a:lnTo>
                      <a:lnTo>
                        <a:pt x="215" y="217"/>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06" name="Freeform 283"/>
                <p:cNvSpPr>
                  <a:spLocks/>
                </p:cNvSpPr>
                <p:nvPr/>
              </p:nvSpPr>
              <p:spPr bwMode="auto">
                <a:xfrm>
                  <a:off x="1197" y="2731"/>
                  <a:ext cx="269" cy="217"/>
                </a:xfrm>
                <a:custGeom>
                  <a:avLst/>
                  <a:gdLst>
                    <a:gd name="T0" fmla="*/ 215 w 269"/>
                    <a:gd name="T1" fmla="*/ 217 h 217"/>
                    <a:gd name="T2" fmla="*/ 0 w 269"/>
                    <a:gd name="T3" fmla="*/ 0 h 217"/>
                    <a:gd name="T4" fmla="*/ 54 w 269"/>
                    <a:gd name="T5" fmla="*/ 0 h 217"/>
                    <a:gd name="T6" fmla="*/ 269 w 269"/>
                    <a:gd name="T7" fmla="*/ 217 h 217"/>
                    <a:gd name="T8" fmla="*/ 215 w 269"/>
                    <a:gd name="T9" fmla="*/ 217 h 217"/>
                    <a:gd name="T10" fmla="*/ 0 60000 65536"/>
                    <a:gd name="T11" fmla="*/ 0 60000 65536"/>
                    <a:gd name="T12" fmla="*/ 0 60000 65536"/>
                    <a:gd name="T13" fmla="*/ 0 60000 65536"/>
                    <a:gd name="T14" fmla="*/ 0 60000 65536"/>
                    <a:gd name="T15" fmla="*/ 0 w 269"/>
                    <a:gd name="T16" fmla="*/ 0 h 217"/>
                    <a:gd name="T17" fmla="*/ 269 w 269"/>
                    <a:gd name="T18" fmla="*/ 217 h 217"/>
                  </a:gdLst>
                  <a:ahLst/>
                  <a:cxnLst>
                    <a:cxn ang="T10">
                      <a:pos x="T0" y="T1"/>
                    </a:cxn>
                    <a:cxn ang="T11">
                      <a:pos x="T2" y="T3"/>
                    </a:cxn>
                    <a:cxn ang="T12">
                      <a:pos x="T4" y="T5"/>
                    </a:cxn>
                    <a:cxn ang="T13">
                      <a:pos x="T6" y="T7"/>
                    </a:cxn>
                    <a:cxn ang="T14">
                      <a:pos x="T8" y="T9"/>
                    </a:cxn>
                  </a:cxnLst>
                  <a:rect l="T15" t="T16" r="T17" b="T18"/>
                  <a:pathLst>
                    <a:path w="269" h="217">
                      <a:moveTo>
                        <a:pt x="215" y="217"/>
                      </a:moveTo>
                      <a:lnTo>
                        <a:pt x="0" y="0"/>
                      </a:lnTo>
                      <a:lnTo>
                        <a:pt x="54" y="0"/>
                      </a:lnTo>
                      <a:lnTo>
                        <a:pt x="269" y="217"/>
                      </a:lnTo>
                      <a:lnTo>
                        <a:pt x="215" y="21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07" name="Freeform 284"/>
                <p:cNvSpPr>
                  <a:spLocks/>
                </p:cNvSpPr>
                <p:nvPr/>
              </p:nvSpPr>
              <p:spPr bwMode="auto">
                <a:xfrm>
                  <a:off x="1251" y="2731"/>
                  <a:ext cx="269" cy="217"/>
                </a:xfrm>
                <a:custGeom>
                  <a:avLst/>
                  <a:gdLst>
                    <a:gd name="T0" fmla="*/ 215 w 269"/>
                    <a:gd name="T1" fmla="*/ 217 h 217"/>
                    <a:gd name="T2" fmla="*/ 0 w 269"/>
                    <a:gd name="T3" fmla="*/ 0 h 217"/>
                    <a:gd name="T4" fmla="*/ 53 w 269"/>
                    <a:gd name="T5" fmla="*/ 0 h 217"/>
                    <a:gd name="T6" fmla="*/ 269 w 269"/>
                    <a:gd name="T7" fmla="*/ 217 h 217"/>
                    <a:gd name="T8" fmla="*/ 215 w 269"/>
                    <a:gd name="T9" fmla="*/ 217 h 217"/>
                    <a:gd name="T10" fmla="*/ 0 60000 65536"/>
                    <a:gd name="T11" fmla="*/ 0 60000 65536"/>
                    <a:gd name="T12" fmla="*/ 0 60000 65536"/>
                    <a:gd name="T13" fmla="*/ 0 60000 65536"/>
                    <a:gd name="T14" fmla="*/ 0 60000 65536"/>
                    <a:gd name="T15" fmla="*/ 0 w 269"/>
                    <a:gd name="T16" fmla="*/ 0 h 217"/>
                    <a:gd name="T17" fmla="*/ 269 w 269"/>
                    <a:gd name="T18" fmla="*/ 217 h 217"/>
                  </a:gdLst>
                  <a:ahLst/>
                  <a:cxnLst>
                    <a:cxn ang="T10">
                      <a:pos x="T0" y="T1"/>
                    </a:cxn>
                    <a:cxn ang="T11">
                      <a:pos x="T2" y="T3"/>
                    </a:cxn>
                    <a:cxn ang="T12">
                      <a:pos x="T4" y="T5"/>
                    </a:cxn>
                    <a:cxn ang="T13">
                      <a:pos x="T6" y="T7"/>
                    </a:cxn>
                    <a:cxn ang="T14">
                      <a:pos x="T8" y="T9"/>
                    </a:cxn>
                  </a:cxnLst>
                  <a:rect l="T15" t="T16" r="T17" b="T18"/>
                  <a:pathLst>
                    <a:path w="269" h="217">
                      <a:moveTo>
                        <a:pt x="215" y="217"/>
                      </a:moveTo>
                      <a:lnTo>
                        <a:pt x="0" y="0"/>
                      </a:lnTo>
                      <a:lnTo>
                        <a:pt x="53" y="0"/>
                      </a:lnTo>
                      <a:lnTo>
                        <a:pt x="269" y="217"/>
                      </a:lnTo>
                      <a:lnTo>
                        <a:pt x="215" y="217"/>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08" name="Freeform 285"/>
                <p:cNvSpPr>
                  <a:spLocks/>
                </p:cNvSpPr>
                <p:nvPr/>
              </p:nvSpPr>
              <p:spPr bwMode="auto">
                <a:xfrm>
                  <a:off x="1304" y="2731"/>
                  <a:ext cx="270" cy="217"/>
                </a:xfrm>
                <a:custGeom>
                  <a:avLst/>
                  <a:gdLst>
                    <a:gd name="T0" fmla="*/ 216 w 270"/>
                    <a:gd name="T1" fmla="*/ 217 h 217"/>
                    <a:gd name="T2" fmla="*/ 0 w 270"/>
                    <a:gd name="T3" fmla="*/ 0 h 217"/>
                    <a:gd name="T4" fmla="*/ 54 w 270"/>
                    <a:gd name="T5" fmla="*/ 0 h 217"/>
                    <a:gd name="T6" fmla="*/ 270 w 270"/>
                    <a:gd name="T7" fmla="*/ 217 h 217"/>
                    <a:gd name="T8" fmla="*/ 216 w 270"/>
                    <a:gd name="T9" fmla="*/ 217 h 217"/>
                    <a:gd name="T10" fmla="*/ 0 60000 65536"/>
                    <a:gd name="T11" fmla="*/ 0 60000 65536"/>
                    <a:gd name="T12" fmla="*/ 0 60000 65536"/>
                    <a:gd name="T13" fmla="*/ 0 60000 65536"/>
                    <a:gd name="T14" fmla="*/ 0 60000 65536"/>
                    <a:gd name="T15" fmla="*/ 0 w 270"/>
                    <a:gd name="T16" fmla="*/ 0 h 217"/>
                    <a:gd name="T17" fmla="*/ 270 w 270"/>
                    <a:gd name="T18" fmla="*/ 217 h 217"/>
                  </a:gdLst>
                  <a:ahLst/>
                  <a:cxnLst>
                    <a:cxn ang="T10">
                      <a:pos x="T0" y="T1"/>
                    </a:cxn>
                    <a:cxn ang="T11">
                      <a:pos x="T2" y="T3"/>
                    </a:cxn>
                    <a:cxn ang="T12">
                      <a:pos x="T4" y="T5"/>
                    </a:cxn>
                    <a:cxn ang="T13">
                      <a:pos x="T6" y="T7"/>
                    </a:cxn>
                    <a:cxn ang="T14">
                      <a:pos x="T8" y="T9"/>
                    </a:cxn>
                  </a:cxnLst>
                  <a:rect l="T15" t="T16" r="T17" b="T18"/>
                  <a:pathLst>
                    <a:path w="270" h="217">
                      <a:moveTo>
                        <a:pt x="216" y="217"/>
                      </a:moveTo>
                      <a:lnTo>
                        <a:pt x="0" y="0"/>
                      </a:lnTo>
                      <a:lnTo>
                        <a:pt x="54" y="0"/>
                      </a:lnTo>
                      <a:lnTo>
                        <a:pt x="270" y="217"/>
                      </a:lnTo>
                      <a:lnTo>
                        <a:pt x="216" y="217"/>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09" name="Freeform 286"/>
                <p:cNvSpPr>
                  <a:spLocks/>
                </p:cNvSpPr>
                <p:nvPr/>
              </p:nvSpPr>
              <p:spPr bwMode="auto">
                <a:xfrm>
                  <a:off x="1358" y="2731"/>
                  <a:ext cx="269" cy="217"/>
                </a:xfrm>
                <a:custGeom>
                  <a:avLst/>
                  <a:gdLst>
                    <a:gd name="T0" fmla="*/ 216 w 269"/>
                    <a:gd name="T1" fmla="*/ 217 h 217"/>
                    <a:gd name="T2" fmla="*/ 0 w 269"/>
                    <a:gd name="T3" fmla="*/ 0 h 217"/>
                    <a:gd name="T4" fmla="*/ 54 w 269"/>
                    <a:gd name="T5" fmla="*/ 0 h 217"/>
                    <a:gd name="T6" fmla="*/ 269 w 269"/>
                    <a:gd name="T7" fmla="*/ 217 h 217"/>
                    <a:gd name="T8" fmla="*/ 216 w 269"/>
                    <a:gd name="T9" fmla="*/ 217 h 217"/>
                    <a:gd name="T10" fmla="*/ 0 60000 65536"/>
                    <a:gd name="T11" fmla="*/ 0 60000 65536"/>
                    <a:gd name="T12" fmla="*/ 0 60000 65536"/>
                    <a:gd name="T13" fmla="*/ 0 60000 65536"/>
                    <a:gd name="T14" fmla="*/ 0 60000 65536"/>
                    <a:gd name="T15" fmla="*/ 0 w 269"/>
                    <a:gd name="T16" fmla="*/ 0 h 217"/>
                    <a:gd name="T17" fmla="*/ 269 w 269"/>
                    <a:gd name="T18" fmla="*/ 217 h 217"/>
                  </a:gdLst>
                  <a:ahLst/>
                  <a:cxnLst>
                    <a:cxn ang="T10">
                      <a:pos x="T0" y="T1"/>
                    </a:cxn>
                    <a:cxn ang="T11">
                      <a:pos x="T2" y="T3"/>
                    </a:cxn>
                    <a:cxn ang="T12">
                      <a:pos x="T4" y="T5"/>
                    </a:cxn>
                    <a:cxn ang="T13">
                      <a:pos x="T6" y="T7"/>
                    </a:cxn>
                    <a:cxn ang="T14">
                      <a:pos x="T8" y="T9"/>
                    </a:cxn>
                  </a:cxnLst>
                  <a:rect l="T15" t="T16" r="T17" b="T18"/>
                  <a:pathLst>
                    <a:path w="269" h="217">
                      <a:moveTo>
                        <a:pt x="216" y="217"/>
                      </a:moveTo>
                      <a:lnTo>
                        <a:pt x="0" y="0"/>
                      </a:lnTo>
                      <a:lnTo>
                        <a:pt x="54" y="0"/>
                      </a:lnTo>
                      <a:lnTo>
                        <a:pt x="269" y="217"/>
                      </a:lnTo>
                      <a:lnTo>
                        <a:pt x="216" y="21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10" name="Freeform 287"/>
                <p:cNvSpPr>
                  <a:spLocks/>
                </p:cNvSpPr>
                <p:nvPr/>
              </p:nvSpPr>
              <p:spPr bwMode="auto">
                <a:xfrm>
                  <a:off x="1412" y="2731"/>
                  <a:ext cx="269" cy="217"/>
                </a:xfrm>
                <a:custGeom>
                  <a:avLst/>
                  <a:gdLst>
                    <a:gd name="T0" fmla="*/ 215 w 269"/>
                    <a:gd name="T1" fmla="*/ 217 h 217"/>
                    <a:gd name="T2" fmla="*/ 0 w 269"/>
                    <a:gd name="T3" fmla="*/ 0 h 217"/>
                    <a:gd name="T4" fmla="*/ 54 w 269"/>
                    <a:gd name="T5" fmla="*/ 0 h 217"/>
                    <a:gd name="T6" fmla="*/ 269 w 269"/>
                    <a:gd name="T7" fmla="*/ 217 h 217"/>
                    <a:gd name="T8" fmla="*/ 215 w 269"/>
                    <a:gd name="T9" fmla="*/ 217 h 217"/>
                    <a:gd name="T10" fmla="*/ 0 60000 65536"/>
                    <a:gd name="T11" fmla="*/ 0 60000 65536"/>
                    <a:gd name="T12" fmla="*/ 0 60000 65536"/>
                    <a:gd name="T13" fmla="*/ 0 60000 65536"/>
                    <a:gd name="T14" fmla="*/ 0 60000 65536"/>
                    <a:gd name="T15" fmla="*/ 0 w 269"/>
                    <a:gd name="T16" fmla="*/ 0 h 217"/>
                    <a:gd name="T17" fmla="*/ 269 w 269"/>
                    <a:gd name="T18" fmla="*/ 217 h 217"/>
                  </a:gdLst>
                  <a:ahLst/>
                  <a:cxnLst>
                    <a:cxn ang="T10">
                      <a:pos x="T0" y="T1"/>
                    </a:cxn>
                    <a:cxn ang="T11">
                      <a:pos x="T2" y="T3"/>
                    </a:cxn>
                    <a:cxn ang="T12">
                      <a:pos x="T4" y="T5"/>
                    </a:cxn>
                    <a:cxn ang="T13">
                      <a:pos x="T6" y="T7"/>
                    </a:cxn>
                    <a:cxn ang="T14">
                      <a:pos x="T8" y="T9"/>
                    </a:cxn>
                  </a:cxnLst>
                  <a:rect l="T15" t="T16" r="T17" b="T18"/>
                  <a:pathLst>
                    <a:path w="269" h="217">
                      <a:moveTo>
                        <a:pt x="215" y="217"/>
                      </a:moveTo>
                      <a:lnTo>
                        <a:pt x="0" y="0"/>
                      </a:lnTo>
                      <a:lnTo>
                        <a:pt x="54" y="0"/>
                      </a:lnTo>
                      <a:lnTo>
                        <a:pt x="269" y="217"/>
                      </a:lnTo>
                      <a:lnTo>
                        <a:pt x="215" y="217"/>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11" name="Freeform 288"/>
                <p:cNvSpPr>
                  <a:spLocks/>
                </p:cNvSpPr>
                <p:nvPr/>
              </p:nvSpPr>
              <p:spPr bwMode="auto">
                <a:xfrm>
                  <a:off x="1466" y="2731"/>
                  <a:ext cx="269" cy="217"/>
                </a:xfrm>
                <a:custGeom>
                  <a:avLst/>
                  <a:gdLst>
                    <a:gd name="T0" fmla="*/ 215 w 269"/>
                    <a:gd name="T1" fmla="*/ 217 h 217"/>
                    <a:gd name="T2" fmla="*/ 0 w 269"/>
                    <a:gd name="T3" fmla="*/ 0 h 217"/>
                    <a:gd name="T4" fmla="*/ 54 w 269"/>
                    <a:gd name="T5" fmla="*/ 0 h 217"/>
                    <a:gd name="T6" fmla="*/ 269 w 269"/>
                    <a:gd name="T7" fmla="*/ 217 h 217"/>
                    <a:gd name="T8" fmla="*/ 215 w 269"/>
                    <a:gd name="T9" fmla="*/ 217 h 217"/>
                    <a:gd name="T10" fmla="*/ 0 60000 65536"/>
                    <a:gd name="T11" fmla="*/ 0 60000 65536"/>
                    <a:gd name="T12" fmla="*/ 0 60000 65536"/>
                    <a:gd name="T13" fmla="*/ 0 60000 65536"/>
                    <a:gd name="T14" fmla="*/ 0 60000 65536"/>
                    <a:gd name="T15" fmla="*/ 0 w 269"/>
                    <a:gd name="T16" fmla="*/ 0 h 217"/>
                    <a:gd name="T17" fmla="*/ 269 w 269"/>
                    <a:gd name="T18" fmla="*/ 217 h 217"/>
                  </a:gdLst>
                  <a:ahLst/>
                  <a:cxnLst>
                    <a:cxn ang="T10">
                      <a:pos x="T0" y="T1"/>
                    </a:cxn>
                    <a:cxn ang="T11">
                      <a:pos x="T2" y="T3"/>
                    </a:cxn>
                    <a:cxn ang="T12">
                      <a:pos x="T4" y="T5"/>
                    </a:cxn>
                    <a:cxn ang="T13">
                      <a:pos x="T6" y="T7"/>
                    </a:cxn>
                    <a:cxn ang="T14">
                      <a:pos x="T8" y="T9"/>
                    </a:cxn>
                  </a:cxnLst>
                  <a:rect l="T15" t="T16" r="T17" b="T18"/>
                  <a:pathLst>
                    <a:path w="269" h="217">
                      <a:moveTo>
                        <a:pt x="215" y="217"/>
                      </a:moveTo>
                      <a:lnTo>
                        <a:pt x="0" y="0"/>
                      </a:lnTo>
                      <a:lnTo>
                        <a:pt x="54" y="0"/>
                      </a:lnTo>
                      <a:lnTo>
                        <a:pt x="269" y="217"/>
                      </a:lnTo>
                      <a:lnTo>
                        <a:pt x="215" y="217"/>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12" name="Freeform 289"/>
                <p:cNvSpPr>
                  <a:spLocks/>
                </p:cNvSpPr>
                <p:nvPr/>
              </p:nvSpPr>
              <p:spPr bwMode="auto">
                <a:xfrm>
                  <a:off x="1306" y="2733"/>
                  <a:ext cx="212" cy="211"/>
                </a:xfrm>
                <a:custGeom>
                  <a:avLst/>
                  <a:gdLst>
                    <a:gd name="T0" fmla="*/ 152 w 212"/>
                    <a:gd name="T1" fmla="*/ 10 h 211"/>
                    <a:gd name="T2" fmla="*/ 132 w 212"/>
                    <a:gd name="T3" fmla="*/ 2 h 211"/>
                    <a:gd name="T4" fmla="*/ 110 w 212"/>
                    <a:gd name="T5" fmla="*/ 0 h 211"/>
                    <a:gd name="T6" fmla="*/ 90 w 212"/>
                    <a:gd name="T7" fmla="*/ 0 h 211"/>
                    <a:gd name="T8" fmla="*/ 70 w 212"/>
                    <a:gd name="T9" fmla="*/ 6 h 211"/>
                    <a:gd name="T10" fmla="*/ 52 w 212"/>
                    <a:gd name="T11" fmla="*/ 14 h 211"/>
                    <a:gd name="T12" fmla="*/ 34 w 212"/>
                    <a:gd name="T13" fmla="*/ 26 h 211"/>
                    <a:gd name="T14" fmla="*/ 20 w 212"/>
                    <a:gd name="T15" fmla="*/ 42 h 211"/>
                    <a:gd name="T16" fmla="*/ 10 w 212"/>
                    <a:gd name="T17" fmla="*/ 60 h 211"/>
                    <a:gd name="T18" fmla="*/ 2 w 212"/>
                    <a:gd name="T19" fmla="*/ 80 h 211"/>
                    <a:gd name="T20" fmla="*/ 0 w 212"/>
                    <a:gd name="T21" fmla="*/ 102 h 211"/>
                    <a:gd name="T22" fmla="*/ 0 w 212"/>
                    <a:gd name="T23" fmla="*/ 122 h 211"/>
                    <a:gd name="T24" fmla="*/ 6 w 212"/>
                    <a:gd name="T25" fmla="*/ 142 h 211"/>
                    <a:gd name="T26" fmla="*/ 14 w 212"/>
                    <a:gd name="T27" fmla="*/ 159 h 211"/>
                    <a:gd name="T28" fmla="*/ 26 w 212"/>
                    <a:gd name="T29" fmla="*/ 177 h 211"/>
                    <a:gd name="T30" fmla="*/ 42 w 212"/>
                    <a:gd name="T31" fmla="*/ 191 h 211"/>
                    <a:gd name="T32" fmla="*/ 60 w 212"/>
                    <a:gd name="T33" fmla="*/ 201 h 211"/>
                    <a:gd name="T34" fmla="*/ 80 w 212"/>
                    <a:gd name="T35" fmla="*/ 209 h 211"/>
                    <a:gd name="T36" fmla="*/ 102 w 212"/>
                    <a:gd name="T37" fmla="*/ 211 h 211"/>
                    <a:gd name="T38" fmla="*/ 122 w 212"/>
                    <a:gd name="T39" fmla="*/ 211 h 211"/>
                    <a:gd name="T40" fmla="*/ 142 w 212"/>
                    <a:gd name="T41" fmla="*/ 205 h 211"/>
                    <a:gd name="T42" fmla="*/ 160 w 212"/>
                    <a:gd name="T43" fmla="*/ 197 h 211"/>
                    <a:gd name="T44" fmla="*/ 178 w 212"/>
                    <a:gd name="T45" fmla="*/ 185 h 211"/>
                    <a:gd name="T46" fmla="*/ 192 w 212"/>
                    <a:gd name="T47" fmla="*/ 169 h 211"/>
                    <a:gd name="T48" fmla="*/ 202 w 212"/>
                    <a:gd name="T49" fmla="*/ 151 h 211"/>
                    <a:gd name="T50" fmla="*/ 210 w 212"/>
                    <a:gd name="T51" fmla="*/ 132 h 211"/>
                    <a:gd name="T52" fmla="*/ 212 w 212"/>
                    <a:gd name="T53" fmla="*/ 110 h 211"/>
                    <a:gd name="T54" fmla="*/ 212 w 212"/>
                    <a:gd name="T55" fmla="*/ 90 h 211"/>
                    <a:gd name="T56" fmla="*/ 206 w 212"/>
                    <a:gd name="T57" fmla="*/ 70 h 211"/>
                    <a:gd name="T58" fmla="*/ 198 w 212"/>
                    <a:gd name="T59" fmla="*/ 52 h 211"/>
                    <a:gd name="T60" fmla="*/ 186 w 212"/>
                    <a:gd name="T61" fmla="*/ 34 h 211"/>
                    <a:gd name="T62" fmla="*/ 170 w 212"/>
                    <a:gd name="T63" fmla="*/ 20 h 211"/>
                    <a:gd name="T64" fmla="*/ 152 w 212"/>
                    <a:gd name="T65" fmla="*/ 10 h 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2"/>
                    <a:gd name="T100" fmla="*/ 0 h 211"/>
                    <a:gd name="T101" fmla="*/ 212 w 212"/>
                    <a:gd name="T102" fmla="*/ 211 h 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2" h="211">
                      <a:moveTo>
                        <a:pt x="152" y="10"/>
                      </a:moveTo>
                      <a:lnTo>
                        <a:pt x="132" y="2"/>
                      </a:lnTo>
                      <a:lnTo>
                        <a:pt x="110" y="0"/>
                      </a:lnTo>
                      <a:lnTo>
                        <a:pt x="90" y="0"/>
                      </a:lnTo>
                      <a:lnTo>
                        <a:pt x="70" y="6"/>
                      </a:lnTo>
                      <a:lnTo>
                        <a:pt x="52" y="14"/>
                      </a:lnTo>
                      <a:lnTo>
                        <a:pt x="34" y="26"/>
                      </a:lnTo>
                      <a:lnTo>
                        <a:pt x="20" y="42"/>
                      </a:lnTo>
                      <a:lnTo>
                        <a:pt x="10" y="60"/>
                      </a:lnTo>
                      <a:lnTo>
                        <a:pt x="2" y="80"/>
                      </a:lnTo>
                      <a:lnTo>
                        <a:pt x="0" y="102"/>
                      </a:lnTo>
                      <a:lnTo>
                        <a:pt x="0" y="122"/>
                      </a:lnTo>
                      <a:lnTo>
                        <a:pt x="6" y="142"/>
                      </a:lnTo>
                      <a:lnTo>
                        <a:pt x="14" y="159"/>
                      </a:lnTo>
                      <a:lnTo>
                        <a:pt x="26" y="177"/>
                      </a:lnTo>
                      <a:lnTo>
                        <a:pt x="42" y="191"/>
                      </a:lnTo>
                      <a:lnTo>
                        <a:pt x="60" y="201"/>
                      </a:lnTo>
                      <a:lnTo>
                        <a:pt x="80" y="209"/>
                      </a:lnTo>
                      <a:lnTo>
                        <a:pt x="102" y="211"/>
                      </a:lnTo>
                      <a:lnTo>
                        <a:pt x="122" y="211"/>
                      </a:lnTo>
                      <a:lnTo>
                        <a:pt x="142" y="205"/>
                      </a:lnTo>
                      <a:lnTo>
                        <a:pt x="160" y="197"/>
                      </a:lnTo>
                      <a:lnTo>
                        <a:pt x="178" y="185"/>
                      </a:lnTo>
                      <a:lnTo>
                        <a:pt x="192" y="169"/>
                      </a:lnTo>
                      <a:lnTo>
                        <a:pt x="202" y="151"/>
                      </a:lnTo>
                      <a:lnTo>
                        <a:pt x="210" y="132"/>
                      </a:lnTo>
                      <a:lnTo>
                        <a:pt x="212" y="110"/>
                      </a:lnTo>
                      <a:lnTo>
                        <a:pt x="212" y="90"/>
                      </a:lnTo>
                      <a:lnTo>
                        <a:pt x="206" y="70"/>
                      </a:lnTo>
                      <a:lnTo>
                        <a:pt x="198" y="52"/>
                      </a:lnTo>
                      <a:lnTo>
                        <a:pt x="186" y="34"/>
                      </a:lnTo>
                      <a:lnTo>
                        <a:pt x="170" y="20"/>
                      </a:lnTo>
                      <a:lnTo>
                        <a:pt x="152" y="10"/>
                      </a:lnTo>
                      <a:close/>
                    </a:path>
                  </a:pathLst>
                </a:custGeom>
                <a:solidFill>
                  <a:srgbClr val="9B9B9B"/>
                </a:solidFill>
                <a:ln w="0">
                  <a:solidFill>
                    <a:srgbClr val="FFFFFF"/>
                  </a:solidFill>
                  <a:prstDash val="solid"/>
                  <a:round/>
                  <a:headEnd/>
                  <a:tailEnd/>
                </a:ln>
              </p:spPr>
              <p:txBody>
                <a:bodyPr/>
                <a:lstStyle/>
                <a:p>
                  <a:endParaRPr lang="en-SG"/>
                </a:p>
              </p:txBody>
            </p:sp>
            <p:sp>
              <p:nvSpPr>
                <p:cNvPr id="213" name="Freeform 290"/>
                <p:cNvSpPr>
                  <a:spLocks/>
                </p:cNvSpPr>
                <p:nvPr/>
              </p:nvSpPr>
              <p:spPr bwMode="auto">
                <a:xfrm>
                  <a:off x="1306" y="2733"/>
                  <a:ext cx="212" cy="211"/>
                </a:xfrm>
                <a:custGeom>
                  <a:avLst/>
                  <a:gdLst>
                    <a:gd name="T0" fmla="*/ 152 w 212"/>
                    <a:gd name="T1" fmla="*/ 10 h 211"/>
                    <a:gd name="T2" fmla="*/ 132 w 212"/>
                    <a:gd name="T3" fmla="*/ 2 h 211"/>
                    <a:gd name="T4" fmla="*/ 110 w 212"/>
                    <a:gd name="T5" fmla="*/ 0 h 211"/>
                    <a:gd name="T6" fmla="*/ 90 w 212"/>
                    <a:gd name="T7" fmla="*/ 0 h 211"/>
                    <a:gd name="T8" fmla="*/ 70 w 212"/>
                    <a:gd name="T9" fmla="*/ 6 h 211"/>
                    <a:gd name="T10" fmla="*/ 52 w 212"/>
                    <a:gd name="T11" fmla="*/ 14 h 211"/>
                    <a:gd name="T12" fmla="*/ 34 w 212"/>
                    <a:gd name="T13" fmla="*/ 26 h 211"/>
                    <a:gd name="T14" fmla="*/ 20 w 212"/>
                    <a:gd name="T15" fmla="*/ 42 h 211"/>
                    <a:gd name="T16" fmla="*/ 10 w 212"/>
                    <a:gd name="T17" fmla="*/ 60 h 211"/>
                    <a:gd name="T18" fmla="*/ 2 w 212"/>
                    <a:gd name="T19" fmla="*/ 80 h 211"/>
                    <a:gd name="T20" fmla="*/ 0 w 212"/>
                    <a:gd name="T21" fmla="*/ 102 h 211"/>
                    <a:gd name="T22" fmla="*/ 0 w 212"/>
                    <a:gd name="T23" fmla="*/ 122 h 211"/>
                    <a:gd name="T24" fmla="*/ 6 w 212"/>
                    <a:gd name="T25" fmla="*/ 142 h 211"/>
                    <a:gd name="T26" fmla="*/ 14 w 212"/>
                    <a:gd name="T27" fmla="*/ 159 h 211"/>
                    <a:gd name="T28" fmla="*/ 26 w 212"/>
                    <a:gd name="T29" fmla="*/ 177 h 211"/>
                    <a:gd name="T30" fmla="*/ 42 w 212"/>
                    <a:gd name="T31" fmla="*/ 191 h 211"/>
                    <a:gd name="T32" fmla="*/ 60 w 212"/>
                    <a:gd name="T33" fmla="*/ 201 h 211"/>
                    <a:gd name="T34" fmla="*/ 80 w 212"/>
                    <a:gd name="T35" fmla="*/ 209 h 211"/>
                    <a:gd name="T36" fmla="*/ 102 w 212"/>
                    <a:gd name="T37" fmla="*/ 211 h 211"/>
                    <a:gd name="T38" fmla="*/ 122 w 212"/>
                    <a:gd name="T39" fmla="*/ 211 h 211"/>
                    <a:gd name="T40" fmla="*/ 142 w 212"/>
                    <a:gd name="T41" fmla="*/ 205 h 211"/>
                    <a:gd name="T42" fmla="*/ 160 w 212"/>
                    <a:gd name="T43" fmla="*/ 197 h 211"/>
                    <a:gd name="T44" fmla="*/ 178 w 212"/>
                    <a:gd name="T45" fmla="*/ 185 h 211"/>
                    <a:gd name="T46" fmla="*/ 192 w 212"/>
                    <a:gd name="T47" fmla="*/ 169 h 211"/>
                    <a:gd name="T48" fmla="*/ 202 w 212"/>
                    <a:gd name="T49" fmla="*/ 151 h 211"/>
                    <a:gd name="T50" fmla="*/ 210 w 212"/>
                    <a:gd name="T51" fmla="*/ 132 h 211"/>
                    <a:gd name="T52" fmla="*/ 212 w 212"/>
                    <a:gd name="T53" fmla="*/ 110 h 211"/>
                    <a:gd name="T54" fmla="*/ 212 w 212"/>
                    <a:gd name="T55" fmla="*/ 90 h 211"/>
                    <a:gd name="T56" fmla="*/ 206 w 212"/>
                    <a:gd name="T57" fmla="*/ 70 h 211"/>
                    <a:gd name="T58" fmla="*/ 198 w 212"/>
                    <a:gd name="T59" fmla="*/ 52 h 211"/>
                    <a:gd name="T60" fmla="*/ 186 w 212"/>
                    <a:gd name="T61" fmla="*/ 34 h 211"/>
                    <a:gd name="T62" fmla="*/ 170 w 212"/>
                    <a:gd name="T63" fmla="*/ 20 h 211"/>
                    <a:gd name="T64" fmla="*/ 152 w 212"/>
                    <a:gd name="T65" fmla="*/ 10 h 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2"/>
                    <a:gd name="T100" fmla="*/ 0 h 211"/>
                    <a:gd name="T101" fmla="*/ 212 w 212"/>
                    <a:gd name="T102" fmla="*/ 211 h 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2" h="211">
                      <a:moveTo>
                        <a:pt x="152" y="10"/>
                      </a:moveTo>
                      <a:lnTo>
                        <a:pt x="132" y="2"/>
                      </a:lnTo>
                      <a:lnTo>
                        <a:pt x="110" y="0"/>
                      </a:lnTo>
                      <a:lnTo>
                        <a:pt x="90" y="0"/>
                      </a:lnTo>
                      <a:lnTo>
                        <a:pt x="70" y="6"/>
                      </a:lnTo>
                      <a:lnTo>
                        <a:pt x="52" y="14"/>
                      </a:lnTo>
                      <a:lnTo>
                        <a:pt x="34" y="26"/>
                      </a:lnTo>
                      <a:lnTo>
                        <a:pt x="20" y="42"/>
                      </a:lnTo>
                      <a:lnTo>
                        <a:pt x="10" y="60"/>
                      </a:lnTo>
                      <a:lnTo>
                        <a:pt x="2" y="80"/>
                      </a:lnTo>
                      <a:lnTo>
                        <a:pt x="0" y="102"/>
                      </a:lnTo>
                      <a:lnTo>
                        <a:pt x="0" y="122"/>
                      </a:lnTo>
                      <a:lnTo>
                        <a:pt x="6" y="142"/>
                      </a:lnTo>
                      <a:lnTo>
                        <a:pt x="14" y="159"/>
                      </a:lnTo>
                      <a:lnTo>
                        <a:pt x="26" y="177"/>
                      </a:lnTo>
                      <a:lnTo>
                        <a:pt x="42" y="191"/>
                      </a:lnTo>
                      <a:lnTo>
                        <a:pt x="60" y="201"/>
                      </a:lnTo>
                      <a:lnTo>
                        <a:pt x="80" y="209"/>
                      </a:lnTo>
                      <a:lnTo>
                        <a:pt x="102" y="211"/>
                      </a:lnTo>
                      <a:lnTo>
                        <a:pt x="122" y="211"/>
                      </a:lnTo>
                      <a:lnTo>
                        <a:pt x="142" y="205"/>
                      </a:lnTo>
                      <a:lnTo>
                        <a:pt x="160" y="197"/>
                      </a:lnTo>
                      <a:lnTo>
                        <a:pt x="178" y="185"/>
                      </a:lnTo>
                      <a:lnTo>
                        <a:pt x="192" y="169"/>
                      </a:lnTo>
                      <a:lnTo>
                        <a:pt x="202" y="151"/>
                      </a:lnTo>
                      <a:lnTo>
                        <a:pt x="210" y="132"/>
                      </a:lnTo>
                      <a:lnTo>
                        <a:pt x="212" y="110"/>
                      </a:lnTo>
                      <a:lnTo>
                        <a:pt x="212" y="90"/>
                      </a:lnTo>
                      <a:lnTo>
                        <a:pt x="206" y="70"/>
                      </a:lnTo>
                      <a:lnTo>
                        <a:pt x="198" y="52"/>
                      </a:lnTo>
                      <a:lnTo>
                        <a:pt x="186" y="34"/>
                      </a:lnTo>
                      <a:lnTo>
                        <a:pt x="170" y="20"/>
                      </a:lnTo>
                      <a:lnTo>
                        <a:pt x="15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14" name="Freeform 291"/>
                <p:cNvSpPr>
                  <a:spLocks/>
                </p:cNvSpPr>
                <p:nvPr/>
              </p:nvSpPr>
              <p:spPr bwMode="auto">
                <a:xfrm>
                  <a:off x="1089" y="2731"/>
                  <a:ext cx="269" cy="217"/>
                </a:xfrm>
                <a:custGeom>
                  <a:avLst/>
                  <a:gdLst>
                    <a:gd name="T0" fmla="*/ 215 w 269"/>
                    <a:gd name="T1" fmla="*/ 217 h 217"/>
                    <a:gd name="T2" fmla="*/ 0 w 269"/>
                    <a:gd name="T3" fmla="*/ 0 h 217"/>
                    <a:gd name="T4" fmla="*/ 54 w 269"/>
                    <a:gd name="T5" fmla="*/ 0 h 217"/>
                    <a:gd name="T6" fmla="*/ 269 w 269"/>
                    <a:gd name="T7" fmla="*/ 217 h 217"/>
                    <a:gd name="T8" fmla="*/ 215 w 269"/>
                    <a:gd name="T9" fmla="*/ 217 h 217"/>
                    <a:gd name="T10" fmla="*/ 0 60000 65536"/>
                    <a:gd name="T11" fmla="*/ 0 60000 65536"/>
                    <a:gd name="T12" fmla="*/ 0 60000 65536"/>
                    <a:gd name="T13" fmla="*/ 0 60000 65536"/>
                    <a:gd name="T14" fmla="*/ 0 60000 65536"/>
                    <a:gd name="T15" fmla="*/ 0 w 269"/>
                    <a:gd name="T16" fmla="*/ 0 h 217"/>
                    <a:gd name="T17" fmla="*/ 269 w 269"/>
                    <a:gd name="T18" fmla="*/ 217 h 217"/>
                  </a:gdLst>
                  <a:ahLst/>
                  <a:cxnLst>
                    <a:cxn ang="T10">
                      <a:pos x="T0" y="T1"/>
                    </a:cxn>
                    <a:cxn ang="T11">
                      <a:pos x="T2" y="T3"/>
                    </a:cxn>
                    <a:cxn ang="T12">
                      <a:pos x="T4" y="T5"/>
                    </a:cxn>
                    <a:cxn ang="T13">
                      <a:pos x="T6" y="T7"/>
                    </a:cxn>
                    <a:cxn ang="T14">
                      <a:pos x="T8" y="T9"/>
                    </a:cxn>
                  </a:cxnLst>
                  <a:rect l="T15" t="T16" r="T17" b="T18"/>
                  <a:pathLst>
                    <a:path w="269" h="217">
                      <a:moveTo>
                        <a:pt x="215" y="217"/>
                      </a:moveTo>
                      <a:lnTo>
                        <a:pt x="0" y="0"/>
                      </a:lnTo>
                      <a:lnTo>
                        <a:pt x="54" y="0"/>
                      </a:lnTo>
                      <a:lnTo>
                        <a:pt x="269" y="217"/>
                      </a:lnTo>
                      <a:lnTo>
                        <a:pt x="215" y="217"/>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15" name="Freeform 292"/>
                <p:cNvSpPr>
                  <a:spLocks/>
                </p:cNvSpPr>
                <p:nvPr/>
              </p:nvSpPr>
              <p:spPr bwMode="auto">
                <a:xfrm>
                  <a:off x="1143" y="2731"/>
                  <a:ext cx="269" cy="217"/>
                </a:xfrm>
                <a:custGeom>
                  <a:avLst/>
                  <a:gdLst>
                    <a:gd name="T0" fmla="*/ 215 w 269"/>
                    <a:gd name="T1" fmla="*/ 217 h 217"/>
                    <a:gd name="T2" fmla="*/ 0 w 269"/>
                    <a:gd name="T3" fmla="*/ 0 h 217"/>
                    <a:gd name="T4" fmla="*/ 54 w 269"/>
                    <a:gd name="T5" fmla="*/ 0 h 217"/>
                    <a:gd name="T6" fmla="*/ 269 w 269"/>
                    <a:gd name="T7" fmla="*/ 217 h 217"/>
                    <a:gd name="T8" fmla="*/ 215 w 269"/>
                    <a:gd name="T9" fmla="*/ 217 h 217"/>
                    <a:gd name="T10" fmla="*/ 0 60000 65536"/>
                    <a:gd name="T11" fmla="*/ 0 60000 65536"/>
                    <a:gd name="T12" fmla="*/ 0 60000 65536"/>
                    <a:gd name="T13" fmla="*/ 0 60000 65536"/>
                    <a:gd name="T14" fmla="*/ 0 60000 65536"/>
                    <a:gd name="T15" fmla="*/ 0 w 269"/>
                    <a:gd name="T16" fmla="*/ 0 h 217"/>
                    <a:gd name="T17" fmla="*/ 269 w 269"/>
                    <a:gd name="T18" fmla="*/ 217 h 217"/>
                  </a:gdLst>
                  <a:ahLst/>
                  <a:cxnLst>
                    <a:cxn ang="T10">
                      <a:pos x="T0" y="T1"/>
                    </a:cxn>
                    <a:cxn ang="T11">
                      <a:pos x="T2" y="T3"/>
                    </a:cxn>
                    <a:cxn ang="T12">
                      <a:pos x="T4" y="T5"/>
                    </a:cxn>
                    <a:cxn ang="T13">
                      <a:pos x="T6" y="T7"/>
                    </a:cxn>
                    <a:cxn ang="T14">
                      <a:pos x="T8" y="T9"/>
                    </a:cxn>
                  </a:cxnLst>
                  <a:rect l="T15" t="T16" r="T17" b="T18"/>
                  <a:pathLst>
                    <a:path w="269" h="217">
                      <a:moveTo>
                        <a:pt x="215" y="217"/>
                      </a:moveTo>
                      <a:lnTo>
                        <a:pt x="0" y="0"/>
                      </a:lnTo>
                      <a:lnTo>
                        <a:pt x="54" y="0"/>
                      </a:lnTo>
                      <a:lnTo>
                        <a:pt x="269" y="217"/>
                      </a:lnTo>
                      <a:lnTo>
                        <a:pt x="215" y="217"/>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16" name="Freeform 293"/>
                <p:cNvSpPr>
                  <a:spLocks/>
                </p:cNvSpPr>
                <p:nvPr/>
              </p:nvSpPr>
              <p:spPr bwMode="auto">
                <a:xfrm>
                  <a:off x="1197" y="2731"/>
                  <a:ext cx="269" cy="217"/>
                </a:xfrm>
                <a:custGeom>
                  <a:avLst/>
                  <a:gdLst>
                    <a:gd name="T0" fmla="*/ 215 w 269"/>
                    <a:gd name="T1" fmla="*/ 217 h 217"/>
                    <a:gd name="T2" fmla="*/ 0 w 269"/>
                    <a:gd name="T3" fmla="*/ 0 h 217"/>
                    <a:gd name="T4" fmla="*/ 54 w 269"/>
                    <a:gd name="T5" fmla="*/ 0 h 217"/>
                    <a:gd name="T6" fmla="*/ 269 w 269"/>
                    <a:gd name="T7" fmla="*/ 217 h 217"/>
                    <a:gd name="T8" fmla="*/ 215 w 269"/>
                    <a:gd name="T9" fmla="*/ 217 h 217"/>
                    <a:gd name="T10" fmla="*/ 0 60000 65536"/>
                    <a:gd name="T11" fmla="*/ 0 60000 65536"/>
                    <a:gd name="T12" fmla="*/ 0 60000 65536"/>
                    <a:gd name="T13" fmla="*/ 0 60000 65536"/>
                    <a:gd name="T14" fmla="*/ 0 60000 65536"/>
                    <a:gd name="T15" fmla="*/ 0 w 269"/>
                    <a:gd name="T16" fmla="*/ 0 h 217"/>
                    <a:gd name="T17" fmla="*/ 269 w 269"/>
                    <a:gd name="T18" fmla="*/ 217 h 217"/>
                  </a:gdLst>
                  <a:ahLst/>
                  <a:cxnLst>
                    <a:cxn ang="T10">
                      <a:pos x="T0" y="T1"/>
                    </a:cxn>
                    <a:cxn ang="T11">
                      <a:pos x="T2" y="T3"/>
                    </a:cxn>
                    <a:cxn ang="T12">
                      <a:pos x="T4" y="T5"/>
                    </a:cxn>
                    <a:cxn ang="T13">
                      <a:pos x="T6" y="T7"/>
                    </a:cxn>
                    <a:cxn ang="T14">
                      <a:pos x="T8" y="T9"/>
                    </a:cxn>
                  </a:cxnLst>
                  <a:rect l="T15" t="T16" r="T17" b="T18"/>
                  <a:pathLst>
                    <a:path w="269" h="217">
                      <a:moveTo>
                        <a:pt x="215" y="217"/>
                      </a:moveTo>
                      <a:lnTo>
                        <a:pt x="0" y="0"/>
                      </a:lnTo>
                      <a:lnTo>
                        <a:pt x="54" y="0"/>
                      </a:lnTo>
                      <a:lnTo>
                        <a:pt x="269" y="217"/>
                      </a:lnTo>
                      <a:lnTo>
                        <a:pt x="215" y="21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17" name="Freeform 294"/>
                <p:cNvSpPr>
                  <a:spLocks/>
                </p:cNvSpPr>
                <p:nvPr/>
              </p:nvSpPr>
              <p:spPr bwMode="auto">
                <a:xfrm>
                  <a:off x="1251" y="2731"/>
                  <a:ext cx="269" cy="217"/>
                </a:xfrm>
                <a:custGeom>
                  <a:avLst/>
                  <a:gdLst>
                    <a:gd name="T0" fmla="*/ 215 w 269"/>
                    <a:gd name="T1" fmla="*/ 217 h 217"/>
                    <a:gd name="T2" fmla="*/ 0 w 269"/>
                    <a:gd name="T3" fmla="*/ 0 h 217"/>
                    <a:gd name="T4" fmla="*/ 53 w 269"/>
                    <a:gd name="T5" fmla="*/ 0 h 217"/>
                    <a:gd name="T6" fmla="*/ 269 w 269"/>
                    <a:gd name="T7" fmla="*/ 217 h 217"/>
                    <a:gd name="T8" fmla="*/ 215 w 269"/>
                    <a:gd name="T9" fmla="*/ 217 h 217"/>
                    <a:gd name="T10" fmla="*/ 0 60000 65536"/>
                    <a:gd name="T11" fmla="*/ 0 60000 65536"/>
                    <a:gd name="T12" fmla="*/ 0 60000 65536"/>
                    <a:gd name="T13" fmla="*/ 0 60000 65536"/>
                    <a:gd name="T14" fmla="*/ 0 60000 65536"/>
                    <a:gd name="T15" fmla="*/ 0 w 269"/>
                    <a:gd name="T16" fmla="*/ 0 h 217"/>
                    <a:gd name="T17" fmla="*/ 269 w 269"/>
                    <a:gd name="T18" fmla="*/ 217 h 217"/>
                  </a:gdLst>
                  <a:ahLst/>
                  <a:cxnLst>
                    <a:cxn ang="T10">
                      <a:pos x="T0" y="T1"/>
                    </a:cxn>
                    <a:cxn ang="T11">
                      <a:pos x="T2" y="T3"/>
                    </a:cxn>
                    <a:cxn ang="T12">
                      <a:pos x="T4" y="T5"/>
                    </a:cxn>
                    <a:cxn ang="T13">
                      <a:pos x="T6" y="T7"/>
                    </a:cxn>
                    <a:cxn ang="T14">
                      <a:pos x="T8" y="T9"/>
                    </a:cxn>
                  </a:cxnLst>
                  <a:rect l="T15" t="T16" r="T17" b="T18"/>
                  <a:pathLst>
                    <a:path w="269" h="217">
                      <a:moveTo>
                        <a:pt x="215" y="217"/>
                      </a:moveTo>
                      <a:lnTo>
                        <a:pt x="0" y="0"/>
                      </a:lnTo>
                      <a:lnTo>
                        <a:pt x="53" y="0"/>
                      </a:lnTo>
                      <a:lnTo>
                        <a:pt x="269" y="217"/>
                      </a:lnTo>
                      <a:lnTo>
                        <a:pt x="215" y="217"/>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18" name="Freeform 295"/>
                <p:cNvSpPr>
                  <a:spLocks/>
                </p:cNvSpPr>
                <p:nvPr/>
              </p:nvSpPr>
              <p:spPr bwMode="auto">
                <a:xfrm>
                  <a:off x="1304" y="2731"/>
                  <a:ext cx="270" cy="217"/>
                </a:xfrm>
                <a:custGeom>
                  <a:avLst/>
                  <a:gdLst>
                    <a:gd name="T0" fmla="*/ 216 w 270"/>
                    <a:gd name="T1" fmla="*/ 217 h 217"/>
                    <a:gd name="T2" fmla="*/ 0 w 270"/>
                    <a:gd name="T3" fmla="*/ 0 h 217"/>
                    <a:gd name="T4" fmla="*/ 54 w 270"/>
                    <a:gd name="T5" fmla="*/ 0 h 217"/>
                    <a:gd name="T6" fmla="*/ 270 w 270"/>
                    <a:gd name="T7" fmla="*/ 217 h 217"/>
                    <a:gd name="T8" fmla="*/ 216 w 270"/>
                    <a:gd name="T9" fmla="*/ 217 h 217"/>
                    <a:gd name="T10" fmla="*/ 0 60000 65536"/>
                    <a:gd name="T11" fmla="*/ 0 60000 65536"/>
                    <a:gd name="T12" fmla="*/ 0 60000 65536"/>
                    <a:gd name="T13" fmla="*/ 0 60000 65536"/>
                    <a:gd name="T14" fmla="*/ 0 60000 65536"/>
                    <a:gd name="T15" fmla="*/ 0 w 270"/>
                    <a:gd name="T16" fmla="*/ 0 h 217"/>
                    <a:gd name="T17" fmla="*/ 270 w 270"/>
                    <a:gd name="T18" fmla="*/ 217 h 217"/>
                  </a:gdLst>
                  <a:ahLst/>
                  <a:cxnLst>
                    <a:cxn ang="T10">
                      <a:pos x="T0" y="T1"/>
                    </a:cxn>
                    <a:cxn ang="T11">
                      <a:pos x="T2" y="T3"/>
                    </a:cxn>
                    <a:cxn ang="T12">
                      <a:pos x="T4" y="T5"/>
                    </a:cxn>
                    <a:cxn ang="T13">
                      <a:pos x="T6" y="T7"/>
                    </a:cxn>
                    <a:cxn ang="T14">
                      <a:pos x="T8" y="T9"/>
                    </a:cxn>
                  </a:cxnLst>
                  <a:rect l="T15" t="T16" r="T17" b="T18"/>
                  <a:pathLst>
                    <a:path w="270" h="217">
                      <a:moveTo>
                        <a:pt x="216" y="217"/>
                      </a:moveTo>
                      <a:lnTo>
                        <a:pt x="0" y="0"/>
                      </a:lnTo>
                      <a:lnTo>
                        <a:pt x="54" y="0"/>
                      </a:lnTo>
                      <a:lnTo>
                        <a:pt x="270" y="217"/>
                      </a:lnTo>
                      <a:lnTo>
                        <a:pt x="216" y="217"/>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19" name="Freeform 296"/>
                <p:cNvSpPr>
                  <a:spLocks/>
                </p:cNvSpPr>
                <p:nvPr/>
              </p:nvSpPr>
              <p:spPr bwMode="auto">
                <a:xfrm>
                  <a:off x="1358" y="2731"/>
                  <a:ext cx="269" cy="217"/>
                </a:xfrm>
                <a:custGeom>
                  <a:avLst/>
                  <a:gdLst>
                    <a:gd name="T0" fmla="*/ 216 w 269"/>
                    <a:gd name="T1" fmla="*/ 217 h 217"/>
                    <a:gd name="T2" fmla="*/ 0 w 269"/>
                    <a:gd name="T3" fmla="*/ 0 h 217"/>
                    <a:gd name="T4" fmla="*/ 54 w 269"/>
                    <a:gd name="T5" fmla="*/ 0 h 217"/>
                    <a:gd name="T6" fmla="*/ 269 w 269"/>
                    <a:gd name="T7" fmla="*/ 217 h 217"/>
                    <a:gd name="T8" fmla="*/ 216 w 269"/>
                    <a:gd name="T9" fmla="*/ 217 h 217"/>
                    <a:gd name="T10" fmla="*/ 0 60000 65536"/>
                    <a:gd name="T11" fmla="*/ 0 60000 65536"/>
                    <a:gd name="T12" fmla="*/ 0 60000 65536"/>
                    <a:gd name="T13" fmla="*/ 0 60000 65536"/>
                    <a:gd name="T14" fmla="*/ 0 60000 65536"/>
                    <a:gd name="T15" fmla="*/ 0 w 269"/>
                    <a:gd name="T16" fmla="*/ 0 h 217"/>
                    <a:gd name="T17" fmla="*/ 269 w 269"/>
                    <a:gd name="T18" fmla="*/ 217 h 217"/>
                  </a:gdLst>
                  <a:ahLst/>
                  <a:cxnLst>
                    <a:cxn ang="T10">
                      <a:pos x="T0" y="T1"/>
                    </a:cxn>
                    <a:cxn ang="T11">
                      <a:pos x="T2" y="T3"/>
                    </a:cxn>
                    <a:cxn ang="T12">
                      <a:pos x="T4" y="T5"/>
                    </a:cxn>
                    <a:cxn ang="T13">
                      <a:pos x="T6" y="T7"/>
                    </a:cxn>
                    <a:cxn ang="T14">
                      <a:pos x="T8" y="T9"/>
                    </a:cxn>
                  </a:cxnLst>
                  <a:rect l="T15" t="T16" r="T17" b="T18"/>
                  <a:pathLst>
                    <a:path w="269" h="217">
                      <a:moveTo>
                        <a:pt x="216" y="217"/>
                      </a:moveTo>
                      <a:lnTo>
                        <a:pt x="0" y="0"/>
                      </a:lnTo>
                      <a:lnTo>
                        <a:pt x="54" y="0"/>
                      </a:lnTo>
                      <a:lnTo>
                        <a:pt x="269" y="217"/>
                      </a:lnTo>
                      <a:lnTo>
                        <a:pt x="216" y="21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20" name="Freeform 297"/>
                <p:cNvSpPr>
                  <a:spLocks/>
                </p:cNvSpPr>
                <p:nvPr/>
              </p:nvSpPr>
              <p:spPr bwMode="auto">
                <a:xfrm>
                  <a:off x="1412" y="2731"/>
                  <a:ext cx="269" cy="217"/>
                </a:xfrm>
                <a:custGeom>
                  <a:avLst/>
                  <a:gdLst>
                    <a:gd name="T0" fmla="*/ 215 w 269"/>
                    <a:gd name="T1" fmla="*/ 217 h 217"/>
                    <a:gd name="T2" fmla="*/ 0 w 269"/>
                    <a:gd name="T3" fmla="*/ 0 h 217"/>
                    <a:gd name="T4" fmla="*/ 54 w 269"/>
                    <a:gd name="T5" fmla="*/ 0 h 217"/>
                    <a:gd name="T6" fmla="*/ 269 w 269"/>
                    <a:gd name="T7" fmla="*/ 217 h 217"/>
                    <a:gd name="T8" fmla="*/ 215 w 269"/>
                    <a:gd name="T9" fmla="*/ 217 h 217"/>
                    <a:gd name="T10" fmla="*/ 0 60000 65536"/>
                    <a:gd name="T11" fmla="*/ 0 60000 65536"/>
                    <a:gd name="T12" fmla="*/ 0 60000 65536"/>
                    <a:gd name="T13" fmla="*/ 0 60000 65536"/>
                    <a:gd name="T14" fmla="*/ 0 60000 65536"/>
                    <a:gd name="T15" fmla="*/ 0 w 269"/>
                    <a:gd name="T16" fmla="*/ 0 h 217"/>
                    <a:gd name="T17" fmla="*/ 269 w 269"/>
                    <a:gd name="T18" fmla="*/ 217 h 217"/>
                  </a:gdLst>
                  <a:ahLst/>
                  <a:cxnLst>
                    <a:cxn ang="T10">
                      <a:pos x="T0" y="T1"/>
                    </a:cxn>
                    <a:cxn ang="T11">
                      <a:pos x="T2" y="T3"/>
                    </a:cxn>
                    <a:cxn ang="T12">
                      <a:pos x="T4" y="T5"/>
                    </a:cxn>
                    <a:cxn ang="T13">
                      <a:pos x="T6" y="T7"/>
                    </a:cxn>
                    <a:cxn ang="T14">
                      <a:pos x="T8" y="T9"/>
                    </a:cxn>
                  </a:cxnLst>
                  <a:rect l="T15" t="T16" r="T17" b="T18"/>
                  <a:pathLst>
                    <a:path w="269" h="217">
                      <a:moveTo>
                        <a:pt x="215" y="217"/>
                      </a:moveTo>
                      <a:lnTo>
                        <a:pt x="0" y="0"/>
                      </a:lnTo>
                      <a:lnTo>
                        <a:pt x="54" y="0"/>
                      </a:lnTo>
                      <a:lnTo>
                        <a:pt x="269" y="217"/>
                      </a:lnTo>
                      <a:lnTo>
                        <a:pt x="215" y="217"/>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21" name="Freeform 298"/>
                <p:cNvSpPr>
                  <a:spLocks/>
                </p:cNvSpPr>
                <p:nvPr/>
              </p:nvSpPr>
              <p:spPr bwMode="auto">
                <a:xfrm>
                  <a:off x="1466" y="2731"/>
                  <a:ext cx="269" cy="217"/>
                </a:xfrm>
                <a:custGeom>
                  <a:avLst/>
                  <a:gdLst>
                    <a:gd name="T0" fmla="*/ 215 w 269"/>
                    <a:gd name="T1" fmla="*/ 217 h 217"/>
                    <a:gd name="T2" fmla="*/ 0 w 269"/>
                    <a:gd name="T3" fmla="*/ 0 h 217"/>
                    <a:gd name="T4" fmla="*/ 54 w 269"/>
                    <a:gd name="T5" fmla="*/ 0 h 217"/>
                    <a:gd name="T6" fmla="*/ 269 w 269"/>
                    <a:gd name="T7" fmla="*/ 217 h 217"/>
                    <a:gd name="T8" fmla="*/ 215 w 269"/>
                    <a:gd name="T9" fmla="*/ 217 h 217"/>
                    <a:gd name="T10" fmla="*/ 0 60000 65536"/>
                    <a:gd name="T11" fmla="*/ 0 60000 65536"/>
                    <a:gd name="T12" fmla="*/ 0 60000 65536"/>
                    <a:gd name="T13" fmla="*/ 0 60000 65536"/>
                    <a:gd name="T14" fmla="*/ 0 60000 65536"/>
                    <a:gd name="T15" fmla="*/ 0 w 269"/>
                    <a:gd name="T16" fmla="*/ 0 h 217"/>
                    <a:gd name="T17" fmla="*/ 269 w 269"/>
                    <a:gd name="T18" fmla="*/ 217 h 217"/>
                  </a:gdLst>
                  <a:ahLst/>
                  <a:cxnLst>
                    <a:cxn ang="T10">
                      <a:pos x="T0" y="T1"/>
                    </a:cxn>
                    <a:cxn ang="T11">
                      <a:pos x="T2" y="T3"/>
                    </a:cxn>
                    <a:cxn ang="T12">
                      <a:pos x="T4" y="T5"/>
                    </a:cxn>
                    <a:cxn ang="T13">
                      <a:pos x="T6" y="T7"/>
                    </a:cxn>
                    <a:cxn ang="T14">
                      <a:pos x="T8" y="T9"/>
                    </a:cxn>
                  </a:cxnLst>
                  <a:rect l="T15" t="T16" r="T17" b="T18"/>
                  <a:pathLst>
                    <a:path w="269" h="217">
                      <a:moveTo>
                        <a:pt x="215" y="217"/>
                      </a:moveTo>
                      <a:lnTo>
                        <a:pt x="0" y="0"/>
                      </a:lnTo>
                      <a:lnTo>
                        <a:pt x="54" y="0"/>
                      </a:lnTo>
                      <a:lnTo>
                        <a:pt x="269" y="217"/>
                      </a:lnTo>
                      <a:lnTo>
                        <a:pt x="215" y="217"/>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sp>
            <p:nvSpPr>
              <p:cNvPr id="203" name="Freeform 299"/>
              <p:cNvSpPr>
                <a:spLocks/>
              </p:cNvSpPr>
              <p:nvPr/>
            </p:nvSpPr>
            <p:spPr bwMode="auto">
              <a:xfrm>
                <a:off x="1306" y="2733"/>
                <a:ext cx="212" cy="211"/>
              </a:xfrm>
              <a:custGeom>
                <a:avLst/>
                <a:gdLst>
                  <a:gd name="T0" fmla="*/ 152 w 212"/>
                  <a:gd name="T1" fmla="*/ 10 h 211"/>
                  <a:gd name="T2" fmla="*/ 132 w 212"/>
                  <a:gd name="T3" fmla="*/ 2 h 211"/>
                  <a:gd name="T4" fmla="*/ 110 w 212"/>
                  <a:gd name="T5" fmla="*/ 0 h 211"/>
                  <a:gd name="T6" fmla="*/ 90 w 212"/>
                  <a:gd name="T7" fmla="*/ 0 h 211"/>
                  <a:gd name="T8" fmla="*/ 70 w 212"/>
                  <a:gd name="T9" fmla="*/ 6 h 211"/>
                  <a:gd name="T10" fmla="*/ 52 w 212"/>
                  <a:gd name="T11" fmla="*/ 14 h 211"/>
                  <a:gd name="T12" fmla="*/ 34 w 212"/>
                  <a:gd name="T13" fmla="*/ 26 h 211"/>
                  <a:gd name="T14" fmla="*/ 20 w 212"/>
                  <a:gd name="T15" fmla="*/ 42 h 211"/>
                  <a:gd name="T16" fmla="*/ 10 w 212"/>
                  <a:gd name="T17" fmla="*/ 60 h 211"/>
                  <a:gd name="T18" fmla="*/ 2 w 212"/>
                  <a:gd name="T19" fmla="*/ 80 h 211"/>
                  <a:gd name="T20" fmla="*/ 0 w 212"/>
                  <a:gd name="T21" fmla="*/ 102 h 211"/>
                  <a:gd name="T22" fmla="*/ 0 w 212"/>
                  <a:gd name="T23" fmla="*/ 122 h 211"/>
                  <a:gd name="T24" fmla="*/ 6 w 212"/>
                  <a:gd name="T25" fmla="*/ 142 h 211"/>
                  <a:gd name="T26" fmla="*/ 14 w 212"/>
                  <a:gd name="T27" fmla="*/ 159 h 211"/>
                  <a:gd name="T28" fmla="*/ 26 w 212"/>
                  <a:gd name="T29" fmla="*/ 177 h 211"/>
                  <a:gd name="T30" fmla="*/ 42 w 212"/>
                  <a:gd name="T31" fmla="*/ 191 h 211"/>
                  <a:gd name="T32" fmla="*/ 60 w 212"/>
                  <a:gd name="T33" fmla="*/ 201 h 211"/>
                  <a:gd name="T34" fmla="*/ 80 w 212"/>
                  <a:gd name="T35" fmla="*/ 209 h 211"/>
                  <a:gd name="T36" fmla="*/ 102 w 212"/>
                  <a:gd name="T37" fmla="*/ 211 h 211"/>
                  <a:gd name="T38" fmla="*/ 122 w 212"/>
                  <a:gd name="T39" fmla="*/ 211 h 211"/>
                  <a:gd name="T40" fmla="*/ 142 w 212"/>
                  <a:gd name="T41" fmla="*/ 205 h 211"/>
                  <a:gd name="T42" fmla="*/ 160 w 212"/>
                  <a:gd name="T43" fmla="*/ 197 h 211"/>
                  <a:gd name="T44" fmla="*/ 178 w 212"/>
                  <a:gd name="T45" fmla="*/ 185 h 211"/>
                  <a:gd name="T46" fmla="*/ 192 w 212"/>
                  <a:gd name="T47" fmla="*/ 169 h 211"/>
                  <a:gd name="T48" fmla="*/ 202 w 212"/>
                  <a:gd name="T49" fmla="*/ 151 h 211"/>
                  <a:gd name="T50" fmla="*/ 210 w 212"/>
                  <a:gd name="T51" fmla="*/ 132 h 211"/>
                  <a:gd name="T52" fmla="*/ 212 w 212"/>
                  <a:gd name="T53" fmla="*/ 110 h 211"/>
                  <a:gd name="T54" fmla="*/ 212 w 212"/>
                  <a:gd name="T55" fmla="*/ 90 h 211"/>
                  <a:gd name="T56" fmla="*/ 206 w 212"/>
                  <a:gd name="T57" fmla="*/ 70 h 211"/>
                  <a:gd name="T58" fmla="*/ 198 w 212"/>
                  <a:gd name="T59" fmla="*/ 52 h 211"/>
                  <a:gd name="T60" fmla="*/ 186 w 212"/>
                  <a:gd name="T61" fmla="*/ 34 h 211"/>
                  <a:gd name="T62" fmla="*/ 170 w 212"/>
                  <a:gd name="T63" fmla="*/ 20 h 211"/>
                  <a:gd name="T64" fmla="*/ 152 w 212"/>
                  <a:gd name="T65" fmla="*/ 10 h 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2"/>
                  <a:gd name="T100" fmla="*/ 0 h 211"/>
                  <a:gd name="T101" fmla="*/ 212 w 212"/>
                  <a:gd name="T102" fmla="*/ 211 h 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2" h="211">
                    <a:moveTo>
                      <a:pt x="152" y="10"/>
                    </a:moveTo>
                    <a:lnTo>
                      <a:pt x="132" y="2"/>
                    </a:lnTo>
                    <a:lnTo>
                      <a:pt x="110" y="0"/>
                    </a:lnTo>
                    <a:lnTo>
                      <a:pt x="90" y="0"/>
                    </a:lnTo>
                    <a:lnTo>
                      <a:pt x="70" y="6"/>
                    </a:lnTo>
                    <a:lnTo>
                      <a:pt x="52" y="14"/>
                    </a:lnTo>
                    <a:lnTo>
                      <a:pt x="34" y="26"/>
                    </a:lnTo>
                    <a:lnTo>
                      <a:pt x="20" y="42"/>
                    </a:lnTo>
                    <a:lnTo>
                      <a:pt x="10" y="60"/>
                    </a:lnTo>
                    <a:lnTo>
                      <a:pt x="2" y="80"/>
                    </a:lnTo>
                    <a:lnTo>
                      <a:pt x="0" y="102"/>
                    </a:lnTo>
                    <a:lnTo>
                      <a:pt x="0" y="122"/>
                    </a:lnTo>
                    <a:lnTo>
                      <a:pt x="6" y="142"/>
                    </a:lnTo>
                    <a:lnTo>
                      <a:pt x="14" y="159"/>
                    </a:lnTo>
                    <a:lnTo>
                      <a:pt x="26" y="177"/>
                    </a:lnTo>
                    <a:lnTo>
                      <a:pt x="42" y="191"/>
                    </a:lnTo>
                    <a:lnTo>
                      <a:pt x="60" y="201"/>
                    </a:lnTo>
                    <a:lnTo>
                      <a:pt x="80" y="209"/>
                    </a:lnTo>
                    <a:lnTo>
                      <a:pt x="102" y="211"/>
                    </a:lnTo>
                    <a:lnTo>
                      <a:pt x="122" y="211"/>
                    </a:lnTo>
                    <a:lnTo>
                      <a:pt x="142" y="205"/>
                    </a:lnTo>
                    <a:lnTo>
                      <a:pt x="160" y="197"/>
                    </a:lnTo>
                    <a:lnTo>
                      <a:pt x="178" y="185"/>
                    </a:lnTo>
                    <a:lnTo>
                      <a:pt x="192" y="169"/>
                    </a:lnTo>
                    <a:lnTo>
                      <a:pt x="202" y="151"/>
                    </a:lnTo>
                    <a:lnTo>
                      <a:pt x="210" y="132"/>
                    </a:lnTo>
                    <a:lnTo>
                      <a:pt x="212" y="110"/>
                    </a:lnTo>
                    <a:lnTo>
                      <a:pt x="212" y="90"/>
                    </a:lnTo>
                    <a:lnTo>
                      <a:pt x="206" y="70"/>
                    </a:lnTo>
                    <a:lnTo>
                      <a:pt x="198" y="52"/>
                    </a:lnTo>
                    <a:lnTo>
                      <a:pt x="186" y="34"/>
                    </a:lnTo>
                    <a:lnTo>
                      <a:pt x="170" y="20"/>
                    </a:lnTo>
                    <a:lnTo>
                      <a:pt x="152" y="1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109" name="Group 300"/>
            <p:cNvGrpSpPr>
              <a:grpSpLocks/>
            </p:cNvGrpSpPr>
            <p:nvPr/>
          </p:nvGrpSpPr>
          <p:grpSpPr bwMode="auto">
            <a:xfrm>
              <a:off x="1320" y="2728"/>
              <a:ext cx="214" cy="212"/>
              <a:chOff x="1320" y="2728"/>
              <a:chExt cx="214" cy="212"/>
            </a:xfrm>
          </p:grpSpPr>
          <p:grpSp>
            <p:nvGrpSpPr>
              <p:cNvPr id="168" name="Group 301"/>
              <p:cNvGrpSpPr>
                <a:grpSpLocks/>
              </p:cNvGrpSpPr>
              <p:nvPr/>
            </p:nvGrpSpPr>
            <p:grpSpPr bwMode="auto">
              <a:xfrm>
                <a:off x="1320" y="2728"/>
                <a:ext cx="214" cy="212"/>
                <a:chOff x="1320" y="2728"/>
                <a:chExt cx="214" cy="212"/>
              </a:xfrm>
            </p:grpSpPr>
            <p:sp>
              <p:nvSpPr>
                <p:cNvPr id="170" name="Freeform 302"/>
                <p:cNvSpPr>
                  <a:spLocks/>
                </p:cNvSpPr>
                <p:nvPr/>
              </p:nvSpPr>
              <p:spPr bwMode="auto">
                <a:xfrm>
                  <a:off x="1320" y="2728"/>
                  <a:ext cx="214" cy="212"/>
                </a:xfrm>
                <a:custGeom>
                  <a:avLst/>
                  <a:gdLst>
                    <a:gd name="T0" fmla="*/ 152 w 214"/>
                    <a:gd name="T1" fmla="*/ 9 h 212"/>
                    <a:gd name="T2" fmla="*/ 132 w 214"/>
                    <a:gd name="T3" fmla="*/ 2 h 212"/>
                    <a:gd name="T4" fmla="*/ 110 w 214"/>
                    <a:gd name="T5" fmla="*/ 0 h 212"/>
                    <a:gd name="T6" fmla="*/ 90 w 214"/>
                    <a:gd name="T7" fmla="*/ 0 h 212"/>
                    <a:gd name="T8" fmla="*/ 70 w 214"/>
                    <a:gd name="T9" fmla="*/ 5 h 212"/>
                    <a:gd name="T10" fmla="*/ 52 w 214"/>
                    <a:gd name="T11" fmla="*/ 15 h 212"/>
                    <a:gd name="T12" fmla="*/ 36 w 214"/>
                    <a:gd name="T13" fmla="*/ 27 h 212"/>
                    <a:gd name="T14" fmla="*/ 22 w 214"/>
                    <a:gd name="T15" fmla="*/ 43 h 212"/>
                    <a:gd name="T16" fmla="*/ 10 w 214"/>
                    <a:gd name="T17" fmla="*/ 61 h 212"/>
                    <a:gd name="T18" fmla="*/ 4 w 214"/>
                    <a:gd name="T19" fmla="*/ 81 h 212"/>
                    <a:gd name="T20" fmla="*/ 0 w 214"/>
                    <a:gd name="T21" fmla="*/ 103 h 212"/>
                    <a:gd name="T22" fmla="*/ 2 w 214"/>
                    <a:gd name="T23" fmla="*/ 123 h 212"/>
                    <a:gd name="T24" fmla="*/ 6 w 214"/>
                    <a:gd name="T25" fmla="*/ 143 h 212"/>
                    <a:gd name="T26" fmla="*/ 16 w 214"/>
                    <a:gd name="T27" fmla="*/ 160 h 212"/>
                    <a:gd name="T28" fmla="*/ 28 w 214"/>
                    <a:gd name="T29" fmla="*/ 176 h 212"/>
                    <a:gd name="T30" fmla="*/ 44 w 214"/>
                    <a:gd name="T31" fmla="*/ 190 h 212"/>
                    <a:gd name="T32" fmla="*/ 62 w 214"/>
                    <a:gd name="T33" fmla="*/ 202 h 212"/>
                    <a:gd name="T34" fmla="*/ 82 w 214"/>
                    <a:gd name="T35" fmla="*/ 210 h 212"/>
                    <a:gd name="T36" fmla="*/ 104 w 214"/>
                    <a:gd name="T37" fmla="*/ 212 h 212"/>
                    <a:gd name="T38" fmla="*/ 124 w 214"/>
                    <a:gd name="T39" fmla="*/ 212 h 212"/>
                    <a:gd name="T40" fmla="*/ 144 w 214"/>
                    <a:gd name="T41" fmla="*/ 206 h 212"/>
                    <a:gd name="T42" fmla="*/ 162 w 214"/>
                    <a:gd name="T43" fmla="*/ 198 h 212"/>
                    <a:gd name="T44" fmla="*/ 180 w 214"/>
                    <a:gd name="T45" fmla="*/ 184 h 212"/>
                    <a:gd name="T46" fmla="*/ 194 w 214"/>
                    <a:gd name="T47" fmla="*/ 168 h 212"/>
                    <a:gd name="T48" fmla="*/ 204 w 214"/>
                    <a:gd name="T49" fmla="*/ 150 h 212"/>
                    <a:gd name="T50" fmla="*/ 212 w 214"/>
                    <a:gd name="T51" fmla="*/ 131 h 212"/>
                    <a:gd name="T52" fmla="*/ 214 w 214"/>
                    <a:gd name="T53" fmla="*/ 109 h 212"/>
                    <a:gd name="T54" fmla="*/ 214 w 214"/>
                    <a:gd name="T55" fmla="*/ 89 h 212"/>
                    <a:gd name="T56" fmla="*/ 208 w 214"/>
                    <a:gd name="T57" fmla="*/ 69 h 212"/>
                    <a:gd name="T58" fmla="*/ 200 w 214"/>
                    <a:gd name="T59" fmla="*/ 51 h 212"/>
                    <a:gd name="T60" fmla="*/ 186 w 214"/>
                    <a:gd name="T61" fmla="*/ 35 h 212"/>
                    <a:gd name="T62" fmla="*/ 170 w 214"/>
                    <a:gd name="T63" fmla="*/ 21 h 212"/>
                    <a:gd name="T64" fmla="*/ 152 w 214"/>
                    <a:gd name="T65" fmla="*/ 9 h 2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4"/>
                    <a:gd name="T100" fmla="*/ 0 h 212"/>
                    <a:gd name="T101" fmla="*/ 214 w 214"/>
                    <a:gd name="T102" fmla="*/ 212 h 2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4" h="212">
                      <a:moveTo>
                        <a:pt x="152" y="9"/>
                      </a:moveTo>
                      <a:lnTo>
                        <a:pt x="132" y="2"/>
                      </a:lnTo>
                      <a:lnTo>
                        <a:pt x="110" y="0"/>
                      </a:lnTo>
                      <a:lnTo>
                        <a:pt x="90" y="0"/>
                      </a:lnTo>
                      <a:lnTo>
                        <a:pt x="70" y="5"/>
                      </a:lnTo>
                      <a:lnTo>
                        <a:pt x="52" y="15"/>
                      </a:lnTo>
                      <a:lnTo>
                        <a:pt x="36" y="27"/>
                      </a:lnTo>
                      <a:lnTo>
                        <a:pt x="22" y="43"/>
                      </a:lnTo>
                      <a:lnTo>
                        <a:pt x="10" y="61"/>
                      </a:lnTo>
                      <a:lnTo>
                        <a:pt x="4" y="81"/>
                      </a:lnTo>
                      <a:lnTo>
                        <a:pt x="0" y="103"/>
                      </a:lnTo>
                      <a:lnTo>
                        <a:pt x="2" y="123"/>
                      </a:lnTo>
                      <a:lnTo>
                        <a:pt x="6" y="143"/>
                      </a:lnTo>
                      <a:lnTo>
                        <a:pt x="16" y="160"/>
                      </a:lnTo>
                      <a:lnTo>
                        <a:pt x="28" y="176"/>
                      </a:lnTo>
                      <a:lnTo>
                        <a:pt x="44" y="190"/>
                      </a:lnTo>
                      <a:lnTo>
                        <a:pt x="62" y="202"/>
                      </a:lnTo>
                      <a:lnTo>
                        <a:pt x="82" y="210"/>
                      </a:lnTo>
                      <a:lnTo>
                        <a:pt x="104" y="212"/>
                      </a:lnTo>
                      <a:lnTo>
                        <a:pt x="124" y="212"/>
                      </a:lnTo>
                      <a:lnTo>
                        <a:pt x="144" y="206"/>
                      </a:lnTo>
                      <a:lnTo>
                        <a:pt x="162" y="198"/>
                      </a:lnTo>
                      <a:lnTo>
                        <a:pt x="180" y="184"/>
                      </a:lnTo>
                      <a:lnTo>
                        <a:pt x="194" y="168"/>
                      </a:lnTo>
                      <a:lnTo>
                        <a:pt x="204" y="150"/>
                      </a:lnTo>
                      <a:lnTo>
                        <a:pt x="212" y="131"/>
                      </a:lnTo>
                      <a:lnTo>
                        <a:pt x="214" y="109"/>
                      </a:lnTo>
                      <a:lnTo>
                        <a:pt x="214" y="89"/>
                      </a:lnTo>
                      <a:lnTo>
                        <a:pt x="208" y="69"/>
                      </a:lnTo>
                      <a:lnTo>
                        <a:pt x="200" y="51"/>
                      </a:lnTo>
                      <a:lnTo>
                        <a:pt x="186" y="35"/>
                      </a:lnTo>
                      <a:lnTo>
                        <a:pt x="170" y="21"/>
                      </a:lnTo>
                      <a:lnTo>
                        <a:pt x="152" y="9"/>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71" name="Freeform 303"/>
                <p:cNvSpPr>
                  <a:spLocks/>
                </p:cNvSpPr>
                <p:nvPr/>
              </p:nvSpPr>
              <p:spPr bwMode="auto">
                <a:xfrm>
                  <a:off x="1322" y="2728"/>
                  <a:ext cx="208" cy="208"/>
                </a:xfrm>
                <a:custGeom>
                  <a:avLst/>
                  <a:gdLst>
                    <a:gd name="T0" fmla="*/ 146 w 208"/>
                    <a:gd name="T1" fmla="*/ 9 h 208"/>
                    <a:gd name="T2" fmla="*/ 126 w 208"/>
                    <a:gd name="T3" fmla="*/ 3 h 208"/>
                    <a:gd name="T4" fmla="*/ 106 w 208"/>
                    <a:gd name="T5" fmla="*/ 0 h 208"/>
                    <a:gd name="T6" fmla="*/ 86 w 208"/>
                    <a:gd name="T7" fmla="*/ 2 h 208"/>
                    <a:gd name="T8" fmla="*/ 68 w 208"/>
                    <a:gd name="T9" fmla="*/ 5 h 208"/>
                    <a:gd name="T10" fmla="*/ 50 w 208"/>
                    <a:gd name="T11" fmla="*/ 15 h 208"/>
                    <a:gd name="T12" fmla="*/ 34 w 208"/>
                    <a:gd name="T13" fmla="*/ 27 h 208"/>
                    <a:gd name="T14" fmla="*/ 20 w 208"/>
                    <a:gd name="T15" fmla="*/ 43 h 208"/>
                    <a:gd name="T16" fmla="*/ 8 w 208"/>
                    <a:gd name="T17" fmla="*/ 61 h 208"/>
                    <a:gd name="T18" fmla="*/ 2 w 208"/>
                    <a:gd name="T19" fmla="*/ 81 h 208"/>
                    <a:gd name="T20" fmla="*/ 0 w 208"/>
                    <a:gd name="T21" fmla="*/ 101 h 208"/>
                    <a:gd name="T22" fmla="*/ 0 w 208"/>
                    <a:gd name="T23" fmla="*/ 121 h 208"/>
                    <a:gd name="T24" fmla="*/ 6 w 208"/>
                    <a:gd name="T25" fmla="*/ 139 h 208"/>
                    <a:gd name="T26" fmla="*/ 14 w 208"/>
                    <a:gd name="T27" fmla="*/ 156 h 208"/>
                    <a:gd name="T28" fmla="*/ 26 w 208"/>
                    <a:gd name="T29" fmla="*/ 172 h 208"/>
                    <a:gd name="T30" fmla="*/ 42 w 208"/>
                    <a:gd name="T31" fmla="*/ 186 h 208"/>
                    <a:gd name="T32" fmla="*/ 60 w 208"/>
                    <a:gd name="T33" fmla="*/ 198 h 208"/>
                    <a:gd name="T34" fmla="*/ 80 w 208"/>
                    <a:gd name="T35" fmla="*/ 204 h 208"/>
                    <a:gd name="T36" fmla="*/ 100 w 208"/>
                    <a:gd name="T37" fmla="*/ 208 h 208"/>
                    <a:gd name="T38" fmla="*/ 120 w 208"/>
                    <a:gd name="T39" fmla="*/ 206 h 208"/>
                    <a:gd name="T40" fmla="*/ 140 w 208"/>
                    <a:gd name="T41" fmla="*/ 202 h 208"/>
                    <a:gd name="T42" fmla="*/ 158 w 208"/>
                    <a:gd name="T43" fmla="*/ 192 h 208"/>
                    <a:gd name="T44" fmla="*/ 174 w 208"/>
                    <a:gd name="T45" fmla="*/ 180 h 208"/>
                    <a:gd name="T46" fmla="*/ 188 w 208"/>
                    <a:gd name="T47" fmla="*/ 164 h 208"/>
                    <a:gd name="T48" fmla="*/ 198 w 208"/>
                    <a:gd name="T49" fmla="*/ 147 h 208"/>
                    <a:gd name="T50" fmla="*/ 204 w 208"/>
                    <a:gd name="T51" fmla="*/ 127 h 208"/>
                    <a:gd name="T52" fmla="*/ 208 w 208"/>
                    <a:gd name="T53" fmla="*/ 107 h 208"/>
                    <a:gd name="T54" fmla="*/ 206 w 208"/>
                    <a:gd name="T55" fmla="*/ 87 h 208"/>
                    <a:gd name="T56" fmla="*/ 202 w 208"/>
                    <a:gd name="T57" fmla="*/ 69 h 208"/>
                    <a:gd name="T58" fmla="*/ 192 w 208"/>
                    <a:gd name="T59" fmla="*/ 51 h 208"/>
                    <a:gd name="T60" fmla="*/ 180 w 208"/>
                    <a:gd name="T61" fmla="*/ 35 h 208"/>
                    <a:gd name="T62" fmla="*/ 164 w 208"/>
                    <a:gd name="T63" fmla="*/ 21 h 208"/>
                    <a:gd name="T64" fmla="*/ 146 w 208"/>
                    <a:gd name="T65" fmla="*/ 9 h 2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208"/>
                    <a:gd name="T101" fmla="*/ 208 w 208"/>
                    <a:gd name="T102" fmla="*/ 208 h 2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208">
                      <a:moveTo>
                        <a:pt x="146" y="9"/>
                      </a:moveTo>
                      <a:lnTo>
                        <a:pt x="126" y="3"/>
                      </a:lnTo>
                      <a:lnTo>
                        <a:pt x="106" y="0"/>
                      </a:lnTo>
                      <a:lnTo>
                        <a:pt x="86" y="2"/>
                      </a:lnTo>
                      <a:lnTo>
                        <a:pt x="68" y="5"/>
                      </a:lnTo>
                      <a:lnTo>
                        <a:pt x="50" y="15"/>
                      </a:lnTo>
                      <a:lnTo>
                        <a:pt x="34" y="27"/>
                      </a:lnTo>
                      <a:lnTo>
                        <a:pt x="20" y="43"/>
                      </a:lnTo>
                      <a:lnTo>
                        <a:pt x="8" y="61"/>
                      </a:lnTo>
                      <a:lnTo>
                        <a:pt x="2" y="81"/>
                      </a:lnTo>
                      <a:lnTo>
                        <a:pt x="0" y="101"/>
                      </a:lnTo>
                      <a:lnTo>
                        <a:pt x="0" y="121"/>
                      </a:lnTo>
                      <a:lnTo>
                        <a:pt x="6" y="139"/>
                      </a:lnTo>
                      <a:lnTo>
                        <a:pt x="14" y="156"/>
                      </a:lnTo>
                      <a:lnTo>
                        <a:pt x="26" y="172"/>
                      </a:lnTo>
                      <a:lnTo>
                        <a:pt x="42" y="186"/>
                      </a:lnTo>
                      <a:lnTo>
                        <a:pt x="60" y="198"/>
                      </a:lnTo>
                      <a:lnTo>
                        <a:pt x="80" y="204"/>
                      </a:lnTo>
                      <a:lnTo>
                        <a:pt x="100" y="208"/>
                      </a:lnTo>
                      <a:lnTo>
                        <a:pt x="120" y="206"/>
                      </a:lnTo>
                      <a:lnTo>
                        <a:pt x="140" y="202"/>
                      </a:lnTo>
                      <a:lnTo>
                        <a:pt x="158" y="192"/>
                      </a:lnTo>
                      <a:lnTo>
                        <a:pt x="174" y="180"/>
                      </a:lnTo>
                      <a:lnTo>
                        <a:pt x="188" y="164"/>
                      </a:lnTo>
                      <a:lnTo>
                        <a:pt x="198" y="147"/>
                      </a:lnTo>
                      <a:lnTo>
                        <a:pt x="204" y="127"/>
                      </a:lnTo>
                      <a:lnTo>
                        <a:pt x="208" y="107"/>
                      </a:lnTo>
                      <a:lnTo>
                        <a:pt x="206" y="87"/>
                      </a:lnTo>
                      <a:lnTo>
                        <a:pt x="202" y="69"/>
                      </a:lnTo>
                      <a:lnTo>
                        <a:pt x="192" y="51"/>
                      </a:lnTo>
                      <a:lnTo>
                        <a:pt x="180" y="35"/>
                      </a:lnTo>
                      <a:lnTo>
                        <a:pt x="164" y="21"/>
                      </a:lnTo>
                      <a:lnTo>
                        <a:pt x="146" y="9"/>
                      </a:lnTo>
                      <a:close/>
                    </a:path>
                  </a:pathLst>
                </a:custGeom>
                <a:solidFill>
                  <a:srgbClr val="0D1C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72" name="Freeform 304"/>
                <p:cNvSpPr>
                  <a:spLocks/>
                </p:cNvSpPr>
                <p:nvPr/>
              </p:nvSpPr>
              <p:spPr bwMode="auto">
                <a:xfrm>
                  <a:off x="1326" y="2731"/>
                  <a:ext cx="200" cy="201"/>
                </a:xfrm>
                <a:custGeom>
                  <a:avLst/>
                  <a:gdLst>
                    <a:gd name="T0" fmla="*/ 142 w 200"/>
                    <a:gd name="T1" fmla="*/ 10 h 201"/>
                    <a:gd name="T2" fmla="*/ 122 w 200"/>
                    <a:gd name="T3" fmla="*/ 4 h 201"/>
                    <a:gd name="T4" fmla="*/ 102 w 200"/>
                    <a:gd name="T5" fmla="*/ 0 h 201"/>
                    <a:gd name="T6" fmla="*/ 84 w 200"/>
                    <a:gd name="T7" fmla="*/ 2 h 201"/>
                    <a:gd name="T8" fmla="*/ 64 w 200"/>
                    <a:gd name="T9" fmla="*/ 6 h 201"/>
                    <a:gd name="T10" fmla="*/ 48 w 200"/>
                    <a:gd name="T11" fmla="*/ 14 h 201"/>
                    <a:gd name="T12" fmla="*/ 32 w 200"/>
                    <a:gd name="T13" fmla="*/ 26 h 201"/>
                    <a:gd name="T14" fmla="*/ 18 w 200"/>
                    <a:gd name="T15" fmla="*/ 40 h 201"/>
                    <a:gd name="T16" fmla="*/ 8 w 200"/>
                    <a:gd name="T17" fmla="*/ 58 h 201"/>
                    <a:gd name="T18" fmla="*/ 2 w 200"/>
                    <a:gd name="T19" fmla="*/ 78 h 201"/>
                    <a:gd name="T20" fmla="*/ 0 w 200"/>
                    <a:gd name="T21" fmla="*/ 98 h 201"/>
                    <a:gd name="T22" fmla="*/ 0 w 200"/>
                    <a:gd name="T23" fmla="*/ 116 h 201"/>
                    <a:gd name="T24" fmla="*/ 6 w 200"/>
                    <a:gd name="T25" fmla="*/ 136 h 201"/>
                    <a:gd name="T26" fmla="*/ 14 w 200"/>
                    <a:gd name="T27" fmla="*/ 151 h 201"/>
                    <a:gd name="T28" fmla="*/ 24 w 200"/>
                    <a:gd name="T29" fmla="*/ 167 h 201"/>
                    <a:gd name="T30" fmla="*/ 38 w 200"/>
                    <a:gd name="T31" fmla="*/ 181 h 201"/>
                    <a:gd name="T32" fmla="*/ 56 w 200"/>
                    <a:gd name="T33" fmla="*/ 191 h 201"/>
                    <a:gd name="T34" fmla="*/ 76 w 200"/>
                    <a:gd name="T35" fmla="*/ 197 h 201"/>
                    <a:gd name="T36" fmla="*/ 96 w 200"/>
                    <a:gd name="T37" fmla="*/ 201 h 201"/>
                    <a:gd name="T38" fmla="*/ 116 w 200"/>
                    <a:gd name="T39" fmla="*/ 199 h 201"/>
                    <a:gd name="T40" fmla="*/ 134 w 200"/>
                    <a:gd name="T41" fmla="*/ 195 h 201"/>
                    <a:gd name="T42" fmla="*/ 152 w 200"/>
                    <a:gd name="T43" fmla="*/ 187 h 201"/>
                    <a:gd name="T44" fmla="*/ 168 w 200"/>
                    <a:gd name="T45" fmla="*/ 175 h 201"/>
                    <a:gd name="T46" fmla="*/ 180 w 200"/>
                    <a:gd name="T47" fmla="*/ 161 h 201"/>
                    <a:gd name="T48" fmla="*/ 190 w 200"/>
                    <a:gd name="T49" fmla="*/ 144 h 201"/>
                    <a:gd name="T50" fmla="*/ 196 w 200"/>
                    <a:gd name="T51" fmla="*/ 124 h 201"/>
                    <a:gd name="T52" fmla="*/ 200 w 200"/>
                    <a:gd name="T53" fmla="*/ 104 h 201"/>
                    <a:gd name="T54" fmla="*/ 198 w 200"/>
                    <a:gd name="T55" fmla="*/ 86 h 201"/>
                    <a:gd name="T56" fmla="*/ 194 w 200"/>
                    <a:gd name="T57" fmla="*/ 66 h 201"/>
                    <a:gd name="T58" fmla="*/ 186 w 200"/>
                    <a:gd name="T59" fmla="*/ 50 h 201"/>
                    <a:gd name="T60" fmla="*/ 174 w 200"/>
                    <a:gd name="T61" fmla="*/ 34 h 201"/>
                    <a:gd name="T62" fmla="*/ 160 w 200"/>
                    <a:gd name="T63" fmla="*/ 20 h 201"/>
                    <a:gd name="T64" fmla="*/ 142 w 200"/>
                    <a:gd name="T65" fmla="*/ 10 h 2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0"/>
                    <a:gd name="T100" fmla="*/ 0 h 201"/>
                    <a:gd name="T101" fmla="*/ 200 w 200"/>
                    <a:gd name="T102" fmla="*/ 201 h 2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0" h="201">
                      <a:moveTo>
                        <a:pt x="142" y="10"/>
                      </a:moveTo>
                      <a:lnTo>
                        <a:pt x="122" y="4"/>
                      </a:lnTo>
                      <a:lnTo>
                        <a:pt x="102" y="0"/>
                      </a:lnTo>
                      <a:lnTo>
                        <a:pt x="84" y="2"/>
                      </a:lnTo>
                      <a:lnTo>
                        <a:pt x="64" y="6"/>
                      </a:lnTo>
                      <a:lnTo>
                        <a:pt x="48" y="14"/>
                      </a:lnTo>
                      <a:lnTo>
                        <a:pt x="32" y="26"/>
                      </a:lnTo>
                      <a:lnTo>
                        <a:pt x="18" y="40"/>
                      </a:lnTo>
                      <a:lnTo>
                        <a:pt x="8" y="58"/>
                      </a:lnTo>
                      <a:lnTo>
                        <a:pt x="2" y="78"/>
                      </a:lnTo>
                      <a:lnTo>
                        <a:pt x="0" y="98"/>
                      </a:lnTo>
                      <a:lnTo>
                        <a:pt x="0" y="116"/>
                      </a:lnTo>
                      <a:lnTo>
                        <a:pt x="6" y="136"/>
                      </a:lnTo>
                      <a:lnTo>
                        <a:pt x="14" y="151"/>
                      </a:lnTo>
                      <a:lnTo>
                        <a:pt x="24" y="167"/>
                      </a:lnTo>
                      <a:lnTo>
                        <a:pt x="38" y="181"/>
                      </a:lnTo>
                      <a:lnTo>
                        <a:pt x="56" y="191"/>
                      </a:lnTo>
                      <a:lnTo>
                        <a:pt x="76" y="197"/>
                      </a:lnTo>
                      <a:lnTo>
                        <a:pt x="96" y="201"/>
                      </a:lnTo>
                      <a:lnTo>
                        <a:pt x="116" y="199"/>
                      </a:lnTo>
                      <a:lnTo>
                        <a:pt x="134" y="195"/>
                      </a:lnTo>
                      <a:lnTo>
                        <a:pt x="152" y="187"/>
                      </a:lnTo>
                      <a:lnTo>
                        <a:pt x="168" y="175"/>
                      </a:lnTo>
                      <a:lnTo>
                        <a:pt x="180" y="161"/>
                      </a:lnTo>
                      <a:lnTo>
                        <a:pt x="190" y="144"/>
                      </a:lnTo>
                      <a:lnTo>
                        <a:pt x="196" y="124"/>
                      </a:lnTo>
                      <a:lnTo>
                        <a:pt x="200" y="104"/>
                      </a:lnTo>
                      <a:lnTo>
                        <a:pt x="198" y="86"/>
                      </a:lnTo>
                      <a:lnTo>
                        <a:pt x="194" y="66"/>
                      </a:lnTo>
                      <a:lnTo>
                        <a:pt x="186" y="50"/>
                      </a:lnTo>
                      <a:lnTo>
                        <a:pt x="174" y="34"/>
                      </a:lnTo>
                      <a:lnTo>
                        <a:pt x="160" y="20"/>
                      </a:lnTo>
                      <a:lnTo>
                        <a:pt x="142" y="10"/>
                      </a:lnTo>
                      <a:close/>
                    </a:path>
                  </a:pathLst>
                </a:custGeom>
                <a:solidFill>
                  <a:srgbClr val="142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73" name="Freeform 305"/>
                <p:cNvSpPr>
                  <a:spLocks/>
                </p:cNvSpPr>
                <p:nvPr/>
              </p:nvSpPr>
              <p:spPr bwMode="auto">
                <a:xfrm>
                  <a:off x="1330" y="2735"/>
                  <a:ext cx="192" cy="193"/>
                </a:xfrm>
                <a:custGeom>
                  <a:avLst/>
                  <a:gdLst>
                    <a:gd name="T0" fmla="*/ 136 w 192"/>
                    <a:gd name="T1" fmla="*/ 10 h 193"/>
                    <a:gd name="T2" fmla="*/ 118 w 192"/>
                    <a:gd name="T3" fmla="*/ 4 h 193"/>
                    <a:gd name="T4" fmla="*/ 98 w 192"/>
                    <a:gd name="T5" fmla="*/ 0 h 193"/>
                    <a:gd name="T6" fmla="*/ 80 w 192"/>
                    <a:gd name="T7" fmla="*/ 2 h 193"/>
                    <a:gd name="T8" fmla="*/ 62 w 192"/>
                    <a:gd name="T9" fmla="*/ 6 h 193"/>
                    <a:gd name="T10" fmla="*/ 46 w 192"/>
                    <a:gd name="T11" fmla="*/ 14 h 193"/>
                    <a:gd name="T12" fmla="*/ 32 w 192"/>
                    <a:gd name="T13" fmla="*/ 26 h 193"/>
                    <a:gd name="T14" fmla="*/ 18 w 192"/>
                    <a:gd name="T15" fmla="*/ 40 h 193"/>
                    <a:gd name="T16" fmla="*/ 8 w 192"/>
                    <a:gd name="T17" fmla="*/ 56 h 193"/>
                    <a:gd name="T18" fmla="*/ 2 w 192"/>
                    <a:gd name="T19" fmla="*/ 74 h 193"/>
                    <a:gd name="T20" fmla="*/ 0 w 192"/>
                    <a:gd name="T21" fmla="*/ 94 h 193"/>
                    <a:gd name="T22" fmla="*/ 0 w 192"/>
                    <a:gd name="T23" fmla="*/ 112 h 193"/>
                    <a:gd name="T24" fmla="*/ 4 w 192"/>
                    <a:gd name="T25" fmla="*/ 130 h 193"/>
                    <a:gd name="T26" fmla="*/ 12 w 192"/>
                    <a:gd name="T27" fmla="*/ 145 h 193"/>
                    <a:gd name="T28" fmla="*/ 24 w 192"/>
                    <a:gd name="T29" fmla="*/ 159 h 193"/>
                    <a:gd name="T30" fmla="*/ 38 w 192"/>
                    <a:gd name="T31" fmla="*/ 173 h 193"/>
                    <a:gd name="T32" fmla="*/ 54 w 192"/>
                    <a:gd name="T33" fmla="*/ 183 h 193"/>
                    <a:gd name="T34" fmla="*/ 74 w 192"/>
                    <a:gd name="T35" fmla="*/ 189 h 193"/>
                    <a:gd name="T36" fmla="*/ 92 w 192"/>
                    <a:gd name="T37" fmla="*/ 193 h 193"/>
                    <a:gd name="T38" fmla="*/ 110 w 192"/>
                    <a:gd name="T39" fmla="*/ 191 h 193"/>
                    <a:gd name="T40" fmla="*/ 128 w 192"/>
                    <a:gd name="T41" fmla="*/ 187 h 193"/>
                    <a:gd name="T42" fmla="*/ 146 w 192"/>
                    <a:gd name="T43" fmla="*/ 179 h 193"/>
                    <a:gd name="T44" fmla="*/ 160 w 192"/>
                    <a:gd name="T45" fmla="*/ 167 h 193"/>
                    <a:gd name="T46" fmla="*/ 172 w 192"/>
                    <a:gd name="T47" fmla="*/ 153 h 193"/>
                    <a:gd name="T48" fmla="*/ 182 w 192"/>
                    <a:gd name="T49" fmla="*/ 138 h 193"/>
                    <a:gd name="T50" fmla="*/ 188 w 192"/>
                    <a:gd name="T51" fmla="*/ 120 h 193"/>
                    <a:gd name="T52" fmla="*/ 192 w 192"/>
                    <a:gd name="T53" fmla="*/ 100 h 193"/>
                    <a:gd name="T54" fmla="*/ 190 w 192"/>
                    <a:gd name="T55" fmla="*/ 82 h 193"/>
                    <a:gd name="T56" fmla="*/ 186 w 192"/>
                    <a:gd name="T57" fmla="*/ 64 h 193"/>
                    <a:gd name="T58" fmla="*/ 178 w 192"/>
                    <a:gd name="T59" fmla="*/ 48 h 193"/>
                    <a:gd name="T60" fmla="*/ 166 w 192"/>
                    <a:gd name="T61" fmla="*/ 34 h 193"/>
                    <a:gd name="T62" fmla="*/ 152 w 192"/>
                    <a:gd name="T63" fmla="*/ 20 h 193"/>
                    <a:gd name="T64" fmla="*/ 136 w 192"/>
                    <a:gd name="T65" fmla="*/ 10 h 1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2"/>
                    <a:gd name="T100" fmla="*/ 0 h 193"/>
                    <a:gd name="T101" fmla="*/ 192 w 192"/>
                    <a:gd name="T102" fmla="*/ 193 h 19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2" h="193">
                      <a:moveTo>
                        <a:pt x="136" y="10"/>
                      </a:moveTo>
                      <a:lnTo>
                        <a:pt x="118" y="4"/>
                      </a:lnTo>
                      <a:lnTo>
                        <a:pt x="98" y="0"/>
                      </a:lnTo>
                      <a:lnTo>
                        <a:pt x="80" y="2"/>
                      </a:lnTo>
                      <a:lnTo>
                        <a:pt x="62" y="6"/>
                      </a:lnTo>
                      <a:lnTo>
                        <a:pt x="46" y="14"/>
                      </a:lnTo>
                      <a:lnTo>
                        <a:pt x="32" y="26"/>
                      </a:lnTo>
                      <a:lnTo>
                        <a:pt x="18" y="40"/>
                      </a:lnTo>
                      <a:lnTo>
                        <a:pt x="8" y="56"/>
                      </a:lnTo>
                      <a:lnTo>
                        <a:pt x="2" y="74"/>
                      </a:lnTo>
                      <a:lnTo>
                        <a:pt x="0" y="94"/>
                      </a:lnTo>
                      <a:lnTo>
                        <a:pt x="0" y="112"/>
                      </a:lnTo>
                      <a:lnTo>
                        <a:pt x="4" y="130"/>
                      </a:lnTo>
                      <a:lnTo>
                        <a:pt x="12" y="145"/>
                      </a:lnTo>
                      <a:lnTo>
                        <a:pt x="24" y="159"/>
                      </a:lnTo>
                      <a:lnTo>
                        <a:pt x="38" y="173"/>
                      </a:lnTo>
                      <a:lnTo>
                        <a:pt x="54" y="183"/>
                      </a:lnTo>
                      <a:lnTo>
                        <a:pt x="74" y="189"/>
                      </a:lnTo>
                      <a:lnTo>
                        <a:pt x="92" y="193"/>
                      </a:lnTo>
                      <a:lnTo>
                        <a:pt x="110" y="191"/>
                      </a:lnTo>
                      <a:lnTo>
                        <a:pt x="128" y="187"/>
                      </a:lnTo>
                      <a:lnTo>
                        <a:pt x="146" y="179"/>
                      </a:lnTo>
                      <a:lnTo>
                        <a:pt x="160" y="167"/>
                      </a:lnTo>
                      <a:lnTo>
                        <a:pt x="172" y="153"/>
                      </a:lnTo>
                      <a:lnTo>
                        <a:pt x="182" y="138"/>
                      </a:lnTo>
                      <a:lnTo>
                        <a:pt x="188" y="120"/>
                      </a:lnTo>
                      <a:lnTo>
                        <a:pt x="192" y="100"/>
                      </a:lnTo>
                      <a:lnTo>
                        <a:pt x="190" y="82"/>
                      </a:lnTo>
                      <a:lnTo>
                        <a:pt x="186" y="64"/>
                      </a:lnTo>
                      <a:lnTo>
                        <a:pt x="178" y="48"/>
                      </a:lnTo>
                      <a:lnTo>
                        <a:pt x="166" y="34"/>
                      </a:lnTo>
                      <a:lnTo>
                        <a:pt x="152" y="20"/>
                      </a:lnTo>
                      <a:lnTo>
                        <a:pt x="136" y="10"/>
                      </a:lnTo>
                      <a:close/>
                    </a:path>
                  </a:pathLst>
                </a:custGeom>
                <a:solidFill>
                  <a:srgbClr val="1A25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74" name="Freeform 306"/>
                <p:cNvSpPr>
                  <a:spLocks/>
                </p:cNvSpPr>
                <p:nvPr/>
              </p:nvSpPr>
              <p:spPr bwMode="auto">
                <a:xfrm>
                  <a:off x="1332" y="2737"/>
                  <a:ext cx="188" cy="189"/>
                </a:xfrm>
                <a:custGeom>
                  <a:avLst/>
                  <a:gdLst>
                    <a:gd name="T0" fmla="*/ 132 w 188"/>
                    <a:gd name="T1" fmla="*/ 10 h 189"/>
                    <a:gd name="T2" fmla="*/ 114 w 188"/>
                    <a:gd name="T3" fmla="*/ 4 h 189"/>
                    <a:gd name="T4" fmla="*/ 96 w 188"/>
                    <a:gd name="T5" fmla="*/ 0 h 189"/>
                    <a:gd name="T6" fmla="*/ 78 w 188"/>
                    <a:gd name="T7" fmla="*/ 2 h 189"/>
                    <a:gd name="T8" fmla="*/ 62 w 188"/>
                    <a:gd name="T9" fmla="*/ 6 h 189"/>
                    <a:gd name="T10" fmla="*/ 44 w 188"/>
                    <a:gd name="T11" fmla="*/ 14 h 189"/>
                    <a:gd name="T12" fmla="*/ 30 w 188"/>
                    <a:gd name="T13" fmla="*/ 26 h 189"/>
                    <a:gd name="T14" fmla="*/ 18 w 188"/>
                    <a:gd name="T15" fmla="*/ 40 h 189"/>
                    <a:gd name="T16" fmla="*/ 8 w 188"/>
                    <a:gd name="T17" fmla="*/ 56 h 189"/>
                    <a:gd name="T18" fmla="*/ 2 w 188"/>
                    <a:gd name="T19" fmla="*/ 74 h 189"/>
                    <a:gd name="T20" fmla="*/ 0 w 188"/>
                    <a:gd name="T21" fmla="*/ 92 h 189"/>
                    <a:gd name="T22" fmla="*/ 0 w 188"/>
                    <a:gd name="T23" fmla="*/ 110 h 189"/>
                    <a:gd name="T24" fmla="*/ 4 w 188"/>
                    <a:gd name="T25" fmla="*/ 128 h 189"/>
                    <a:gd name="T26" fmla="*/ 12 w 188"/>
                    <a:gd name="T27" fmla="*/ 143 h 189"/>
                    <a:gd name="T28" fmla="*/ 24 w 188"/>
                    <a:gd name="T29" fmla="*/ 157 h 189"/>
                    <a:gd name="T30" fmla="*/ 38 w 188"/>
                    <a:gd name="T31" fmla="*/ 169 h 189"/>
                    <a:gd name="T32" fmla="*/ 54 w 188"/>
                    <a:gd name="T33" fmla="*/ 179 h 189"/>
                    <a:gd name="T34" fmla="*/ 72 w 188"/>
                    <a:gd name="T35" fmla="*/ 185 h 189"/>
                    <a:gd name="T36" fmla="*/ 90 w 188"/>
                    <a:gd name="T37" fmla="*/ 189 h 189"/>
                    <a:gd name="T38" fmla="*/ 108 w 188"/>
                    <a:gd name="T39" fmla="*/ 187 h 189"/>
                    <a:gd name="T40" fmla="*/ 126 w 188"/>
                    <a:gd name="T41" fmla="*/ 183 h 189"/>
                    <a:gd name="T42" fmla="*/ 142 w 188"/>
                    <a:gd name="T43" fmla="*/ 175 h 189"/>
                    <a:gd name="T44" fmla="*/ 156 w 188"/>
                    <a:gd name="T45" fmla="*/ 163 h 189"/>
                    <a:gd name="T46" fmla="*/ 168 w 188"/>
                    <a:gd name="T47" fmla="*/ 149 h 189"/>
                    <a:gd name="T48" fmla="*/ 178 w 188"/>
                    <a:gd name="T49" fmla="*/ 134 h 189"/>
                    <a:gd name="T50" fmla="*/ 184 w 188"/>
                    <a:gd name="T51" fmla="*/ 116 h 189"/>
                    <a:gd name="T52" fmla="*/ 188 w 188"/>
                    <a:gd name="T53" fmla="*/ 98 h 189"/>
                    <a:gd name="T54" fmla="*/ 186 w 188"/>
                    <a:gd name="T55" fmla="*/ 80 h 189"/>
                    <a:gd name="T56" fmla="*/ 182 w 188"/>
                    <a:gd name="T57" fmla="*/ 64 h 189"/>
                    <a:gd name="T58" fmla="*/ 174 w 188"/>
                    <a:gd name="T59" fmla="*/ 46 h 189"/>
                    <a:gd name="T60" fmla="*/ 162 w 188"/>
                    <a:gd name="T61" fmla="*/ 32 h 189"/>
                    <a:gd name="T62" fmla="*/ 148 w 188"/>
                    <a:gd name="T63" fmla="*/ 20 h 189"/>
                    <a:gd name="T64" fmla="*/ 132 w 188"/>
                    <a:gd name="T65" fmla="*/ 10 h 1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8"/>
                    <a:gd name="T100" fmla="*/ 0 h 189"/>
                    <a:gd name="T101" fmla="*/ 188 w 188"/>
                    <a:gd name="T102" fmla="*/ 189 h 18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8" h="189">
                      <a:moveTo>
                        <a:pt x="132" y="10"/>
                      </a:moveTo>
                      <a:lnTo>
                        <a:pt x="114" y="4"/>
                      </a:lnTo>
                      <a:lnTo>
                        <a:pt x="96" y="0"/>
                      </a:lnTo>
                      <a:lnTo>
                        <a:pt x="78" y="2"/>
                      </a:lnTo>
                      <a:lnTo>
                        <a:pt x="62" y="6"/>
                      </a:lnTo>
                      <a:lnTo>
                        <a:pt x="44" y="14"/>
                      </a:lnTo>
                      <a:lnTo>
                        <a:pt x="30" y="26"/>
                      </a:lnTo>
                      <a:lnTo>
                        <a:pt x="18" y="40"/>
                      </a:lnTo>
                      <a:lnTo>
                        <a:pt x="8" y="56"/>
                      </a:lnTo>
                      <a:lnTo>
                        <a:pt x="2" y="74"/>
                      </a:lnTo>
                      <a:lnTo>
                        <a:pt x="0" y="92"/>
                      </a:lnTo>
                      <a:lnTo>
                        <a:pt x="0" y="110"/>
                      </a:lnTo>
                      <a:lnTo>
                        <a:pt x="4" y="128"/>
                      </a:lnTo>
                      <a:lnTo>
                        <a:pt x="12" y="143"/>
                      </a:lnTo>
                      <a:lnTo>
                        <a:pt x="24" y="157"/>
                      </a:lnTo>
                      <a:lnTo>
                        <a:pt x="38" y="169"/>
                      </a:lnTo>
                      <a:lnTo>
                        <a:pt x="54" y="179"/>
                      </a:lnTo>
                      <a:lnTo>
                        <a:pt x="72" y="185"/>
                      </a:lnTo>
                      <a:lnTo>
                        <a:pt x="90" y="189"/>
                      </a:lnTo>
                      <a:lnTo>
                        <a:pt x="108" y="187"/>
                      </a:lnTo>
                      <a:lnTo>
                        <a:pt x="126" y="183"/>
                      </a:lnTo>
                      <a:lnTo>
                        <a:pt x="142" y="175"/>
                      </a:lnTo>
                      <a:lnTo>
                        <a:pt x="156" y="163"/>
                      </a:lnTo>
                      <a:lnTo>
                        <a:pt x="168" y="149"/>
                      </a:lnTo>
                      <a:lnTo>
                        <a:pt x="178" y="134"/>
                      </a:lnTo>
                      <a:lnTo>
                        <a:pt x="184" y="116"/>
                      </a:lnTo>
                      <a:lnTo>
                        <a:pt x="188" y="98"/>
                      </a:lnTo>
                      <a:lnTo>
                        <a:pt x="186" y="80"/>
                      </a:lnTo>
                      <a:lnTo>
                        <a:pt x="182" y="64"/>
                      </a:lnTo>
                      <a:lnTo>
                        <a:pt x="174" y="46"/>
                      </a:lnTo>
                      <a:lnTo>
                        <a:pt x="162" y="32"/>
                      </a:lnTo>
                      <a:lnTo>
                        <a:pt x="148" y="20"/>
                      </a:lnTo>
                      <a:lnTo>
                        <a:pt x="132" y="10"/>
                      </a:lnTo>
                      <a:close/>
                    </a:path>
                  </a:pathLst>
                </a:custGeom>
                <a:solidFill>
                  <a:srgbClr val="202A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75" name="Freeform 307"/>
                <p:cNvSpPr>
                  <a:spLocks/>
                </p:cNvSpPr>
                <p:nvPr/>
              </p:nvSpPr>
              <p:spPr bwMode="auto">
                <a:xfrm>
                  <a:off x="1336" y="2743"/>
                  <a:ext cx="178" cy="177"/>
                </a:xfrm>
                <a:custGeom>
                  <a:avLst/>
                  <a:gdLst>
                    <a:gd name="T0" fmla="*/ 126 w 178"/>
                    <a:gd name="T1" fmla="*/ 8 h 177"/>
                    <a:gd name="T2" fmla="*/ 110 w 178"/>
                    <a:gd name="T3" fmla="*/ 2 h 177"/>
                    <a:gd name="T4" fmla="*/ 92 w 178"/>
                    <a:gd name="T5" fmla="*/ 0 h 177"/>
                    <a:gd name="T6" fmla="*/ 76 w 178"/>
                    <a:gd name="T7" fmla="*/ 0 h 177"/>
                    <a:gd name="T8" fmla="*/ 58 w 178"/>
                    <a:gd name="T9" fmla="*/ 4 h 177"/>
                    <a:gd name="T10" fmla="*/ 44 w 178"/>
                    <a:gd name="T11" fmla="*/ 12 h 177"/>
                    <a:gd name="T12" fmla="*/ 30 w 178"/>
                    <a:gd name="T13" fmla="*/ 22 h 177"/>
                    <a:gd name="T14" fmla="*/ 18 w 178"/>
                    <a:gd name="T15" fmla="*/ 36 h 177"/>
                    <a:gd name="T16" fmla="*/ 8 w 178"/>
                    <a:gd name="T17" fmla="*/ 52 h 177"/>
                    <a:gd name="T18" fmla="*/ 2 w 178"/>
                    <a:gd name="T19" fmla="*/ 68 h 177"/>
                    <a:gd name="T20" fmla="*/ 0 w 178"/>
                    <a:gd name="T21" fmla="*/ 86 h 177"/>
                    <a:gd name="T22" fmla="*/ 0 w 178"/>
                    <a:gd name="T23" fmla="*/ 102 h 177"/>
                    <a:gd name="T24" fmla="*/ 4 w 178"/>
                    <a:gd name="T25" fmla="*/ 120 h 177"/>
                    <a:gd name="T26" fmla="*/ 12 w 178"/>
                    <a:gd name="T27" fmla="*/ 134 h 177"/>
                    <a:gd name="T28" fmla="*/ 22 w 178"/>
                    <a:gd name="T29" fmla="*/ 147 h 177"/>
                    <a:gd name="T30" fmla="*/ 36 w 178"/>
                    <a:gd name="T31" fmla="*/ 159 h 177"/>
                    <a:gd name="T32" fmla="*/ 52 w 178"/>
                    <a:gd name="T33" fmla="*/ 169 h 177"/>
                    <a:gd name="T34" fmla="*/ 68 w 178"/>
                    <a:gd name="T35" fmla="*/ 175 h 177"/>
                    <a:gd name="T36" fmla="*/ 86 w 178"/>
                    <a:gd name="T37" fmla="*/ 177 h 177"/>
                    <a:gd name="T38" fmla="*/ 104 w 178"/>
                    <a:gd name="T39" fmla="*/ 177 h 177"/>
                    <a:gd name="T40" fmla="*/ 120 w 178"/>
                    <a:gd name="T41" fmla="*/ 173 h 177"/>
                    <a:gd name="T42" fmla="*/ 136 w 178"/>
                    <a:gd name="T43" fmla="*/ 165 h 177"/>
                    <a:gd name="T44" fmla="*/ 150 w 178"/>
                    <a:gd name="T45" fmla="*/ 155 h 177"/>
                    <a:gd name="T46" fmla="*/ 162 w 178"/>
                    <a:gd name="T47" fmla="*/ 141 h 177"/>
                    <a:gd name="T48" fmla="*/ 170 w 178"/>
                    <a:gd name="T49" fmla="*/ 126 h 177"/>
                    <a:gd name="T50" fmla="*/ 176 w 178"/>
                    <a:gd name="T51" fmla="*/ 110 h 177"/>
                    <a:gd name="T52" fmla="*/ 178 w 178"/>
                    <a:gd name="T53" fmla="*/ 92 h 177"/>
                    <a:gd name="T54" fmla="*/ 178 w 178"/>
                    <a:gd name="T55" fmla="*/ 76 h 177"/>
                    <a:gd name="T56" fmla="*/ 174 w 178"/>
                    <a:gd name="T57" fmla="*/ 58 h 177"/>
                    <a:gd name="T58" fmla="*/ 166 w 178"/>
                    <a:gd name="T59" fmla="*/ 44 h 177"/>
                    <a:gd name="T60" fmla="*/ 156 w 178"/>
                    <a:gd name="T61" fmla="*/ 30 h 177"/>
                    <a:gd name="T62" fmla="*/ 142 w 178"/>
                    <a:gd name="T63" fmla="*/ 18 h 177"/>
                    <a:gd name="T64" fmla="*/ 126 w 178"/>
                    <a:gd name="T65" fmla="*/ 8 h 1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8"/>
                    <a:gd name="T100" fmla="*/ 0 h 177"/>
                    <a:gd name="T101" fmla="*/ 178 w 178"/>
                    <a:gd name="T102" fmla="*/ 177 h 1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8" h="177">
                      <a:moveTo>
                        <a:pt x="126" y="8"/>
                      </a:moveTo>
                      <a:lnTo>
                        <a:pt x="110" y="2"/>
                      </a:lnTo>
                      <a:lnTo>
                        <a:pt x="92" y="0"/>
                      </a:lnTo>
                      <a:lnTo>
                        <a:pt x="76" y="0"/>
                      </a:lnTo>
                      <a:lnTo>
                        <a:pt x="58" y="4"/>
                      </a:lnTo>
                      <a:lnTo>
                        <a:pt x="44" y="12"/>
                      </a:lnTo>
                      <a:lnTo>
                        <a:pt x="30" y="22"/>
                      </a:lnTo>
                      <a:lnTo>
                        <a:pt x="18" y="36"/>
                      </a:lnTo>
                      <a:lnTo>
                        <a:pt x="8" y="52"/>
                      </a:lnTo>
                      <a:lnTo>
                        <a:pt x="2" y="68"/>
                      </a:lnTo>
                      <a:lnTo>
                        <a:pt x="0" y="86"/>
                      </a:lnTo>
                      <a:lnTo>
                        <a:pt x="0" y="102"/>
                      </a:lnTo>
                      <a:lnTo>
                        <a:pt x="4" y="120"/>
                      </a:lnTo>
                      <a:lnTo>
                        <a:pt x="12" y="134"/>
                      </a:lnTo>
                      <a:lnTo>
                        <a:pt x="22" y="147"/>
                      </a:lnTo>
                      <a:lnTo>
                        <a:pt x="36" y="159"/>
                      </a:lnTo>
                      <a:lnTo>
                        <a:pt x="52" y="169"/>
                      </a:lnTo>
                      <a:lnTo>
                        <a:pt x="68" y="175"/>
                      </a:lnTo>
                      <a:lnTo>
                        <a:pt x="86" y="177"/>
                      </a:lnTo>
                      <a:lnTo>
                        <a:pt x="104" y="177"/>
                      </a:lnTo>
                      <a:lnTo>
                        <a:pt x="120" y="173"/>
                      </a:lnTo>
                      <a:lnTo>
                        <a:pt x="136" y="165"/>
                      </a:lnTo>
                      <a:lnTo>
                        <a:pt x="150" y="155"/>
                      </a:lnTo>
                      <a:lnTo>
                        <a:pt x="162" y="141"/>
                      </a:lnTo>
                      <a:lnTo>
                        <a:pt x="170" y="126"/>
                      </a:lnTo>
                      <a:lnTo>
                        <a:pt x="176" y="110"/>
                      </a:lnTo>
                      <a:lnTo>
                        <a:pt x="178" y="92"/>
                      </a:lnTo>
                      <a:lnTo>
                        <a:pt x="178" y="76"/>
                      </a:lnTo>
                      <a:lnTo>
                        <a:pt x="174" y="58"/>
                      </a:lnTo>
                      <a:lnTo>
                        <a:pt x="166" y="44"/>
                      </a:lnTo>
                      <a:lnTo>
                        <a:pt x="156" y="30"/>
                      </a:lnTo>
                      <a:lnTo>
                        <a:pt x="142" y="18"/>
                      </a:lnTo>
                      <a:lnTo>
                        <a:pt x="126" y="8"/>
                      </a:lnTo>
                      <a:close/>
                    </a:path>
                  </a:pathLst>
                </a:custGeom>
                <a:solidFill>
                  <a:srgbClr val="2730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76" name="Freeform 308"/>
                <p:cNvSpPr>
                  <a:spLocks/>
                </p:cNvSpPr>
                <p:nvPr/>
              </p:nvSpPr>
              <p:spPr bwMode="auto">
                <a:xfrm>
                  <a:off x="1340" y="2745"/>
                  <a:ext cx="172" cy="173"/>
                </a:xfrm>
                <a:custGeom>
                  <a:avLst/>
                  <a:gdLst>
                    <a:gd name="T0" fmla="*/ 122 w 172"/>
                    <a:gd name="T1" fmla="*/ 8 h 173"/>
                    <a:gd name="T2" fmla="*/ 106 w 172"/>
                    <a:gd name="T3" fmla="*/ 2 h 173"/>
                    <a:gd name="T4" fmla="*/ 88 w 172"/>
                    <a:gd name="T5" fmla="*/ 0 h 173"/>
                    <a:gd name="T6" fmla="*/ 72 w 172"/>
                    <a:gd name="T7" fmla="*/ 2 h 173"/>
                    <a:gd name="T8" fmla="*/ 56 w 172"/>
                    <a:gd name="T9" fmla="*/ 6 h 173"/>
                    <a:gd name="T10" fmla="*/ 40 w 172"/>
                    <a:gd name="T11" fmla="*/ 14 h 173"/>
                    <a:gd name="T12" fmla="*/ 28 w 172"/>
                    <a:gd name="T13" fmla="*/ 22 h 173"/>
                    <a:gd name="T14" fmla="*/ 16 w 172"/>
                    <a:gd name="T15" fmla="*/ 36 h 173"/>
                    <a:gd name="T16" fmla="*/ 6 w 172"/>
                    <a:gd name="T17" fmla="*/ 50 h 173"/>
                    <a:gd name="T18" fmla="*/ 0 w 172"/>
                    <a:gd name="T19" fmla="*/ 66 h 173"/>
                    <a:gd name="T20" fmla="*/ 0 w 172"/>
                    <a:gd name="T21" fmla="*/ 84 h 173"/>
                    <a:gd name="T22" fmla="*/ 0 w 172"/>
                    <a:gd name="T23" fmla="*/ 100 h 173"/>
                    <a:gd name="T24" fmla="*/ 4 w 172"/>
                    <a:gd name="T25" fmla="*/ 116 h 173"/>
                    <a:gd name="T26" fmla="*/ 12 w 172"/>
                    <a:gd name="T27" fmla="*/ 132 h 173"/>
                    <a:gd name="T28" fmla="*/ 22 w 172"/>
                    <a:gd name="T29" fmla="*/ 143 h 173"/>
                    <a:gd name="T30" fmla="*/ 34 w 172"/>
                    <a:gd name="T31" fmla="*/ 155 h 173"/>
                    <a:gd name="T32" fmla="*/ 48 w 172"/>
                    <a:gd name="T33" fmla="*/ 165 h 173"/>
                    <a:gd name="T34" fmla="*/ 64 w 172"/>
                    <a:gd name="T35" fmla="*/ 171 h 173"/>
                    <a:gd name="T36" fmla="*/ 82 w 172"/>
                    <a:gd name="T37" fmla="*/ 173 h 173"/>
                    <a:gd name="T38" fmla="*/ 98 w 172"/>
                    <a:gd name="T39" fmla="*/ 171 h 173"/>
                    <a:gd name="T40" fmla="*/ 116 w 172"/>
                    <a:gd name="T41" fmla="*/ 167 h 173"/>
                    <a:gd name="T42" fmla="*/ 130 w 172"/>
                    <a:gd name="T43" fmla="*/ 161 h 173"/>
                    <a:gd name="T44" fmla="*/ 144 w 172"/>
                    <a:gd name="T45" fmla="*/ 151 h 173"/>
                    <a:gd name="T46" fmla="*/ 156 w 172"/>
                    <a:gd name="T47" fmla="*/ 137 h 173"/>
                    <a:gd name="T48" fmla="*/ 164 w 172"/>
                    <a:gd name="T49" fmla="*/ 124 h 173"/>
                    <a:gd name="T50" fmla="*/ 170 w 172"/>
                    <a:gd name="T51" fmla="*/ 108 h 173"/>
                    <a:gd name="T52" fmla="*/ 172 w 172"/>
                    <a:gd name="T53" fmla="*/ 90 h 173"/>
                    <a:gd name="T54" fmla="*/ 170 w 172"/>
                    <a:gd name="T55" fmla="*/ 74 h 173"/>
                    <a:gd name="T56" fmla="*/ 166 w 172"/>
                    <a:gd name="T57" fmla="*/ 58 h 173"/>
                    <a:gd name="T58" fmla="*/ 160 w 172"/>
                    <a:gd name="T59" fmla="*/ 42 h 173"/>
                    <a:gd name="T60" fmla="*/ 150 w 172"/>
                    <a:gd name="T61" fmla="*/ 30 h 173"/>
                    <a:gd name="T62" fmla="*/ 136 w 172"/>
                    <a:gd name="T63" fmla="*/ 18 h 173"/>
                    <a:gd name="T64" fmla="*/ 122 w 172"/>
                    <a:gd name="T65" fmla="*/ 8 h 1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2"/>
                    <a:gd name="T100" fmla="*/ 0 h 173"/>
                    <a:gd name="T101" fmla="*/ 172 w 172"/>
                    <a:gd name="T102" fmla="*/ 173 h 1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2" h="173">
                      <a:moveTo>
                        <a:pt x="122" y="8"/>
                      </a:moveTo>
                      <a:lnTo>
                        <a:pt x="106" y="2"/>
                      </a:lnTo>
                      <a:lnTo>
                        <a:pt x="88" y="0"/>
                      </a:lnTo>
                      <a:lnTo>
                        <a:pt x="72" y="2"/>
                      </a:lnTo>
                      <a:lnTo>
                        <a:pt x="56" y="6"/>
                      </a:lnTo>
                      <a:lnTo>
                        <a:pt x="40" y="14"/>
                      </a:lnTo>
                      <a:lnTo>
                        <a:pt x="28" y="22"/>
                      </a:lnTo>
                      <a:lnTo>
                        <a:pt x="16" y="36"/>
                      </a:lnTo>
                      <a:lnTo>
                        <a:pt x="6" y="50"/>
                      </a:lnTo>
                      <a:lnTo>
                        <a:pt x="0" y="66"/>
                      </a:lnTo>
                      <a:lnTo>
                        <a:pt x="0" y="84"/>
                      </a:lnTo>
                      <a:lnTo>
                        <a:pt x="0" y="100"/>
                      </a:lnTo>
                      <a:lnTo>
                        <a:pt x="4" y="116"/>
                      </a:lnTo>
                      <a:lnTo>
                        <a:pt x="12" y="132"/>
                      </a:lnTo>
                      <a:lnTo>
                        <a:pt x="22" y="143"/>
                      </a:lnTo>
                      <a:lnTo>
                        <a:pt x="34" y="155"/>
                      </a:lnTo>
                      <a:lnTo>
                        <a:pt x="48" y="165"/>
                      </a:lnTo>
                      <a:lnTo>
                        <a:pt x="64" y="171"/>
                      </a:lnTo>
                      <a:lnTo>
                        <a:pt x="82" y="173"/>
                      </a:lnTo>
                      <a:lnTo>
                        <a:pt x="98" y="171"/>
                      </a:lnTo>
                      <a:lnTo>
                        <a:pt x="116" y="167"/>
                      </a:lnTo>
                      <a:lnTo>
                        <a:pt x="130" y="161"/>
                      </a:lnTo>
                      <a:lnTo>
                        <a:pt x="144" y="151"/>
                      </a:lnTo>
                      <a:lnTo>
                        <a:pt x="156" y="137"/>
                      </a:lnTo>
                      <a:lnTo>
                        <a:pt x="164" y="124"/>
                      </a:lnTo>
                      <a:lnTo>
                        <a:pt x="170" y="108"/>
                      </a:lnTo>
                      <a:lnTo>
                        <a:pt x="172" y="90"/>
                      </a:lnTo>
                      <a:lnTo>
                        <a:pt x="170" y="74"/>
                      </a:lnTo>
                      <a:lnTo>
                        <a:pt x="166" y="58"/>
                      </a:lnTo>
                      <a:lnTo>
                        <a:pt x="160" y="42"/>
                      </a:lnTo>
                      <a:lnTo>
                        <a:pt x="150" y="30"/>
                      </a:lnTo>
                      <a:lnTo>
                        <a:pt x="136" y="18"/>
                      </a:lnTo>
                      <a:lnTo>
                        <a:pt x="122" y="8"/>
                      </a:lnTo>
                      <a:close/>
                    </a:path>
                  </a:pathLst>
                </a:custGeom>
                <a:solidFill>
                  <a:srgbClr val="2D35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77" name="Freeform 309"/>
                <p:cNvSpPr>
                  <a:spLocks/>
                </p:cNvSpPr>
                <p:nvPr/>
              </p:nvSpPr>
              <p:spPr bwMode="auto">
                <a:xfrm>
                  <a:off x="1340" y="2747"/>
                  <a:ext cx="168" cy="167"/>
                </a:xfrm>
                <a:custGeom>
                  <a:avLst/>
                  <a:gdLst>
                    <a:gd name="T0" fmla="*/ 120 w 168"/>
                    <a:gd name="T1" fmla="*/ 8 h 167"/>
                    <a:gd name="T2" fmla="*/ 104 w 168"/>
                    <a:gd name="T3" fmla="*/ 2 h 167"/>
                    <a:gd name="T4" fmla="*/ 86 w 168"/>
                    <a:gd name="T5" fmla="*/ 0 h 167"/>
                    <a:gd name="T6" fmla="*/ 70 w 168"/>
                    <a:gd name="T7" fmla="*/ 0 h 167"/>
                    <a:gd name="T8" fmla="*/ 56 w 168"/>
                    <a:gd name="T9" fmla="*/ 4 h 167"/>
                    <a:gd name="T10" fmla="*/ 40 w 168"/>
                    <a:gd name="T11" fmla="*/ 12 h 167"/>
                    <a:gd name="T12" fmla="*/ 28 w 168"/>
                    <a:gd name="T13" fmla="*/ 22 h 167"/>
                    <a:gd name="T14" fmla="*/ 16 w 168"/>
                    <a:gd name="T15" fmla="*/ 34 h 167"/>
                    <a:gd name="T16" fmla="*/ 8 w 168"/>
                    <a:gd name="T17" fmla="*/ 48 h 167"/>
                    <a:gd name="T18" fmla="*/ 2 w 168"/>
                    <a:gd name="T19" fmla="*/ 64 h 167"/>
                    <a:gd name="T20" fmla="*/ 0 w 168"/>
                    <a:gd name="T21" fmla="*/ 82 h 167"/>
                    <a:gd name="T22" fmla="*/ 2 w 168"/>
                    <a:gd name="T23" fmla="*/ 98 h 167"/>
                    <a:gd name="T24" fmla="*/ 6 w 168"/>
                    <a:gd name="T25" fmla="*/ 114 h 167"/>
                    <a:gd name="T26" fmla="*/ 12 w 168"/>
                    <a:gd name="T27" fmla="*/ 128 h 167"/>
                    <a:gd name="T28" fmla="*/ 22 w 168"/>
                    <a:gd name="T29" fmla="*/ 139 h 167"/>
                    <a:gd name="T30" fmla="*/ 34 w 168"/>
                    <a:gd name="T31" fmla="*/ 151 h 167"/>
                    <a:gd name="T32" fmla="*/ 48 w 168"/>
                    <a:gd name="T33" fmla="*/ 159 h 167"/>
                    <a:gd name="T34" fmla="*/ 64 w 168"/>
                    <a:gd name="T35" fmla="*/ 165 h 167"/>
                    <a:gd name="T36" fmla="*/ 82 w 168"/>
                    <a:gd name="T37" fmla="*/ 167 h 167"/>
                    <a:gd name="T38" fmla="*/ 98 w 168"/>
                    <a:gd name="T39" fmla="*/ 167 h 167"/>
                    <a:gd name="T40" fmla="*/ 114 w 168"/>
                    <a:gd name="T41" fmla="*/ 163 h 167"/>
                    <a:gd name="T42" fmla="*/ 128 w 168"/>
                    <a:gd name="T43" fmla="*/ 155 h 167"/>
                    <a:gd name="T44" fmla="*/ 140 w 168"/>
                    <a:gd name="T45" fmla="*/ 145 h 167"/>
                    <a:gd name="T46" fmla="*/ 152 w 168"/>
                    <a:gd name="T47" fmla="*/ 133 h 167"/>
                    <a:gd name="T48" fmla="*/ 160 w 168"/>
                    <a:gd name="T49" fmla="*/ 120 h 167"/>
                    <a:gd name="T50" fmla="*/ 166 w 168"/>
                    <a:gd name="T51" fmla="*/ 104 h 167"/>
                    <a:gd name="T52" fmla="*/ 168 w 168"/>
                    <a:gd name="T53" fmla="*/ 86 h 167"/>
                    <a:gd name="T54" fmla="*/ 168 w 168"/>
                    <a:gd name="T55" fmla="*/ 70 h 167"/>
                    <a:gd name="T56" fmla="*/ 164 w 168"/>
                    <a:gd name="T57" fmla="*/ 56 h 167"/>
                    <a:gd name="T58" fmla="*/ 156 w 168"/>
                    <a:gd name="T59" fmla="*/ 40 h 167"/>
                    <a:gd name="T60" fmla="*/ 146 w 168"/>
                    <a:gd name="T61" fmla="*/ 28 h 167"/>
                    <a:gd name="T62" fmla="*/ 134 w 168"/>
                    <a:gd name="T63" fmla="*/ 16 h 167"/>
                    <a:gd name="T64" fmla="*/ 120 w 168"/>
                    <a:gd name="T65" fmla="*/ 8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8"/>
                    <a:gd name="T100" fmla="*/ 0 h 167"/>
                    <a:gd name="T101" fmla="*/ 168 w 168"/>
                    <a:gd name="T102" fmla="*/ 167 h 1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8" h="167">
                      <a:moveTo>
                        <a:pt x="120" y="8"/>
                      </a:moveTo>
                      <a:lnTo>
                        <a:pt x="104" y="2"/>
                      </a:lnTo>
                      <a:lnTo>
                        <a:pt x="86" y="0"/>
                      </a:lnTo>
                      <a:lnTo>
                        <a:pt x="70" y="0"/>
                      </a:lnTo>
                      <a:lnTo>
                        <a:pt x="56" y="4"/>
                      </a:lnTo>
                      <a:lnTo>
                        <a:pt x="40" y="12"/>
                      </a:lnTo>
                      <a:lnTo>
                        <a:pt x="28" y="22"/>
                      </a:lnTo>
                      <a:lnTo>
                        <a:pt x="16" y="34"/>
                      </a:lnTo>
                      <a:lnTo>
                        <a:pt x="8" y="48"/>
                      </a:lnTo>
                      <a:lnTo>
                        <a:pt x="2" y="64"/>
                      </a:lnTo>
                      <a:lnTo>
                        <a:pt x="0" y="82"/>
                      </a:lnTo>
                      <a:lnTo>
                        <a:pt x="2" y="98"/>
                      </a:lnTo>
                      <a:lnTo>
                        <a:pt x="6" y="114"/>
                      </a:lnTo>
                      <a:lnTo>
                        <a:pt x="12" y="128"/>
                      </a:lnTo>
                      <a:lnTo>
                        <a:pt x="22" y="139"/>
                      </a:lnTo>
                      <a:lnTo>
                        <a:pt x="34" y="151"/>
                      </a:lnTo>
                      <a:lnTo>
                        <a:pt x="48" y="159"/>
                      </a:lnTo>
                      <a:lnTo>
                        <a:pt x="64" y="165"/>
                      </a:lnTo>
                      <a:lnTo>
                        <a:pt x="82" y="167"/>
                      </a:lnTo>
                      <a:lnTo>
                        <a:pt x="98" y="167"/>
                      </a:lnTo>
                      <a:lnTo>
                        <a:pt x="114" y="163"/>
                      </a:lnTo>
                      <a:lnTo>
                        <a:pt x="128" y="155"/>
                      </a:lnTo>
                      <a:lnTo>
                        <a:pt x="140" y="145"/>
                      </a:lnTo>
                      <a:lnTo>
                        <a:pt x="152" y="133"/>
                      </a:lnTo>
                      <a:lnTo>
                        <a:pt x="160" y="120"/>
                      </a:lnTo>
                      <a:lnTo>
                        <a:pt x="166" y="104"/>
                      </a:lnTo>
                      <a:lnTo>
                        <a:pt x="168" y="86"/>
                      </a:lnTo>
                      <a:lnTo>
                        <a:pt x="168" y="70"/>
                      </a:lnTo>
                      <a:lnTo>
                        <a:pt x="164" y="56"/>
                      </a:lnTo>
                      <a:lnTo>
                        <a:pt x="156" y="40"/>
                      </a:lnTo>
                      <a:lnTo>
                        <a:pt x="146" y="28"/>
                      </a:lnTo>
                      <a:lnTo>
                        <a:pt x="134" y="16"/>
                      </a:lnTo>
                      <a:lnTo>
                        <a:pt x="120" y="8"/>
                      </a:lnTo>
                      <a:close/>
                    </a:path>
                  </a:pathLst>
                </a:custGeom>
                <a:solidFill>
                  <a:srgbClr val="333B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78" name="Freeform 310"/>
                <p:cNvSpPr>
                  <a:spLocks/>
                </p:cNvSpPr>
                <p:nvPr/>
              </p:nvSpPr>
              <p:spPr bwMode="auto">
                <a:xfrm>
                  <a:off x="1344" y="2751"/>
                  <a:ext cx="162" cy="161"/>
                </a:xfrm>
                <a:custGeom>
                  <a:avLst/>
                  <a:gdLst>
                    <a:gd name="T0" fmla="*/ 114 w 162"/>
                    <a:gd name="T1" fmla="*/ 8 h 161"/>
                    <a:gd name="T2" fmla="*/ 98 w 162"/>
                    <a:gd name="T3" fmla="*/ 2 h 161"/>
                    <a:gd name="T4" fmla="*/ 84 w 162"/>
                    <a:gd name="T5" fmla="*/ 0 h 161"/>
                    <a:gd name="T6" fmla="*/ 68 w 162"/>
                    <a:gd name="T7" fmla="*/ 0 h 161"/>
                    <a:gd name="T8" fmla="*/ 54 w 162"/>
                    <a:gd name="T9" fmla="*/ 4 h 161"/>
                    <a:gd name="T10" fmla="*/ 40 w 162"/>
                    <a:gd name="T11" fmla="*/ 12 h 161"/>
                    <a:gd name="T12" fmla="*/ 28 w 162"/>
                    <a:gd name="T13" fmla="*/ 22 h 161"/>
                    <a:gd name="T14" fmla="*/ 16 w 162"/>
                    <a:gd name="T15" fmla="*/ 34 h 161"/>
                    <a:gd name="T16" fmla="*/ 8 w 162"/>
                    <a:gd name="T17" fmla="*/ 48 h 161"/>
                    <a:gd name="T18" fmla="*/ 2 w 162"/>
                    <a:gd name="T19" fmla="*/ 64 h 161"/>
                    <a:gd name="T20" fmla="*/ 0 w 162"/>
                    <a:gd name="T21" fmla="*/ 78 h 161"/>
                    <a:gd name="T22" fmla="*/ 2 w 162"/>
                    <a:gd name="T23" fmla="*/ 94 h 161"/>
                    <a:gd name="T24" fmla="*/ 6 w 162"/>
                    <a:gd name="T25" fmla="*/ 108 h 161"/>
                    <a:gd name="T26" fmla="*/ 12 w 162"/>
                    <a:gd name="T27" fmla="*/ 122 h 161"/>
                    <a:gd name="T28" fmla="*/ 22 w 162"/>
                    <a:gd name="T29" fmla="*/ 133 h 161"/>
                    <a:gd name="T30" fmla="*/ 34 w 162"/>
                    <a:gd name="T31" fmla="*/ 145 h 161"/>
                    <a:gd name="T32" fmla="*/ 48 w 162"/>
                    <a:gd name="T33" fmla="*/ 153 h 161"/>
                    <a:gd name="T34" fmla="*/ 64 w 162"/>
                    <a:gd name="T35" fmla="*/ 159 h 161"/>
                    <a:gd name="T36" fmla="*/ 78 w 162"/>
                    <a:gd name="T37" fmla="*/ 161 h 161"/>
                    <a:gd name="T38" fmla="*/ 94 w 162"/>
                    <a:gd name="T39" fmla="*/ 161 h 161"/>
                    <a:gd name="T40" fmla="*/ 110 w 162"/>
                    <a:gd name="T41" fmla="*/ 157 h 161"/>
                    <a:gd name="T42" fmla="*/ 124 w 162"/>
                    <a:gd name="T43" fmla="*/ 149 h 161"/>
                    <a:gd name="T44" fmla="*/ 136 w 162"/>
                    <a:gd name="T45" fmla="*/ 139 h 161"/>
                    <a:gd name="T46" fmla="*/ 146 w 162"/>
                    <a:gd name="T47" fmla="*/ 127 h 161"/>
                    <a:gd name="T48" fmla="*/ 154 w 162"/>
                    <a:gd name="T49" fmla="*/ 114 h 161"/>
                    <a:gd name="T50" fmla="*/ 160 w 162"/>
                    <a:gd name="T51" fmla="*/ 98 h 161"/>
                    <a:gd name="T52" fmla="*/ 162 w 162"/>
                    <a:gd name="T53" fmla="*/ 84 h 161"/>
                    <a:gd name="T54" fmla="*/ 162 w 162"/>
                    <a:gd name="T55" fmla="*/ 68 h 161"/>
                    <a:gd name="T56" fmla="*/ 158 w 162"/>
                    <a:gd name="T57" fmla="*/ 54 h 161"/>
                    <a:gd name="T58" fmla="*/ 150 w 162"/>
                    <a:gd name="T59" fmla="*/ 40 h 161"/>
                    <a:gd name="T60" fmla="*/ 140 w 162"/>
                    <a:gd name="T61" fmla="*/ 28 h 161"/>
                    <a:gd name="T62" fmla="*/ 128 w 162"/>
                    <a:gd name="T63" fmla="*/ 16 h 161"/>
                    <a:gd name="T64" fmla="*/ 114 w 162"/>
                    <a:gd name="T65" fmla="*/ 8 h 1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61"/>
                    <a:gd name="T101" fmla="*/ 162 w 162"/>
                    <a:gd name="T102" fmla="*/ 161 h 1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61">
                      <a:moveTo>
                        <a:pt x="114" y="8"/>
                      </a:moveTo>
                      <a:lnTo>
                        <a:pt x="98" y="2"/>
                      </a:lnTo>
                      <a:lnTo>
                        <a:pt x="84" y="0"/>
                      </a:lnTo>
                      <a:lnTo>
                        <a:pt x="68" y="0"/>
                      </a:lnTo>
                      <a:lnTo>
                        <a:pt x="54" y="4"/>
                      </a:lnTo>
                      <a:lnTo>
                        <a:pt x="40" y="12"/>
                      </a:lnTo>
                      <a:lnTo>
                        <a:pt x="28" y="22"/>
                      </a:lnTo>
                      <a:lnTo>
                        <a:pt x="16" y="34"/>
                      </a:lnTo>
                      <a:lnTo>
                        <a:pt x="8" y="48"/>
                      </a:lnTo>
                      <a:lnTo>
                        <a:pt x="2" y="64"/>
                      </a:lnTo>
                      <a:lnTo>
                        <a:pt x="0" y="78"/>
                      </a:lnTo>
                      <a:lnTo>
                        <a:pt x="2" y="94"/>
                      </a:lnTo>
                      <a:lnTo>
                        <a:pt x="6" y="108"/>
                      </a:lnTo>
                      <a:lnTo>
                        <a:pt x="12" y="122"/>
                      </a:lnTo>
                      <a:lnTo>
                        <a:pt x="22" y="133"/>
                      </a:lnTo>
                      <a:lnTo>
                        <a:pt x="34" y="145"/>
                      </a:lnTo>
                      <a:lnTo>
                        <a:pt x="48" y="153"/>
                      </a:lnTo>
                      <a:lnTo>
                        <a:pt x="64" y="159"/>
                      </a:lnTo>
                      <a:lnTo>
                        <a:pt x="78" y="161"/>
                      </a:lnTo>
                      <a:lnTo>
                        <a:pt x="94" y="161"/>
                      </a:lnTo>
                      <a:lnTo>
                        <a:pt x="110" y="157"/>
                      </a:lnTo>
                      <a:lnTo>
                        <a:pt x="124" y="149"/>
                      </a:lnTo>
                      <a:lnTo>
                        <a:pt x="136" y="139"/>
                      </a:lnTo>
                      <a:lnTo>
                        <a:pt x="146" y="127"/>
                      </a:lnTo>
                      <a:lnTo>
                        <a:pt x="154" y="114"/>
                      </a:lnTo>
                      <a:lnTo>
                        <a:pt x="160" y="98"/>
                      </a:lnTo>
                      <a:lnTo>
                        <a:pt x="162" y="84"/>
                      </a:lnTo>
                      <a:lnTo>
                        <a:pt x="162" y="68"/>
                      </a:lnTo>
                      <a:lnTo>
                        <a:pt x="158" y="54"/>
                      </a:lnTo>
                      <a:lnTo>
                        <a:pt x="150" y="40"/>
                      </a:lnTo>
                      <a:lnTo>
                        <a:pt x="140" y="28"/>
                      </a:lnTo>
                      <a:lnTo>
                        <a:pt x="128" y="16"/>
                      </a:lnTo>
                      <a:lnTo>
                        <a:pt x="114" y="8"/>
                      </a:lnTo>
                      <a:close/>
                    </a:path>
                  </a:pathLst>
                </a:custGeom>
                <a:solidFill>
                  <a:srgbClr val="3941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79" name="Freeform 311"/>
                <p:cNvSpPr>
                  <a:spLocks/>
                </p:cNvSpPr>
                <p:nvPr/>
              </p:nvSpPr>
              <p:spPr bwMode="auto">
                <a:xfrm>
                  <a:off x="1348" y="2755"/>
                  <a:ext cx="154" cy="153"/>
                </a:xfrm>
                <a:custGeom>
                  <a:avLst/>
                  <a:gdLst>
                    <a:gd name="T0" fmla="*/ 110 w 154"/>
                    <a:gd name="T1" fmla="*/ 8 h 153"/>
                    <a:gd name="T2" fmla="*/ 94 w 154"/>
                    <a:gd name="T3" fmla="*/ 2 h 153"/>
                    <a:gd name="T4" fmla="*/ 80 w 154"/>
                    <a:gd name="T5" fmla="*/ 0 h 153"/>
                    <a:gd name="T6" fmla="*/ 64 w 154"/>
                    <a:gd name="T7" fmla="*/ 0 h 153"/>
                    <a:gd name="T8" fmla="*/ 50 w 154"/>
                    <a:gd name="T9" fmla="*/ 4 h 153"/>
                    <a:gd name="T10" fmla="*/ 38 w 154"/>
                    <a:gd name="T11" fmla="*/ 10 h 153"/>
                    <a:gd name="T12" fmla="*/ 26 w 154"/>
                    <a:gd name="T13" fmla="*/ 20 h 153"/>
                    <a:gd name="T14" fmla="*/ 16 w 154"/>
                    <a:gd name="T15" fmla="*/ 30 h 153"/>
                    <a:gd name="T16" fmla="*/ 8 w 154"/>
                    <a:gd name="T17" fmla="*/ 44 h 153"/>
                    <a:gd name="T18" fmla="*/ 2 w 154"/>
                    <a:gd name="T19" fmla="*/ 60 h 153"/>
                    <a:gd name="T20" fmla="*/ 0 w 154"/>
                    <a:gd name="T21" fmla="*/ 74 h 153"/>
                    <a:gd name="T22" fmla="*/ 2 w 154"/>
                    <a:gd name="T23" fmla="*/ 90 h 153"/>
                    <a:gd name="T24" fmla="*/ 6 w 154"/>
                    <a:gd name="T25" fmla="*/ 104 h 153"/>
                    <a:gd name="T26" fmla="*/ 12 w 154"/>
                    <a:gd name="T27" fmla="*/ 116 h 153"/>
                    <a:gd name="T28" fmla="*/ 20 w 154"/>
                    <a:gd name="T29" fmla="*/ 127 h 153"/>
                    <a:gd name="T30" fmla="*/ 30 w 154"/>
                    <a:gd name="T31" fmla="*/ 137 h 153"/>
                    <a:gd name="T32" fmla="*/ 44 w 154"/>
                    <a:gd name="T33" fmla="*/ 145 h 153"/>
                    <a:gd name="T34" fmla="*/ 60 w 154"/>
                    <a:gd name="T35" fmla="*/ 151 h 153"/>
                    <a:gd name="T36" fmla="*/ 74 w 154"/>
                    <a:gd name="T37" fmla="*/ 153 h 153"/>
                    <a:gd name="T38" fmla="*/ 90 w 154"/>
                    <a:gd name="T39" fmla="*/ 153 h 153"/>
                    <a:gd name="T40" fmla="*/ 104 w 154"/>
                    <a:gd name="T41" fmla="*/ 149 h 153"/>
                    <a:gd name="T42" fmla="*/ 118 w 154"/>
                    <a:gd name="T43" fmla="*/ 143 h 153"/>
                    <a:gd name="T44" fmla="*/ 130 w 154"/>
                    <a:gd name="T45" fmla="*/ 133 h 153"/>
                    <a:gd name="T46" fmla="*/ 138 w 154"/>
                    <a:gd name="T47" fmla="*/ 123 h 153"/>
                    <a:gd name="T48" fmla="*/ 146 w 154"/>
                    <a:gd name="T49" fmla="*/ 110 h 153"/>
                    <a:gd name="T50" fmla="*/ 152 w 154"/>
                    <a:gd name="T51" fmla="*/ 94 h 153"/>
                    <a:gd name="T52" fmla="*/ 154 w 154"/>
                    <a:gd name="T53" fmla="*/ 80 h 153"/>
                    <a:gd name="T54" fmla="*/ 154 w 154"/>
                    <a:gd name="T55" fmla="*/ 64 h 153"/>
                    <a:gd name="T56" fmla="*/ 150 w 154"/>
                    <a:gd name="T57" fmla="*/ 50 h 153"/>
                    <a:gd name="T58" fmla="*/ 144 w 154"/>
                    <a:gd name="T59" fmla="*/ 38 h 153"/>
                    <a:gd name="T60" fmla="*/ 134 w 154"/>
                    <a:gd name="T61" fmla="*/ 26 h 153"/>
                    <a:gd name="T62" fmla="*/ 124 w 154"/>
                    <a:gd name="T63" fmla="*/ 16 h 153"/>
                    <a:gd name="T64" fmla="*/ 110 w 154"/>
                    <a:gd name="T65" fmla="*/ 8 h 1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4"/>
                    <a:gd name="T100" fmla="*/ 0 h 153"/>
                    <a:gd name="T101" fmla="*/ 154 w 154"/>
                    <a:gd name="T102" fmla="*/ 153 h 1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4" h="153">
                      <a:moveTo>
                        <a:pt x="110" y="8"/>
                      </a:moveTo>
                      <a:lnTo>
                        <a:pt x="94" y="2"/>
                      </a:lnTo>
                      <a:lnTo>
                        <a:pt x="80" y="0"/>
                      </a:lnTo>
                      <a:lnTo>
                        <a:pt x="64" y="0"/>
                      </a:lnTo>
                      <a:lnTo>
                        <a:pt x="50" y="4"/>
                      </a:lnTo>
                      <a:lnTo>
                        <a:pt x="38" y="10"/>
                      </a:lnTo>
                      <a:lnTo>
                        <a:pt x="26" y="20"/>
                      </a:lnTo>
                      <a:lnTo>
                        <a:pt x="16" y="30"/>
                      </a:lnTo>
                      <a:lnTo>
                        <a:pt x="8" y="44"/>
                      </a:lnTo>
                      <a:lnTo>
                        <a:pt x="2" y="60"/>
                      </a:lnTo>
                      <a:lnTo>
                        <a:pt x="0" y="74"/>
                      </a:lnTo>
                      <a:lnTo>
                        <a:pt x="2" y="90"/>
                      </a:lnTo>
                      <a:lnTo>
                        <a:pt x="6" y="104"/>
                      </a:lnTo>
                      <a:lnTo>
                        <a:pt x="12" y="116"/>
                      </a:lnTo>
                      <a:lnTo>
                        <a:pt x="20" y="127"/>
                      </a:lnTo>
                      <a:lnTo>
                        <a:pt x="30" y="137"/>
                      </a:lnTo>
                      <a:lnTo>
                        <a:pt x="44" y="145"/>
                      </a:lnTo>
                      <a:lnTo>
                        <a:pt x="60" y="151"/>
                      </a:lnTo>
                      <a:lnTo>
                        <a:pt x="74" y="153"/>
                      </a:lnTo>
                      <a:lnTo>
                        <a:pt x="90" y="153"/>
                      </a:lnTo>
                      <a:lnTo>
                        <a:pt x="104" y="149"/>
                      </a:lnTo>
                      <a:lnTo>
                        <a:pt x="118" y="143"/>
                      </a:lnTo>
                      <a:lnTo>
                        <a:pt x="130" y="133"/>
                      </a:lnTo>
                      <a:lnTo>
                        <a:pt x="138" y="123"/>
                      </a:lnTo>
                      <a:lnTo>
                        <a:pt x="146" y="110"/>
                      </a:lnTo>
                      <a:lnTo>
                        <a:pt x="152" y="94"/>
                      </a:lnTo>
                      <a:lnTo>
                        <a:pt x="154" y="80"/>
                      </a:lnTo>
                      <a:lnTo>
                        <a:pt x="154" y="64"/>
                      </a:lnTo>
                      <a:lnTo>
                        <a:pt x="150" y="50"/>
                      </a:lnTo>
                      <a:lnTo>
                        <a:pt x="144" y="38"/>
                      </a:lnTo>
                      <a:lnTo>
                        <a:pt x="134" y="26"/>
                      </a:lnTo>
                      <a:lnTo>
                        <a:pt x="124" y="16"/>
                      </a:lnTo>
                      <a:lnTo>
                        <a:pt x="110" y="8"/>
                      </a:lnTo>
                      <a:close/>
                    </a:path>
                  </a:pathLst>
                </a:custGeom>
                <a:solidFill>
                  <a:srgbClr val="4048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80" name="Freeform 312"/>
                <p:cNvSpPr>
                  <a:spLocks/>
                </p:cNvSpPr>
                <p:nvPr/>
              </p:nvSpPr>
              <p:spPr bwMode="auto">
                <a:xfrm>
                  <a:off x="1350" y="2757"/>
                  <a:ext cx="148" cy="147"/>
                </a:xfrm>
                <a:custGeom>
                  <a:avLst/>
                  <a:gdLst>
                    <a:gd name="T0" fmla="*/ 104 w 148"/>
                    <a:gd name="T1" fmla="*/ 8 h 147"/>
                    <a:gd name="T2" fmla="*/ 90 w 148"/>
                    <a:gd name="T3" fmla="*/ 2 h 147"/>
                    <a:gd name="T4" fmla="*/ 76 w 148"/>
                    <a:gd name="T5" fmla="*/ 0 h 147"/>
                    <a:gd name="T6" fmla="*/ 62 w 148"/>
                    <a:gd name="T7" fmla="*/ 2 h 147"/>
                    <a:gd name="T8" fmla="*/ 50 w 148"/>
                    <a:gd name="T9" fmla="*/ 6 h 147"/>
                    <a:gd name="T10" fmla="*/ 36 w 148"/>
                    <a:gd name="T11" fmla="*/ 12 h 147"/>
                    <a:gd name="T12" fmla="*/ 26 w 148"/>
                    <a:gd name="T13" fmla="*/ 20 h 147"/>
                    <a:gd name="T14" fmla="*/ 16 w 148"/>
                    <a:gd name="T15" fmla="*/ 30 h 147"/>
                    <a:gd name="T16" fmla="*/ 8 w 148"/>
                    <a:gd name="T17" fmla="*/ 44 h 147"/>
                    <a:gd name="T18" fmla="*/ 2 w 148"/>
                    <a:gd name="T19" fmla="*/ 58 h 147"/>
                    <a:gd name="T20" fmla="*/ 0 w 148"/>
                    <a:gd name="T21" fmla="*/ 72 h 147"/>
                    <a:gd name="T22" fmla="*/ 2 w 148"/>
                    <a:gd name="T23" fmla="*/ 86 h 147"/>
                    <a:gd name="T24" fmla="*/ 6 w 148"/>
                    <a:gd name="T25" fmla="*/ 98 h 147"/>
                    <a:gd name="T26" fmla="*/ 12 w 148"/>
                    <a:gd name="T27" fmla="*/ 112 h 147"/>
                    <a:gd name="T28" fmla="*/ 20 w 148"/>
                    <a:gd name="T29" fmla="*/ 121 h 147"/>
                    <a:gd name="T30" fmla="*/ 30 w 148"/>
                    <a:gd name="T31" fmla="*/ 131 h 147"/>
                    <a:gd name="T32" fmla="*/ 44 w 148"/>
                    <a:gd name="T33" fmla="*/ 139 h 147"/>
                    <a:gd name="T34" fmla="*/ 58 w 148"/>
                    <a:gd name="T35" fmla="*/ 145 h 147"/>
                    <a:gd name="T36" fmla="*/ 72 w 148"/>
                    <a:gd name="T37" fmla="*/ 147 h 147"/>
                    <a:gd name="T38" fmla="*/ 86 w 148"/>
                    <a:gd name="T39" fmla="*/ 145 h 147"/>
                    <a:gd name="T40" fmla="*/ 100 w 148"/>
                    <a:gd name="T41" fmla="*/ 143 h 147"/>
                    <a:gd name="T42" fmla="*/ 112 w 148"/>
                    <a:gd name="T43" fmla="*/ 135 h 147"/>
                    <a:gd name="T44" fmla="*/ 124 w 148"/>
                    <a:gd name="T45" fmla="*/ 127 h 147"/>
                    <a:gd name="T46" fmla="*/ 132 w 148"/>
                    <a:gd name="T47" fmla="*/ 118 h 147"/>
                    <a:gd name="T48" fmla="*/ 140 w 148"/>
                    <a:gd name="T49" fmla="*/ 104 h 147"/>
                    <a:gd name="T50" fmla="*/ 146 w 148"/>
                    <a:gd name="T51" fmla="*/ 90 h 147"/>
                    <a:gd name="T52" fmla="*/ 148 w 148"/>
                    <a:gd name="T53" fmla="*/ 76 h 147"/>
                    <a:gd name="T54" fmla="*/ 146 w 148"/>
                    <a:gd name="T55" fmla="*/ 62 h 147"/>
                    <a:gd name="T56" fmla="*/ 144 w 148"/>
                    <a:gd name="T57" fmla="*/ 50 h 147"/>
                    <a:gd name="T58" fmla="*/ 136 w 148"/>
                    <a:gd name="T59" fmla="*/ 36 h 147"/>
                    <a:gd name="T60" fmla="*/ 128 w 148"/>
                    <a:gd name="T61" fmla="*/ 26 h 147"/>
                    <a:gd name="T62" fmla="*/ 118 w 148"/>
                    <a:gd name="T63" fmla="*/ 16 h 147"/>
                    <a:gd name="T64" fmla="*/ 104 w 148"/>
                    <a:gd name="T65" fmla="*/ 8 h 1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8"/>
                    <a:gd name="T100" fmla="*/ 0 h 147"/>
                    <a:gd name="T101" fmla="*/ 148 w 148"/>
                    <a:gd name="T102" fmla="*/ 147 h 1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8" h="147">
                      <a:moveTo>
                        <a:pt x="104" y="8"/>
                      </a:moveTo>
                      <a:lnTo>
                        <a:pt x="90" y="2"/>
                      </a:lnTo>
                      <a:lnTo>
                        <a:pt x="76" y="0"/>
                      </a:lnTo>
                      <a:lnTo>
                        <a:pt x="62" y="2"/>
                      </a:lnTo>
                      <a:lnTo>
                        <a:pt x="50" y="6"/>
                      </a:lnTo>
                      <a:lnTo>
                        <a:pt x="36" y="12"/>
                      </a:lnTo>
                      <a:lnTo>
                        <a:pt x="26" y="20"/>
                      </a:lnTo>
                      <a:lnTo>
                        <a:pt x="16" y="30"/>
                      </a:lnTo>
                      <a:lnTo>
                        <a:pt x="8" y="44"/>
                      </a:lnTo>
                      <a:lnTo>
                        <a:pt x="2" y="58"/>
                      </a:lnTo>
                      <a:lnTo>
                        <a:pt x="0" y="72"/>
                      </a:lnTo>
                      <a:lnTo>
                        <a:pt x="2" y="86"/>
                      </a:lnTo>
                      <a:lnTo>
                        <a:pt x="6" y="98"/>
                      </a:lnTo>
                      <a:lnTo>
                        <a:pt x="12" y="112"/>
                      </a:lnTo>
                      <a:lnTo>
                        <a:pt x="20" y="121"/>
                      </a:lnTo>
                      <a:lnTo>
                        <a:pt x="30" y="131"/>
                      </a:lnTo>
                      <a:lnTo>
                        <a:pt x="44" y="139"/>
                      </a:lnTo>
                      <a:lnTo>
                        <a:pt x="58" y="145"/>
                      </a:lnTo>
                      <a:lnTo>
                        <a:pt x="72" y="147"/>
                      </a:lnTo>
                      <a:lnTo>
                        <a:pt x="86" y="145"/>
                      </a:lnTo>
                      <a:lnTo>
                        <a:pt x="100" y="143"/>
                      </a:lnTo>
                      <a:lnTo>
                        <a:pt x="112" y="135"/>
                      </a:lnTo>
                      <a:lnTo>
                        <a:pt x="124" y="127"/>
                      </a:lnTo>
                      <a:lnTo>
                        <a:pt x="132" y="118"/>
                      </a:lnTo>
                      <a:lnTo>
                        <a:pt x="140" y="104"/>
                      </a:lnTo>
                      <a:lnTo>
                        <a:pt x="146" y="90"/>
                      </a:lnTo>
                      <a:lnTo>
                        <a:pt x="148" y="76"/>
                      </a:lnTo>
                      <a:lnTo>
                        <a:pt x="146" y="62"/>
                      </a:lnTo>
                      <a:lnTo>
                        <a:pt x="144" y="50"/>
                      </a:lnTo>
                      <a:lnTo>
                        <a:pt x="136" y="36"/>
                      </a:lnTo>
                      <a:lnTo>
                        <a:pt x="128" y="26"/>
                      </a:lnTo>
                      <a:lnTo>
                        <a:pt x="118" y="16"/>
                      </a:lnTo>
                      <a:lnTo>
                        <a:pt x="104" y="8"/>
                      </a:lnTo>
                      <a:close/>
                    </a:path>
                  </a:pathLst>
                </a:custGeom>
                <a:solidFill>
                  <a:srgbClr val="464E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81" name="Freeform 313"/>
                <p:cNvSpPr>
                  <a:spLocks/>
                </p:cNvSpPr>
                <p:nvPr/>
              </p:nvSpPr>
              <p:spPr bwMode="auto">
                <a:xfrm>
                  <a:off x="1354" y="2761"/>
                  <a:ext cx="142" cy="141"/>
                </a:xfrm>
                <a:custGeom>
                  <a:avLst/>
                  <a:gdLst>
                    <a:gd name="T0" fmla="*/ 100 w 142"/>
                    <a:gd name="T1" fmla="*/ 6 h 141"/>
                    <a:gd name="T2" fmla="*/ 88 w 142"/>
                    <a:gd name="T3" fmla="*/ 2 h 141"/>
                    <a:gd name="T4" fmla="*/ 74 w 142"/>
                    <a:gd name="T5" fmla="*/ 0 h 141"/>
                    <a:gd name="T6" fmla="*/ 60 w 142"/>
                    <a:gd name="T7" fmla="*/ 0 h 141"/>
                    <a:gd name="T8" fmla="*/ 48 w 142"/>
                    <a:gd name="T9" fmla="*/ 4 h 141"/>
                    <a:gd name="T10" fmla="*/ 34 w 142"/>
                    <a:gd name="T11" fmla="*/ 10 h 141"/>
                    <a:gd name="T12" fmla="*/ 24 w 142"/>
                    <a:gd name="T13" fmla="*/ 20 h 141"/>
                    <a:gd name="T14" fmla="*/ 14 w 142"/>
                    <a:gd name="T15" fmla="*/ 30 h 141"/>
                    <a:gd name="T16" fmla="*/ 6 w 142"/>
                    <a:gd name="T17" fmla="*/ 42 h 141"/>
                    <a:gd name="T18" fmla="*/ 2 w 142"/>
                    <a:gd name="T19" fmla="*/ 56 h 141"/>
                    <a:gd name="T20" fmla="*/ 0 w 142"/>
                    <a:gd name="T21" fmla="*/ 68 h 141"/>
                    <a:gd name="T22" fmla="*/ 2 w 142"/>
                    <a:gd name="T23" fmla="*/ 82 h 141"/>
                    <a:gd name="T24" fmla="*/ 6 w 142"/>
                    <a:gd name="T25" fmla="*/ 96 h 141"/>
                    <a:gd name="T26" fmla="*/ 12 w 142"/>
                    <a:gd name="T27" fmla="*/ 108 h 141"/>
                    <a:gd name="T28" fmla="*/ 20 w 142"/>
                    <a:gd name="T29" fmla="*/ 117 h 141"/>
                    <a:gd name="T30" fmla="*/ 30 w 142"/>
                    <a:gd name="T31" fmla="*/ 127 h 141"/>
                    <a:gd name="T32" fmla="*/ 42 w 142"/>
                    <a:gd name="T33" fmla="*/ 135 h 141"/>
                    <a:gd name="T34" fmla="*/ 56 w 142"/>
                    <a:gd name="T35" fmla="*/ 139 h 141"/>
                    <a:gd name="T36" fmla="*/ 68 w 142"/>
                    <a:gd name="T37" fmla="*/ 141 h 141"/>
                    <a:gd name="T38" fmla="*/ 82 w 142"/>
                    <a:gd name="T39" fmla="*/ 141 h 141"/>
                    <a:gd name="T40" fmla="*/ 96 w 142"/>
                    <a:gd name="T41" fmla="*/ 137 h 141"/>
                    <a:gd name="T42" fmla="*/ 108 w 142"/>
                    <a:gd name="T43" fmla="*/ 131 h 141"/>
                    <a:gd name="T44" fmla="*/ 120 w 142"/>
                    <a:gd name="T45" fmla="*/ 123 h 141"/>
                    <a:gd name="T46" fmla="*/ 128 w 142"/>
                    <a:gd name="T47" fmla="*/ 112 h 141"/>
                    <a:gd name="T48" fmla="*/ 136 w 142"/>
                    <a:gd name="T49" fmla="*/ 100 h 141"/>
                    <a:gd name="T50" fmla="*/ 140 w 142"/>
                    <a:gd name="T51" fmla="*/ 88 h 141"/>
                    <a:gd name="T52" fmla="*/ 142 w 142"/>
                    <a:gd name="T53" fmla="*/ 74 h 141"/>
                    <a:gd name="T54" fmla="*/ 142 w 142"/>
                    <a:gd name="T55" fmla="*/ 60 h 141"/>
                    <a:gd name="T56" fmla="*/ 138 w 142"/>
                    <a:gd name="T57" fmla="*/ 48 h 141"/>
                    <a:gd name="T58" fmla="*/ 132 w 142"/>
                    <a:gd name="T59" fmla="*/ 34 h 141"/>
                    <a:gd name="T60" fmla="*/ 124 w 142"/>
                    <a:gd name="T61" fmla="*/ 24 h 141"/>
                    <a:gd name="T62" fmla="*/ 112 w 142"/>
                    <a:gd name="T63" fmla="*/ 14 h 141"/>
                    <a:gd name="T64" fmla="*/ 100 w 142"/>
                    <a:gd name="T65" fmla="*/ 6 h 1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2"/>
                    <a:gd name="T100" fmla="*/ 0 h 141"/>
                    <a:gd name="T101" fmla="*/ 142 w 142"/>
                    <a:gd name="T102" fmla="*/ 141 h 14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2" h="141">
                      <a:moveTo>
                        <a:pt x="100" y="6"/>
                      </a:moveTo>
                      <a:lnTo>
                        <a:pt x="88" y="2"/>
                      </a:lnTo>
                      <a:lnTo>
                        <a:pt x="74" y="0"/>
                      </a:lnTo>
                      <a:lnTo>
                        <a:pt x="60" y="0"/>
                      </a:lnTo>
                      <a:lnTo>
                        <a:pt x="48" y="4"/>
                      </a:lnTo>
                      <a:lnTo>
                        <a:pt x="34" y="10"/>
                      </a:lnTo>
                      <a:lnTo>
                        <a:pt x="24" y="20"/>
                      </a:lnTo>
                      <a:lnTo>
                        <a:pt x="14" y="30"/>
                      </a:lnTo>
                      <a:lnTo>
                        <a:pt x="6" y="42"/>
                      </a:lnTo>
                      <a:lnTo>
                        <a:pt x="2" y="56"/>
                      </a:lnTo>
                      <a:lnTo>
                        <a:pt x="0" y="68"/>
                      </a:lnTo>
                      <a:lnTo>
                        <a:pt x="2" y="82"/>
                      </a:lnTo>
                      <a:lnTo>
                        <a:pt x="6" y="96"/>
                      </a:lnTo>
                      <a:lnTo>
                        <a:pt x="12" y="108"/>
                      </a:lnTo>
                      <a:lnTo>
                        <a:pt x="20" y="117"/>
                      </a:lnTo>
                      <a:lnTo>
                        <a:pt x="30" y="127"/>
                      </a:lnTo>
                      <a:lnTo>
                        <a:pt x="42" y="135"/>
                      </a:lnTo>
                      <a:lnTo>
                        <a:pt x="56" y="139"/>
                      </a:lnTo>
                      <a:lnTo>
                        <a:pt x="68" y="141"/>
                      </a:lnTo>
                      <a:lnTo>
                        <a:pt x="82" y="141"/>
                      </a:lnTo>
                      <a:lnTo>
                        <a:pt x="96" y="137"/>
                      </a:lnTo>
                      <a:lnTo>
                        <a:pt x="108" y="131"/>
                      </a:lnTo>
                      <a:lnTo>
                        <a:pt x="120" y="123"/>
                      </a:lnTo>
                      <a:lnTo>
                        <a:pt x="128" y="112"/>
                      </a:lnTo>
                      <a:lnTo>
                        <a:pt x="136" y="100"/>
                      </a:lnTo>
                      <a:lnTo>
                        <a:pt x="140" y="88"/>
                      </a:lnTo>
                      <a:lnTo>
                        <a:pt x="142" y="74"/>
                      </a:lnTo>
                      <a:lnTo>
                        <a:pt x="142" y="60"/>
                      </a:lnTo>
                      <a:lnTo>
                        <a:pt x="138" y="48"/>
                      </a:lnTo>
                      <a:lnTo>
                        <a:pt x="132" y="34"/>
                      </a:lnTo>
                      <a:lnTo>
                        <a:pt x="124" y="24"/>
                      </a:lnTo>
                      <a:lnTo>
                        <a:pt x="112" y="14"/>
                      </a:lnTo>
                      <a:lnTo>
                        <a:pt x="100" y="6"/>
                      </a:lnTo>
                      <a:close/>
                    </a:path>
                  </a:pathLst>
                </a:custGeom>
                <a:solidFill>
                  <a:srgbClr val="4D5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82" name="Freeform 314"/>
                <p:cNvSpPr>
                  <a:spLocks/>
                </p:cNvSpPr>
                <p:nvPr/>
              </p:nvSpPr>
              <p:spPr bwMode="auto">
                <a:xfrm>
                  <a:off x="1358" y="2765"/>
                  <a:ext cx="134" cy="133"/>
                </a:xfrm>
                <a:custGeom>
                  <a:avLst/>
                  <a:gdLst>
                    <a:gd name="T0" fmla="*/ 96 w 134"/>
                    <a:gd name="T1" fmla="*/ 6 h 133"/>
                    <a:gd name="T2" fmla="*/ 84 w 134"/>
                    <a:gd name="T3" fmla="*/ 2 h 133"/>
                    <a:gd name="T4" fmla="*/ 70 w 134"/>
                    <a:gd name="T5" fmla="*/ 0 h 133"/>
                    <a:gd name="T6" fmla="*/ 56 w 134"/>
                    <a:gd name="T7" fmla="*/ 0 h 133"/>
                    <a:gd name="T8" fmla="*/ 44 w 134"/>
                    <a:gd name="T9" fmla="*/ 4 h 133"/>
                    <a:gd name="T10" fmla="*/ 32 w 134"/>
                    <a:gd name="T11" fmla="*/ 10 h 133"/>
                    <a:gd name="T12" fmla="*/ 22 w 134"/>
                    <a:gd name="T13" fmla="*/ 18 h 133"/>
                    <a:gd name="T14" fmla="*/ 14 w 134"/>
                    <a:gd name="T15" fmla="*/ 26 h 133"/>
                    <a:gd name="T16" fmla="*/ 6 w 134"/>
                    <a:gd name="T17" fmla="*/ 38 h 133"/>
                    <a:gd name="T18" fmla="*/ 2 w 134"/>
                    <a:gd name="T19" fmla="*/ 52 h 133"/>
                    <a:gd name="T20" fmla="*/ 0 w 134"/>
                    <a:gd name="T21" fmla="*/ 64 h 133"/>
                    <a:gd name="T22" fmla="*/ 2 w 134"/>
                    <a:gd name="T23" fmla="*/ 78 h 133"/>
                    <a:gd name="T24" fmla="*/ 4 w 134"/>
                    <a:gd name="T25" fmla="*/ 90 h 133"/>
                    <a:gd name="T26" fmla="*/ 10 w 134"/>
                    <a:gd name="T27" fmla="*/ 102 h 133"/>
                    <a:gd name="T28" fmla="*/ 18 w 134"/>
                    <a:gd name="T29" fmla="*/ 112 h 133"/>
                    <a:gd name="T30" fmla="*/ 26 w 134"/>
                    <a:gd name="T31" fmla="*/ 119 h 133"/>
                    <a:gd name="T32" fmla="*/ 38 w 134"/>
                    <a:gd name="T33" fmla="*/ 127 h 133"/>
                    <a:gd name="T34" fmla="*/ 52 w 134"/>
                    <a:gd name="T35" fmla="*/ 131 h 133"/>
                    <a:gd name="T36" fmla="*/ 64 w 134"/>
                    <a:gd name="T37" fmla="*/ 133 h 133"/>
                    <a:gd name="T38" fmla="*/ 78 w 134"/>
                    <a:gd name="T39" fmla="*/ 133 h 133"/>
                    <a:gd name="T40" fmla="*/ 90 w 134"/>
                    <a:gd name="T41" fmla="*/ 129 h 133"/>
                    <a:gd name="T42" fmla="*/ 102 w 134"/>
                    <a:gd name="T43" fmla="*/ 123 h 133"/>
                    <a:gd name="T44" fmla="*/ 112 w 134"/>
                    <a:gd name="T45" fmla="*/ 115 h 133"/>
                    <a:gd name="T46" fmla="*/ 120 w 134"/>
                    <a:gd name="T47" fmla="*/ 108 h 133"/>
                    <a:gd name="T48" fmla="*/ 128 w 134"/>
                    <a:gd name="T49" fmla="*/ 96 h 133"/>
                    <a:gd name="T50" fmla="*/ 132 w 134"/>
                    <a:gd name="T51" fmla="*/ 84 h 133"/>
                    <a:gd name="T52" fmla="*/ 134 w 134"/>
                    <a:gd name="T53" fmla="*/ 70 h 133"/>
                    <a:gd name="T54" fmla="*/ 134 w 134"/>
                    <a:gd name="T55" fmla="*/ 56 h 133"/>
                    <a:gd name="T56" fmla="*/ 130 w 134"/>
                    <a:gd name="T57" fmla="*/ 44 h 133"/>
                    <a:gd name="T58" fmla="*/ 124 w 134"/>
                    <a:gd name="T59" fmla="*/ 32 h 133"/>
                    <a:gd name="T60" fmla="*/ 116 w 134"/>
                    <a:gd name="T61" fmla="*/ 22 h 133"/>
                    <a:gd name="T62" fmla="*/ 108 w 134"/>
                    <a:gd name="T63" fmla="*/ 14 h 133"/>
                    <a:gd name="T64" fmla="*/ 96 w 134"/>
                    <a:gd name="T65" fmla="*/ 6 h 1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4"/>
                    <a:gd name="T100" fmla="*/ 0 h 133"/>
                    <a:gd name="T101" fmla="*/ 134 w 134"/>
                    <a:gd name="T102" fmla="*/ 133 h 1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4" h="133">
                      <a:moveTo>
                        <a:pt x="96" y="6"/>
                      </a:moveTo>
                      <a:lnTo>
                        <a:pt x="84" y="2"/>
                      </a:lnTo>
                      <a:lnTo>
                        <a:pt x="70" y="0"/>
                      </a:lnTo>
                      <a:lnTo>
                        <a:pt x="56" y="0"/>
                      </a:lnTo>
                      <a:lnTo>
                        <a:pt x="44" y="4"/>
                      </a:lnTo>
                      <a:lnTo>
                        <a:pt x="32" y="10"/>
                      </a:lnTo>
                      <a:lnTo>
                        <a:pt x="22" y="18"/>
                      </a:lnTo>
                      <a:lnTo>
                        <a:pt x="14" y="26"/>
                      </a:lnTo>
                      <a:lnTo>
                        <a:pt x="6" y="38"/>
                      </a:lnTo>
                      <a:lnTo>
                        <a:pt x="2" y="52"/>
                      </a:lnTo>
                      <a:lnTo>
                        <a:pt x="0" y="64"/>
                      </a:lnTo>
                      <a:lnTo>
                        <a:pt x="2" y="78"/>
                      </a:lnTo>
                      <a:lnTo>
                        <a:pt x="4" y="90"/>
                      </a:lnTo>
                      <a:lnTo>
                        <a:pt x="10" y="102"/>
                      </a:lnTo>
                      <a:lnTo>
                        <a:pt x="18" y="112"/>
                      </a:lnTo>
                      <a:lnTo>
                        <a:pt x="26" y="119"/>
                      </a:lnTo>
                      <a:lnTo>
                        <a:pt x="38" y="127"/>
                      </a:lnTo>
                      <a:lnTo>
                        <a:pt x="52" y="131"/>
                      </a:lnTo>
                      <a:lnTo>
                        <a:pt x="64" y="133"/>
                      </a:lnTo>
                      <a:lnTo>
                        <a:pt x="78" y="133"/>
                      </a:lnTo>
                      <a:lnTo>
                        <a:pt x="90" y="129"/>
                      </a:lnTo>
                      <a:lnTo>
                        <a:pt x="102" y="123"/>
                      </a:lnTo>
                      <a:lnTo>
                        <a:pt x="112" y="115"/>
                      </a:lnTo>
                      <a:lnTo>
                        <a:pt x="120" y="108"/>
                      </a:lnTo>
                      <a:lnTo>
                        <a:pt x="128" y="96"/>
                      </a:lnTo>
                      <a:lnTo>
                        <a:pt x="132" y="84"/>
                      </a:lnTo>
                      <a:lnTo>
                        <a:pt x="134" y="70"/>
                      </a:lnTo>
                      <a:lnTo>
                        <a:pt x="134" y="56"/>
                      </a:lnTo>
                      <a:lnTo>
                        <a:pt x="130" y="44"/>
                      </a:lnTo>
                      <a:lnTo>
                        <a:pt x="124" y="32"/>
                      </a:lnTo>
                      <a:lnTo>
                        <a:pt x="116" y="22"/>
                      </a:lnTo>
                      <a:lnTo>
                        <a:pt x="108" y="14"/>
                      </a:lnTo>
                      <a:lnTo>
                        <a:pt x="96" y="6"/>
                      </a:lnTo>
                      <a:close/>
                    </a:path>
                  </a:pathLst>
                </a:custGeom>
                <a:solidFill>
                  <a:srgbClr val="545B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83" name="Freeform 315"/>
                <p:cNvSpPr>
                  <a:spLocks/>
                </p:cNvSpPr>
                <p:nvPr/>
              </p:nvSpPr>
              <p:spPr bwMode="auto">
                <a:xfrm>
                  <a:off x="1360" y="2767"/>
                  <a:ext cx="128" cy="127"/>
                </a:xfrm>
                <a:custGeom>
                  <a:avLst/>
                  <a:gdLst>
                    <a:gd name="T0" fmla="*/ 90 w 128"/>
                    <a:gd name="T1" fmla="*/ 6 h 127"/>
                    <a:gd name="T2" fmla="*/ 78 w 128"/>
                    <a:gd name="T3" fmla="*/ 2 h 127"/>
                    <a:gd name="T4" fmla="*/ 66 w 128"/>
                    <a:gd name="T5" fmla="*/ 0 h 127"/>
                    <a:gd name="T6" fmla="*/ 54 w 128"/>
                    <a:gd name="T7" fmla="*/ 0 h 127"/>
                    <a:gd name="T8" fmla="*/ 42 w 128"/>
                    <a:gd name="T9" fmla="*/ 4 h 127"/>
                    <a:gd name="T10" fmla="*/ 32 w 128"/>
                    <a:gd name="T11" fmla="*/ 8 h 127"/>
                    <a:gd name="T12" fmla="*/ 22 w 128"/>
                    <a:gd name="T13" fmla="*/ 16 h 127"/>
                    <a:gd name="T14" fmla="*/ 12 w 128"/>
                    <a:gd name="T15" fmla="*/ 26 h 127"/>
                    <a:gd name="T16" fmla="*/ 6 w 128"/>
                    <a:gd name="T17" fmla="*/ 38 h 127"/>
                    <a:gd name="T18" fmla="*/ 2 w 128"/>
                    <a:gd name="T19" fmla="*/ 50 h 127"/>
                    <a:gd name="T20" fmla="*/ 0 w 128"/>
                    <a:gd name="T21" fmla="*/ 62 h 127"/>
                    <a:gd name="T22" fmla="*/ 2 w 128"/>
                    <a:gd name="T23" fmla="*/ 74 h 127"/>
                    <a:gd name="T24" fmla="*/ 4 w 128"/>
                    <a:gd name="T25" fmla="*/ 86 h 127"/>
                    <a:gd name="T26" fmla="*/ 10 w 128"/>
                    <a:gd name="T27" fmla="*/ 96 h 127"/>
                    <a:gd name="T28" fmla="*/ 16 w 128"/>
                    <a:gd name="T29" fmla="*/ 106 h 127"/>
                    <a:gd name="T30" fmla="*/ 26 w 128"/>
                    <a:gd name="T31" fmla="*/ 115 h 127"/>
                    <a:gd name="T32" fmla="*/ 38 w 128"/>
                    <a:gd name="T33" fmla="*/ 121 h 127"/>
                    <a:gd name="T34" fmla="*/ 50 w 128"/>
                    <a:gd name="T35" fmla="*/ 125 h 127"/>
                    <a:gd name="T36" fmla="*/ 62 w 128"/>
                    <a:gd name="T37" fmla="*/ 127 h 127"/>
                    <a:gd name="T38" fmla="*/ 76 w 128"/>
                    <a:gd name="T39" fmla="*/ 127 h 127"/>
                    <a:gd name="T40" fmla="*/ 86 w 128"/>
                    <a:gd name="T41" fmla="*/ 123 h 127"/>
                    <a:gd name="T42" fmla="*/ 98 w 128"/>
                    <a:gd name="T43" fmla="*/ 119 h 127"/>
                    <a:gd name="T44" fmla="*/ 108 w 128"/>
                    <a:gd name="T45" fmla="*/ 111 h 127"/>
                    <a:gd name="T46" fmla="*/ 116 w 128"/>
                    <a:gd name="T47" fmla="*/ 102 h 127"/>
                    <a:gd name="T48" fmla="*/ 122 w 128"/>
                    <a:gd name="T49" fmla="*/ 90 h 127"/>
                    <a:gd name="T50" fmla="*/ 126 w 128"/>
                    <a:gd name="T51" fmla="*/ 78 h 127"/>
                    <a:gd name="T52" fmla="*/ 128 w 128"/>
                    <a:gd name="T53" fmla="*/ 66 h 127"/>
                    <a:gd name="T54" fmla="*/ 128 w 128"/>
                    <a:gd name="T55" fmla="*/ 54 h 127"/>
                    <a:gd name="T56" fmla="*/ 124 w 128"/>
                    <a:gd name="T57" fmla="*/ 42 h 127"/>
                    <a:gd name="T58" fmla="*/ 120 w 128"/>
                    <a:gd name="T59" fmla="*/ 32 h 127"/>
                    <a:gd name="T60" fmla="*/ 112 w 128"/>
                    <a:gd name="T61" fmla="*/ 22 h 127"/>
                    <a:gd name="T62" fmla="*/ 102 w 128"/>
                    <a:gd name="T63" fmla="*/ 12 h 127"/>
                    <a:gd name="T64" fmla="*/ 90 w 128"/>
                    <a:gd name="T65" fmla="*/ 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8"/>
                    <a:gd name="T100" fmla="*/ 0 h 127"/>
                    <a:gd name="T101" fmla="*/ 128 w 128"/>
                    <a:gd name="T102" fmla="*/ 127 h 1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8" h="127">
                      <a:moveTo>
                        <a:pt x="90" y="6"/>
                      </a:moveTo>
                      <a:lnTo>
                        <a:pt x="78" y="2"/>
                      </a:lnTo>
                      <a:lnTo>
                        <a:pt x="66" y="0"/>
                      </a:lnTo>
                      <a:lnTo>
                        <a:pt x="54" y="0"/>
                      </a:lnTo>
                      <a:lnTo>
                        <a:pt x="42" y="4"/>
                      </a:lnTo>
                      <a:lnTo>
                        <a:pt x="32" y="8"/>
                      </a:lnTo>
                      <a:lnTo>
                        <a:pt x="22" y="16"/>
                      </a:lnTo>
                      <a:lnTo>
                        <a:pt x="12" y="26"/>
                      </a:lnTo>
                      <a:lnTo>
                        <a:pt x="6" y="38"/>
                      </a:lnTo>
                      <a:lnTo>
                        <a:pt x="2" y="50"/>
                      </a:lnTo>
                      <a:lnTo>
                        <a:pt x="0" y="62"/>
                      </a:lnTo>
                      <a:lnTo>
                        <a:pt x="2" y="74"/>
                      </a:lnTo>
                      <a:lnTo>
                        <a:pt x="4" y="86"/>
                      </a:lnTo>
                      <a:lnTo>
                        <a:pt x="10" y="96"/>
                      </a:lnTo>
                      <a:lnTo>
                        <a:pt x="16" y="106"/>
                      </a:lnTo>
                      <a:lnTo>
                        <a:pt x="26" y="115"/>
                      </a:lnTo>
                      <a:lnTo>
                        <a:pt x="38" y="121"/>
                      </a:lnTo>
                      <a:lnTo>
                        <a:pt x="50" y="125"/>
                      </a:lnTo>
                      <a:lnTo>
                        <a:pt x="62" y="127"/>
                      </a:lnTo>
                      <a:lnTo>
                        <a:pt x="76" y="127"/>
                      </a:lnTo>
                      <a:lnTo>
                        <a:pt x="86" y="123"/>
                      </a:lnTo>
                      <a:lnTo>
                        <a:pt x="98" y="119"/>
                      </a:lnTo>
                      <a:lnTo>
                        <a:pt x="108" y="111"/>
                      </a:lnTo>
                      <a:lnTo>
                        <a:pt x="116" y="102"/>
                      </a:lnTo>
                      <a:lnTo>
                        <a:pt x="122" y="90"/>
                      </a:lnTo>
                      <a:lnTo>
                        <a:pt x="126" y="78"/>
                      </a:lnTo>
                      <a:lnTo>
                        <a:pt x="128" y="66"/>
                      </a:lnTo>
                      <a:lnTo>
                        <a:pt x="128" y="54"/>
                      </a:lnTo>
                      <a:lnTo>
                        <a:pt x="124" y="42"/>
                      </a:lnTo>
                      <a:lnTo>
                        <a:pt x="120" y="32"/>
                      </a:lnTo>
                      <a:lnTo>
                        <a:pt x="112" y="22"/>
                      </a:lnTo>
                      <a:lnTo>
                        <a:pt x="102" y="12"/>
                      </a:lnTo>
                      <a:lnTo>
                        <a:pt x="90" y="6"/>
                      </a:lnTo>
                      <a:close/>
                    </a:path>
                  </a:pathLst>
                </a:custGeom>
                <a:solidFill>
                  <a:srgbClr val="5A62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84" name="Freeform 316"/>
                <p:cNvSpPr>
                  <a:spLocks/>
                </p:cNvSpPr>
                <p:nvPr/>
              </p:nvSpPr>
              <p:spPr bwMode="auto">
                <a:xfrm>
                  <a:off x="1364" y="2771"/>
                  <a:ext cx="120" cy="119"/>
                </a:xfrm>
                <a:custGeom>
                  <a:avLst/>
                  <a:gdLst>
                    <a:gd name="T0" fmla="*/ 86 w 120"/>
                    <a:gd name="T1" fmla="*/ 6 h 119"/>
                    <a:gd name="T2" fmla="*/ 74 w 120"/>
                    <a:gd name="T3" fmla="*/ 2 h 119"/>
                    <a:gd name="T4" fmla="*/ 62 w 120"/>
                    <a:gd name="T5" fmla="*/ 0 h 119"/>
                    <a:gd name="T6" fmla="*/ 50 w 120"/>
                    <a:gd name="T7" fmla="*/ 0 h 119"/>
                    <a:gd name="T8" fmla="*/ 40 w 120"/>
                    <a:gd name="T9" fmla="*/ 4 h 119"/>
                    <a:gd name="T10" fmla="*/ 30 w 120"/>
                    <a:gd name="T11" fmla="*/ 8 h 119"/>
                    <a:gd name="T12" fmla="*/ 20 w 120"/>
                    <a:gd name="T13" fmla="*/ 16 h 119"/>
                    <a:gd name="T14" fmla="*/ 6 w 120"/>
                    <a:gd name="T15" fmla="*/ 34 h 119"/>
                    <a:gd name="T16" fmla="*/ 2 w 120"/>
                    <a:gd name="T17" fmla="*/ 46 h 119"/>
                    <a:gd name="T18" fmla="*/ 0 w 120"/>
                    <a:gd name="T19" fmla="*/ 58 h 119"/>
                    <a:gd name="T20" fmla="*/ 0 w 120"/>
                    <a:gd name="T21" fmla="*/ 70 h 119"/>
                    <a:gd name="T22" fmla="*/ 4 w 120"/>
                    <a:gd name="T23" fmla="*/ 80 h 119"/>
                    <a:gd name="T24" fmla="*/ 8 w 120"/>
                    <a:gd name="T25" fmla="*/ 92 h 119"/>
                    <a:gd name="T26" fmla="*/ 16 w 120"/>
                    <a:gd name="T27" fmla="*/ 100 h 119"/>
                    <a:gd name="T28" fmla="*/ 34 w 120"/>
                    <a:gd name="T29" fmla="*/ 113 h 119"/>
                    <a:gd name="T30" fmla="*/ 46 w 120"/>
                    <a:gd name="T31" fmla="*/ 117 h 119"/>
                    <a:gd name="T32" fmla="*/ 58 w 120"/>
                    <a:gd name="T33" fmla="*/ 119 h 119"/>
                    <a:gd name="T34" fmla="*/ 70 w 120"/>
                    <a:gd name="T35" fmla="*/ 119 h 119"/>
                    <a:gd name="T36" fmla="*/ 80 w 120"/>
                    <a:gd name="T37" fmla="*/ 115 h 119"/>
                    <a:gd name="T38" fmla="*/ 92 w 120"/>
                    <a:gd name="T39" fmla="*/ 111 h 119"/>
                    <a:gd name="T40" fmla="*/ 100 w 120"/>
                    <a:gd name="T41" fmla="*/ 106 h 119"/>
                    <a:gd name="T42" fmla="*/ 114 w 120"/>
                    <a:gd name="T43" fmla="*/ 86 h 119"/>
                    <a:gd name="T44" fmla="*/ 118 w 120"/>
                    <a:gd name="T45" fmla="*/ 74 h 119"/>
                    <a:gd name="T46" fmla="*/ 120 w 120"/>
                    <a:gd name="T47" fmla="*/ 62 h 119"/>
                    <a:gd name="T48" fmla="*/ 120 w 120"/>
                    <a:gd name="T49" fmla="*/ 50 h 119"/>
                    <a:gd name="T50" fmla="*/ 116 w 120"/>
                    <a:gd name="T51" fmla="*/ 40 h 119"/>
                    <a:gd name="T52" fmla="*/ 112 w 120"/>
                    <a:gd name="T53" fmla="*/ 30 h 119"/>
                    <a:gd name="T54" fmla="*/ 106 w 120"/>
                    <a:gd name="T55" fmla="*/ 20 h 119"/>
                    <a:gd name="T56" fmla="*/ 86 w 120"/>
                    <a:gd name="T57" fmla="*/ 6 h 11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
                    <a:gd name="T88" fmla="*/ 0 h 119"/>
                    <a:gd name="T89" fmla="*/ 120 w 120"/>
                    <a:gd name="T90" fmla="*/ 119 h 11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 h="119">
                      <a:moveTo>
                        <a:pt x="86" y="6"/>
                      </a:moveTo>
                      <a:lnTo>
                        <a:pt x="74" y="2"/>
                      </a:lnTo>
                      <a:lnTo>
                        <a:pt x="62" y="0"/>
                      </a:lnTo>
                      <a:lnTo>
                        <a:pt x="50" y="0"/>
                      </a:lnTo>
                      <a:lnTo>
                        <a:pt x="40" y="4"/>
                      </a:lnTo>
                      <a:lnTo>
                        <a:pt x="30" y="8"/>
                      </a:lnTo>
                      <a:lnTo>
                        <a:pt x="20" y="16"/>
                      </a:lnTo>
                      <a:lnTo>
                        <a:pt x="6" y="34"/>
                      </a:lnTo>
                      <a:lnTo>
                        <a:pt x="2" y="46"/>
                      </a:lnTo>
                      <a:lnTo>
                        <a:pt x="0" y="58"/>
                      </a:lnTo>
                      <a:lnTo>
                        <a:pt x="0" y="70"/>
                      </a:lnTo>
                      <a:lnTo>
                        <a:pt x="4" y="80"/>
                      </a:lnTo>
                      <a:lnTo>
                        <a:pt x="8" y="92"/>
                      </a:lnTo>
                      <a:lnTo>
                        <a:pt x="16" y="100"/>
                      </a:lnTo>
                      <a:lnTo>
                        <a:pt x="34" y="113"/>
                      </a:lnTo>
                      <a:lnTo>
                        <a:pt x="46" y="117"/>
                      </a:lnTo>
                      <a:lnTo>
                        <a:pt x="58" y="119"/>
                      </a:lnTo>
                      <a:lnTo>
                        <a:pt x="70" y="119"/>
                      </a:lnTo>
                      <a:lnTo>
                        <a:pt x="80" y="115"/>
                      </a:lnTo>
                      <a:lnTo>
                        <a:pt x="92" y="111"/>
                      </a:lnTo>
                      <a:lnTo>
                        <a:pt x="100" y="106"/>
                      </a:lnTo>
                      <a:lnTo>
                        <a:pt x="114" y="86"/>
                      </a:lnTo>
                      <a:lnTo>
                        <a:pt x="118" y="74"/>
                      </a:lnTo>
                      <a:lnTo>
                        <a:pt x="120" y="62"/>
                      </a:lnTo>
                      <a:lnTo>
                        <a:pt x="120" y="50"/>
                      </a:lnTo>
                      <a:lnTo>
                        <a:pt x="116" y="40"/>
                      </a:lnTo>
                      <a:lnTo>
                        <a:pt x="112" y="30"/>
                      </a:lnTo>
                      <a:lnTo>
                        <a:pt x="106" y="20"/>
                      </a:lnTo>
                      <a:lnTo>
                        <a:pt x="86" y="6"/>
                      </a:lnTo>
                      <a:close/>
                    </a:path>
                  </a:pathLst>
                </a:custGeom>
                <a:solidFill>
                  <a:srgbClr val="6068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85" name="Freeform 317"/>
                <p:cNvSpPr>
                  <a:spLocks/>
                </p:cNvSpPr>
                <p:nvPr/>
              </p:nvSpPr>
              <p:spPr bwMode="auto">
                <a:xfrm>
                  <a:off x="1368" y="2775"/>
                  <a:ext cx="114" cy="113"/>
                </a:xfrm>
                <a:custGeom>
                  <a:avLst/>
                  <a:gdLst>
                    <a:gd name="T0" fmla="*/ 80 w 114"/>
                    <a:gd name="T1" fmla="*/ 6 h 113"/>
                    <a:gd name="T2" fmla="*/ 70 w 114"/>
                    <a:gd name="T3" fmla="*/ 2 h 113"/>
                    <a:gd name="T4" fmla="*/ 58 w 114"/>
                    <a:gd name="T5" fmla="*/ 0 h 113"/>
                    <a:gd name="T6" fmla="*/ 48 w 114"/>
                    <a:gd name="T7" fmla="*/ 0 h 113"/>
                    <a:gd name="T8" fmla="*/ 38 w 114"/>
                    <a:gd name="T9" fmla="*/ 4 h 113"/>
                    <a:gd name="T10" fmla="*/ 28 w 114"/>
                    <a:gd name="T11" fmla="*/ 8 h 113"/>
                    <a:gd name="T12" fmla="*/ 20 w 114"/>
                    <a:gd name="T13" fmla="*/ 16 h 113"/>
                    <a:gd name="T14" fmla="*/ 6 w 114"/>
                    <a:gd name="T15" fmla="*/ 34 h 113"/>
                    <a:gd name="T16" fmla="*/ 2 w 114"/>
                    <a:gd name="T17" fmla="*/ 44 h 113"/>
                    <a:gd name="T18" fmla="*/ 0 w 114"/>
                    <a:gd name="T19" fmla="*/ 56 h 113"/>
                    <a:gd name="T20" fmla="*/ 0 w 114"/>
                    <a:gd name="T21" fmla="*/ 66 h 113"/>
                    <a:gd name="T22" fmla="*/ 4 w 114"/>
                    <a:gd name="T23" fmla="*/ 76 h 113"/>
                    <a:gd name="T24" fmla="*/ 8 w 114"/>
                    <a:gd name="T25" fmla="*/ 86 h 113"/>
                    <a:gd name="T26" fmla="*/ 16 w 114"/>
                    <a:gd name="T27" fmla="*/ 94 h 113"/>
                    <a:gd name="T28" fmla="*/ 34 w 114"/>
                    <a:gd name="T29" fmla="*/ 107 h 113"/>
                    <a:gd name="T30" fmla="*/ 44 w 114"/>
                    <a:gd name="T31" fmla="*/ 111 h 113"/>
                    <a:gd name="T32" fmla="*/ 56 w 114"/>
                    <a:gd name="T33" fmla="*/ 113 h 113"/>
                    <a:gd name="T34" fmla="*/ 66 w 114"/>
                    <a:gd name="T35" fmla="*/ 113 h 113"/>
                    <a:gd name="T36" fmla="*/ 78 w 114"/>
                    <a:gd name="T37" fmla="*/ 109 h 113"/>
                    <a:gd name="T38" fmla="*/ 86 w 114"/>
                    <a:gd name="T39" fmla="*/ 105 h 113"/>
                    <a:gd name="T40" fmla="*/ 96 w 114"/>
                    <a:gd name="T41" fmla="*/ 100 h 113"/>
                    <a:gd name="T42" fmla="*/ 102 w 114"/>
                    <a:gd name="T43" fmla="*/ 90 h 113"/>
                    <a:gd name="T44" fmla="*/ 108 w 114"/>
                    <a:gd name="T45" fmla="*/ 80 h 113"/>
                    <a:gd name="T46" fmla="*/ 112 w 114"/>
                    <a:gd name="T47" fmla="*/ 70 h 113"/>
                    <a:gd name="T48" fmla="*/ 114 w 114"/>
                    <a:gd name="T49" fmla="*/ 58 h 113"/>
                    <a:gd name="T50" fmla="*/ 114 w 114"/>
                    <a:gd name="T51" fmla="*/ 48 h 113"/>
                    <a:gd name="T52" fmla="*/ 110 w 114"/>
                    <a:gd name="T53" fmla="*/ 38 h 113"/>
                    <a:gd name="T54" fmla="*/ 106 w 114"/>
                    <a:gd name="T55" fmla="*/ 28 h 113"/>
                    <a:gd name="T56" fmla="*/ 100 w 114"/>
                    <a:gd name="T57" fmla="*/ 20 h 113"/>
                    <a:gd name="T58" fmla="*/ 80 w 114"/>
                    <a:gd name="T59" fmla="*/ 6 h 11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13"/>
                    <a:gd name="T92" fmla="*/ 114 w 114"/>
                    <a:gd name="T93" fmla="*/ 113 h 11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13">
                      <a:moveTo>
                        <a:pt x="80" y="6"/>
                      </a:moveTo>
                      <a:lnTo>
                        <a:pt x="70" y="2"/>
                      </a:lnTo>
                      <a:lnTo>
                        <a:pt x="58" y="0"/>
                      </a:lnTo>
                      <a:lnTo>
                        <a:pt x="48" y="0"/>
                      </a:lnTo>
                      <a:lnTo>
                        <a:pt x="38" y="4"/>
                      </a:lnTo>
                      <a:lnTo>
                        <a:pt x="28" y="8"/>
                      </a:lnTo>
                      <a:lnTo>
                        <a:pt x="20" y="16"/>
                      </a:lnTo>
                      <a:lnTo>
                        <a:pt x="6" y="34"/>
                      </a:lnTo>
                      <a:lnTo>
                        <a:pt x="2" y="44"/>
                      </a:lnTo>
                      <a:lnTo>
                        <a:pt x="0" y="56"/>
                      </a:lnTo>
                      <a:lnTo>
                        <a:pt x="0" y="66"/>
                      </a:lnTo>
                      <a:lnTo>
                        <a:pt x="4" y="76"/>
                      </a:lnTo>
                      <a:lnTo>
                        <a:pt x="8" y="86"/>
                      </a:lnTo>
                      <a:lnTo>
                        <a:pt x="16" y="94"/>
                      </a:lnTo>
                      <a:lnTo>
                        <a:pt x="34" y="107"/>
                      </a:lnTo>
                      <a:lnTo>
                        <a:pt x="44" y="111"/>
                      </a:lnTo>
                      <a:lnTo>
                        <a:pt x="56" y="113"/>
                      </a:lnTo>
                      <a:lnTo>
                        <a:pt x="66" y="113"/>
                      </a:lnTo>
                      <a:lnTo>
                        <a:pt x="78" y="109"/>
                      </a:lnTo>
                      <a:lnTo>
                        <a:pt x="86" y="105"/>
                      </a:lnTo>
                      <a:lnTo>
                        <a:pt x="96" y="100"/>
                      </a:lnTo>
                      <a:lnTo>
                        <a:pt x="102" y="90"/>
                      </a:lnTo>
                      <a:lnTo>
                        <a:pt x="108" y="80"/>
                      </a:lnTo>
                      <a:lnTo>
                        <a:pt x="112" y="70"/>
                      </a:lnTo>
                      <a:lnTo>
                        <a:pt x="114" y="58"/>
                      </a:lnTo>
                      <a:lnTo>
                        <a:pt x="114" y="48"/>
                      </a:lnTo>
                      <a:lnTo>
                        <a:pt x="110" y="38"/>
                      </a:lnTo>
                      <a:lnTo>
                        <a:pt x="106" y="28"/>
                      </a:lnTo>
                      <a:lnTo>
                        <a:pt x="100" y="20"/>
                      </a:lnTo>
                      <a:lnTo>
                        <a:pt x="80" y="6"/>
                      </a:lnTo>
                      <a:close/>
                    </a:path>
                  </a:pathLst>
                </a:custGeom>
                <a:solidFill>
                  <a:srgbClr val="666F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86" name="Freeform 318"/>
                <p:cNvSpPr>
                  <a:spLocks/>
                </p:cNvSpPr>
                <p:nvPr/>
              </p:nvSpPr>
              <p:spPr bwMode="auto">
                <a:xfrm>
                  <a:off x="1372" y="2779"/>
                  <a:ext cx="106" cy="105"/>
                </a:xfrm>
                <a:custGeom>
                  <a:avLst/>
                  <a:gdLst>
                    <a:gd name="T0" fmla="*/ 76 w 106"/>
                    <a:gd name="T1" fmla="*/ 4 h 105"/>
                    <a:gd name="T2" fmla="*/ 66 w 106"/>
                    <a:gd name="T3" fmla="*/ 0 h 105"/>
                    <a:gd name="T4" fmla="*/ 54 w 106"/>
                    <a:gd name="T5" fmla="*/ 0 h 105"/>
                    <a:gd name="T6" fmla="*/ 44 w 106"/>
                    <a:gd name="T7" fmla="*/ 0 h 105"/>
                    <a:gd name="T8" fmla="*/ 34 w 106"/>
                    <a:gd name="T9" fmla="*/ 2 h 105"/>
                    <a:gd name="T10" fmla="*/ 18 w 106"/>
                    <a:gd name="T11" fmla="*/ 14 h 105"/>
                    <a:gd name="T12" fmla="*/ 4 w 106"/>
                    <a:gd name="T13" fmla="*/ 30 h 105"/>
                    <a:gd name="T14" fmla="*/ 0 w 106"/>
                    <a:gd name="T15" fmla="*/ 52 h 105"/>
                    <a:gd name="T16" fmla="*/ 4 w 106"/>
                    <a:gd name="T17" fmla="*/ 72 h 105"/>
                    <a:gd name="T18" fmla="*/ 14 w 106"/>
                    <a:gd name="T19" fmla="*/ 88 h 105"/>
                    <a:gd name="T20" fmla="*/ 30 w 106"/>
                    <a:gd name="T21" fmla="*/ 101 h 105"/>
                    <a:gd name="T22" fmla="*/ 40 w 106"/>
                    <a:gd name="T23" fmla="*/ 105 h 105"/>
                    <a:gd name="T24" fmla="*/ 52 w 106"/>
                    <a:gd name="T25" fmla="*/ 105 h 105"/>
                    <a:gd name="T26" fmla="*/ 62 w 106"/>
                    <a:gd name="T27" fmla="*/ 105 h 105"/>
                    <a:gd name="T28" fmla="*/ 72 w 106"/>
                    <a:gd name="T29" fmla="*/ 103 h 105"/>
                    <a:gd name="T30" fmla="*/ 90 w 106"/>
                    <a:gd name="T31" fmla="*/ 92 h 105"/>
                    <a:gd name="T32" fmla="*/ 102 w 106"/>
                    <a:gd name="T33" fmla="*/ 76 h 105"/>
                    <a:gd name="T34" fmla="*/ 106 w 106"/>
                    <a:gd name="T35" fmla="*/ 66 h 105"/>
                    <a:gd name="T36" fmla="*/ 106 w 106"/>
                    <a:gd name="T37" fmla="*/ 54 h 105"/>
                    <a:gd name="T38" fmla="*/ 106 w 106"/>
                    <a:gd name="T39" fmla="*/ 44 h 105"/>
                    <a:gd name="T40" fmla="*/ 104 w 106"/>
                    <a:gd name="T41" fmla="*/ 34 h 105"/>
                    <a:gd name="T42" fmla="*/ 92 w 106"/>
                    <a:gd name="T43" fmla="*/ 18 h 105"/>
                    <a:gd name="T44" fmla="*/ 76 w 106"/>
                    <a:gd name="T45" fmla="*/ 4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6"/>
                    <a:gd name="T70" fmla="*/ 0 h 105"/>
                    <a:gd name="T71" fmla="*/ 106 w 106"/>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6" h="105">
                      <a:moveTo>
                        <a:pt x="76" y="4"/>
                      </a:moveTo>
                      <a:lnTo>
                        <a:pt x="66" y="0"/>
                      </a:lnTo>
                      <a:lnTo>
                        <a:pt x="54" y="0"/>
                      </a:lnTo>
                      <a:lnTo>
                        <a:pt x="44" y="0"/>
                      </a:lnTo>
                      <a:lnTo>
                        <a:pt x="34" y="2"/>
                      </a:lnTo>
                      <a:lnTo>
                        <a:pt x="18" y="14"/>
                      </a:lnTo>
                      <a:lnTo>
                        <a:pt x="4" y="30"/>
                      </a:lnTo>
                      <a:lnTo>
                        <a:pt x="0" y="52"/>
                      </a:lnTo>
                      <a:lnTo>
                        <a:pt x="4" y="72"/>
                      </a:lnTo>
                      <a:lnTo>
                        <a:pt x="14" y="88"/>
                      </a:lnTo>
                      <a:lnTo>
                        <a:pt x="30" y="101"/>
                      </a:lnTo>
                      <a:lnTo>
                        <a:pt x="40" y="105"/>
                      </a:lnTo>
                      <a:lnTo>
                        <a:pt x="52" y="105"/>
                      </a:lnTo>
                      <a:lnTo>
                        <a:pt x="62" y="105"/>
                      </a:lnTo>
                      <a:lnTo>
                        <a:pt x="72" y="103"/>
                      </a:lnTo>
                      <a:lnTo>
                        <a:pt x="90" y="92"/>
                      </a:lnTo>
                      <a:lnTo>
                        <a:pt x="102" y="76"/>
                      </a:lnTo>
                      <a:lnTo>
                        <a:pt x="106" y="66"/>
                      </a:lnTo>
                      <a:lnTo>
                        <a:pt x="106" y="54"/>
                      </a:lnTo>
                      <a:lnTo>
                        <a:pt x="106" y="44"/>
                      </a:lnTo>
                      <a:lnTo>
                        <a:pt x="104" y="34"/>
                      </a:lnTo>
                      <a:lnTo>
                        <a:pt x="92" y="18"/>
                      </a:lnTo>
                      <a:lnTo>
                        <a:pt x="76" y="4"/>
                      </a:lnTo>
                      <a:close/>
                    </a:path>
                  </a:pathLst>
                </a:custGeom>
                <a:solidFill>
                  <a:srgbClr val="6C74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87" name="Freeform 319"/>
                <p:cNvSpPr>
                  <a:spLocks/>
                </p:cNvSpPr>
                <p:nvPr/>
              </p:nvSpPr>
              <p:spPr bwMode="auto">
                <a:xfrm>
                  <a:off x="1374" y="2781"/>
                  <a:ext cx="100" cy="99"/>
                </a:xfrm>
                <a:custGeom>
                  <a:avLst/>
                  <a:gdLst>
                    <a:gd name="T0" fmla="*/ 72 w 100"/>
                    <a:gd name="T1" fmla="*/ 4 h 99"/>
                    <a:gd name="T2" fmla="*/ 62 w 100"/>
                    <a:gd name="T3" fmla="*/ 0 h 99"/>
                    <a:gd name="T4" fmla="*/ 52 w 100"/>
                    <a:gd name="T5" fmla="*/ 0 h 99"/>
                    <a:gd name="T6" fmla="*/ 32 w 100"/>
                    <a:gd name="T7" fmla="*/ 2 h 99"/>
                    <a:gd name="T8" fmla="*/ 16 w 100"/>
                    <a:gd name="T9" fmla="*/ 12 h 99"/>
                    <a:gd name="T10" fmla="*/ 4 w 100"/>
                    <a:gd name="T11" fmla="*/ 28 h 99"/>
                    <a:gd name="T12" fmla="*/ 0 w 100"/>
                    <a:gd name="T13" fmla="*/ 48 h 99"/>
                    <a:gd name="T14" fmla="*/ 4 w 100"/>
                    <a:gd name="T15" fmla="*/ 68 h 99"/>
                    <a:gd name="T16" fmla="*/ 12 w 100"/>
                    <a:gd name="T17" fmla="*/ 84 h 99"/>
                    <a:gd name="T18" fmla="*/ 28 w 100"/>
                    <a:gd name="T19" fmla="*/ 96 h 99"/>
                    <a:gd name="T20" fmla="*/ 38 w 100"/>
                    <a:gd name="T21" fmla="*/ 99 h 99"/>
                    <a:gd name="T22" fmla="*/ 48 w 100"/>
                    <a:gd name="T23" fmla="*/ 99 h 99"/>
                    <a:gd name="T24" fmla="*/ 68 w 100"/>
                    <a:gd name="T25" fmla="*/ 97 h 99"/>
                    <a:gd name="T26" fmla="*/ 84 w 100"/>
                    <a:gd name="T27" fmla="*/ 88 h 99"/>
                    <a:gd name="T28" fmla="*/ 96 w 100"/>
                    <a:gd name="T29" fmla="*/ 72 h 99"/>
                    <a:gd name="T30" fmla="*/ 100 w 100"/>
                    <a:gd name="T31" fmla="*/ 62 h 99"/>
                    <a:gd name="T32" fmla="*/ 100 w 100"/>
                    <a:gd name="T33" fmla="*/ 52 h 99"/>
                    <a:gd name="T34" fmla="*/ 98 w 100"/>
                    <a:gd name="T35" fmla="*/ 32 h 99"/>
                    <a:gd name="T36" fmla="*/ 88 w 100"/>
                    <a:gd name="T37" fmla="*/ 16 h 99"/>
                    <a:gd name="T38" fmla="*/ 72 w 100"/>
                    <a:gd name="T39" fmla="*/ 4 h 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0"/>
                    <a:gd name="T61" fmla="*/ 0 h 99"/>
                    <a:gd name="T62" fmla="*/ 100 w 100"/>
                    <a:gd name="T63" fmla="*/ 99 h 9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0" h="99">
                      <a:moveTo>
                        <a:pt x="72" y="4"/>
                      </a:moveTo>
                      <a:lnTo>
                        <a:pt x="62" y="0"/>
                      </a:lnTo>
                      <a:lnTo>
                        <a:pt x="52" y="0"/>
                      </a:lnTo>
                      <a:lnTo>
                        <a:pt x="32" y="2"/>
                      </a:lnTo>
                      <a:lnTo>
                        <a:pt x="16" y="12"/>
                      </a:lnTo>
                      <a:lnTo>
                        <a:pt x="4" y="28"/>
                      </a:lnTo>
                      <a:lnTo>
                        <a:pt x="0" y="48"/>
                      </a:lnTo>
                      <a:lnTo>
                        <a:pt x="4" y="68"/>
                      </a:lnTo>
                      <a:lnTo>
                        <a:pt x="12" y="84"/>
                      </a:lnTo>
                      <a:lnTo>
                        <a:pt x="28" y="96"/>
                      </a:lnTo>
                      <a:lnTo>
                        <a:pt x="38" y="99"/>
                      </a:lnTo>
                      <a:lnTo>
                        <a:pt x="48" y="99"/>
                      </a:lnTo>
                      <a:lnTo>
                        <a:pt x="68" y="97"/>
                      </a:lnTo>
                      <a:lnTo>
                        <a:pt x="84" y="88"/>
                      </a:lnTo>
                      <a:lnTo>
                        <a:pt x="96" y="72"/>
                      </a:lnTo>
                      <a:lnTo>
                        <a:pt x="100" y="62"/>
                      </a:lnTo>
                      <a:lnTo>
                        <a:pt x="100" y="52"/>
                      </a:lnTo>
                      <a:lnTo>
                        <a:pt x="98" y="32"/>
                      </a:lnTo>
                      <a:lnTo>
                        <a:pt x="88" y="16"/>
                      </a:lnTo>
                      <a:lnTo>
                        <a:pt x="72" y="4"/>
                      </a:lnTo>
                      <a:close/>
                    </a:path>
                  </a:pathLst>
                </a:custGeom>
                <a:solidFill>
                  <a:srgbClr val="727A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88" name="Freeform 320"/>
                <p:cNvSpPr>
                  <a:spLocks/>
                </p:cNvSpPr>
                <p:nvPr/>
              </p:nvSpPr>
              <p:spPr bwMode="auto">
                <a:xfrm>
                  <a:off x="1378" y="2785"/>
                  <a:ext cx="94" cy="93"/>
                </a:xfrm>
                <a:custGeom>
                  <a:avLst/>
                  <a:gdLst>
                    <a:gd name="T0" fmla="*/ 66 w 94"/>
                    <a:gd name="T1" fmla="*/ 4 h 93"/>
                    <a:gd name="T2" fmla="*/ 58 w 94"/>
                    <a:gd name="T3" fmla="*/ 0 h 93"/>
                    <a:gd name="T4" fmla="*/ 48 w 94"/>
                    <a:gd name="T5" fmla="*/ 0 h 93"/>
                    <a:gd name="T6" fmla="*/ 32 w 94"/>
                    <a:gd name="T7" fmla="*/ 2 h 93"/>
                    <a:gd name="T8" fmla="*/ 16 w 94"/>
                    <a:gd name="T9" fmla="*/ 12 h 93"/>
                    <a:gd name="T10" fmla="*/ 4 w 94"/>
                    <a:gd name="T11" fmla="*/ 28 h 93"/>
                    <a:gd name="T12" fmla="*/ 0 w 94"/>
                    <a:gd name="T13" fmla="*/ 46 h 93"/>
                    <a:gd name="T14" fmla="*/ 4 w 94"/>
                    <a:gd name="T15" fmla="*/ 62 h 93"/>
                    <a:gd name="T16" fmla="*/ 12 w 94"/>
                    <a:gd name="T17" fmla="*/ 78 h 93"/>
                    <a:gd name="T18" fmla="*/ 28 w 94"/>
                    <a:gd name="T19" fmla="*/ 90 h 93"/>
                    <a:gd name="T20" fmla="*/ 36 w 94"/>
                    <a:gd name="T21" fmla="*/ 93 h 93"/>
                    <a:gd name="T22" fmla="*/ 46 w 94"/>
                    <a:gd name="T23" fmla="*/ 93 h 93"/>
                    <a:gd name="T24" fmla="*/ 64 w 94"/>
                    <a:gd name="T25" fmla="*/ 92 h 93"/>
                    <a:gd name="T26" fmla="*/ 80 w 94"/>
                    <a:gd name="T27" fmla="*/ 82 h 93"/>
                    <a:gd name="T28" fmla="*/ 90 w 94"/>
                    <a:gd name="T29" fmla="*/ 66 h 93"/>
                    <a:gd name="T30" fmla="*/ 94 w 94"/>
                    <a:gd name="T31" fmla="*/ 58 h 93"/>
                    <a:gd name="T32" fmla="*/ 94 w 94"/>
                    <a:gd name="T33" fmla="*/ 48 h 93"/>
                    <a:gd name="T34" fmla="*/ 92 w 94"/>
                    <a:gd name="T35" fmla="*/ 32 h 93"/>
                    <a:gd name="T36" fmla="*/ 82 w 94"/>
                    <a:gd name="T37" fmla="*/ 16 h 93"/>
                    <a:gd name="T38" fmla="*/ 66 w 94"/>
                    <a:gd name="T39" fmla="*/ 4 h 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4"/>
                    <a:gd name="T61" fmla="*/ 0 h 93"/>
                    <a:gd name="T62" fmla="*/ 94 w 94"/>
                    <a:gd name="T63" fmla="*/ 93 h 9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4" h="93">
                      <a:moveTo>
                        <a:pt x="66" y="4"/>
                      </a:moveTo>
                      <a:lnTo>
                        <a:pt x="58" y="0"/>
                      </a:lnTo>
                      <a:lnTo>
                        <a:pt x="48" y="0"/>
                      </a:lnTo>
                      <a:lnTo>
                        <a:pt x="32" y="2"/>
                      </a:lnTo>
                      <a:lnTo>
                        <a:pt x="16" y="12"/>
                      </a:lnTo>
                      <a:lnTo>
                        <a:pt x="4" y="28"/>
                      </a:lnTo>
                      <a:lnTo>
                        <a:pt x="0" y="46"/>
                      </a:lnTo>
                      <a:lnTo>
                        <a:pt x="4" y="62"/>
                      </a:lnTo>
                      <a:lnTo>
                        <a:pt x="12" y="78"/>
                      </a:lnTo>
                      <a:lnTo>
                        <a:pt x="28" y="90"/>
                      </a:lnTo>
                      <a:lnTo>
                        <a:pt x="36" y="93"/>
                      </a:lnTo>
                      <a:lnTo>
                        <a:pt x="46" y="93"/>
                      </a:lnTo>
                      <a:lnTo>
                        <a:pt x="64" y="92"/>
                      </a:lnTo>
                      <a:lnTo>
                        <a:pt x="80" y="82"/>
                      </a:lnTo>
                      <a:lnTo>
                        <a:pt x="90" y="66"/>
                      </a:lnTo>
                      <a:lnTo>
                        <a:pt x="94" y="58"/>
                      </a:lnTo>
                      <a:lnTo>
                        <a:pt x="94" y="48"/>
                      </a:lnTo>
                      <a:lnTo>
                        <a:pt x="92" y="32"/>
                      </a:lnTo>
                      <a:lnTo>
                        <a:pt x="82" y="16"/>
                      </a:lnTo>
                      <a:lnTo>
                        <a:pt x="66" y="4"/>
                      </a:lnTo>
                      <a:close/>
                    </a:path>
                  </a:pathLst>
                </a:custGeom>
                <a:solidFill>
                  <a:srgbClr val="777F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89" name="Freeform 321"/>
                <p:cNvSpPr>
                  <a:spLocks/>
                </p:cNvSpPr>
                <p:nvPr/>
              </p:nvSpPr>
              <p:spPr bwMode="auto">
                <a:xfrm>
                  <a:off x="1382" y="2789"/>
                  <a:ext cx="86" cy="86"/>
                </a:xfrm>
                <a:custGeom>
                  <a:avLst/>
                  <a:gdLst>
                    <a:gd name="T0" fmla="*/ 62 w 86"/>
                    <a:gd name="T1" fmla="*/ 4 h 86"/>
                    <a:gd name="T2" fmla="*/ 46 w 86"/>
                    <a:gd name="T3" fmla="*/ 0 h 86"/>
                    <a:gd name="T4" fmla="*/ 28 w 86"/>
                    <a:gd name="T5" fmla="*/ 2 h 86"/>
                    <a:gd name="T6" fmla="*/ 14 w 86"/>
                    <a:gd name="T7" fmla="*/ 12 h 86"/>
                    <a:gd name="T8" fmla="*/ 4 w 86"/>
                    <a:gd name="T9" fmla="*/ 24 h 86"/>
                    <a:gd name="T10" fmla="*/ 0 w 86"/>
                    <a:gd name="T11" fmla="*/ 42 h 86"/>
                    <a:gd name="T12" fmla="*/ 2 w 86"/>
                    <a:gd name="T13" fmla="*/ 58 h 86"/>
                    <a:gd name="T14" fmla="*/ 12 w 86"/>
                    <a:gd name="T15" fmla="*/ 72 h 86"/>
                    <a:gd name="T16" fmla="*/ 24 w 86"/>
                    <a:gd name="T17" fmla="*/ 82 h 86"/>
                    <a:gd name="T18" fmla="*/ 42 w 86"/>
                    <a:gd name="T19" fmla="*/ 86 h 86"/>
                    <a:gd name="T20" fmla="*/ 58 w 86"/>
                    <a:gd name="T21" fmla="*/ 84 h 86"/>
                    <a:gd name="T22" fmla="*/ 72 w 86"/>
                    <a:gd name="T23" fmla="*/ 76 h 86"/>
                    <a:gd name="T24" fmla="*/ 82 w 86"/>
                    <a:gd name="T25" fmla="*/ 62 h 86"/>
                    <a:gd name="T26" fmla="*/ 86 w 86"/>
                    <a:gd name="T27" fmla="*/ 46 h 86"/>
                    <a:gd name="T28" fmla="*/ 84 w 86"/>
                    <a:gd name="T29" fmla="*/ 28 h 86"/>
                    <a:gd name="T30" fmla="*/ 76 w 86"/>
                    <a:gd name="T31" fmla="*/ 14 h 86"/>
                    <a:gd name="T32" fmla="*/ 62 w 86"/>
                    <a:gd name="T33" fmla="*/ 4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6"/>
                    <a:gd name="T52" fmla="*/ 0 h 86"/>
                    <a:gd name="T53" fmla="*/ 86 w 86"/>
                    <a:gd name="T54" fmla="*/ 86 h 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6" h="86">
                      <a:moveTo>
                        <a:pt x="62" y="4"/>
                      </a:moveTo>
                      <a:lnTo>
                        <a:pt x="46" y="0"/>
                      </a:lnTo>
                      <a:lnTo>
                        <a:pt x="28" y="2"/>
                      </a:lnTo>
                      <a:lnTo>
                        <a:pt x="14" y="12"/>
                      </a:lnTo>
                      <a:lnTo>
                        <a:pt x="4" y="24"/>
                      </a:lnTo>
                      <a:lnTo>
                        <a:pt x="0" y="42"/>
                      </a:lnTo>
                      <a:lnTo>
                        <a:pt x="2" y="58"/>
                      </a:lnTo>
                      <a:lnTo>
                        <a:pt x="12" y="72"/>
                      </a:lnTo>
                      <a:lnTo>
                        <a:pt x="24" y="82"/>
                      </a:lnTo>
                      <a:lnTo>
                        <a:pt x="42" y="86"/>
                      </a:lnTo>
                      <a:lnTo>
                        <a:pt x="58" y="84"/>
                      </a:lnTo>
                      <a:lnTo>
                        <a:pt x="72" y="76"/>
                      </a:lnTo>
                      <a:lnTo>
                        <a:pt x="82" y="62"/>
                      </a:lnTo>
                      <a:lnTo>
                        <a:pt x="86" y="46"/>
                      </a:lnTo>
                      <a:lnTo>
                        <a:pt x="84" y="28"/>
                      </a:lnTo>
                      <a:lnTo>
                        <a:pt x="76" y="14"/>
                      </a:lnTo>
                      <a:lnTo>
                        <a:pt x="62" y="4"/>
                      </a:lnTo>
                      <a:close/>
                    </a:path>
                  </a:pathLst>
                </a:custGeom>
                <a:solidFill>
                  <a:srgbClr val="7B84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0" name="Freeform 322"/>
                <p:cNvSpPr>
                  <a:spLocks/>
                </p:cNvSpPr>
                <p:nvPr/>
              </p:nvSpPr>
              <p:spPr bwMode="auto">
                <a:xfrm>
                  <a:off x="1384" y="2791"/>
                  <a:ext cx="80" cy="80"/>
                </a:xfrm>
                <a:custGeom>
                  <a:avLst/>
                  <a:gdLst>
                    <a:gd name="T0" fmla="*/ 56 w 80"/>
                    <a:gd name="T1" fmla="*/ 4 h 80"/>
                    <a:gd name="T2" fmla="*/ 40 w 80"/>
                    <a:gd name="T3" fmla="*/ 0 h 80"/>
                    <a:gd name="T4" fmla="*/ 26 w 80"/>
                    <a:gd name="T5" fmla="*/ 2 h 80"/>
                    <a:gd name="T6" fmla="*/ 14 w 80"/>
                    <a:gd name="T7" fmla="*/ 10 h 80"/>
                    <a:gd name="T8" fmla="*/ 4 w 80"/>
                    <a:gd name="T9" fmla="*/ 24 h 80"/>
                    <a:gd name="T10" fmla="*/ 0 w 80"/>
                    <a:gd name="T11" fmla="*/ 40 h 80"/>
                    <a:gd name="T12" fmla="*/ 2 w 80"/>
                    <a:gd name="T13" fmla="*/ 54 h 80"/>
                    <a:gd name="T14" fmla="*/ 10 w 80"/>
                    <a:gd name="T15" fmla="*/ 66 h 80"/>
                    <a:gd name="T16" fmla="*/ 24 w 80"/>
                    <a:gd name="T17" fmla="*/ 76 h 80"/>
                    <a:gd name="T18" fmla="*/ 40 w 80"/>
                    <a:gd name="T19" fmla="*/ 80 h 80"/>
                    <a:gd name="T20" fmla="*/ 54 w 80"/>
                    <a:gd name="T21" fmla="*/ 78 h 80"/>
                    <a:gd name="T22" fmla="*/ 68 w 80"/>
                    <a:gd name="T23" fmla="*/ 70 h 80"/>
                    <a:gd name="T24" fmla="*/ 76 w 80"/>
                    <a:gd name="T25" fmla="*/ 56 h 80"/>
                    <a:gd name="T26" fmla="*/ 80 w 80"/>
                    <a:gd name="T27" fmla="*/ 40 h 80"/>
                    <a:gd name="T28" fmla="*/ 78 w 80"/>
                    <a:gd name="T29" fmla="*/ 26 h 80"/>
                    <a:gd name="T30" fmla="*/ 70 w 80"/>
                    <a:gd name="T31" fmla="*/ 14 h 80"/>
                    <a:gd name="T32" fmla="*/ 56 w 80"/>
                    <a:gd name="T33" fmla="*/ 4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80"/>
                    <a:gd name="T53" fmla="*/ 80 w 80"/>
                    <a:gd name="T54" fmla="*/ 80 h 8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80">
                      <a:moveTo>
                        <a:pt x="56" y="4"/>
                      </a:moveTo>
                      <a:lnTo>
                        <a:pt x="40" y="0"/>
                      </a:lnTo>
                      <a:lnTo>
                        <a:pt x="26" y="2"/>
                      </a:lnTo>
                      <a:lnTo>
                        <a:pt x="14" y="10"/>
                      </a:lnTo>
                      <a:lnTo>
                        <a:pt x="4" y="24"/>
                      </a:lnTo>
                      <a:lnTo>
                        <a:pt x="0" y="40"/>
                      </a:lnTo>
                      <a:lnTo>
                        <a:pt x="2" y="54"/>
                      </a:lnTo>
                      <a:lnTo>
                        <a:pt x="10" y="66"/>
                      </a:lnTo>
                      <a:lnTo>
                        <a:pt x="24" y="76"/>
                      </a:lnTo>
                      <a:lnTo>
                        <a:pt x="40" y="80"/>
                      </a:lnTo>
                      <a:lnTo>
                        <a:pt x="54" y="78"/>
                      </a:lnTo>
                      <a:lnTo>
                        <a:pt x="68" y="70"/>
                      </a:lnTo>
                      <a:lnTo>
                        <a:pt x="76" y="56"/>
                      </a:lnTo>
                      <a:lnTo>
                        <a:pt x="80" y="40"/>
                      </a:lnTo>
                      <a:lnTo>
                        <a:pt x="78" y="26"/>
                      </a:lnTo>
                      <a:lnTo>
                        <a:pt x="70" y="14"/>
                      </a:lnTo>
                      <a:lnTo>
                        <a:pt x="56" y="4"/>
                      </a:lnTo>
                      <a:close/>
                    </a:path>
                  </a:pathLst>
                </a:custGeom>
                <a:solidFill>
                  <a:srgbClr val="8089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1" name="Freeform 323"/>
                <p:cNvSpPr>
                  <a:spLocks/>
                </p:cNvSpPr>
                <p:nvPr/>
              </p:nvSpPr>
              <p:spPr bwMode="auto">
                <a:xfrm>
                  <a:off x="1388" y="2795"/>
                  <a:ext cx="72" cy="72"/>
                </a:xfrm>
                <a:custGeom>
                  <a:avLst/>
                  <a:gdLst>
                    <a:gd name="T0" fmla="*/ 52 w 72"/>
                    <a:gd name="T1" fmla="*/ 4 h 72"/>
                    <a:gd name="T2" fmla="*/ 38 w 72"/>
                    <a:gd name="T3" fmla="*/ 0 h 72"/>
                    <a:gd name="T4" fmla="*/ 24 w 72"/>
                    <a:gd name="T5" fmla="*/ 2 h 72"/>
                    <a:gd name="T6" fmla="*/ 12 w 72"/>
                    <a:gd name="T7" fmla="*/ 8 h 72"/>
                    <a:gd name="T8" fmla="*/ 4 w 72"/>
                    <a:gd name="T9" fmla="*/ 20 h 72"/>
                    <a:gd name="T10" fmla="*/ 0 w 72"/>
                    <a:gd name="T11" fmla="*/ 34 h 72"/>
                    <a:gd name="T12" fmla="*/ 2 w 72"/>
                    <a:gd name="T13" fmla="*/ 48 h 72"/>
                    <a:gd name="T14" fmla="*/ 8 w 72"/>
                    <a:gd name="T15" fmla="*/ 60 h 72"/>
                    <a:gd name="T16" fmla="*/ 20 w 72"/>
                    <a:gd name="T17" fmla="*/ 68 h 72"/>
                    <a:gd name="T18" fmla="*/ 34 w 72"/>
                    <a:gd name="T19" fmla="*/ 72 h 72"/>
                    <a:gd name="T20" fmla="*/ 48 w 72"/>
                    <a:gd name="T21" fmla="*/ 70 h 72"/>
                    <a:gd name="T22" fmla="*/ 60 w 72"/>
                    <a:gd name="T23" fmla="*/ 64 h 72"/>
                    <a:gd name="T24" fmla="*/ 68 w 72"/>
                    <a:gd name="T25" fmla="*/ 52 h 72"/>
                    <a:gd name="T26" fmla="*/ 72 w 72"/>
                    <a:gd name="T27" fmla="*/ 38 h 72"/>
                    <a:gd name="T28" fmla="*/ 70 w 72"/>
                    <a:gd name="T29" fmla="*/ 24 h 72"/>
                    <a:gd name="T30" fmla="*/ 64 w 72"/>
                    <a:gd name="T31" fmla="*/ 12 h 72"/>
                    <a:gd name="T32" fmla="*/ 52 w 72"/>
                    <a:gd name="T33" fmla="*/ 4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72"/>
                    <a:gd name="T53" fmla="*/ 72 w 72"/>
                    <a:gd name="T54" fmla="*/ 72 h 7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72">
                      <a:moveTo>
                        <a:pt x="52" y="4"/>
                      </a:moveTo>
                      <a:lnTo>
                        <a:pt x="38" y="0"/>
                      </a:lnTo>
                      <a:lnTo>
                        <a:pt x="24" y="2"/>
                      </a:lnTo>
                      <a:lnTo>
                        <a:pt x="12" y="8"/>
                      </a:lnTo>
                      <a:lnTo>
                        <a:pt x="4" y="20"/>
                      </a:lnTo>
                      <a:lnTo>
                        <a:pt x="0" y="34"/>
                      </a:lnTo>
                      <a:lnTo>
                        <a:pt x="2" y="48"/>
                      </a:lnTo>
                      <a:lnTo>
                        <a:pt x="8" y="60"/>
                      </a:lnTo>
                      <a:lnTo>
                        <a:pt x="20" y="68"/>
                      </a:lnTo>
                      <a:lnTo>
                        <a:pt x="34" y="72"/>
                      </a:lnTo>
                      <a:lnTo>
                        <a:pt x="48" y="70"/>
                      </a:lnTo>
                      <a:lnTo>
                        <a:pt x="60" y="64"/>
                      </a:lnTo>
                      <a:lnTo>
                        <a:pt x="68" y="52"/>
                      </a:lnTo>
                      <a:lnTo>
                        <a:pt x="72" y="38"/>
                      </a:lnTo>
                      <a:lnTo>
                        <a:pt x="70" y="24"/>
                      </a:lnTo>
                      <a:lnTo>
                        <a:pt x="64" y="12"/>
                      </a:lnTo>
                      <a:lnTo>
                        <a:pt x="52" y="4"/>
                      </a:lnTo>
                      <a:close/>
                    </a:path>
                  </a:pathLst>
                </a:custGeom>
                <a:solidFill>
                  <a:srgbClr val="848D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2" name="Freeform 324"/>
                <p:cNvSpPr>
                  <a:spLocks/>
                </p:cNvSpPr>
                <p:nvPr/>
              </p:nvSpPr>
              <p:spPr bwMode="auto">
                <a:xfrm>
                  <a:off x="1392" y="2797"/>
                  <a:ext cx="68" cy="70"/>
                </a:xfrm>
                <a:custGeom>
                  <a:avLst/>
                  <a:gdLst>
                    <a:gd name="T0" fmla="*/ 48 w 68"/>
                    <a:gd name="T1" fmla="*/ 4 h 70"/>
                    <a:gd name="T2" fmla="*/ 34 w 68"/>
                    <a:gd name="T3" fmla="*/ 0 h 70"/>
                    <a:gd name="T4" fmla="*/ 22 w 68"/>
                    <a:gd name="T5" fmla="*/ 4 h 70"/>
                    <a:gd name="T6" fmla="*/ 10 w 68"/>
                    <a:gd name="T7" fmla="*/ 10 h 70"/>
                    <a:gd name="T8" fmla="*/ 2 w 68"/>
                    <a:gd name="T9" fmla="*/ 20 h 70"/>
                    <a:gd name="T10" fmla="*/ 0 w 68"/>
                    <a:gd name="T11" fmla="*/ 34 h 70"/>
                    <a:gd name="T12" fmla="*/ 2 w 68"/>
                    <a:gd name="T13" fmla="*/ 46 h 70"/>
                    <a:gd name="T14" fmla="*/ 8 w 68"/>
                    <a:gd name="T15" fmla="*/ 58 h 70"/>
                    <a:gd name="T16" fmla="*/ 18 w 68"/>
                    <a:gd name="T17" fmla="*/ 66 h 70"/>
                    <a:gd name="T18" fmla="*/ 32 w 68"/>
                    <a:gd name="T19" fmla="*/ 70 h 70"/>
                    <a:gd name="T20" fmla="*/ 44 w 68"/>
                    <a:gd name="T21" fmla="*/ 68 h 70"/>
                    <a:gd name="T22" fmla="*/ 56 w 68"/>
                    <a:gd name="T23" fmla="*/ 60 h 70"/>
                    <a:gd name="T24" fmla="*/ 64 w 68"/>
                    <a:gd name="T25" fmla="*/ 50 h 70"/>
                    <a:gd name="T26" fmla="*/ 68 w 68"/>
                    <a:gd name="T27" fmla="*/ 36 h 70"/>
                    <a:gd name="T28" fmla="*/ 66 w 68"/>
                    <a:gd name="T29" fmla="*/ 24 h 70"/>
                    <a:gd name="T30" fmla="*/ 58 w 68"/>
                    <a:gd name="T31" fmla="*/ 12 h 70"/>
                    <a:gd name="T32" fmla="*/ 48 w 68"/>
                    <a:gd name="T33" fmla="*/ 4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8"/>
                    <a:gd name="T52" fmla="*/ 0 h 70"/>
                    <a:gd name="T53" fmla="*/ 68 w 68"/>
                    <a:gd name="T54" fmla="*/ 70 h 7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8" h="70">
                      <a:moveTo>
                        <a:pt x="48" y="4"/>
                      </a:moveTo>
                      <a:lnTo>
                        <a:pt x="34" y="0"/>
                      </a:lnTo>
                      <a:lnTo>
                        <a:pt x="22" y="4"/>
                      </a:lnTo>
                      <a:lnTo>
                        <a:pt x="10" y="10"/>
                      </a:lnTo>
                      <a:lnTo>
                        <a:pt x="2" y="20"/>
                      </a:lnTo>
                      <a:lnTo>
                        <a:pt x="0" y="34"/>
                      </a:lnTo>
                      <a:lnTo>
                        <a:pt x="2" y="46"/>
                      </a:lnTo>
                      <a:lnTo>
                        <a:pt x="8" y="58"/>
                      </a:lnTo>
                      <a:lnTo>
                        <a:pt x="18" y="66"/>
                      </a:lnTo>
                      <a:lnTo>
                        <a:pt x="32" y="70"/>
                      </a:lnTo>
                      <a:lnTo>
                        <a:pt x="44" y="68"/>
                      </a:lnTo>
                      <a:lnTo>
                        <a:pt x="56" y="60"/>
                      </a:lnTo>
                      <a:lnTo>
                        <a:pt x="64" y="50"/>
                      </a:lnTo>
                      <a:lnTo>
                        <a:pt x="68" y="36"/>
                      </a:lnTo>
                      <a:lnTo>
                        <a:pt x="66" y="24"/>
                      </a:lnTo>
                      <a:lnTo>
                        <a:pt x="58" y="12"/>
                      </a:lnTo>
                      <a:lnTo>
                        <a:pt x="48" y="4"/>
                      </a:lnTo>
                      <a:close/>
                    </a:path>
                  </a:pathLst>
                </a:custGeom>
                <a:solidFill>
                  <a:srgbClr val="8791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3" name="Freeform 325"/>
                <p:cNvSpPr>
                  <a:spLocks/>
                </p:cNvSpPr>
                <p:nvPr/>
              </p:nvSpPr>
              <p:spPr bwMode="auto">
                <a:xfrm>
                  <a:off x="1394" y="2801"/>
                  <a:ext cx="60" cy="60"/>
                </a:xfrm>
                <a:custGeom>
                  <a:avLst/>
                  <a:gdLst>
                    <a:gd name="T0" fmla="*/ 42 w 60"/>
                    <a:gd name="T1" fmla="*/ 2 h 60"/>
                    <a:gd name="T2" fmla="*/ 32 w 60"/>
                    <a:gd name="T3" fmla="*/ 0 h 60"/>
                    <a:gd name="T4" fmla="*/ 20 w 60"/>
                    <a:gd name="T5" fmla="*/ 2 h 60"/>
                    <a:gd name="T6" fmla="*/ 10 w 60"/>
                    <a:gd name="T7" fmla="*/ 8 h 60"/>
                    <a:gd name="T8" fmla="*/ 2 w 60"/>
                    <a:gd name="T9" fmla="*/ 18 h 60"/>
                    <a:gd name="T10" fmla="*/ 0 w 60"/>
                    <a:gd name="T11" fmla="*/ 30 h 60"/>
                    <a:gd name="T12" fmla="*/ 2 w 60"/>
                    <a:gd name="T13" fmla="*/ 40 h 60"/>
                    <a:gd name="T14" fmla="*/ 8 w 60"/>
                    <a:gd name="T15" fmla="*/ 50 h 60"/>
                    <a:gd name="T16" fmla="*/ 18 w 60"/>
                    <a:gd name="T17" fmla="*/ 58 h 60"/>
                    <a:gd name="T18" fmla="*/ 30 w 60"/>
                    <a:gd name="T19" fmla="*/ 60 h 60"/>
                    <a:gd name="T20" fmla="*/ 40 w 60"/>
                    <a:gd name="T21" fmla="*/ 58 h 60"/>
                    <a:gd name="T22" fmla="*/ 50 w 60"/>
                    <a:gd name="T23" fmla="*/ 52 h 60"/>
                    <a:gd name="T24" fmla="*/ 58 w 60"/>
                    <a:gd name="T25" fmla="*/ 42 h 60"/>
                    <a:gd name="T26" fmla="*/ 60 w 60"/>
                    <a:gd name="T27" fmla="*/ 32 h 60"/>
                    <a:gd name="T28" fmla="*/ 58 w 60"/>
                    <a:gd name="T29" fmla="*/ 20 h 60"/>
                    <a:gd name="T30" fmla="*/ 52 w 60"/>
                    <a:gd name="T31" fmla="*/ 10 h 60"/>
                    <a:gd name="T32" fmla="*/ 42 w 60"/>
                    <a:gd name="T33" fmla="*/ 2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60"/>
                    <a:gd name="T53" fmla="*/ 60 w 60"/>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60">
                      <a:moveTo>
                        <a:pt x="42" y="2"/>
                      </a:moveTo>
                      <a:lnTo>
                        <a:pt x="32" y="0"/>
                      </a:lnTo>
                      <a:lnTo>
                        <a:pt x="20" y="2"/>
                      </a:lnTo>
                      <a:lnTo>
                        <a:pt x="10" y="8"/>
                      </a:lnTo>
                      <a:lnTo>
                        <a:pt x="2" y="18"/>
                      </a:lnTo>
                      <a:lnTo>
                        <a:pt x="0" y="30"/>
                      </a:lnTo>
                      <a:lnTo>
                        <a:pt x="2" y="40"/>
                      </a:lnTo>
                      <a:lnTo>
                        <a:pt x="8" y="50"/>
                      </a:lnTo>
                      <a:lnTo>
                        <a:pt x="18" y="58"/>
                      </a:lnTo>
                      <a:lnTo>
                        <a:pt x="30" y="60"/>
                      </a:lnTo>
                      <a:lnTo>
                        <a:pt x="40" y="58"/>
                      </a:lnTo>
                      <a:lnTo>
                        <a:pt x="50" y="52"/>
                      </a:lnTo>
                      <a:lnTo>
                        <a:pt x="58" y="42"/>
                      </a:lnTo>
                      <a:lnTo>
                        <a:pt x="60" y="32"/>
                      </a:lnTo>
                      <a:lnTo>
                        <a:pt x="58" y="20"/>
                      </a:lnTo>
                      <a:lnTo>
                        <a:pt x="52" y="10"/>
                      </a:lnTo>
                      <a:lnTo>
                        <a:pt x="42" y="2"/>
                      </a:lnTo>
                      <a:close/>
                    </a:path>
                  </a:pathLst>
                </a:custGeom>
                <a:solidFill>
                  <a:srgbClr val="8B94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4" name="Freeform 326"/>
                <p:cNvSpPr>
                  <a:spLocks/>
                </p:cNvSpPr>
                <p:nvPr/>
              </p:nvSpPr>
              <p:spPr bwMode="auto">
                <a:xfrm>
                  <a:off x="1398" y="2805"/>
                  <a:ext cx="52" cy="52"/>
                </a:xfrm>
                <a:custGeom>
                  <a:avLst/>
                  <a:gdLst>
                    <a:gd name="T0" fmla="*/ 38 w 52"/>
                    <a:gd name="T1" fmla="*/ 2 h 52"/>
                    <a:gd name="T2" fmla="*/ 28 w 52"/>
                    <a:gd name="T3" fmla="*/ 0 h 52"/>
                    <a:gd name="T4" fmla="*/ 18 w 52"/>
                    <a:gd name="T5" fmla="*/ 2 h 52"/>
                    <a:gd name="T6" fmla="*/ 8 w 52"/>
                    <a:gd name="T7" fmla="*/ 6 h 52"/>
                    <a:gd name="T8" fmla="*/ 2 w 52"/>
                    <a:gd name="T9" fmla="*/ 14 h 52"/>
                    <a:gd name="T10" fmla="*/ 0 w 52"/>
                    <a:gd name="T11" fmla="*/ 24 h 52"/>
                    <a:gd name="T12" fmla="*/ 2 w 52"/>
                    <a:gd name="T13" fmla="*/ 36 h 52"/>
                    <a:gd name="T14" fmla="*/ 6 w 52"/>
                    <a:gd name="T15" fmla="*/ 44 h 52"/>
                    <a:gd name="T16" fmla="*/ 14 w 52"/>
                    <a:gd name="T17" fmla="*/ 50 h 52"/>
                    <a:gd name="T18" fmla="*/ 24 w 52"/>
                    <a:gd name="T19" fmla="*/ 52 h 52"/>
                    <a:gd name="T20" fmla="*/ 36 w 52"/>
                    <a:gd name="T21" fmla="*/ 50 h 52"/>
                    <a:gd name="T22" fmla="*/ 44 w 52"/>
                    <a:gd name="T23" fmla="*/ 46 h 52"/>
                    <a:gd name="T24" fmla="*/ 50 w 52"/>
                    <a:gd name="T25" fmla="*/ 38 h 52"/>
                    <a:gd name="T26" fmla="*/ 52 w 52"/>
                    <a:gd name="T27" fmla="*/ 28 h 52"/>
                    <a:gd name="T28" fmla="*/ 50 w 52"/>
                    <a:gd name="T29" fmla="*/ 18 h 52"/>
                    <a:gd name="T30" fmla="*/ 46 w 52"/>
                    <a:gd name="T31" fmla="*/ 8 h 52"/>
                    <a:gd name="T32" fmla="*/ 38 w 52"/>
                    <a:gd name="T33" fmla="*/ 2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38" y="2"/>
                      </a:moveTo>
                      <a:lnTo>
                        <a:pt x="28" y="0"/>
                      </a:lnTo>
                      <a:lnTo>
                        <a:pt x="18" y="2"/>
                      </a:lnTo>
                      <a:lnTo>
                        <a:pt x="8" y="6"/>
                      </a:lnTo>
                      <a:lnTo>
                        <a:pt x="2" y="14"/>
                      </a:lnTo>
                      <a:lnTo>
                        <a:pt x="0" y="24"/>
                      </a:lnTo>
                      <a:lnTo>
                        <a:pt x="2" y="36"/>
                      </a:lnTo>
                      <a:lnTo>
                        <a:pt x="6" y="44"/>
                      </a:lnTo>
                      <a:lnTo>
                        <a:pt x="14" y="50"/>
                      </a:lnTo>
                      <a:lnTo>
                        <a:pt x="24" y="52"/>
                      </a:lnTo>
                      <a:lnTo>
                        <a:pt x="36" y="50"/>
                      </a:lnTo>
                      <a:lnTo>
                        <a:pt x="44" y="46"/>
                      </a:lnTo>
                      <a:lnTo>
                        <a:pt x="50" y="38"/>
                      </a:lnTo>
                      <a:lnTo>
                        <a:pt x="52" y="28"/>
                      </a:lnTo>
                      <a:lnTo>
                        <a:pt x="50" y="18"/>
                      </a:lnTo>
                      <a:lnTo>
                        <a:pt x="46" y="8"/>
                      </a:lnTo>
                      <a:lnTo>
                        <a:pt x="38" y="2"/>
                      </a:lnTo>
                      <a:close/>
                    </a:path>
                  </a:pathLst>
                </a:custGeom>
                <a:solidFill>
                  <a:srgbClr val="8D97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5" name="Freeform 327"/>
                <p:cNvSpPr>
                  <a:spLocks/>
                </p:cNvSpPr>
                <p:nvPr/>
              </p:nvSpPr>
              <p:spPr bwMode="auto">
                <a:xfrm>
                  <a:off x="1402" y="2809"/>
                  <a:ext cx="46" cy="46"/>
                </a:xfrm>
                <a:custGeom>
                  <a:avLst/>
                  <a:gdLst>
                    <a:gd name="T0" fmla="*/ 32 w 46"/>
                    <a:gd name="T1" fmla="*/ 2 h 46"/>
                    <a:gd name="T2" fmla="*/ 24 w 46"/>
                    <a:gd name="T3" fmla="*/ 0 h 46"/>
                    <a:gd name="T4" fmla="*/ 16 w 46"/>
                    <a:gd name="T5" fmla="*/ 2 h 46"/>
                    <a:gd name="T6" fmla="*/ 8 w 46"/>
                    <a:gd name="T7" fmla="*/ 6 h 46"/>
                    <a:gd name="T8" fmla="*/ 2 w 46"/>
                    <a:gd name="T9" fmla="*/ 14 h 46"/>
                    <a:gd name="T10" fmla="*/ 0 w 46"/>
                    <a:gd name="T11" fmla="*/ 22 h 46"/>
                    <a:gd name="T12" fmla="*/ 2 w 46"/>
                    <a:gd name="T13" fmla="*/ 30 h 46"/>
                    <a:gd name="T14" fmla="*/ 6 w 46"/>
                    <a:gd name="T15" fmla="*/ 38 h 46"/>
                    <a:gd name="T16" fmla="*/ 14 w 46"/>
                    <a:gd name="T17" fmla="*/ 44 h 46"/>
                    <a:gd name="T18" fmla="*/ 22 w 46"/>
                    <a:gd name="T19" fmla="*/ 46 h 46"/>
                    <a:gd name="T20" fmla="*/ 32 w 46"/>
                    <a:gd name="T21" fmla="*/ 44 h 46"/>
                    <a:gd name="T22" fmla="*/ 40 w 46"/>
                    <a:gd name="T23" fmla="*/ 40 h 46"/>
                    <a:gd name="T24" fmla="*/ 44 w 46"/>
                    <a:gd name="T25" fmla="*/ 32 h 46"/>
                    <a:gd name="T26" fmla="*/ 46 w 46"/>
                    <a:gd name="T27" fmla="*/ 24 h 46"/>
                    <a:gd name="T28" fmla="*/ 44 w 46"/>
                    <a:gd name="T29" fmla="*/ 16 h 46"/>
                    <a:gd name="T30" fmla="*/ 40 w 46"/>
                    <a:gd name="T31" fmla="*/ 8 h 46"/>
                    <a:gd name="T32" fmla="*/ 32 w 46"/>
                    <a:gd name="T33" fmla="*/ 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
                    <a:gd name="T52" fmla="*/ 0 h 46"/>
                    <a:gd name="T53" fmla="*/ 46 w 46"/>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 h="46">
                      <a:moveTo>
                        <a:pt x="32" y="2"/>
                      </a:moveTo>
                      <a:lnTo>
                        <a:pt x="24" y="0"/>
                      </a:lnTo>
                      <a:lnTo>
                        <a:pt x="16" y="2"/>
                      </a:lnTo>
                      <a:lnTo>
                        <a:pt x="8" y="6"/>
                      </a:lnTo>
                      <a:lnTo>
                        <a:pt x="2" y="14"/>
                      </a:lnTo>
                      <a:lnTo>
                        <a:pt x="0" y="22"/>
                      </a:lnTo>
                      <a:lnTo>
                        <a:pt x="2" y="30"/>
                      </a:lnTo>
                      <a:lnTo>
                        <a:pt x="6" y="38"/>
                      </a:lnTo>
                      <a:lnTo>
                        <a:pt x="14" y="44"/>
                      </a:lnTo>
                      <a:lnTo>
                        <a:pt x="22" y="46"/>
                      </a:lnTo>
                      <a:lnTo>
                        <a:pt x="32" y="44"/>
                      </a:lnTo>
                      <a:lnTo>
                        <a:pt x="40" y="40"/>
                      </a:lnTo>
                      <a:lnTo>
                        <a:pt x="44" y="32"/>
                      </a:lnTo>
                      <a:lnTo>
                        <a:pt x="46" y="24"/>
                      </a:lnTo>
                      <a:lnTo>
                        <a:pt x="44" y="16"/>
                      </a:lnTo>
                      <a:lnTo>
                        <a:pt x="40" y="8"/>
                      </a:lnTo>
                      <a:lnTo>
                        <a:pt x="32" y="2"/>
                      </a:lnTo>
                      <a:close/>
                    </a:path>
                  </a:pathLst>
                </a:custGeom>
                <a:solidFill>
                  <a:srgbClr val="9099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6" name="Freeform 328"/>
                <p:cNvSpPr>
                  <a:spLocks/>
                </p:cNvSpPr>
                <p:nvPr/>
              </p:nvSpPr>
              <p:spPr bwMode="auto">
                <a:xfrm>
                  <a:off x="1404" y="2811"/>
                  <a:ext cx="40" cy="40"/>
                </a:xfrm>
                <a:custGeom>
                  <a:avLst/>
                  <a:gdLst>
                    <a:gd name="T0" fmla="*/ 28 w 40"/>
                    <a:gd name="T1" fmla="*/ 2 h 40"/>
                    <a:gd name="T2" fmla="*/ 20 w 40"/>
                    <a:gd name="T3" fmla="*/ 0 h 40"/>
                    <a:gd name="T4" fmla="*/ 12 w 40"/>
                    <a:gd name="T5" fmla="*/ 0 h 40"/>
                    <a:gd name="T6" fmla="*/ 6 w 40"/>
                    <a:gd name="T7" fmla="*/ 4 h 40"/>
                    <a:gd name="T8" fmla="*/ 2 w 40"/>
                    <a:gd name="T9" fmla="*/ 12 h 40"/>
                    <a:gd name="T10" fmla="*/ 0 w 40"/>
                    <a:gd name="T11" fmla="*/ 20 h 40"/>
                    <a:gd name="T12" fmla="*/ 0 w 40"/>
                    <a:gd name="T13" fmla="*/ 28 h 40"/>
                    <a:gd name="T14" fmla="*/ 4 w 40"/>
                    <a:gd name="T15" fmla="*/ 34 h 40"/>
                    <a:gd name="T16" fmla="*/ 12 w 40"/>
                    <a:gd name="T17" fmla="*/ 38 h 40"/>
                    <a:gd name="T18" fmla="*/ 20 w 40"/>
                    <a:gd name="T19" fmla="*/ 40 h 40"/>
                    <a:gd name="T20" fmla="*/ 28 w 40"/>
                    <a:gd name="T21" fmla="*/ 40 h 40"/>
                    <a:gd name="T22" fmla="*/ 34 w 40"/>
                    <a:gd name="T23" fmla="*/ 36 h 40"/>
                    <a:gd name="T24" fmla="*/ 38 w 40"/>
                    <a:gd name="T25" fmla="*/ 28 h 40"/>
                    <a:gd name="T26" fmla="*/ 40 w 40"/>
                    <a:gd name="T27" fmla="*/ 20 h 40"/>
                    <a:gd name="T28" fmla="*/ 40 w 40"/>
                    <a:gd name="T29" fmla="*/ 12 h 40"/>
                    <a:gd name="T30" fmla="*/ 36 w 40"/>
                    <a:gd name="T31" fmla="*/ 6 h 40"/>
                    <a:gd name="T32" fmla="*/ 28 w 40"/>
                    <a:gd name="T33" fmla="*/ 2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0"/>
                    <a:gd name="T52" fmla="*/ 0 h 40"/>
                    <a:gd name="T53" fmla="*/ 40 w 40"/>
                    <a:gd name="T54" fmla="*/ 40 h 4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0" h="40">
                      <a:moveTo>
                        <a:pt x="28" y="2"/>
                      </a:moveTo>
                      <a:lnTo>
                        <a:pt x="20" y="0"/>
                      </a:lnTo>
                      <a:lnTo>
                        <a:pt x="12" y="0"/>
                      </a:lnTo>
                      <a:lnTo>
                        <a:pt x="6" y="4"/>
                      </a:lnTo>
                      <a:lnTo>
                        <a:pt x="2" y="12"/>
                      </a:lnTo>
                      <a:lnTo>
                        <a:pt x="0" y="20"/>
                      </a:lnTo>
                      <a:lnTo>
                        <a:pt x="0" y="28"/>
                      </a:lnTo>
                      <a:lnTo>
                        <a:pt x="4" y="34"/>
                      </a:lnTo>
                      <a:lnTo>
                        <a:pt x="12" y="38"/>
                      </a:lnTo>
                      <a:lnTo>
                        <a:pt x="20" y="40"/>
                      </a:lnTo>
                      <a:lnTo>
                        <a:pt x="28" y="40"/>
                      </a:lnTo>
                      <a:lnTo>
                        <a:pt x="34" y="36"/>
                      </a:lnTo>
                      <a:lnTo>
                        <a:pt x="38" y="28"/>
                      </a:lnTo>
                      <a:lnTo>
                        <a:pt x="40" y="20"/>
                      </a:lnTo>
                      <a:lnTo>
                        <a:pt x="40" y="12"/>
                      </a:lnTo>
                      <a:lnTo>
                        <a:pt x="36" y="6"/>
                      </a:lnTo>
                      <a:lnTo>
                        <a:pt x="28" y="2"/>
                      </a:lnTo>
                      <a:close/>
                    </a:path>
                  </a:pathLst>
                </a:custGeom>
                <a:solidFill>
                  <a:srgbClr val="929C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7" name="Freeform 329"/>
                <p:cNvSpPr>
                  <a:spLocks/>
                </p:cNvSpPr>
                <p:nvPr/>
              </p:nvSpPr>
              <p:spPr bwMode="auto">
                <a:xfrm>
                  <a:off x="1408" y="2813"/>
                  <a:ext cx="34" cy="36"/>
                </a:xfrm>
                <a:custGeom>
                  <a:avLst/>
                  <a:gdLst>
                    <a:gd name="T0" fmla="*/ 24 w 34"/>
                    <a:gd name="T1" fmla="*/ 2 h 36"/>
                    <a:gd name="T2" fmla="*/ 16 w 34"/>
                    <a:gd name="T3" fmla="*/ 0 h 36"/>
                    <a:gd name="T4" fmla="*/ 10 w 34"/>
                    <a:gd name="T5" fmla="*/ 2 h 36"/>
                    <a:gd name="T6" fmla="*/ 4 w 34"/>
                    <a:gd name="T7" fmla="*/ 4 h 36"/>
                    <a:gd name="T8" fmla="*/ 0 w 34"/>
                    <a:gd name="T9" fmla="*/ 10 h 36"/>
                    <a:gd name="T10" fmla="*/ 0 w 34"/>
                    <a:gd name="T11" fmla="*/ 24 h 36"/>
                    <a:gd name="T12" fmla="*/ 4 w 34"/>
                    <a:gd name="T13" fmla="*/ 30 h 36"/>
                    <a:gd name="T14" fmla="*/ 8 w 34"/>
                    <a:gd name="T15" fmla="*/ 34 h 36"/>
                    <a:gd name="T16" fmla="*/ 16 w 34"/>
                    <a:gd name="T17" fmla="*/ 36 h 36"/>
                    <a:gd name="T18" fmla="*/ 22 w 34"/>
                    <a:gd name="T19" fmla="*/ 34 h 36"/>
                    <a:gd name="T20" fmla="*/ 28 w 34"/>
                    <a:gd name="T21" fmla="*/ 32 h 36"/>
                    <a:gd name="T22" fmla="*/ 32 w 34"/>
                    <a:gd name="T23" fmla="*/ 26 h 36"/>
                    <a:gd name="T24" fmla="*/ 34 w 34"/>
                    <a:gd name="T25" fmla="*/ 18 h 36"/>
                    <a:gd name="T26" fmla="*/ 32 w 34"/>
                    <a:gd name="T27" fmla="*/ 12 h 36"/>
                    <a:gd name="T28" fmla="*/ 30 w 34"/>
                    <a:gd name="T29" fmla="*/ 6 h 36"/>
                    <a:gd name="T30" fmla="*/ 24 w 34"/>
                    <a:gd name="T31" fmla="*/ 2 h 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
                    <a:gd name="T49" fmla="*/ 0 h 36"/>
                    <a:gd name="T50" fmla="*/ 34 w 34"/>
                    <a:gd name="T51" fmla="*/ 36 h 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 h="36">
                      <a:moveTo>
                        <a:pt x="24" y="2"/>
                      </a:moveTo>
                      <a:lnTo>
                        <a:pt x="16" y="0"/>
                      </a:lnTo>
                      <a:lnTo>
                        <a:pt x="10" y="2"/>
                      </a:lnTo>
                      <a:lnTo>
                        <a:pt x="4" y="4"/>
                      </a:lnTo>
                      <a:lnTo>
                        <a:pt x="0" y="10"/>
                      </a:lnTo>
                      <a:lnTo>
                        <a:pt x="0" y="24"/>
                      </a:lnTo>
                      <a:lnTo>
                        <a:pt x="4" y="30"/>
                      </a:lnTo>
                      <a:lnTo>
                        <a:pt x="8" y="34"/>
                      </a:lnTo>
                      <a:lnTo>
                        <a:pt x="16" y="36"/>
                      </a:lnTo>
                      <a:lnTo>
                        <a:pt x="22" y="34"/>
                      </a:lnTo>
                      <a:lnTo>
                        <a:pt x="28" y="32"/>
                      </a:lnTo>
                      <a:lnTo>
                        <a:pt x="32" y="26"/>
                      </a:lnTo>
                      <a:lnTo>
                        <a:pt x="34" y="18"/>
                      </a:lnTo>
                      <a:lnTo>
                        <a:pt x="32" y="12"/>
                      </a:lnTo>
                      <a:lnTo>
                        <a:pt x="30" y="6"/>
                      </a:lnTo>
                      <a:lnTo>
                        <a:pt x="24" y="2"/>
                      </a:lnTo>
                      <a:close/>
                    </a:path>
                  </a:pathLst>
                </a:custGeom>
                <a:solidFill>
                  <a:srgbClr val="949D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8" name="Freeform 330"/>
                <p:cNvSpPr>
                  <a:spLocks/>
                </p:cNvSpPr>
                <p:nvPr/>
              </p:nvSpPr>
              <p:spPr bwMode="auto">
                <a:xfrm>
                  <a:off x="1412" y="2819"/>
                  <a:ext cx="24" cy="24"/>
                </a:xfrm>
                <a:custGeom>
                  <a:avLst/>
                  <a:gdLst>
                    <a:gd name="T0" fmla="*/ 18 w 24"/>
                    <a:gd name="T1" fmla="*/ 0 h 24"/>
                    <a:gd name="T2" fmla="*/ 8 w 24"/>
                    <a:gd name="T3" fmla="*/ 0 h 24"/>
                    <a:gd name="T4" fmla="*/ 0 w 24"/>
                    <a:gd name="T5" fmla="*/ 6 h 24"/>
                    <a:gd name="T6" fmla="*/ 0 w 24"/>
                    <a:gd name="T7" fmla="*/ 16 h 24"/>
                    <a:gd name="T8" fmla="*/ 6 w 24"/>
                    <a:gd name="T9" fmla="*/ 24 h 24"/>
                    <a:gd name="T10" fmla="*/ 16 w 24"/>
                    <a:gd name="T11" fmla="*/ 24 h 24"/>
                    <a:gd name="T12" fmla="*/ 24 w 24"/>
                    <a:gd name="T13" fmla="*/ 18 h 24"/>
                    <a:gd name="T14" fmla="*/ 24 w 24"/>
                    <a:gd name="T15" fmla="*/ 8 h 24"/>
                    <a:gd name="T16" fmla="*/ 18 w 24"/>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24"/>
                    <a:gd name="T29" fmla="*/ 24 w 24"/>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24">
                      <a:moveTo>
                        <a:pt x="18" y="0"/>
                      </a:moveTo>
                      <a:lnTo>
                        <a:pt x="8" y="0"/>
                      </a:lnTo>
                      <a:lnTo>
                        <a:pt x="0" y="6"/>
                      </a:lnTo>
                      <a:lnTo>
                        <a:pt x="0" y="16"/>
                      </a:lnTo>
                      <a:lnTo>
                        <a:pt x="6" y="24"/>
                      </a:lnTo>
                      <a:lnTo>
                        <a:pt x="16" y="24"/>
                      </a:lnTo>
                      <a:lnTo>
                        <a:pt x="24" y="18"/>
                      </a:lnTo>
                      <a:lnTo>
                        <a:pt x="24" y="8"/>
                      </a:lnTo>
                      <a:lnTo>
                        <a:pt x="18" y="0"/>
                      </a:lnTo>
                      <a:close/>
                    </a:path>
                  </a:pathLst>
                </a:custGeom>
                <a:solidFill>
                  <a:srgbClr val="959F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9" name="Freeform 331"/>
                <p:cNvSpPr>
                  <a:spLocks/>
                </p:cNvSpPr>
                <p:nvPr/>
              </p:nvSpPr>
              <p:spPr bwMode="auto">
                <a:xfrm>
                  <a:off x="1414" y="2821"/>
                  <a:ext cx="20" cy="20"/>
                </a:xfrm>
                <a:custGeom>
                  <a:avLst/>
                  <a:gdLst>
                    <a:gd name="T0" fmla="*/ 14 w 20"/>
                    <a:gd name="T1" fmla="*/ 0 h 20"/>
                    <a:gd name="T2" fmla="*/ 6 w 20"/>
                    <a:gd name="T3" fmla="*/ 0 h 20"/>
                    <a:gd name="T4" fmla="*/ 2 w 20"/>
                    <a:gd name="T5" fmla="*/ 2 h 20"/>
                    <a:gd name="T6" fmla="*/ 0 w 20"/>
                    <a:gd name="T7" fmla="*/ 6 h 20"/>
                    <a:gd name="T8" fmla="*/ 0 w 20"/>
                    <a:gd name="T9" fmla="*/ 14 h 20"/>
                    <a:gd name="T10" fmla="*/ 2 w 20"/>
                    <a:gd name="T11" fmla="*/ 18 h 20"/>
                    <a:gd name="T12" fmla="*/ 6 w 20"/>
                    <a:gd name="T13" fmla="*/ 20 h 20"/>
                    <a:gd name="T14" fmla="*/ 14 w 20"/>
                    <a:gd name="T15" fmla="*/ 20 h 20"/>
                    <a:gd name="T16" fmla="*/ 18 w 20"/>
                    <a:gd name="T17" fmla="*/ 18 h 20"/>
                    <a:gd name="T18" fmla="*/ 20 w 20"/>
                    <a:gd name="T19" fmla="*/ 14 h 20"/>
                    <a:gd name="T20" fmla="*/ 20 w 20"/>
                    <a:gd name="T21" fmla="*/ 6 h 20"/>
                    <a:gd name="T22" fmla="*/ 18 w 20"/>
                    <a:gd name="T23" fmla="*/ 2 h 20"/>
                    <a:gd name="T24" fmla="*/ 14 w 20"/>
                    <a:gd name="T25" fmla="*/ 0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20"/>
                    <a:gd name="T41" fmla="*/ 20 w 20"/>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20">
                      <a:moveTo>
                        <a:pt x="14" y="0"/>
                      </a:moveTo>
                      <a:lnTo>
                        <a:pt x="6" y="0"/>
                      </a:lnTo>
                      <a:lnTo>
                        <a:pt x="2" y="2"/>
                      </a:lnTo>
                      <a:lnTo>
                        <a:pt x="0" y="6"/>
                      </a:lnTo>
                      <a:lnTo>
                        <a:pt x="0" y="14"/>
                      </a:lnTo>
                      <a:lnTo>
                        <a:pt x="2" y="18"/>
                      </a:lnTo>
                      <a:lnTo>
                        <a:pt x="6" y="20"/>
                      </a:lnTo>
                      <a:lnTo>
                        <a:pt x="14" y="20"/>
                      </a:lnTo>
                      <a:lnTo>
                        <a:pt x="18" y="18"/>
                      </a:lnTo>
                      <a:lnTo>
                        <a:pt x="20" y="14"/>
                      </a:lnTo>
                      <a:lnTo>
                        <a:pt x="20" y="6"/>
                      </a:lnTo>
                      <a:lnTo>
                        <a:pt x="18" y="2"/>
                      </a:lnTo>
                      <a:lnTo>
                        <a:pt x="14" y="0"/>
                      </a:lnTo>
                      <a:close/>
                    </a:path>
                  </a:pathLst>
                </a:custGeom>
                <a:solidFill>
                  <a:srgbClr val="96A0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00" name="Freeform 332"/>
                <p:cNvSpPr>
                  <a:spLocks/>
                </p:cNvSpPr>
                <p:nvPr/>
              </p:nvSpPr>
              <p:spPr bwMode="auto">
                <a:xfrm>
                  <a:off x="1418" y="2825"/>
                  <a:ext cx="12" cy="12"/>
                </a:xfrm>
                <a:custGeom>
                  <a:avLst/>
                  <a:gdLst>
                    <a:gd name="T0" fmla="*/ 8 w 12"/>
                    <a:gd name="T1" fmla="*/ 0 h 12"/>
                    <a:gd name="T2" fmla="*/ 4 w 12"/>
                    <a:gd name="T3" fmla="*/ 0 h 12"/>
                    <a:gd name="T4" fmla="*/ 0 w 12"/>
                    <a:gd name="T5" fmla="*/ 4 h 12"/>
                    <a:gd name="T6" fmla="*/ 0 w 12"/>
                    <a:gd name="T7" fmla="*/ 8 h 12"/>
                    <a:gd name="T8" fmla="*/ 4 w 12"/>
                    <a:gd name="T9" fmla="*/ 12 h 12"/>
                    <a:gd name="T10" fmla="*/ 8 w 12"/>
                    <a:gd name="T11" fmla="*/ 12 h 12"/>
                    <a:gd name="T12" fmla="*/ 12 w 12"/>
                    <a:gd name="T13" fmla="*/ 8 h 12"/>
                    <a:gd name="T14" fmla="*/ 12 w 12"/>
                    <a:gd name="T15" fmla="*/ 4 h 12"/>
                    <a:gd name="T16" fmla="*/ 8 w 12"/>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8" y="0"/>
                      </a:moveTo>
                      <a:lnTo>
                        <a:pt x="4" y="0"/>
                      </a:lnTo>
                      <a:lnTo>
                        <a:pt x="0" y="4"/>
                      </a:lnTo>
                      <a:lnTo>
                        <a:pt x="0" y="8"/>
                      </a:lnTo>
                      <a:lnTo>
                        <a:pt x="4" y="12"/>
                      </a:lnTo>
                      <a:lnTo>
                        <a:pt x="8" y="12"/>
                      </a:lnTo>
                      <a:lnTo>
                        <a:pt x="12" y="8"/>
                      </a:lnTo>
                      <a:lnTo>
                        <a:pt x="12" y="4"/>
                      </a:lnTo>
                      <a:lnTo>
                        <a:pt x="8" y="0"/>
                      </a:lnTo>
                      <a:close/>
                    </a:path>
                  </a:pathLst>
                </a:custGeom>
                <a:solidFill>
                  <a:srgbClr val="97A1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01" name="Freeform 333"/>
                <p:cNvSpPr>
                  <a:spLocks/>
                </p:cNvSpPr>
                <p:nvPr/>
              </p:nvSpPr>
              <p:spPr bwMode="auto">
                <a:xfrm>
                  <a:off x="1422" y="2829"/>
                  <a:ext cx="4" cy="4"/>
                </a:xfrm>
                <a:custGeom>
                  <a:avLst/>
                  <a:gdLst>
                    <a:gd name="T0" fmla="*/ 4 w 4"/>
                    <a:gd name="T1" fmla="*/ 0 h 4"/>
                    <a:gd name="T2" fmla="*/ 2 w 4"/>
                    <a:gd name="T3" fmla="*/ 0 h 4"/>
                    <a:gd name="T4" fmla="*/ 0 w 4"/>
                    <a:gd name="T5" fmla="*/ 0 h 4"/>
                    <a:gd name="T6" fmla="*/ 0 w 4"/>
                    <a:gd name="T7" fmla="*/ 2 h 4"/>
                    <a:gd name="T8" fmla="*/ 0 w 4"/>
                    <a:gd name="T9" fmla="*/ 4 h 4"/>
                    <a:gd name="T10" fmla="*/ 2 w 4"/>
                    <a:gd name="T11" fmla="*/ 4 h 4"/>
                    <a:gd name="T12" fmla="*/ 4 w 4"/>
                    <a:gd name="T13" fmla="*/ 4 h 4"/>
                    <a:gd name="T14" fmla="*/ 4 w 4"/>
                    <a:gd name="T15" fmla="*/ 2 h 4"/>
                    <a:gd name="T16" fmla="*/ 4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4" y="0"/>
                      </a:moveTo>
                      <a:lnTo>
                        <a:pt x="2" y="0"/>
                      </a:lnTo>
                      <a:lnTo>
                        <a:pt x="0" y="0"/>
                      </a:lnTo>
                      <a:lnTo>
                        <a:pt x="0" y="2"/>
                      </a:lnTo>
                      <a:lnTo>
                        <a:pt x="0" y="4"/>
                      </a:lnTo>
                      <a:lnTo>
                        <a:pt x="2" y="4"/>
                      </a:lnTo>
                      <a:lnTo>
                        <a:pt x="4" y="4"/>
                      </a:lnTo>
                      <a:lnTo>
                        <a:pt x="4" y="2"/>
                      </a:lnTo>
                      <a:lnTo>
                        <a:pt x="4" y="0"/>
                      </a:lnTo>
                      <a:close/>
                    </a:path>
                  </a:pathLst>
                </a:custGeom>
                <a:solidFill>
                  <a:srgbClr val="98A2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sp>
            <p:nvSpPr>
              <p:cNvPr id="169" name="Freeform 334"/>
              <p:cNvSpPr>
                <a:spLocks/>
              </p:cNvSpPr>
              <p:nvPr/>
            </p:nvSpPr>
            <p:spPr bwMode="auto">
              <a:xfrm>
                <a:off x="1320" y="2728"/>
                <a:ext cx="214" cy="212"/>
              </a:xfrm>
              <a:custGeom>
                <a:avLst/>
                <a:gdLst>
                  <a:gd name="T0" fmla="*/ 152 w 214"/>
                  <a:gd name="T1" fmla="*/ 9 h 212"/>
                  <a:gd name="T2" fmla="*/ 132 w 214"/>
                  <a:gd name="T3" fmla="*/ 2 h 212"/>
                  <a:gd name="T4" fmla="*/ 110 w 214"/>
                  <a:gd name="T5" fmla="*/ 0 h 212"/>
                  <a:gd name="T6" fmla="*/ 90 w 214"/>
                  <a:gd name="T7" fmla="*/ 0 h 212"/>
                  <a:gd name="T8" fmla="*/ 70 w 214"/>
                  <a:gd name="T9" fmla="*/ 5 h 212"/>
                  <a:gd name="T10" fmla="*/ 52 w 214"/>
                  <a:gd name="T11" fmla="*/ 15 h 212"/>
                  <a:gd name="T12" fmla="*/ 36 w 214"/>
                  <a:gd name="T13" fmla="*/ 27 h 212"/>
                  <a:gd name="T14" fmla="*/ 22 w 214"/>
                  <a:gd name="T15" fmla="*/ 43 h 212"/>
                  <a:gd name="T16" fmla="*/ 10 w 214"/>
                  <a:gd name="T17" fmla="*/ 61 h 212"/>
                  <a:gd name="T18" fmla="*/ 4 w 214"/>
                  <a:gd name="T19" fmla="*/ 81 h 212"/>
                  <a:gd name="T20" fmla="*/ 0 w 214"/>
                  <a:gd name="T21" fmla="*/ 103 h 212"/>
                  <a:gd name="T22" fmla="*/ 2 w 214"/>
                  <a:gd name="T23" fmla="*/ 123 h 212"/>
                  <a:gd name="T24" fmla="*/ 6 w 214"/>
                  <a:gd name="T25" fmla="*/ 143 h 212"/>
                  <a:gd name="T26" fmla="*/ 16 w 214"/>
                  <a:gd name="T27" fmla="*/ 160 h 212"/>
                  <a:gd name="T28" fmla="*/ 28 w 214"/>
                  <a:gd name="T29" fmla="*/ 176 h 212"/>
                  <a:gd name="T30" fmla="*/ 44 w 214"/>
                  <a:gd name="T31" fmla="*/ 190 h 212"/>
                  <a:gd name="T32" fmla="*/ 62 w 214"/>
                  <a:gd name="T33" fmla="*/ 202 h 212"/>
                  <a:gd name="T34" fmla="*/ 82 w 214"/>
                  <a:gd name="T35" fmla="*/ 210 h 212"/>
                  <a:gd name="T36" fmla="*/ 104 w 214"/>
                  <a:gd name="T37" fmla="*/ 212 h 212"/>
                  <a:gd name="T38" fmla="*/ 124 w 214"/>
                  <a:gd name="T39" fmla="*/ 212 h 212"/>
                  <a:gd name="T40" fmla="*/ 144 w 214"/>
                  <a:gd name="T41" fmla="*/ 206 h 212"/>
                  <a:gd name="T42" fmla="*/ 162 w 214"/>
                  <a:gd name="T43" fmla="*/ 198 h 212"/>
                  <a:gd name="T44" fmla="*/ 180 w 214"/>
                  <a:gd name="T45" fmla="*/ 184 h 212"/>
                  <a:gd name="T46" fmla="*/ 194 w 214"/>
                  <a:gd name="T47" fmla="*/ 168 h 212"/>
                  <a:gd name="T48" fmla="*/ 204 w 214"/>
                  <a:gd name="T49" fmla="*/ 150 h 212"/>
                  <a:gd name="T50" fmla="*/ 212 w 214"/>
                  <a:gd name="T51" fmla="*/ 131 h 212"/>
                  <a:gd name="T52" fmla="*/ 214 w 214"/>
                  <a:gd name="T53" fmla="*/ 109 h 212"/>
                  <a:gd name="T54" fmla="*/ 214 w 214"/>
                  <a:gd name="T55" fmla="*/ 89 h 212"/>
                  <a:gd name="T56" fmla="*/ 208 w 214"/>
                  <a:gd name="T57" fmla="*/ 69 h 212"/>
                  <a:gd name="T58" fmla="*/ 200 w 214"/>
                  <a:gd name="T59" fmla="*/ 51 h 212"/>
                  <a:gd name="T60" fmla="*/ 186 w 214"/>
                  <a:gd name="T61" fmla="*/ 35 h 212"/>
                  <a:gd name="T62" fmla="*/ 170 w 214"/>
                  <a:gd name="T63" fmla="*/ 21 h 212"/>
                  <a:gd name="T64" fmla="*/ 152 w 214"/>
                  <a:gd name="T65" fmla="*/ 9 h 2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4"/>
                  <a:gd name="T100" fmla="*/ 0 h 212"/>
                  <a:gd name="T101" fmla="*/ 214 w 214"/>
                  <a:gd name="T102" fmla="*/ 212 h 2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4" h="212">
                    <a:moveTo>
                      <a:pt x="152" y="9"/>
                    </a:moveTo>
                    <a:lnTo>
                      <a:pt x="132" y="2"/>
                    </a:lnTo>
                    <a:lnTo>
                      <a:pt x="110" y="0"/>
                    </a:lnTo>
                    <a:lnTo>
                      <a:pt x="90" y="0"/>
                    </a:lnTo>
                    <a:lnTo>
                      <a:pt x="70" y="5"/>
                    </a:lnTo>
                    <a:lnTo>
                      <a:pt x="52" y="15"/>
                    </a:lnTo>
                    <a:lnTo>
                      <a:pt x="36" y="27"/>
                    </a:lnTo>
                    <a:lnTo>
                      <a:pt x="22" y="43"/>
                    </a:lnTo>
                    <a:lnTo>
                      <a:pt x="10" y="61"/>
                    </a:lnTo>
                    <a:lnTo>
                      <a:pt x="4" y="81"/>
                    </a:lnTo>
                    <a:lnTo>
                      <a:pt x="0" y="103"/>
                    </a:lnTo>
                    <a:lnTo>
                      <a:pt x="2" y="123"/>
                    </a:lnTo>
                    <a:lnTo>
                      <a:pt x="6" y="143"/>
                    </a:lnTo>
                    <a:lnTo>
                      <a:pt x="16" y="160"/>
                    </a:lnTo>
                    <a:lnTo>
                      <a:pt x="28" y="176"/>
                    </a:lnTo>
                    <a:lnTo>
                      <a:pt x="44" y="190"/>
                    </a:lnTo>
                    <a:lnTo>
                      <a:pt x="62" y="202"/>
                    </a:lnTo>
                    <a:lnTo>
                      <a:pt x="82" y="210"/>
                    </a:lnTo>
                    <a:lnTo>
                      <a:pt x="104" y="212"/>
                    </a:lnTo>
                    <a:lnTo>
                      <a:pt x="124" y="212"/>
                    </a:lnTo>
                    <a:lnTo>
                      <a:pt x="144" y="206"/>
                    </a:lnTo>
                    <a:lnTo>
                      <a:pt x="162" y="198"/>
                    </a:lnTo>
                    <a:lnTo>
                      <a:pt x="180" y="184"/>
                    </a:lnTo>
                    <a:lnTo>
                      <a:pt x="194" y="168"/>
                    </a:lnTo>
                    <a:lnTo>
                      <a:pt x="204" y="150"/>
                    </a:lnTo>
                    <a:lnTo>
                      <a:pt x="212" y="131"/>
                    </a:lnTo>
                    <a:lnTo>
                      <a:pt x="214" y="109"/>
                    </a:lnTo>
                    <a:lnTo>
                      <a:pt x="214" y="89"/>
                    </a:lnTo>
                    <a:lnTo>
                      <a:pt x="208" y="69"/>
                    </a:lnTo>
                    <a:lnTo>
                      <a:pt x="200" y="51"/>
                    </a:lnTo>
                    <a:lnTo>
                      <a:pt x="186" y="35"/>
                    </a:lnTo>
                    <a:lnTo>
                      <a:pt x="170" y="21"/>
                    </a:lnTo>
                    <a:lnTo>
                      <a:pt x="152" y="9"/>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grpSp>
          <p:nvGrpSpPr>
            <p:cNvPr id="110" name="Group 335"/>
            <p:cNvGrpSpPr>
              <a:grpSpLocks/>
            </p:cNvGrpSpPr>
            <p:nvPr/>
          </p:nvGrpSpPr>
          <p:grpSpPr bwMode="auto">
            <a:xfrm>
              <a:off x="1061" y="2718"/>
              <a:ext cx="269" cy="488"/>
              <a:chOff x="1061" y="2718"/>
              <a:chExt cx="269" cy="488"/>
            </a:xfrm>
          </p:grpSpPr>
          <p:grpSp>
            <p:nvGrpSpPr>
              <p:cNvPr id="148" name="Group 336"/>
              <p:cNvGrpSpPr>
                <a:grpSpLocks/>
              </p:cNvGrpSpPr>
              <p:nvPr/>
            </p:nvGrpSpPr>
            <p:grpSpPr bwMode="auto">
              <a:xfrm>
                <a:off x="1061" y="2718"/>
                <a:ext cx="269" cy="488"/>
                <a:chOff x="1061" y="2718"/>
                <a:chExt cx="269" cy="488"/>
              </a:xfrm>
            </p:grpSpPr>
            <p:sp>
              <p:nvSpPr>
                <p:cNvPr id="150" name="Freeform 337"/>
                <p:cNvSpPr>
                  <a:spLocks/>
                </p:cNvSpPr>
                <p:nvPr/>
              </p:nvSpPr>
              <p:spPr bwMode="auto">
                <a:xfrm>
                  <a:off x="1061" y="2718"/>
                  <a:ext cx="269" cy="202"/>
                </a:xfrm>
                <a:custGeom>
                  <a:avLst/>
                  <a:gdLst>
                    <a:gd name="T0" fmla="*/ 269 w 269"/>
                    <a:gd name="T1" fmla="*/ 162 h 202"/>
                    <a:gd name="T2" fmla="*/ 0 w 269"/>
                    <a:gd name="T3" fmla="*/ 0 h 202"/>
                    <a:gd name="T4" fmla="*/ 0 w 269"/>
                    <a:gd name="T5" fmla="*/ 39 h 202"/>
                    <a:gd name="T6" fmla="*/ 269 w 269"/>
                    <a:gd name="T7" fmla="*/ 202 h 202"/>
                    <a:gd name="T8" fmla="*/ 269 w 269"/>
                    <a:gd name="T9" fmla="*/ 162 h 202"/>
                    <a:gd name="T10" fmla="*/ 0 60000 65536"/>
                    <a:gd name="T11" fmla="*/ 0 60000 65536"/>
                    <a:gd name="T12" fmla="*/ 0 60000 65536"/>
                    <a:gd name="T13" fmla="*/ 0 60000 65536"/>
                    <a:gd name="T14" fmla="*/ 0 60000 65536"/>
                    <a:gd name="T15" fmla="*/ 0 w 269"/>
                    <a:gd name="T16" fmla="*/ 0 h 202"/>
                    <a:gd name="T17" fmla="*/ 269 w 269"/>
                    <a:gd name="T18" fmla="*/ 202 h 202"/>
                  </a:gdLst>
                  <a:ahLst/>
                  <a:cxnLst>
                    <a:cxn ang="T10">
                      <a:pos x="T0" y="T1"/>
                    </a:cxn>
                    <a:cxn ang="T11">
                      <a:pos x="T2" y="T3"/>
                    </a:cxn>
                    <a:cxn ang="T12">
                      <a:pos x="T4" y="T5"/>
                    </a:cxn>
                    <a:cxn ang="T13">
                      <a:pos x="T6" y="T7"/>
                    </a:cxn>
                    <a:cxn ang="T14">
                      <a:pos x="T8" y="T9"/>
                    </a:cxn>
                  </a:cxnLst>
                  <a:rect l="T15" t="T16" r="T17" b="T18"/>
                  <a:pathLst>
                    <a:path w="269" h="202">
                      <a:moveTo>
                        <a:pt x="269" y="162"/>
                      </a:moveTo>
                      <a:lnTo>
                        <a:pt x="0" y="0"/>
                      </a:lnTo>
                      <a:lnTo>
                        <a:pt x="0" y="39"/>
                      </a:lnTo>
                      <a:lnTo>
                        <a:pt x="269" y="202"/>
                      </a:lnTo>
                      <a:lnTo>
                        <a:pt x="269" y="162"/>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51" name="Freeform 338"/>
                <p:cNvSpPr>
                  <a:spLocks/>
                </p:cNvSpPr>
                <p:nvPr/>
              </p:nvSpPr>
              <p:spPr bwMode="auto">
                <a:xfrm>
                  <a:off x="1061" y="2757"/>
                  <a:ext cx="269" cy="205"/>
                </a:xfrm>
                <a:custGeom>
                  <a:avLst/>
                  <a:gdLst>
                    <a:gd name="T0" fmla="*/ 269 w 269"/>
                    <a:gd name="T1" fmla="*/ 163 h 205"/>
                    <a:gd name="T2" fmla="*/ 0 w 269"/>
                    <a:gd name="T3" fmla="*/ 0 h 205"/>
                    <a:gd name="T4" fmla="*/ 0 w 269"/>
                    <a:gd name="T5" fmla="*/ 42 h 205"/>
                    <a:gd name="T6" fmla="*/ 269 w 269"/>
                    <a:gd name="T7" fmla="*/ 205 h 205"/>
                    <a:gd name="T8" fmla="*/ 269 w 269"/>
                    <a:gd name="T9" fmla="*/ 163 h 205"/>
                    <a:gd name="T10" fmla="*/ 0 60000 65536"/>
                    <a:gd name="T11" fmla="*/ 0 60000 65536"/>
                    <a:gd name="T12" fmla="*/ 0 60000 65536"/>
                    <a:gd name="T13" fmla="*/ 0 60000 65536"/>
                    <a:gd name="T14" fmla="*/ 0 60000 65536"/>
                    <a:gd name="T15" fmla="*/ 0 w 269"/>
                    <a:gd name="T16" fmla="*/ 0 h 205"/>
                    <a:gd name="T17" fmla="*/ 269 w 269"/>
                    <a:gd name="T18" fmla="*/ 205 h 205"/>
                  </a:gdLst>
                  <a:ahLst/>
                  <a:cxnLst>
                    <a:cxn ang="T10">
                      <a:pos x="T0" y="T1"/>
                    </a:cxn>
                    <a:cxn ang="T11">
                      <a:pos x="T2" y="T3"/>
                    </a:cxn>
                    <a:cxn ang="T12">
                      <a:pos x="T4" y="T5"/>
                    </a:cxn>
                    <a:cxn ang="T13">
                      <a:pos x="T6" y="T7"/>
                    </a:cxn>
                    <a:cxn ang="T14">
                      <a:pos x="T8" y="T9"/>
                    </a:cxn>
                  </a:cxnLst>
                  <a:rect l="T15" t="T16" r="T17" b="T18"/>
                  <a:pathLst>
                    <a:path w="269" h="205">
                      <a:moveTo>
                        <a:pt x="269" y="163"/>
                      </a:moveTo>
                      <a:lnTo>
                        <a:pt x="0" y="0"/>
                      </a:lnTo>
                      <a:lnTo>
                        <a:pt x="0" y="42"/>
                      </a:lnTo>
                      <a:lnTo>
                        <a:pt x="269" y="205"/>
                      </a:lnTo>
                      <a:lnTo>
                        <a:pt x="269" y="163"/>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52" name="Freeform 339"/>
                <p:cNvSpPr>
                  <a:spLocks/>
                </p:cNvSpPr>
                <p:nvPr/>
              </p:nvSpPr>
              <p:spPr bwMode="auto">
                <a:xfrm>
                  <a:off x="1061" y="2799"/>
                  <a:ext cx="269" cy="203"/>
                </a:xfrm>
                <a:custGeom>
                  <a:avLst/>
                  <a:gdLst>
                    <a:gd name="T0" fmla="*/ 269 w 269"/>
                    <a:gd name="T1" fmla="*/ 163 h 203"/>
                    <a:gd name="T2" fmla="*/ 0 w 269"/>
                    <a:gd name="T3" fmla="*/ 0 h 203"/>
                    <a:gd name="T4" fmla="*/ 0 w 269"/>
                    <a:gd name="T5" fmla="*/ 40 h 203"/>
                    <a:gd name="T6" fmla="*/ 269 w 269"/>
                    <a:gd name="T7" fmla="*/ 203 h 203"/>
                    <a:gd name="T8" fmla="*/ 269 w 269"/>
                    <a:gd name="T9" fmla="*/ 163 h 203"/>
                    <a:gd name="T10" fmla="*/ 0 60000 65536"/>
                    <a:gd name="T11" fmla="*/ 0 60000 65536"/>
                    <a:gd name="T12" fmla="*/ 0 60000 65536"/>
                    <a:gd name="T13" fmla="*/ 0 60000 65536"/>
                    <a:gd name="T14" fmla="*/ 0 60000 65536"/>
                    <a:gd name="T15" fmla="*/ 0 w 269"/>
                    <a:gd name="T16" fmla="*/ 0 h 203"/>
                    <a:gd name="T17" fmla="*/ 269 w 269"/>
                    <a:gd name="T18" fmla="*/ 203 h 203"/>
                  </a:gdLst>
                  <a:ahLst/>
                  <a:cxnLst>
                    <a:cxn ang="T10">
                      <a:pos x="T0" y="T1"/>
                    </a:cxn>
                    <a:cxn ang="T11">
                      <a:pos x="T2" y="T3"/>
                    </a:cxn>
                    <a:cxn ang="T12">
                      <a:pos x="T4" y="T5"/>
                    </a:cxn>
                    <a:cxn ang="T13">
                      <a:pos x="T6" y="T7"/>
                    </a:cxn>
                    <a:cxn ang="T14">
                      <a:pos x="T8" y="T9"/>
                    </a:cxn>
                  </a:cxnLst>
                  <a:rect l="T15" t="T16" r="T17" b="T18"/>
                  <a:pathLst>
                    <a:path w="269" h="203">
                      <a:moveTo>
                        <a:pt x="269" y="163"/>
                      </a:moveTo>
                      <a:lnTo>
                        <a:pt x="0" y="0"/>
                      </a:lnTo>
                      <a:lnTo>
                        <a:pt x="0" y="40"/>
                      </a:lnTo>
                      <a:lnTo>
                        <a:pt x="269" y="203"/>
                      </a:lnTo>
                      <a:lnTo>
                        <a:pt x="269" y="16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53" name="Freeform 340"/>
                <p:cNvSpPr>
                  <a:spLocks/>
                </p:cNvSpPr>
                <p:nvPr/>
              </p:nvSpPr>
              <p:spPr bwMode="auto">
                <a:xfrm>
                  <a:off x="1061" y="2839"/>
                  <a:ext cx="269" cy="204"/>
                </a:xfrm>
                <a:custGeom>
                  <a:avLst/>
                  <a:gdLst>
                    <a:gd name="T0" fmla="*/ 269 w 269"/>
                    <a:gd name="T1" fmla="*/ 163 h 204"/>
                    <a:gd name="T2" fmla="*/ 0 w 269"/>
                    <a:gd name="T3" fmla="*/ 0 h 204"/>
                    <a:gd name="T4" fmla="*/ 0 w 269"/>
                    <a:gd name="T5" fmla="*/ 41 h 204"/>
                    <a:gd name="T6" fmla="*/ 269 w 269"/>
                    <a:gd name="T7" fmla="*/ 204 h 204"/>
                    <a:gd name="T8" fmla="*/ 269 w 269"/>
                    <a:gd name="T9" fmla="*/ 163 h 204"/>
                    <a:gd name="T10" fmla="*/ 0 60000 65536"/>
                    <a:gd name="T11" fmla="*/ 0 60000 65536"/>
                    <a:gd name="T12" fmla="*/ 0 60000 65536"/>
                    <a:gd name="T13" fmla="*/ 0 60000 65536"/>
                    <a:gd name="T14" fmla="*/ 0 60000 65536"/>
                    <a:gd name="T15" fmla="*/ 0 w 269"/>
                    <a:gd name="T16" fmla="*/ 0 h 204"/>
                    <a:gd name="T17" fmla="*/ 269 w 269"/>
                    <a:gd name="T18" fmla="*/ 204 h 204"/>
                  </a:gdLst>
                  <a:ahLst/>
                  <a:cxnLst>
                    <a:cxn ang="T10">
                      <a:pos x="T0" y="T1"/>
                    </a:cxn>
                    <a:cxn ang="T11">
                      <a:pos x="T2" y="T3"/>
                    </a:cxn>
                    <a:cxn ang="T12">
                      <a:pos x="T4" y="T5"/>
                    </a:cxn>
                    <a:cxn ang="T13">
                      <a:pos x="T6" y="T7"/>
                    </a:cxn>
                    <a:cxn ang="T14">
                      <a:pos x="T8" y="T9"/>
                    </a:cxn>
                  </a:cxnLst>
                  <a:rect l="T15" t="T16" r="T17" b="T18"/>
                  <a:pathLst>
                    <a:path w="269" h="204">
                      <a:moveTo>
                        <a:pt x="269" y="163"/>
                      </a:moveTo>
                      <a:lnTo>
                        <a:pt x="0" y="0"/>
                      </a:lnTo>
                      <a:lnTo>
                        <a:pt x="0" y="41"/>
                      </a:lnTo>
                      <a:lnTo>
                        <a:pt x="269" y="204"/>
                      </a:lnTo>
                      <a:lnTo>
                        <a:pt x="269" y="163"/>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54" name="Freeform 341"/>
                <p:cNvSpPr>
                  <a:spLocks/>
                </p:cNvSpPr>
                <p:nvPr/>
              </p:nvSpPr>
              <p:spPr bwMode="auto">
                <a:xfrm>
                  <a:off x="1061" y="2880"/>
                  <a:ext cx="269" cy="203"/>
                </a:xfrm>
                <a:custGeom>
                  <a:avLst/>
                  <a:gdLst>
                    <a:gd name="T0" fmla="*/ 269 w 269"/>
                    <a:gd name="T1" fmla="*/ 163 h 203"/>
                    <a:gd name="T2" fmla="*/ 0 w 269"/>
                    <a:gd name="T3" fmla="*/ 0 h 203"/>
                    <a:gd name="T4" fmla="*/ 0 w 269"/>
                    <a:gd name="T5" fmla="*/ 40 h 203"/>
                    <a:gd name="T6" fmla="*/ 269 w 269"/>
                    <a:gd name="T7" fmla="*/ 203 h 203"/>
                    <a:gd name="T8" fmla="*/ 269 w 269"/>
                    <a:gd name="T9" fmla="*/ 163 h 203"/>
                    <a:gd name="T10" fmla="*/ 0 60000 65536"/>
                    <a:gd name="T11" fmla="*/ 0 60000 65536"/>
                    <a:gd name="T12" fmla="*/ 0 60000 65536"/>
                    <a:gd name="T13" fmla="*/ 0 60000 65536"/>
                    <a:gd name="T14" fmla="*/ 0 60000 65536"/>
                    <a:gd name="T15" fmla="*/ 0 w 269"/>
                    <a:gd name="T16" fmla="*/ 0 h 203"/>
                    <a:gd name="T17" fmla="*/ 269 w 269"/>
                    <a:gd name="T18" fmla="*/ 203 h 203"/>
                  </a:gdLst>
                  <a:ahLst/>
                  <a:cxnLst>
                    <a:cxn ang="T10">
                      <a:pos x="T0" y="T1"/>
                    </a:cxn>
                    <a:cxn ang="T11">
                      <a:pos x="T2" y="T3"/>
                    </a:cxn>
                    <a:cxn ang="T12">
                      <a:pos x="T4" y="T5"/>
                    </a:cxn>
                    <a:cxn ang="T13">
                      <a:pos x="T6" y="T7"/>
                    </a:cxn>
                    <a:cxn ang="T14">
                      <a:pos x="T8" y="T9"/>
                    </a:cxn>
                  </a:cxnLst>
                  <a:rect l="T15" t="T16" r="T17" b="T18"/>
                  <a:pathLst>
                    <a:path w="269" h="203">
                      <a:moveTo>
                        <a:pt x="269" y="163"/>
                      </a:moveTo>
                      <a:lnTo>
                        <a:pt x="0" y="0"/>
                      </a:lnTo>
                      <a:lnTo>
                        <a:pt x="0" y="40"/>
                      </a:lnTo>
                      <a:lnTo>
                        <a:pt x="269" y="203"/>
                      </a:lnTo>
                      <a:lnTo>
                        <a:pt x="269" y="163"/>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55" name="Freeform 342"/>
                <p:cNvSpPr>
                  <a:spLocks/>
                </p:cNvSpPr>
                <p:nvPr/>
              </p:nvSpPr>
              <p:spPr bwMode="auto">
                <a:xfrm>
                  <a:off x="1061" y="2920"/>
                  <a:ext cx="269" cy="205"/>
                </a:xfrm>
                <a:custGeom>
                  <a:avLst/>
                  <a:gdLst>
                    <a:gd name="T0" fmla="*/ 269 w 269"/>
                    <a:gd name="T1" fmla="*/ 163 h 205"/>
                    <a:gd name="T2" fmla="*/ 0 w 269"/>
                    <a:gd name="T3" fmla="*/ 0 h 205"/>
                    <a:gd name="T4" fmla="*/ 0 w 269"/>
                    <a:gd name="T5" fmla="*/ 42 h 205"/>
                    <a:gd name="T6" fmla="*/ 269 w 269"/>
                    <a:gd name="T7" fmla="*/ 205 h 205"/>
                    <a:gd name="T8" fmla="*/ 269 w 269"/>
                    <a:gd name="T9" fmla="*/ 163 h 205"/>
                    <a:gd name="T10" fmla="*/ 0 60000 65536"/>
                    <a:gd name="T11" fmla="*/ 0 60000 65536"/>
                    <a:gd name="T12" fmla="*/ 0 60000 65536"/>
                    <a:gd name="T13" fmla="*/ 0 60000 65536"/>
                    <a:gd name="T14" fmla="*/ 0 60000 65536"/>
                    <a:gd name="T15" fmla="*/ 0 w 269"/>
                    <a:gd name="T16" fmla="*/ 0 h 205"/>
                    <a:gd name="T17" fmla="*/ 269 w 269"/>
                    <a:gd name="T18" fmla="*/ 205 h 205"/>
                  </a:gdLst>
                  <a:ahLst/>
                  <a:cxnLst>
                    <a:cxn ang="T10">
                      <a:pos x="T0" y="T1"/>
                    </a:cxn>
                    <a:cxn ang="T11">
                      <a:pos x="T2" y="T3"/>
                    </a:cxn>
                    <a:cxn ang="T12">
                      <a:pos x="T4" y="T5"/>
                    </a:cxn>
                    <a:cxn ang="T13">
                      <a:pos x="T6" y="T7"/>
                    </a:cxn>
                    <a:cxn ang="T14">
                      <a:pos x="T8" y="T9"/>
                    </a:cxn>
                  </a:cxnLst>
                  <a:rect l="T15" t="T16" r="T17" b="T18"/>
                  <a:pathLst>
                    <a:path w="269" h="205">
                      <a:moveTo>
                        <a:pt x="269" y="163"/>
                      </a:moveTo>
                      <a:lnTo>
                        <a:pt x="0" y="0"/>
                      </a:lnTo>
                      <a:lnTo>
                        <a:pt x="0" y="42"/>
                      </a:lnTo>
                      <a:lnTo>
                        <a:pt x="269" y="205"/>
                      </a:lnTo>
                      <a:lnTo>
                        <a:pt x="269" y="16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56" name="Freeform 343"/>
                <p:cNvSpPr>
                  <a:spLocks/>
                </p:cNvSpPr>
                <p:nvPr/>
              </p:nvSpPr>
              <p:spPr bwMode="auto">
                <a:xfrm>
                  <a:off x="1061" y="2962"/>
                  <a:ext cx="269" cy="203"/>
                </a:xfrm>
                <a:custGeom>
                  <a:avLst/>
                  <a:gdLst>
                    <a:gd name="T0" fmla="*/ 269 w 269"/>
                    <a:gd name="T1" fmla="*/ 163 h 203"/>
                    <a:gd name="T2" fmla="*/ 0 w 269"/>
                    <a:gd name="T3" fmla="*/ 0 h 203"/>
                    <a:gd name="T4" fmla="*/ 0 w 269"/>
                    <a:gd name="T5" fmla="*/ 40 h 203"/>
                    <a:gd name="T6" fmla="*/ 269 w 269"/>
                    <a:gd name="T7" fmla="*/ 203 h 203"/>
                    <a:gd name="T8" fmla="*/ 269 w 269"/>
                    <a:gd name="T9" fmla="*/ 163 h 203"/>
                    <a:gd name="T10" fmla="*/ 0 60000 65536"/>
                    <a:gd name="T11" fmla="*/ 0 60000 65536"/>
                    <a:gd name="T12" fmla="*/ 0 60000 65536"/>
                    <a:gd name="T13" fmla="*/ 0 60000 65536"/>
                    <a:gd name="T14" fmla="*/ 0 60000 65536"/>
                    <a:gd name="T15" fmla="*/ 0 w 269"/>
                    <a:gd name="T16" fmla="*/ 0 h 203"/>
                    <a:gd name="T17" fmla="*/ 269 w 269"/>
                    <a:gd name="T18" fmla="*/ 203 h 203"/>
                  </a:gdLst>
                  <a:ahLst/>
                  <a:cxnLst>
                    <a:cxn ang="T10">
                      <a:pos x="T0" y="T1"/>
                    </a:cxn>
                    <a:cxn ang="T11">
                      <a:pos x="T2" y="T3"/>
                    </a:cxn>
                    <a:cxn ang="T12">
                      <a:pos x="T4" y="T5"/>
                    </a:cxn>
                    <a:cxn ang="T13">
                      <a:pos x="T6" y="T7"/>
                    </a:cxn>
                    <a:cxn ang="T14">
                      <a:pos x="T8" y="T9"/>
                    </a:cxn>
                  </a:cxnLst>
                  <a:rect l="T15" t="T16" r="T17" b="T18"/>
                  <a:pathLst>
                    <a:path w="269" h="203">
                      <a:moveTo>
                        <a:pt x="269" y="163"/>
                      </a:moveTo>
                      <a:lnTo>
                        <a:pt x="0" y="0"/>
                      </a:lnTo>
                      <a:lnTo>
                        <a:pt x="0" y="40"/>
                      </a:lnTo>
                      <a:lnTo>
                        <a:pt x="269" y="203"/>
                      </a:lnTo>
                      <a:lnTo>
                        <a:pt x="269" y="16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57" name="Freeform 344"/>
                <p:cNvSpPr>
                  <a:spLocks/>
                </p:cNvSpPr>
                <p:nvPr/>
              </p:nvSpPr>
              <p:spPr bwMode="auto">
                <a:xfrm>
                  <a:off x="1061" y="3002"/>
                  <a:ext cx="269" cy="204"/>
                </a:xfrm>
                <a:custGeom>
                  <a:avLst/>
                  <a:gdLst>
                    <a:gd name="T0" fmla="*/ 269 w 269"/>
                    <a:gd name="T1" fmla="*/ 163 h 204"/>
                    <a:gd name="T2" fmla="*/ 0 w 269"/>
                    <a:gd name="T3" fmla="*/ 0 h 204"/>
                    <a:gd name="T4" fmla="*/ 0 w 269"/>
                    <a:gd name="T5" fmla="*/ 41 h 204"/>
                    <a:gd name="T6" fmla="*/ 269 w 269"/>
                    <a:gd name="T7" fmla="*/ 204 h 204"/>
                    <a:gd name="T8" fmla="*/ 269 w 269"/>
                    <a:gd name="T9" fmla="*/ 163 h 204"/>
                    <a:gd name="T10" fmla="*/ 0 60000 65536"/>
                    <a:gd name="T11" fmla="*/ 0 60000 65536"/>
                    <a:gd name="T12" fmla="*/ 0 60000 65536"/>
                    <a:gd name="T13" fmla="*/ 0 60000 65536"/>
                    <a:gd name="T14" fmla="*/ 0 60000 65536"/>
                    <a:gd name="T15" fmla="*/ 0 w 269"/>
                    <a:gd name="T16" fmla="*/ 0 h 204"/>
                    <a:gd name="T17" fmla="*/ 269 w 269"/>
                    <a:gd name="T18" fmla="*/ 204 h 204"/>
                  </a:gdLst>
                  <a:ahLst/>
                  <a:cxnLst>
                    <a:cxn ang="T10">
                      <a:pos x="T0" y="T1"/>
                    </a:cxn>
                    <a:cxn ang="T11">
                      <a:pos x="T2" y="T3"/>
                    </a:cxn>
                    <a:cxn ang="T12">
                      <a:pos x="T4" y="T5"/>
                    </a:cxn>
                    <a:cxn ang="T13">
                      <a:pos x="T6" y="T7"/>
                    </a:cxn>
                    <a:cxn ang="T14">
                      <a:pos x="T8" y="T9"/>
                    </a:cxn>
                  </a:cxnLst>
                  <a:rect l="T15" t="T16" r="T17" b="T18"/>
                  <a:pathLst>
                    <a:path w="269" h="204">
                      <a:moveTo>
                        <a:pt x="269" y="163"/>
                      </a:moveTo>
                      <a:lnTo>
                        <a:pt x="0" y="0"/>
                      </a:lnTo>
                      <a:lnTo>
                        <a:pt x="0" y="41"/>
                      </a:lnTo>
                      <a:lnTo>
                        <a:pt x="269" y="204"/>
                      </a:lnTo>
                      <a:lnTo>
                        <a:pt x="269" y="16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58" name="Freeform 345"/>
                <p:cNvSpPr>
                  <a:spLocks/>
                </p:cNvSpPr>
                <p:nvPr/>
              </p:nvSpPr>
              <p:spPr bwMode="auto">
                <a:xfrm>
                  <a:off x="1063" y="2882"/>
                  <a:ext cx="261" cy="157"/>
                </a:xfrm>
                <a:custGeom>
                  <a:avLst/>
                  <a:gdLst>
                    <a:gd name="T0" fmla="*/ 4 w 261"/>
                    <a:gd name="T1" fmla="*/ 134 h 157"/>
                    <a:gd name="T2" fmla="*/ 0 w 261"/>
                    <a:gd name="T3" fmla="*/ 140 h 157"/>
                    <a:gd name="T4" fmla="*/ 0 w 261"/>
                    <a:gd name="T5" fmla="*/ 142 h 157"/>
                    <a:gd name="T6" fmla="*/ 2 w 261"/>
                    <a:gd name="T7" fmla="*/ 145 h 157"/>
                    <a:gd name="T8" fmla="*/ 6 w 261"/>
                    <a:gd name="T9" fmla="*/ 153 h 157"/>
                    <a:gd name="T10" fmla="*/ 12 w 261"/>
                    <a:gd name="T11" fmla="*/ 157 h 157"/>
                    <a:gd name="T12" fmla="*/ 18 w 261"/>
                    <a:gd name="T13" fmla="*/ 157 h 157"/>
                    <a:gd name="T14" fmla="*/ 257 w 261"/>
                    <a:gd name="T15" fmla="*/ 24 h 157"/>
                    <a:gd name="T16" fmla="*/ 261 w 261"/>
                    <a:gd name="T17" fmla="*/ 18 h 157"/>
                    <a:gd name="T18" fmla="*/ 261 w 261"/>
                    <a:gd name="T19" fmla="*/ 12 h 157"/>
                    <a:gd name="T20" fmla="*/ 257 w 261"/>
                    <a:gd name="T21" fmla="*/ 4 h 157"/>
                    <a:gd name="T22" fmla="*/ 251 w 261"/>
                    <a:gd name="T23" fmla="*/ 0 h 157"/>
                    <a:gd name="T24" fmla="*/ 243 w 261"/>
                    <a:gd name="T25" fmla="*/ 0 h 157"/>
                    <a:gd name="T26" fmla="*/ 4 w 261"/>
                    <a:gd name="T27" fmla="*/ 134 h 15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1"/>
                    <a:gd name="T43" fmla="*/ 0 h 157"/>
                    <a:gd name="T44" fmla="*/ 261 w 261"/>
                    <a:gd name="T45" fmla="*/ 157 h 15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1" h="157">
                      <a:moveTo>
                        <a:pt x="4" y="134"/>
                      </a:moveTo>
                      <a:lnTo>
                        <a:pt x="0" y="140"/>
                      </a:lnTo>
                      <a:lnTo>
                        <a:pt x="0" y="142"/>
                      </a:lnTo>
                      <a:lnTo>
                        <a:pt x="2" y="145"/>
                      </a:lnTo>
                      <a:lnTo>
                        <a:pt x="6" y="153"/>
                      </a:lnTo>
                      <a:lnTo>
                        <a:pt x="12" y="157"/>
                      </a:lnTo>
                      <a:lnTo>
                        <a:pt x="18" y="157"/>
                      </a:lnTo>
                      <a:lnTo>
                        <a:pt x="257" y="24"/>
                      </a:lnTo>
                      <a:lnTo>
                        <a:pt x="261" y="18"/>
                      </a:lnTo>
                      <a:lnTo>
                        <a:pt x="261" y="12"/>
                      </a:lnTo>
                      <a:lnTo>
                        <a:pt x="257" y="4"/>
                      </a:lnTo>
                      <a:lnTo>
                        <a:pt x="251" y="0"/>
                      </a:lnTo>
                      <a:lnTo>
                        <a:pt x="243" y="0"/>
                      </a:lnTo>
                      <a:lnTo>
                        <a:pt x="4" y="134"/>
                      </a:lnTo>
                      <a:close/>
                    </a:path>
                  </a:pathLst>
                </a:custGeom>
                <a:solidFill>
                  <a:srgbClr val="9B9B9B"/>
                </a:solidFill>
                <a:ln w="0">
                  <a:solidFill>
                    <a:srgbClr val="FFFFFF"/>
                  </a:solidFill>
                  <a:prstDash val="solid"/>
                  <a:round/>
                  <a:headEnd/>
                  <a:tailEnd/>
                </a:ln>
              </p:spPr>
              <p:txBody>
                <a:bodyPr/>
                <a:lstStyle/>
                <a:p>
                  <a:endParaRPr lang="en-SG"/>
                </a:p>
              </p:txBody>
            </p:sp>
            <p:sp>
              <p:nvSpPr>
                <p:cNvPr id="159" name="Freeform 346"/>
                <p:cNvSpPr>
                  <a:spLocks/>
                </p:cNvSpPr>
                <p:nvPr/>
              </p:nvSpPr>
              <p:spPr bwMode="auto">
                <a:xfrm>
                  <a:off x="1063" y="2882"/>
                  <a:ext cx="261" cy="157"/>
                </a:xfrm>
                <a:custGeom>
                  <a:avLst/>
                  <a:gdLst>
                    <a:gd name="T0" fmla="*/ 4 w 261"/>
                    <a:gd name="T1" fmla="*/ 134 h 157"/>
                    <a:gd name="T2" fmla="*/ 0 w 261"/>
                    <a:gd name="T3" fmla="*/ 140 h 157"/>
                    <a:gd name="T4" fmla="*/ 0 w 261"/>
                    <a:gd name="T5" fmla="*/ 142 h 157"/>
                    <a:gd name="T6" fmla="*/ 2 w 261"/>
                    <a:gd name="T7" fmla="*/ 145 h 157"/>
                    <a:gd name="T8" fmla="*/ 6 w 261"/>
                    <a:gd name="T9" fmla="*/ 153 h 157"/>
                    <a:gd name="T10" fmla="*/ 12 w 261"/>
                    <a:gd name="T11" fmla="*/ 157 h 157"/>
                    <a:gd name="T12" fmla="*/ 18 w 261"/>
                    <a:gd name="T13" fmla="*/ 157 h 157"/>
                    <a:gd name="T14" fmla="*/ 257 w 261"/>
                    <a:gd name="T15" fmla="*/ 24 h 157"/>
                    <a:gd name="T16" fmla="*/ 261 w 261"/>
                    <a:gd name="T17" fmla="*/ 18 h 157"/>
                    <a:gd name="T18" fmla="*/ 261 w 261"/>
                    <a:gd name="T19" fmla="*/ 12 h 157"/>
                    <a:gd name="T20" fmla="*/ 257 w 261"/>
                    <a:gd name="T21" fmla="*/ 4 h 157"/>
                    <a:gd name="T22" fmla="*/ 251 w 261"/>
                    <a:gd name="T23" fmla="*/ 0 h 157"/>
                    <a:gd name="T24" fmla="*/ 243 w 261"/>
                    <a:gd name="T25" fmla="*/ 0 h 157"/>
                    <a:gd name="T26" fmla="*/ 4 w 261"/>
                    <a:gd name="T27" fmla="*/ 134 h 15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1"/>
                    <a:gd name="T43" fmla="*/ 0 h 157"/>
                    <a:gd name="T44" fmla="*/ 261 w 261"/>
                    <a:gd name="T45" fmla="*/ 157 h 15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1" h="157">
                      <a:moveTo>
                        <a:pt x="4" y="134"/>
                      </a:moveTo>
                      <a:lnTo>
                        <a:pt x="0" y="140"/>
                      </a:lnTo>
                      <a:lnTo>
                        <a:pt x="0" y="142"/>
                      </a:lnTo>
                      <a:lnTo>
                        <a:pt x="2" y="145"/>
                      </a:lnTo>
                      <a:lnTo>
                        <a:pt x="6" y="153"/>
                      </a:lnTo>
                      <a:lnTo>
                        <a:pt x="12" y="157"/>
                      </a:lnTo>
                      <a:lnTo>
                        <a:pt x="18" y="157"/>
                      </a:lnTo>
                      <a:lnTo>
                        <a:pt x="257" y="24"/>
                      </a:lnTo>
                      <a:lnTo>
                        <a:pt x="261" y="18"/>
                      </a:lnTo>
                      <a:lnTo>
                        <a:pt x="261" y="12"/>
                      </a:lnTo>
                      <a:lnTo>
                        <a:pt x="257" y="4"/>
                      </a:lnTo>
                      <a:lnTo>
                        <a:pt x="251" y="0"/>
                      </a:lnTo>
                      <a:lnTo>
                        <a:pt x="243" y="0"/>
                      </a:lnTo>
                      <a:lnTo>
                        <a:pt x="4" y="1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60" name="Freeform 347"/>
                <p:cNvSpPr>
                  <a:spLocks/>
                </p:cNvSpPr>
                <p:nvPr/>
              </p:nvSpPr>
              <p:spPr bwMode="auto">
                <a:xfrm>
                  <a:off x="1061" y="2718"/>
                  <a:ext cx="269" cy="202"/>
                </a:xfrm>
                <a:custGeom>
                  <a:avLst/>
                  <a:gdLst>
                    <a:gd name="T0" fmla="*/ 269 w 269"/>
                    <a:gd name="T1" fmla="*/ 162 h 202"/>
                    <a:gd name="T2" fmla="*/ 0 w 269"/>
                    <a:gd name="T3" fmla="*/ 0 h 202"/>
                    <a:gd name="T4" fmla="*/ 0 w 269"/>
                    <a:gd name="T5" fmla="*/ 39 h 202"/>
                    <a:gd name="T6" fmla="*/ 269 w 269"/>
                    <a:gd name="T7" fmla="*/ 202 h 202"/>
                    <a:gd name="T8" fmla="*/ 269 w 269"/>
                    <a:gd name="T9" fmla="*/ 162 h 202"/>
                    <a:gd name="T10" fmla="*/ 0 60000 65536"/>
                    <a:gd name="T11" fmla="*/ 0 60000 65536"/>
                    <a:gd name="T12" fmla="*/ 0 60000 65536"/>
                    <a:gd name="T13" fmla="*/ 0 60000 65536"/>
                    <a:gd name="T14" fmla="*/ 0 60000 65536"/>
                    <a:gd name="T15" fmla="*/ 0 w 269"/>
                    <a:gd name="T16" fmla="*/ 0 h 202"/>
                    <a:gd name="T17" fmla="*/ 269 w 269"/>
                    <a:gd name="T18" fmla="*/ 202 h 202"/>
                  </a:gdLst>
                  <a:ahLst/>
                  <a:cxnLst>
                    <a:cxn ang="T10">
                      <a:pos x="T0" y="T1"/>
                    </a:cxn>
                    <a:cxn ang="T11">
                      <a:pos x="T2" y="T3"/>
                    </a:cxn>
                    <a:cxn ang="T12">
                      <a:pos x="T4" y="T5"/>
                    </a:cxn>
                    <a:cxn ang="T13">
                      <a:pos x="T6" y="T7"/>
                    </a:cxn>
                    <a:cxn ang="T14">
                      <a:pos x="T8" y="T9"/>
                    </a:cxn>
                  </a:cxnLst>
                  <a:rect l="T15" t="T16" r="T17" b="T18"/>
                  <a:pathLst>
                    <a:path w="269" h="202">
                      <a:moveTo>
                        <a:pt x="269" y="162"/>
                      </a:moveTo>
                      <a:lnTo>
                        <a:pt x="0" y="0"/>
                      </a:lnTo>
                      <a:lnTo>
                        <a:pt x="0" y="39"/>
                      </a:lnTo>
                      <a:lnTo>
                        <a:pt x="269" y="202"/>
                      </a:lnTo>
                      <a:lnTo>
                        <a:pt x="269" y="162"/>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61" name="Freeform 348"/>
                <p:cNvSpPr>
                  <a:spLocks/>
                </p:cNvSpPr>
                <p:nvPr/>
              </p:nvSpPr>
              <p:spPr bwMode="auto">
                <a:xfrm>
                  <a:off x="1061" y="2757"/>
                  <a:ext cx="269" cy="205"/>
                </a:xfrm>
                <a:custGeom>
                  <a:avLst/>
                  <a:gdLst>
                    <a:gd name="T0" fmla="*/ 269 w 269"/>
                    <a:gd name="T1" fmla="*/ 163 h 205"/>
                    <a:gd name="T2" fmla="*/ 0 w 269"/>
                    <a:gd name="T3" fmla="*/ 0 h 205"/>
                    <a:gd name="T4" fmla="*/ 0 w 269"/>
                    <a:gd name="T5" fmla="*/ 42 h 205"/>
                    <a:gd name="T6" fmla="*/ 269 w 269"/>
                    <a:gd name="T7" fmla="*/ 205 h 205"/>
                    <a:gd name="T8" fmla="*/ 269 w 269"/>
                    <a:gd name="T9" fmla="*/ 163 h 205"/>
                    <a:gd name="T10" fmla="*/ 0 60000 65536"/>
                    <a:gd name="T11" fmla="*/ 0 60000 65536"/>
                    <a:gd name="T12" fmla="*/ 0 60000 65536"/>
                    <a:gd name="T13" fmla="*/ 0 60000 65536"/>
                    <a:gd name="T14" fmla="*/ 0 60000 65536"/>
                    <a:gd name="T15" fmla="*/ 0 w 269"/>
                    <a:gd name="T16" fmla="*/ 0 h 205"/>
                    <a:gd name="T17" fmla="*/ 269 w 269"/>
                    <a:gd name="T18" fmla="*/ 205 h 205"/>
                  </a:gdLst>
                  <a:ahLst/>
                  <a:cxnLst>
                    <a:cxn ang="T10">
                      <a:pos x="T0" y="T1"/>
                    </a:cxn>
                    <a:cxn ang="T11">
                      <a:pos x="T2" y="T3"/>
                    </a:cxn>
                    <a:cxn ang="T12">
                      <a:pos x="T4" y="T5"/>
                    </a:cxn>
                    <a:cxn ang="T13">
                      <a:pos x="T6" y="T7"/>
                    </a:cxn>
                    <a:cxn ang="T14">
                      <a:pos x="T8" y="T9"/>
                    </a:cxn>
                  </a:cxnLst>
                  <a:rect l="T15" t="T16" r="T17" b="T18"/>
                  <a:pathLst>
                    <a:path w="269" h="205">
                      <a:moveTo>
                        <a:pt x="269" y="163"/>
                      </a:moveTo>
                      <a:lnTo>
                        <a:pt x="0" y="0"/>
                      </a:lnTo>
                      <a:lnTo>
                        <a:pt x="0" y="42"/>
                      </a:lnTo>
                      <a:lnTo>
                        <a:pt x="269" y="205"/>
                      </a:lnTo>
                      <a:lnTo>
                        <a:pt x="269" y="163"/>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62" name="Freeform 349"/>
                <p:cNvSpPr>
                  <a:spLocks/>
                </p:cNvSpPr>
                <p:nvPr/>
              </p:nvSpPr>
              <p:spPr bwMode="auto">
                <a:xfrm>
                  <a:off x="1061" y="2799"/>
                  <a:ext cx="269" cy="203"/>
                </a:xfrm>
                <a:custGeom>
                  <a:avLst/>
                  <a:gdLst>
                    <a:gd name="T0" fmla="*/ 269 w 269"/>
                    <a:gd name="T1" fmla="*/ 163 h 203"/>
                    <a:gd name="T2" fmla="*/ 0 w 269"/>
                    <a:gd name="T3" fmla="*/ 0 h 203"/>
                    <a:gd name="T4" fmla="*/ 0 w 269"/>
                    <a:gd name="T5" fmla="*/ 40 h 203"/>
                    <a:gd name="T6" fmla="*/ 269 w 269"/>
                    <a:gd name="T7" fmla="*/ 203 h 203"/>
                    <a:gd name="T8" fmla="*/ 269 w 269"/>
                    <a:gd name="T9" fmla="*/ 163 h 203"/>
                    <a:gd name="T10" fmla="*/ 0 60000 65536"/>
                    <a:gd name="T11" fmla="*/ 0 60000 65536"/>
                    <a:gd name="T12" fmla="*/ 0 60000 65536"/>
                    <a:gd name="T13" fmla="*/ 0 60000 65536"/>
                    <a:gd name="T14" fmla="*/ 0 60000 65536"/>
                    <a:gd name="T15" fmla="*/ 0 w 269"/>
                    <a:gd name="T16" fmla="*/ 0 h 203"/>
                    <a:gd name="T17" fmla="*/ 269 w 269"/>
                    <a:gd name="T18" fmla="*/ 203 h 203"/>
                  </a:gdLst>
                  <a:ahLst/>
                  <a:cxnLst>
                    <a:cxn ang="T10">
                      <a:pos x="T0" y="T1"/>
                    </a:cxn>
                    <a:cxn ang="T11">
                      <a:pos x="T2" y="T3"/>
                    </a:cxn>
                    <a:cxn ang="T12">
                      <a:pos x="T4" y="T5"/>
                    </a:cxn>
                    <a:cxn ang="T13">
                      <a:pos x="T6" y="T7"/>
                    </a:cxn>
                    <a:cxn ang="T14">
                      <a:pos x="T8" y="T9"/>
                    </a:cxn>
                  </a:cxnLst>
                  <a:rect l="T15" t="T16" r="T17" b="T18"/>
                  <a:pathLst>
                    <a:path w="269" h="203">
                      <a:moveTo>
                        <a:pt x="269" y="163"/>
                      </a:moveTo>
                      <a:lnTo>
                        <a:pt x="0" y="0"/>
                      </a:lnTo>
                      <a:lnTo>
                        <a:pt x="0" y="40"/>
                      </a:lnTo>
                      <a:lnTo>
                        <a:pt x="269" y="203"/>
                      </a:lnTo>
                      <a:lnTo>
                        <a:pt x="269" y="16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63" name="Freeform 350"/>
                <p:cNvSpPr>
                  <a:spLocks/>
                </p:cNvSpPr>
                <p:nvPr/>
              </p:nvSpPr>
              <p:spPr bwMode="auto">
                <a:xfrm>
                  <a:off x="1061" y="2839"/>
                  <a:ext cx="269" cy="204"/>
                </a:xfrm>
                <a:custGeom>
                  <a:avLst/>
                  <a:gdLst>
                    <a:gd name="T0" fmla="*/ 269 w 269"/>
                    <a:gd name="T1" fmla="*/ 163 h 204"/>
                    <a:gd name="T2" fmla="*/ 0 w 269"/>
                    <a:gd name="T3" fmla="*/ 0 h 204"/>
                    <a:gd name="T4" fmla="*/ 0 w 269"/>
                    <a:gd name="T5" fmla="*/ 41 h 204"/>
                    <a:gd name="T6" fmla="*/ 269 w 269"/>
                    <a:gd name="T7" fmla="*/ 204 h 204"/>
                    <a:gd name="T8" fmla="*/ 269 w 269"/>
                    <a:gd name="T9" fmla="*/ 163 h 204"/>
                    <a:gd name="T10" fmla="*/ 0 60000 65536"/>
                    <a:gd name="T11" fmla="*/ 0 60000 65536"/>
                    <a:gd name="T12" fmla="*/ 0 60000 65536"/>
                    <a:gd name="T13" fmla="*/ 0 60000 65536"/>
                    <a:gd name="T14" fmla="*/ 0 60000 65536"/>
                    <a:gd name="T15" fmla="*/ 0 w 269"/>
                    <a:gd name="T16" fmla="*/ 0 h 204"/>
                    <a:gd name="T17" fmla="*/ 269 w 269"/>
                    <a:gd name="T18" fmla="*/ 204 h 204"/>
                  </a:gdLst>
                  <a:ahLst/>
                  <a:cxnLst>
                    <a:cxn ang="T10">
                      <a:pos x="T0" y="T1"/>
                    </a:cxn>
                    <a:cxn ang="T11">
                      <a:pos x="T2" y="T3"/>
                    </a:cxn>
                    <a:cxn ang="T12">
                      <a:pos x="T4" y="T5"/>
                    </a:cxn>
                    <a:cxn ang="T13">
                      <a:pos x="T6" y="T7"/>
                    </a:cxn>
                    <a:cxn ang="T14">
                      <a:pos x="T8" y="T9"/>
                    </a:cxn>
                  </a:cxnLst>
                  <a:rect l="T15" t="T16" r="T17" b="T18"/>
                  <a:pathLst>
                    <a:path w="269" h="204">
                      <a:moveTo>
                        <a:pt x="269" y="163"/>
                      </a:moveTo>
                      <a:lnTo>
                        <a:pt x="0" y="0"/>
                      </a:lnTo>
                      <a:lnTo>
                        <a:pt x="0" y="41"/>
                      </a:lnTo>
                      <a:lnTo>
                        <a:pt x="269" y="204"/>
                      </a:lnTo>
                      <a:lnTo>
                        <a:pt x="269" y="163"/>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64" name="Freeform 351"/>
                <p:cNvSpPr>
                  <a:spLocks/>
                </p:cNvSpPr>
                <p:nvPr/>
              </p:nvSpPr>
              <p:spPr bwMode="auto">
                <a:xfrm>
                  <a:off x="1061" y="2880"/>
                  <a:ext cx="269" cy="203"/>
                </a:xfrm>
                <a:custGeom>
                  <a:avLst/>
                  <a:gdLst>
                    <a:gd name="T0" fmla="*/ 269 w 269"/>
                    <a:gd name="T1" fmla="*/ 163 h 203"/>
                    <a:gd name="T2" fmla="*/ 0 w 269"/>
                    <a:gd name="T3" fmla="*/ 0 h 203"/>
                    <a:gd name="T4" fmla="*/ 0 w 269"/>
                    <a:gd name="T5" fmla="*/ 40 h 203"/>
                    <a:gd name="T6" fmla="*/ 269 w 269"/>
                    <a:gd name="T7" fmla="*/ 203 h 203"/>
                    <a:gd name="T8" fmla="*/ 269 w 269"/>
                    <a:gd name="T9" fmla="*/ 163 h 203"/>
                    <a:gd name="T10" fmla="*/ 0 60000 65536"/>
                    <a:gd name="T11" fmla="*/ 0 60000 65536"/>
                    <a:gd name="T12" fmla="*/ 0 60000 65536"/>
                    <a:gd name="T13" fmla="*/ 0 60000 65536"/>
                    <a:gd name="T14" fmla="*/ 0 60000 65536"/>
                    <a:gd name="T15" fmla="*/ 0 w 269"/>
                    <a:gd name="T16" fmla="*/ 0 h 203"/>
                    <a:gd name="T17" fmla="*/ 269 w 269"/>
                    <a:gd name="T18" fmla="*/ 203 h 203"/>
                  </a:gdLst>
                  <a:ahLst/>
                  <a:cxnLst>
                    <a:cxn ang="T10">
                      <a:pos x="T0" y="T1"/>
                    </a:cxn>
                    <a:cxn ang="T11">
                      <a:pos x="T2" y="T3"/>
                    </a:cxn>
                    <a:cxn ang="T12">
                      <a:pos x="T4" y="T5"/>
                    </a:cxn>
                    <a:cxn ang="T13">
                      <a:pos x="T6" y="T7"/>
                    </a:cxn>
                    <a:cxn ang="T14">
                      <a:pos x="T8" y="T9"/>
                    </a:cxn>
                  </a:cxnLst>
                  <a:rect l="T15" t="T16" r="T17" b="T18"/>
                  <a:pathLst>
                    <a:path w="269" h="203">
                      <a:moveTo>
                        <a:pt x="269" y="163"/>
                      </a:moveTo>
                      <a:lnTo>
                        <a:pt x="0" y="0"/>
                      </a:lnTo>
                      <a:lnTo>
                        <a:pt x="0" y="40"/>
                      </a:lnTo>
                      <a:lnTo>
                        <a:pt x="269" y="203"/>
                      </a:lnTo>
                      <a:lnTo>
                        <a:pt x="269" y="163"/>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65" name="Freeform 352"/>
                <p:cNvSpPr>
                  <a:spLocks/>
                </p:cNvSpPr>
                <p:nvPr/>
              </p:nvSpPr>
              <p:spPr bwMode="auto">
                <a:xfrm>
                  <a:off x="1061" y="2920"/>
                  <a:ext cx="269" cy="205"/>
                </a:xfrm>
                <a:custGeom>
                  <a:avLst/>
                  <a:gdLst>
                    <a:gd name="T0" fmla="*/ 269 w 269"/>
                    <a:gd name="T1" fmla="*/ 163 h 205"/>
                    <a:gd name="T2" fmla="*/ 0 w 269"/>
                    <a:gd name="T3" fmla="*/ 0 h 205"/>
                    <a:gd name="T4" fmla="*/ 0 w 269"/>
                    <a:gd name="T5" fmla="*/ 42 h 205"/>
                    <a:gd name="T6" fmla="*/ 269 w 269"/>
                    <a:gd name="T7" fmla="*/ 205 h 205"/>
                    <a:gd name="T8" fmla="*/ 269 w 269"/>
                    <a:gd name="T9" fmla="*/ 163 h 205"/>
                    <a:gd name="T10" fmla="*/ 0 60000 65536"/>
                    <a:gd name="T11" fmla="*/ 0 60000 65536"/>
                    <a:gd name="T12" fmla="*/ 0 60000 65536"/>
                    <a:gd name="T13" fmla="*/ 0 60000 65536"/>
                    <a:gd name="T14" fmla="*/ 0 60000 65536"/>
                    <a:gd name="T15" fmla="*/ 0 w 269"/>
                    <a:gd name="T16" fmla="*/ 0 h 205"/>
                    <a:gd name="T17" fmla="*/ 269 w 269"/>
                    <a:gd name="T18" fmla="*/ 205 h 205"/>
                  </a:gdLst>
                  <a:ahLst/>
                  <a:cxnLst>
                    <a:cxn ang="T10">
                      <a:pos x="T0" y="T1"/>
                    </a:cxn>
                    <a:cxn ang="T11">
                      <a:pos x="T2" y="T3"/>
                    </a:cxn>
                    <a:cxn ang="T12">
                      <a:pos x="T4" y="T5"/>
                    </a:cxn>
                    <a:cxn ang="T13">
                      <a:pos x="T6" y="T7"/>
                    </a:cxn>
                    <a:cxn ang="T14">
                      <a:pos x="T8" y="T9"/>
                    </a:cxn>
                  </a:cxnLst>
                  <a:rect l="T15" t="T16" r="T17" b="T18"/>
                  <a:pathLst>
                    <a:path w="269" h="205">
                      <a:moveTo>
                        <a:pt x="269" y="163"/>
                      </a:moveTo>
                      <a:lnTo>
                        <a:pt x="0" y="0"/>
                      </a:lnTo>
                      <a:lnTo>
                        <a:pt x="0" y="42"/>
                      </a:lnTo>
                      <a:lnTo>
                        <a:pt x="269" y="205"/>
                      </a:lnTo>
                      <a:lnTo>
                        <a:pt x="269" y="16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66" name="Freeform 353"/>
                <p:cNvSpPr>
                  <a:spLocks/>
                </p:cNvSpPr>
                <p:nvPr/>
              </p:nvSpPr>
              <p:spPr bwMode="auto">
                <a:xfrm>
                  <a:off x="1061" y="2962"/>
                  <a:ext cx="269" cy="203"/>
                </a:xfrm>
                <a:custGeom>
                  <a:avLst/>
                  <a:gdLst>
                    <a:gd name="T0" fmla="*/ 269 w 269"/>
                    <a:gd name="T1" fmla="*/ 163 h 203"/>
                    <a:gd name="T2" fmla="*/ 0 w 269"/>
                    <a:gd name="T3" fmla="*/ 0 h 203"/>
                    <a:gd name="T4" fmla="*/ 0 w 269"/>
                    <a:gd name="T5" fmla="*/ 40 h 203"/>
                    <a:gd name="T6" fmla="*/ 269 w 269"/>
                    <a:gd name="T7" fmla="*/ 203 h 203"/>
                    <a:gd name="T8" fmla="*/ 269 w 269"/>
                    <a:gd name="T9" fmla="*/ 163 h 203"/>
                    <a:gd name="T10" fmla="*/ 0 60000 65536"/>
                    <a:gd name="T11" fmla="*/ 0 60000 65536"/>
                    <a:gd name="T12" fmla="*/ 0 60000 65536"/>
                    <a:gd name="T13" fmla="*/ 0 60000 65536"/>
                    <a:gd name="T14" fmla="*/ 0 60000 65536"/>
                    <a:gd name="T15" fmla="*/ 0 w 269"/>
                    <a:gd name="T16" fmla="*/ 0 h 203"/>
                    <a:gd name="T17" fmla="*/ 269 w 269"/>
                    <a:gd name="T18" fmla="*/ 203 h 203"/>
                  </a:gdLst>
                  <a:ahLst/>
                  <a:cxnLst>
                    <a:cxn ang="T10">
                      <a:pos x="T0" y="T1"/>
                    </a:cxn>
                    <a:cxn ang="T11">
                      <a:pos x="T2" y="T3"/>
                    </a:cxn>
                    <a:cxn ang="T12">
                      <a:pos x="T4" y="T5"/>
                    </a:cxn>
                    <a:cxn ang="T13">
                      <a:pos x="T6" y="T7"/>
                    </a:cxn>
                    <a:cxn ang="T14">
                      <a:pos x="T8" y="T9"/>
                    </a:cxn>
                  </a:cxnLst>
                  <a:rect l="T15" t="T16" r="T17" b="T18"/>
                  <a:pathLst>
                    <a:path w="269" h="203">
                      <a:moveTo>
                        <a:pt x="269" y="163"/>
                      </a:moveTo>
                      <a:lnTo>
                        <a:pt x="0" y="0"/>
                      </a:lnTo>
                      <a:lnTo>
                        <a:pt x="0" y="40"/>
                      </a:lnTo>
                      <a:lnTo>
                        <a:pt x="269" y="203"/>
                      </a:lnTo>
                      <a:lnTo>
                        <a:pt x="269" y="16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67" name="Freeform 354"/>
                <p:cNvSpPr>
                  <a:spLocks/>
                </p:cNvSpPr>
                <p:nvPr/>
              </p:nvSpPr>
              <p:spPr bwMode="auto">
                <a:xfrm>
                  <a:off x="1061" y="3002"/>
                  <a:ext cx="269" cy="204"/>
                </a:xfrm>
                <a:custGeom>
                  <a:avLst/>
                  <a:gdLst>
                    <a:gd name="T0" fmla="*/ 269 w 269"/>
                    <a:gd name="T1" fmla="*/ 163 h 204"/>
                    <a:gd name="T2" fmla="*/ 0 w 269"/>
                    <a:gd name="T3" fmla="*/ 0 h 204"/>
                    <a:gd name="T4" fmla="*/ 0 w 269"/>
                    <a:gd name="T5" fmla="*/ 41 h 204"/>
                    <a:gd name="T6" fmla="*/ 269 w 269"/>
                    <a:gd name="T7" fmla="*/ 204 h 204"/>
                    <a:gd name="T8" fmla="*/ 269 w 269"/>
                    <a:gd name="T9" fmla="*/ 163 h 204"/>
                    <a:gd name="T10" fmla="*/ 0 60000 65536"/>
                    <a:gd name="T11" fmla="*/ 0 60000 65536"/>
                    <a:gd name="T12" fmla="*/ 0 60000 65536"/>
                    <a:gd name="T13" fmla="*/ 0 60000 65536"/>
                    <a:gd name="T14" fmla="*/ 0 60000 65536"/>
                    <a:gd name="T15" fmla="*/ 0 w 269"/>
                    <a:gd name="T16" fmla="*/ 0 h 204"/>
                    <a:gd name="T17" fmla="*/ 269 w 269"/>
                    <a:gd name="T18" fmla="*/ 204 h 204"/>
                  </a:gdLst>
                  <a:ahLst/>
                  <a:cxnLst>
                    <a:cxn ang="T10">
                      <a:pos x="T0" y="T1"/>
                    </a:cxn>
                    <a:cxn ang="T11">
                      <a:pos x="T2" y="T3"/>
                    </a:cxn>
                    <a:cxn ang="T12">
                      <a:pos x="T4" y="T5"/>
                    </a:cxn>
                    <a:cxn ang="T13">
                      <a:pos x="T6" y="T7"/>
                    </a:cxn>
                    <a:cxn ang="T14">
                      <a:pos x="T8" y="T9"/>
                    </a:cxn>
                  </a:cxnLst>
                  <a:rect l="T15" t="T16" r="T17" b="T18"/>
                  <a:pathLst>
                    <a:path w="269" h="204">
                      <a:moveTo>
                        <a:pt x="269" y="163"/>
                      </a:moveTo>
                      <a:lnTo>
                        <a:pt x="0" y="0"/>
                      </a:lnTo>
                      <a:lnTo>
                        <a:pt x="0" y="41"/>
                      </a:lnTo>
                      <a:lnTo>
                        <a:pt x="269" y="204"/>
                      </a:lnTo>
                      <a:lnTo>
                        <a:pt x="269" y="16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sp>
            <p:nvSpPr>
              <p:cNvPr id="149" name="Freeform 355"/>
              <p:cNvSpPr>
                <a:spLocks/>
              </p:cNvSpPr>
              <p:nvPr/>
            </p:nvSpPr>
            <p:spPr bwMode="auto">
              <a:xfrm>
                <a:off x="1063" y="2882"/>
                <a:ext cx="261" cy="157"/>
              </a:xfrm>
              <a:custGeom>
                <a:avLst/>
                <a:gdLst>
                  <a:gd name="T0" fmla="*/ 4 w 261"/>
                  <a:gd name="T1" fmla="*/ 134 h 157"/>
                  <a:gd name="T2" fmla="*/ 0 w 261"/>
                  <a:gd name="T3" fmla="*/ 140 h 157"/>
                  <a:gd name="T4" fmla="*/ 0 w 261"/>
                  <a:gd name="T5" fmla="*/ 142 h 157"/>
                  <a:gd name="T6" fmla="*/ 2 w 261"/>
                  <a:gd name="T7" fmla="*/ 145 h 157"/>
                  <a:gd name="T8" fmla="*/ 6 w 261"/>
                  <a:gd name="T9" fmla="*/ 153 h 157"/>
                  <a:gd name="T10" fmla="*/ 12 w 261"/>
                  <a:gd name="T11" fmla="*/ 157 h 157"/>
                  <a:gd name="T12" fmla="*/ 18 w 261"/>
                  <a:gd name="T13" fmla="*/ 157 h 157"/>
                  <a:gd name="T14" fmla="*/ 257 w 261"/>
                  <a:gd name="T15" fmla="*/ 24 h 157"/>
                  <a:gd name="T16" fmla="*/ 261 w 261"/>
                  <a:gd name="T17" fmla="*/ 18 h 157"/>
                  <a:gd name="T18" fmla="*/ 261 w 261"/>
                  <a:gd name="T19" fmla="*/ 12 h 157"/>
                  <a:gd name="T20" fmla="*/ 257 w 261"/>
                  <a:gd name="T21" fmla="*/ 4 h 157"/>
                  <a:gd name="T22" fmla="*/ 251 w 261"/>
                  <a:gd name="T23" fmla="*/ 0 h 157"/>
                  <a:gd name="T24" fmla="*/ 243 w 261"/>
                  <a:gd name="T25" fmla="*/ 0 h 157"/>
                  <a:gd name="T26" fmla="*/ 4 w 261"/>
                  <a:gd name="T27" fmla="*/ 134 h 15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1"/>
                  <a:gd name="T43" fmla="*/ 0 h 157"/>
                  <a:gd name="T44" fmla="*/ 261 w 261"/>
                  <a:gd name="T45" fmla="*/ 157 h 15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1" h="157">
                    <a:moveTo>
                      <a:pt x="4" y="134"/>
                    </a:moveTo>
                    <a:lnTo>
                      <a:pt x="0" y="140"/>
                    </a:lnTo>
                    <a:lnTo>
                      <a:pt x="0" y="142"/>
                    </a:lnTo>
                    <a:lnTo>
                      <a:pt x="2" y="145"/>
                    </a:lnTo>
                    <a:lnTo>
                      <a:pt x="6" y="153"/>
                    </a:lnTo>
                    <a:lnTo>
                      <a:pt x="12" y="157"/>
                    </a:lnTo>
                    <a:lnTo>
                      <a:pt x="18" y="157"/>
                    </a:lnTo>
                    <a:lnTo>
                      <a:pt x="257" y="24"/>
                    </a:lnTo>
                    <a:lnTo>
                      <a:pt x="261" y="18"/>
                    </a:lnTo>
                    <a:lnTo>
                      <a:pt x="261" y="12"/>
                    </a:lnTo>
                    <a:lnTo>
                      <a:pt x="257" y="4"/>
                    </a:lnTo>
                    <a:lnTo>
                      <a:pt x="251" y="0"/>
                    </a:lnTo>
                    <a:lnTo>
                      <a:pt x="243" y="0"/>
                    </a:lnTo>
                    <a:lnTo>
                      <a:pt x="4" y="134"/>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grpSp>
        <p:sp>
          <p:nvSpPr>
            <p:cNvPr id="111" name="Freeform 356"/>
            <p:cNvSpPr>
              <a:spLocks/>
            </p:cNvSpPr>
            <p:nvPr/>
          </p:nvSpPr>
          <p:spPr bwMode="auto">
            <a:xfrm>
              <a:off x="1061" y="3020"/>
              <a:ext cx="16" cy="19"/>
            </a:xfrm>
            <a:custGeom>
              <a:avLst/>
              <a:gdLst>
                <a:gd name="T0" fmla="*/ 8 w 16"/>
                <a:gd name="T1" fmla="*/ 0 h 19"/>
                <a:gd name="T2" fmla="*/ 6 w 16"/>
                <a:gd name="T3" fmla="*/ 0 h 19"/>
                <a:gd name="T4" fmla="*/ 2 w 16"/>
                <a:gd name="T5" fmla="*/ 0 h 19"/>
                <a:gd name="T6" fmla="*/ 2 w 16"/>
                <a:gd name="T7" fmla="*/ 0 h 19"/>
                <a:gd name="T8" fmla="*/ 0 w 16"/>
                <a:gd name="T9" fmla="*/ 2 h 19"/>
                <a:gd name="T10" fmla="*/ 0 w 16"/>
                <a:gd name="T11" fmla="*/ 5 h 19"/>
                <a:gd name="T12" fmla="*/ 8 w 16"/>
                <a:gd name="T13" fmla="*/ 17 h 19"/>
                <a:gd name="T14" fmla="*/ 12 w 16"/>
                <a:gd name="T15" fmla="*/ 19 h 19"/>
                <a:gd name="T16" fmla="*/ 14 w 16"/>
                <a:gd name="T17" fmla="*/ 19 h 19"/>
                <a:gd name="T18" fmla="*/ 14 w 16"/>
                <a:gd name="T19" fmla="*/ 19 h 19"/>
                <a:gd name="T20" fmla="*/ 16 w 16"/>
                <a:gd name="T21" fmla="*/ 17 h 19"/>
                <a:gd name="T22" fmla="*/ 16 w 16"/>
                <a:gd name="T23" fmla="*/ 13 h 19"/>
                <a:gd name="T24" fmla="*/ 8 w 16"/>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19"/>
                <a:gd name="T41" fmla="*/ 16 w 16"/>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19">
                  <a:moveTo>
                    <a:pt x="8" y="0"/>
                  </a:moveTo>
                  <a:lnTo>
                    <a:pt x="6" y="0"/>
                  </a:lnTo>
                  <a:lnTo>
                    <a:pt x="2" y="0"/>
                  </a:lnTo>
                  <a:lnTo>
                    <a:pt x="0" y="2"/>
                  </a:lnTo>
                  <a:lnTo>
                    <a:pt x="0" y="5"/>
                  </a:lnTo>
                  <a:lnTo>
                    <a:pt x="8" y="17"/>
                  </a:lnTo>
                  <a:lnTo>
                    <a:pt x="12" y="19"/>
                  </a:lnTo>
                  <a:lnTo>
                    <a:pt x="14" y="19"/>
                  </a:lnTo>
                  <a:lnTo>
                    <a:pt x="16" y="17"/>
                  </a:lnTo>
                  <a:lnTo>
                    <a:pt x="16" y="13"/>
                  </a:lnTo>
                  <a:lnTo>
                    <a:pt x="8"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112" name="Freeform 357"/>
            <p:cNvSpPr>
              <a:spLocks/>
            </p:cNvSpPr>
            <p:nvPr/>
          </p:nvSpPr>
          <p:spPr bwMode="auto">
            <a:xfrm>
              <a:off x="1362" y="2731"/>
              <a:ext cx="170" cy="173"/>
            </a:xfrm>
            <a:custGeom>
              <a:avLst/>
              <a:gdLst>
                <a:gd name="T0" fmla="*/ 0 w 170"/>
                <a:gd name="T1" fmla="*/ 20 h 173"/>
                <a:gd name="T2" fmla="*/ 0 w 170"/>
                <a:gd name="T3" fmla="*/ 173 h 173"/>
                <a:gd name="T4" fmla="*/ 144 w 170"/>
                <a:gd name="T5" fmla="*/ 173 h 173"/>
                <a:gd name="T6" fmla="*/ 160 w 170"/>
                <a:gd name="T7" fmla="*/ 147 h 173"/>
                <a:gd name="T8" fmla="*/ 170 w 170"/>
                <a:gd name="T9" fmla="*/ 116 h 173"/>
                <a:gd name="T10" fmla="*/ 168 w 170"/>
                <a:gd name="T11" fmla="*/ 82 h 173"/>
                <a:gd name="T12" fmla="*/ 154 w 170"/>
                <a:gd name="T13" fmla="*/ 48 h 173"/>
                <a:gd name="T14" fmla="*/ 130 w 170"/>
                <a:gd name="T15" fmla="*/ 22 h 173"/>
                <a:gd name="T16" fmla="*/ 100 w 170"/>
                <a:gd name="T17" fmla="*/ 4 h 173"/>
                <a:gd name="T18" fmla="*/ 76 w 170"/>
                <a:gd name="T19" fmla="*/ 0 h 173"/>
                <a:gd name="T20" fmla="*/ 42 w 170"/>
                <a:gd name="T21" fmla="*/ 2 h 173"/>
                <a:gd name="T22" fmla="*/ 0 w 170"/>
                <a:gd name="T23" fmla="*/ 20 h 17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0"/>
                <a:gd name="T37" fmla="*/ 0 h 173"/>
                <a:gd name="T38" fmla="*/ 170 w 170"/>
                <a:gd name="T39" fmla="*/ 173 h 17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0" h="173">
                  <a:moveTo>
                    <a:pt x="0" y="20"/>
                  </a:moveTo>
                  <a:lnTo>
                    <a:pt x="0" y="173"/>
                  </a:lnTo>
                  <a:lnTo>
                    <a:pt x="144" y="173"/>
                  </a:lnTo>
                  <a:lnTo>
                    <a:pt x="160" y="147"/>
                  </a:lnTo>
                  <a:lnTo>
                    <a:pt x="170" y="116"/>
                  </a:lnTo>
                  <a:lnTo>
                    <a:pt x="168" y="82"/>
                  </a:lnTo>
                  <a:lnTo>
                    <a:pt x="154" y="48"/>
                  </a:lnTo>
                  <a:lnTo>
                    <a:pt x="130" y="22"/>
                  </a:lnTo>
                  <a:lnTo>
                    <a:pt x="100" y="4"/>
                  </a:lnTo>
                  <a:lnTo>
                    <a:pt x="76" y="0"/>
                  </a:lnTo>
                  <a:lnTo>
                    <a:pt x="42" y="2"/>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13" name="Rectangle 358"/>
            <p:cNvSpPr>
              <a:spLocks noChangeArrowheads="1"/>
            </p:cNvSpPr>
            <p:nvPr/>
          </p:nvSpPr>
          <p:spPr bwMode="auto">
            <a:xfrm>
              <a:off x="1352" y="2724"/>
              <a:ext cx="19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114" name="Rectangle 359"/>
            <p:cNvSpPr>
              <a:spLocks noChangeArrowheads="1"/>
            </p:cNvSpPr>
            <p:nvPr/>
          </p:nvSpPr>
          <p:spPr bwMode="auto">
            <a:xfrm>
              <a:off x="1412" y="2754"/>
              <a:ext cx="78"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b="0">
                  <a:solidFill>
                    <a:srgbClr val="000000"/>
                  </a:solidFill>
                </a:rPr>
                <a:t>?</a:t>
              </a:r>
              <a:endParaRPr lang="en-US" altLang="en-US" sz="2400" b="0">
                <a:latin typeface="Times New Roman" panose="02020603050405020304" pitchFamily="18" charset="0"/>
              </a:endParaRPr>
            </a:p>
          </p:txBody>
        </p:sp>
        <p:sp>
          <p:nvSpPr>
            <p:cNvPr id="115" name="Freeform 360"/>
            <p:cNvSpPr>
              <a:spLocks/>
            </p:cNvSpPr>
            <p:nvPr/>
          </p:nvSpPr>
          <p:spPr bwMode="auto">
            <a:xfrm>
              <a:off x="1320" y="2728"/>
              <a:ext cx="214" cy="212"/>
            </a:xfrm>
            <a:custGeom>
              <a:avLst/>
              <a:gdLst>
                <a:gd name="T0" fmla="*/ 152 w 214"/>
                <a:gd name="T1" fmla="*/ 9 h 212"/>
                <a:gd name="T2" fmla="*/ 132 w 214"/>
                <a:gd name="T3" fmla="*/ 2 h 212"/>
                <a:gd name="T4" fmla="*/ 110 w 214"/>
                <a:gd name="T5" fmla="*/ 0 h 212"/>
                <a:gd name="T6" fmla="*/ 90 w 214"/>
                <a:gd name="T7" fmla="*/ 0 h 212"/>
                <a:gd name="T8" fmla="*/ 70 w 214"/>
                <a:gd name="T9" fmla="*/ 5 h 212"/>
                <a:gd name="T10" fmla="*/ 52 w 214"/>
                <a:gd name="T11" fmla="*/ 15 h 212"/>
                <a:gd name="T12" fmla="*/ 36 w 214"/>
                <a:gd name="T13" fmla="*/ 27 h 212"/>
                <a:gd name="T14" fmla="*/ 22 w 214"/>
                <a:gd name="T15" fmla="*/ 43 h 212"/>
                <a:gd name="T16" fmla="*/ 10 w 214"/>
                <a:gd name="T17" fmla="*/ 61 h 212"/>
                <a:gd name="T18" fmla="*/ 4 w 214"/>
                <a:gd name="T19" fmla="*/ 81 h 212"/>
                <a:gd name="T20" fmla="*/ 0 w 214"/>
                <a:gd name="T21" fmla="*/ 103 h 212"/>
                <a:gd name="T22" fmla="*/ 2 w 214"/>
                <a:gd name="T23" fmla="*/ 123 h 212"/>
                <a:gd name="T24" fmla="*/ 6 w 214"/>
                <a:gd name="T25" fmla="*/ 143 h 212"/>
                <a:gd name="T26" fmla="*/ 16 w 214"/>
                <a:gd name="T27" fmla="*/ 160 h 212"/>
                <a:gd name="T28" fmla="*/ 28 w 214"/>
                <a:gd name="T29" fmla="*/ 176 h 212"/>
                <a:gd name="T30" fmla="*/ 44 w 214"/>
                <a:gd name="T31" fmla="*/ 190 h 212"/>
                <a:gd name="T32" fmla="*/ 62 w 214"/>
                <a:gd name="T33" fmla="*/ 202 h 212"/>
                <a:gd name="T34" fmla="*/ 82 w 214"/>
                <a:gd name="T35" fmla="*/ 210 h 212"/>
                <a:gd name="T36" fmla="*/ 104 w 214"/>
                <a:gd name="T37" fmla="*/ 212 h 212"/>
                <a:gd name="T38" fmla="*/ 124 w 214"/>
                <a:gd name="T39" fmla="*/ 212 h 212"/>
                <a:gd name="T40" fmla="*/ 144 w 214"/>
                <a:gd name="T41" fmla="*/ 206 h 212"/>
                <a:gd name="T42" fmla="*/ 162 w 214"/>
                <a:gd name="T43" fmla="*/ 198 h 212"/>
                <a:gd name="T44" fmla="*/ 180 w 214"/>
                <a:gd name="T45" fmla="*/ 184 h 212"/>
                <a:gd name="T46" fmla="*/ 194 w 214"/>
                <a:gd name="T47" fmla="*/ 168 h 212"/>
                <a:gd name="T48" fmla="*/ 204 w 214"/>
                <a:gd name="T49" fmla="*/ 150 h 212"/>
                <a:gd name="T50" fmla="*/ 212 w 214"/>
                <a:gd name="T51" fmla="*/ 131 h 212"/>
                <a:gd name="T52" fmla="*/ 214 w 214"/>
                <a:gd name="T53" fmla="*/ 109 h 212"/>
                <a:gd name="T54" fmla="*/ 214 w 214"/>
                <a:gd name="T55" fmla="*/ 89 h 212"/>
                <a:gd name="T56" fmla="*/ 208 w 214"/>
                <a:gd name="T57" fmla="*/ 69 h 212"/>
                <a:gd name="T58" fmla="*/ 200 w 214"/>
                <a:gd name="T59" fmla="*/ 51 h 212"/>
                <a:gd name="T60" fmla="*/ 186 w 214"/>
                <a:gd name="T61" fmla="*/ 35 h 212"/>
                <a:gd name="T62" fmla="*/ 170 w 214"/>
                <a:gd name="T63" fmla="*/ 21 h 212"/>
                <a:gd name="T64" fmla="*/ 152 w 214"/>
                <a:gd name="T65" fmla="*/ 9 h 2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4"/>
                <a:gd name="T100" fmla="*/ 0 h 212"/>
                <a:gd name="T101" fmla="*/ 214 w 214"/>
                <a:gd name="T102" fmla="*/ 212 h 2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4" h="212">
                  <a:moveTo>
                    <a:pt x="152" y="9"/>
                  </a:moveTo>
                  <a:lnTo>
                    <a:pt x="132" y="2"/>
                  </a:lnTo>
                  <a:lnTo>
                    <a:pt x="110" y="0"/>
                  </a:lnTo>
                  <a:lnTo>
                    <a:pt x="90" y="0"/>
                  </a:lnTo>
                  <a:lnTo>
                    <a:pt x="70" y="5"/>
                  </a:lnTo>
                  <a:lnTo>
                    <a:pt x="52" y="15"/>
                  </a:lnTo>
                  <a:lnTo>
                    <a:pt x="36" y="27"/>
                  </a:lnTo>
                  <a:lnTo>
                    <a:pt x="22" y="43"/>
                  </a:lnTo>
                  <a:lnTo>
                    <a:pt x="10" y="61"/>
                  </a:lnTo>
                  <a:lnTo>
                    <a:pt x="4" y="81"/>
                  </a:lnTo>
                  <a:lnTo>
                    <a:pt x="0" y="103"/>
                  </a:lnTo>
                  <a:lnTo>
                    <a:pt x="2" y="123"/>
                  </a:lnTo>
                  <a:lnTo>
                    <a:pt x="6" y="143"/>
                  </a:lnTo>
                  <a:lnTo>
                    <a:pt x="16" y="160"/>
                  </a:lnTo>
                  <a:lnTo>
                    <a:pt x="28" y="176"/>
                  </a:lnTo>
                  <a:lnTo>
                    <a:pt x="44" y="190"/>
                  </a:lnTo>
                  <a:lnTo>
                    <a:pt x="62" y="202"/>
                  </a:lnTo>
                  <a:lnTo>
                    <a:pt x="82" y="210"/>
                  </a:lnTo>
                  <a:lnTo>
                    <a:pt x="104" y="212"/>
                  </a:lnTo>
                  <a:lnTo>
                    <a:pt x="124" y="212"/>
                  </a:lnTo>
                  <a:lnTo>
                    <a:pt x="144" y="206"/>
                  </a:lnTo>
                  <a:lnTo>
                    <a:pt x="162" y="198"/>
                  </a:lnTo>
                  <a:lnTo>
                    <a:pt x="180" y="184"/>
                  </a:lnTo>
                  <a:lnTo>
                    <a:pt x="194" y="168"/>
                  </a:lnTo>
                  <a:lnTo>
                    <a:pt x="204" y="150"/>
                  </a:lnTo>
                  <a:lnTo>
                    <a:pt x="212" y="131"/>
                  </a:lnTo>
                  <a:lnTo>
                    <a:pt x="214" y="109"/>
                  </a:lnTo>
                  <a:lnTo>
                    <a:pt x="214" y="89"/>
                  </a:lnTo>
                  <a:lnTo>
                    <a:pt x="208" y="69"/>
                  </a:lnTo>
                  <a:lnTo>
                    <a:pt x="200" y="51"/>
                  </a:lnTo>
                  <a:lnTo>
                    <a:pt x="186" y="35"/>
                  </a:lnTo>
                  <a:lnTo>
                    <a:pt x="170" y="21"/>
                  </a:lnTo>
                  <a:lnTo>
                    <a:pt x="152" y="9"/>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116" name="Rectangle 361"/>
            <p:cNvSpPr>
              <a:spLocks noChangeArrowheads="1"/>
            </p:cNvSpPr>
            <p:nvPr/>
          </p:nvSpPr>
          <p:spPr bwMode="auto">
            <a:xfrm>
              <a:off x="2074" y="1849"/>
              <a:ext cx="1688"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117" name="Rectangle 362"/>
            <p:cNvSpPr>
              <a:spLocks noChangeArrowheads="1"/>
            </p:cNvSpPr>
            <p:nvPr/>
          </p:nvSpPr>
          <p:spPr bwMode="auto">
            <a:xfrm>
              <a:off x="2136" y="1887"/>
              <a:ext cx="1695"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a:solidFill>
                    <a:srgbClr val="000000"/>
                  </a:solidFill>
                </a:rPr>
                <a:t>Inventory Management</a:t>
              </a:r>
              <a:endParaRPr lang="en-US" altLang="en-US" sz="2400" b="0">
                <a:latin typeface="Times New Roman" panose="02020603050405020304" pitchFamily="18" charset="0"/>
              </a:endParaRPr>
            </a:p>
          </p:txBody>
        </p:sp>
        <p:grpSp>
          <p:nvGrpSpPr>
            <p:cNvPr id="118" name="Group 363"/>
            <p:cNvGrpSpPr>
              <a:grpSpLocks/>
            </p:cNvGrpSpPr>
            <p:nvPr/>
          </p:nvGrpSpPr>
          <p:grpSpPr bwMode="auto">
            <a:xfrm>
              <a:off x="1606" y="1480"/>
              <a:ext cx="2161" cy="119"/>
              <a:chOff x="1606" y="1480"/>
              <a:chExt cx="2161" cy="119"/>
            </a:xfrm>
          </p:grpSpPr>
          <p:sp>
            <p:nvSpPr>
              <p:cNvPr id="145" name="Rectangle 364"/>
              <p:cNvSpPr>
                <a:spLocks noChangeArrowheads="1"/>
              </p:cNvSpPr>
              <p:nvPr/>
            </p:nvSpPr>
            <p:spPr bwMode="auto">
              <a:xfrm>
                <a:off x="1606" y="1480"/>
                <a:ext cx="2146" cy="103"/>
              </a:xfrm>
              <a:prstGeom prst="rect">
                <a:avLst/>
              </a:prstGeom>
              <a:noFill/>
              <a:ln w="25400">
                <a:solidFill>
                  <a:srgbClr val="EA66B3"/>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146" name="Rectangle 365"/>
              <p:cNvSpPr>
                <a:spLocks noChangeArrowheads="1"/>
              </p:cNvSpPr>
              <p:nvPr/>
            </p:nvSpPr>
            <p:spPr bwMode="auto">
              <a:xfrm>
                <a:off x="1621" y="1496"/>
                <a:ext cx="2146" cy="103"/>
              </a:xfrm>
              <a:prstGeom prst="rect">
                <a:avLst/>
              </a:prstGeom>
              <a:noFill/>
              <a:ln w="25400">
                <a:solidFill>
                  <a:srgbClr val="84004D"/>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147" name="Rectangle 366"/>
              <p:cNvSpPr>
                <a:spLocks noChangeArrowheads="1"/>
              </p:cNvSpPr>
              <p:nvPr/>
            </p:nvSpPr>
            <p:spPr bwMode="auto">
              <a:xfrm>
                <a:off x="1613" y="1488"/>
                <a:ext cx="2147" cy="103"/>
              </a:xfrm>
              <a:prstGeom prst="rect">
                <a:avLst/>
              </a:prstGeom>
              <a:noFill/>
              <a:ln w="25400">
                <a:solidFill>
                  <a:srgbClr val="DC008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grpSp>
          <p:nvGrpSpPr>
            <p:cNvPr id="119" name="Group 367"/>
            <p:cNvGrpSpPr>
              <a:grpSpLocks/>
            </p:cNvGrpSpPr>
            <p:nvPr/>
          </p:nvGrpSpPr>
          <p:grpSpPr bwMode="auto">
            <a:xfrm>
              <a:off x="3163" y="1124"/>
              <a:ext cx="1422" cy="396"/>
              <a:chOff x="3163" y="1124"/>
              <a:chExt cx="1422" cy="396"/>
            </a:xfrm>
          </p:grpSpPr>
          <p:sp>
            <p:nvSpPr>
              <p:cNvPr id="142" name="Rectangle 368"/>
              <p:cNvSpPr>
                <a:spLocks noChangeArrowheads="1"/>
              </p:cNvSpPr>
              <p:nvPr/>
            </p:nvSpPr>
            <p:spPr bwMode="auto">
              <a:xfrm>
                <a:off x="3163" y="1124"/>
                <a:ext cx="1406" cy="380"/>
              </a:xfrm>
              <a:prstGeom prst="rect">
                <a:avLst/>
              </a:prstGeom>
              <a:solidFill>
                <a:srgbClr val="C7D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143" name="Rectangle 369"/>
              <p:cNvSpPr>
                <a:spLocks noChangeArrowheads="1"/>
              </p:cNvSpPr>
              <p:nvPr/>
            </p:nvSpPr>
            <p:spPr bwMode="auto">
              <a:xfrm>
                <a:off x="3179" y="1140"/>
                <a:ext cx="1406" cy="380"/>
              </a:xfrm>
              <a:prstGeom prst="rect">
                <a:avLst/>
              </a:prstGeom>
              <a:solidFill>
                <a:srgbClr val="617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144" name="Rectangle 370"/>
              <p:cNvSpPr>
                <a:spLocks noChangeArrowheads="1"/>
              </p:cNvSpPr>
              <p:nvPr/>
            </p:nvSpPr>
            <p:spPr bwMode="auto">
              <a:xfrm>
                <a:off x="3171" y="1132"/>
                <a:ext cx="1406" cy="380"/>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sp>
          <p:nvSpPr>
            <p:cNvPr id="120" name="Rectangle 371"/>
            <p:cNvSpPr>
              <a:spLocks noChangeArrowheads="1"/>
            </p:cNvSpPr>
            <p:nvPr/>
          </p:nvSpPr>
          <p:spPr bwMode="auto">
            <a:xfrm>
              <a:off x="3205" y="1144"/>
              <a:ext cx="1408"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121" name="Rectangle 372"/>
            <p:cNvSpPr>
              <a:spLocks noChangeArrowheads="1"/>
            </p:cNvSpPr>
            <p:nvPr/>
          </p:nvSpPr>
          <p:spPr bwMode="auto">
            <a:xfrm>
              <a:off x="3265" y="1180"/>
              <a:ext cx="1215"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400">
                  <a:solidFill>
                    <a:srgbClr val="DC0081"/>
                  </a:solidFill>
                </a:rPr>
                <a:t>Internal Procurement</a:t>
              </a:r>
              <a:endParaRPr lang="en-US" altLang="en-US" sz="1400" b="0">
                <a:latin typeface="Times New Roman" panose="02020603050405020304" pitchFamily="18" charset="0"/>
              </a:endParaRPr>
            </a:p>
          </p:txBody>
        </p:sp>
        <p:sp>
          <p:nvSpPr>
            <p:cNvPr id="122" name="Rectangle 373"/>
            <p:cNvSpPr>
              <a:spLocks noChangeArrowheads="1"/>
            </p:cNvSpPr>
            <p:nvPr/>
          </p:nvSpPr>
          <p:spPr bwMode="auto">
            <a:xfrm>
              <a:off x="3470" y="1287"/>
              <a:ext cx="798"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123" name="Rectangle 374"/>
            <p:cNvSpPr>
              <a:spLocks noChangeArrowheads="1"/>
            </p:cNvSpPr>
            <p:nvPr/>
          </p:nvSpPr>
          <p:spPr bwMode="auto">
            <a:xfrm>
              <a:off x="3532" y="1323"/>
              <a:ext cx="730"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solidFill>
                    <a:srgbClr val="000000"/>
                  </a:solidFill>
                </a:rPr>
                <a:t>Production</a:t>
              </a:r>
              <a:endParaRPr lang="en-US" altLang="en-US" sz="2400" b="0">
                <a:latin typeface="Times New Roman" panose="02020603050405020304" pitchFamily="18" charset="0"/>
              </a:endParaRPr>
            </a:p>
          </p:txBody>
        </p:sp>
        <p:grpSp>
          <p:nvGrpSpPr>
            <p:cNvPr id="124" name="Group 375"/>
            <p:cNvGrpSpPr>
              <a:grpSpLocks/>
            </p:cNvGrpSpPr>
            <p:nvPr/>
          </p:nvGrpSpPr>
          <p:grpSpPr bwMode="auto">
            <a:xfrm>
              <a:off x="1925" y="1309"/>
              <a:ext cx="1212" cy="103"/>
              <a:chOff x="1925" y="1309"/>
              <a:chExt cx="1212" cy="103"/>
            </a:xfrm>
          </p:grpSpPr>
          <p:sp>
            <p:nvSpPr>
              <p:cNvPr id="133" name="Line 376"/>
              <p:cNvSpPr>
                <a:spLocks noChangeShapeType="1"/>
              </p:cNvSpPr>
              <p:nvPr/>
            </p:nvSpPr>
            <p:spPr bwMode="auto">
              <a:xfrm>
                <a:off x="2006" y="1353"/>
                <a:ext cx="1034" cy="1"/>
              </a:xfrm>
              <a:prstGeom prst="line">
                <a:avLst/>
              </a:prstGeom>
              <a:noFill/>
              <a:ln w="25400">
                <a:solidFill>
                  <a:srgbClr val="EA66B3"/>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34" name="Freeform 377"/>
              <p:cNvSpPr>
                <a:spLocks/>
              </p:cNvSpPr>
              <p:nvPr/>
            </p:nvSpPr>
            <p:spPr bwMode="auto">
              <a:xfrm>
                <a:off x="1925" y="1309"/>
                <a:ext cx="85" cy="86"/>
              </a:xfrm>
              <a:custGeom>
                <a:avLst/>
                <a:gdLst>
                  <a:gd name="T0" fmla="*/ 85 w 85"/>
                  <a:gd name="T1" fmla="*/ 0 h 86"/>
                  <a:gd name="T2" fmla="*/ 0 w 85"/>
                  <a:gd name="T3" fmla="*/ 44 h 86"/>
                  <a:gd name="T4" fmla="*/ 85 w 85"/>
                  <a:gd name="T5" fmla="*/ 86 h 86"/>
                  <a:gd name="T6" fmla="*/ 85 w 85"/>
                  <a:gd name="T7" fmla="*/ 0 h 86"/>
                  <a:gd name="T8" fmla="*/ 0 60000 65536"/>
                  <a:gd name="T9" fmla="*/ 0 60000 65536"/>
                  <a:gd name="T10" fmla="*/ 0 60000 65536"/>
                  <a:gd name="T11" fmla="*/ 0 60000 65536"/>
                  <a:gd name="T12" fmla="*/ 0 w 85"/>
                  <a:gd name="T13" fmla="*/ 0 h 86"/>
                  <a:gd name="T14" fmla="*/ 85 w 85"/>
                  <a:gd name="T15" fmla="*/ 86 h 86"/>
                </a:gdLst>
                <a:ahLst/>
                <a:cxnLst>
                  <a:cxn ang="T8">
                    <a:pos x="T0" y="T1"/>
                  </a:cxn>
                  <a:cxn ang="T9">
                    <a:pos x="T2" y="T3"/>
                  </a:cxn>
                  <a:cxn ang="T10">
                    <a:pos x="T4" y="T5"/>
                  </a:cxn>
                  <a:cxn ang="T11">
                    <a:pos x="T6" y="T7"/>
                  </a:cxn>
                </a:cxnLst>
                <a:rect l="T12" t="T13" r="T14" b="T15"/>
                <a:pathLst>
                  <a:path w="85" h="86">
                    <a:moveTo>
                      <a:pt x="85" y="0"/>
                    </a:moveTo>
                    <a:lnTo>
                      <a:pt x="0" y="44"/>
                    </a:lnTo>
                    <a:lnTo>
                      <a:pt x="85" y="86"/>
                    </a:lnTo>
                    <a:lnTo>
                      <a:pt x="85" y="0"/>
                    </a:lnTo>
                    <a:close/>
                  </a:path>
                </a:pathLst>
              </a:custGeom>
              <a:solidFill>
                <a:srgbClr val="EA66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35" name="Freeform 378"/>
              <p:cNvSpPr>
                <a:spLocks/>
              </p:cNvSpPr>
              <p:nvPr/>
            </p:nvSpPr>
            <p:spPr bwMode="auto">
              <a:xfrm>
                <a:off x="3036" y="1311"/>
                <a:ext cx="85" cy="86"/>
              </a:xfrm>
              <a:custGeom>
                <a:avLst/>
                <a:gdLst>
                  <a:gd name="T0" fmla="*/ 0 w 85"/>
                  <a:gd name="T1" fmla="*/ 86 h 86"/>
                  <a:gd name="T2" fmla="*/ 85 w 85"/>
                  <a:gd name="T3" fmla="*/ 42 h 86"/>
                  <a:gd name="T4" fmla="*/ 0 w 85"/>
                  <a:gd name="T5" fmla="*/ 0 h 86"/>
                  <a:gd name="T6" fmla="*/ 0 w 85"/>
                  <a:gd name="T7" fmla="*/ 86 h 86"/>
                  <a:gd name="T8" fmla="*/ 0 60000 65536"/>
                  <a:gd name="T9" fmla="*/ 0 60000 65536"/>
                  <a:gd name="T10" fmla="*/ 0 60000 65536"/>
                  <a:gd name="T11" fmla="*/ 0 60000 65536"/>
                  <a:gd name="T12" fmla="*/ 0 w 85"/>
                  <a:gd name="T13" fmla="*/ 0 h 86"/>
                  <a:gd name="T14" fmla="*/ 85 w 85"/>
                  <a:gd name="T15" fmla="*/ 86 h 86"/>
                </a:gdLst>
                <a:ahLst/>
                <a:cxnLst>
                  <a:cxn ang="T8">
                    <a:pos x="T0" y="T1"/>
                  </a:cxn>
                  <a:cxn ang="T9">
                    <a:pos x="T2" y="T3"/>
                  </a:cxn>
                  <a:cxn ang="T10">
                    <a:pos x="T4" y="T5"/>
                  </a:cxn>
                  <a:cxn ang="T11">
                    <a:pos x="T6" y="T7"/>
                  </a:cxn>
                </a:cxnLst>
                <a:rect l="T12" t="T13" r="T14" b="T15"/>
                <a:pathLst>
                  <a:path w="85" h="86">
                    <a:moveTo>
                      <a:pt x="0" y="86"/>
                    </a:moveTo>
                    <a:lnTo>
                      <a:pt x="85" y="42"/>
                    </a:lnTo>
                    <a:lnTo>
                      <a:pt x="0" y="0"/>
                    </a:lnTo>
                    <a:lnTo>
                      <a:pt x="0" y="86"/>
                    </a:lnTo>
                    <a:close/>
                  </a:path>
                </a:pathLst>
              </a:custGeom>
              <a:solidFill>
                <a:srgbClr val="EA66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36" name="Line 379"/>
              <p:cNvSpPr>
                <a:spLocks noChangeShapeType="1"/>
              </p:cNvSpPr>
              <p:nvPr/>
            </p:nvSpPr>
            <p:spPr bwMode="auto">
              <a:xfrm>
                <a:off x="2022" y="1369"/>
                <a:ext cx="1033" cy="1"/>
              </a:xfrm>
              <a:prstGeom prst="line">
                <a:avLst/>
              </a:prstGeom>
              <a:noFill/>
              <a:ln w="25400">
                <a:solidFill>
                  <a:srgbClr val="84004D"/>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37" name="Freeform 380"/>
              <p:cNvSpPr>
                <a:spLocks/>
              </p:cNvSpPr>
              <p:nvPr/>
            </p:nvSpPr>
            <p:spPr bwMode="auto">
              <a:xfrm>
                <a:off x="1941" y="1325"/>
                <a:ext cx="85" cy="85"/>
              </a:xfrm>
              <a:custGeom>
                <a:avLst/>
                <a:gdLst>
                  <a:gd name="T0" fmla="*/ 85 w 85"/>
                  <a:gd name="T1" fmla="*/ 0 h 85"/>
                  <a:gd name="T2" fmla="*/ 0 w 85"/>
                  <a:gd name="T3" fmla="*/ 44 h 85"/>
                  <a:gd name="T4" fmla="*/ 85 w 85"/>
                  <a:gd name="T5" fmla="*/ 85 h 85"/>
                  <a:gd name="T6" fmla="*/ 85 w 85"/>
                  <a:gd name="T7" fmla="*/ 0 h 85"/>
                  <a:gd name="T8" fmla="*/ 0 60000 65536"/>
                  <a:gd name="T9" fmla="*/ 0 60000 65536"/>
                  <a:gd name="T10" fmla="*/ 0 60000 65536"/>
                  <a:gd name="T11" fmla="*/ 0 60000 65536"/>
                  <a:gd name="T12" fmla="*/ 0 w 85"/>
                  <a:gd name="T13" fmla="*/ 0 h 85"/>
                  <a:gd name="T14" fmla="*/ 85 w 85"/>
                  <a:gd name="T15" fmla="*/ 85 h 85"/>
                </a:gdLst>
                <a:ahLst/>
                <a:cxnLst>
                  <a:cxn ang="T8">
                    <a:pos x="T0" y="T1"/>
                  </a:cxn>
                  <a:cxn ang="T9">
                    <a:pos x="T2" y="T3"/>
                  </a:cxn>
                  <a:cxn ang="T10">
                    <a:pos x="T4" y="T5"/>
                  </a:cxn>
                  <a:cxn ang="T11">
                    <a:pos x="T6" y="T7"/>
                  </a:cxn>
                </a:cxnLst>
                <a:rect l="T12" t="T13" r="T14" b="T15"/>
                <a:pathLst>
                  <a:path w="85" h="85">
                    <a:moveTo>
                      <a:pt x="85" y="0"/>
                    </a:moveTo>
                    <a:lnTo>
                      <a:pt x="0" y="44"/>
                    </a:lnTo>
                    <a:lnTo>
                      <a:pt x="85" y="85"/>
                    </a:lnTo>
                    <a:lnTo>
                      <a:pt x="85" y="0"/>
                    </a:lnTo>
                    <a:close/>
                  </a:path>
                </a:pathLst>
              </a:custGeom>
              <a:solidFill>
                <a:srgbClr val="8400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38" name="Freeform 381"/>
              <p:cNvSpPr>
                <a:spLocks/>
              </p:cNvSpPr>
              <p:nvPr/>
            </p:nvSpPr>
            <p:spPr bwMode="auto">
              <a:xfrm>
                <a:off x="3051" y="1327"/>
                <a:ext cx="86" cy="85"/>
              </a:xfrm>
              <a:custGeom>
                <a:avLst/>
                <a:gdLst>
                  <a:gd name="T0" fmla="*/ 0 w 86"/>
                  <a:gd name="T1" fmla="*/ 85 h 85"/>
                  <a:gd name="T2" fmla="*/ 86 w 86"/>
                  <a:gd name="T3" fmla="*/ 42 h 85"/>
                  <a:gd name="T4" fmla="*/ 0 w 86"/>
                  <a:gd name="T5" fmla="*/ 0 h 85"/>
                  <a:gd name="T6" fmla="*/ 0 w 86"/>
                  <a:gd name="T7" fmla="*/ 85 h 85"/>
                  <a:gd name="T8" fmla="*/ 0 60000 65536"/>
                  <a:gd name="T9" fmla="*/ 0 60000 65536"/>
                  <a:gd name="T10" fmla="*/ 0 60000 65536"/>
                  <a:gd name="T11" fmla="*/ 0 60000 65536"/>
                  <a:gd name="T12" fmla="*/ 0 w 86"/>
                  <a:gd name="T13" fmla="*/ 0 h 85"/>
                  <a:gd name="T14" fmla="*/ 86 w 86"/>
                  <a:gd name="T15" fmla="*/ 85 h 85"/>
                </a:gdLst>
                <a:ahLst/>
                <a:cxnLst>
                  <a:cxn ang="T8">
                    <a:pos x="T0" y="T1"/>
                  </a:cxn>
                  <a:cxn ang="T9">
                    <a:pos x="T2" y="T3"/>
                  </a:cxn>
                  <a:cxn ang="T10">
                    <a:pos x="T4" y="T5"/>
                  </a:cxn>
                  <a:cxn ang="T11">
                    <a:pos x="T6" y="T7"/>
                  </a:cxn>
                </a:cxnLst>
                <a:rect l="T12" t="T13" r="T14" b="T15"/>
                <a:pathLst>
                  <a:path w="86" h="85">
                    <a:moveTo>
                      <a:pt x="0" y="85"/>
                    </a:moveTo>
                    <a:lnTo>
                      <a:pt x="86" y="42"/>
                    </a:lnTo>
                    <a:lnTo>
                      <a:pt x="0" y="0"/>
                    </a:lnTo>
                    <a:lnTo>
                      <a:pt x="0" y="85"/>
                    </a:lnTo>
                    <a:close/>
                  </a:path>
                </a:pathLst>
              </a:custGeom>
              <a:solidFill>
                <a:srgbClr val="8400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39" name="Line 382"/>
              <p:cNvSpPr>
                <a:spLocks noChangeShapeType="1"/>
              </p:cNvSpPr>
              <p:nvPr/>
            </p:nvSpPr>
            <p:spPr bwMode="auto">
              <a:xfrm>
                <a:off x="2014" y="1361"/>
                <a:ext cx="1033" cy="1"/>
              </a:xfrm>
              <a:prstGeom prst="line">
                <a:avLst/>
              </a:prstGeom>
              <a:noFill/>
              <a:ln w="25400">
                <a:solidFill>
                  <a:srgbClr val="DC008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40" name="Freeform 383"/>
              <p:cNvSpPr>
                <a:spLocks/>
              </p:cNvSpPr>
              <p:nvPr/>
            </p:nvSpPr>
            <p:spPr bwMode="auto">
              <a:xfrm>
                <a:off x="1933" y="1317"/>
                <a:ext cx="85" cy="85"/>
              </a:xfrm>
              <a:custGeom>
                <a:avLst/>
                <a:gdLst>
                  <a:gd name="T0" fmla="*/ 85 w 85"/>
                  <a:gd name="T1" fmla="*/ 0 h 85"/>
                  <a:gd name="T2" fmla="*/ 0 w 85"/>
                  <a:gd name="T3" fmla="*/ 44 h 85"/>
                  <a:gd name="T4" fmla="*/ 85 w 85"/>
                  <a:gd name="T5" fmla="*/ 85 h 85"/>
                  <a:gd name="T6" fmla="*/ 85 w 85"/>
                  <a:gd name="T7" fmla="*/ 0 h 85"/>
                  <a:gd name="T8" fmla="*/ 0 60000 65536"/>
                  <a:gd name="T9" fmla="*/ 0 60000 65536"/>
                  <a:gd name="T10" fmla="*/ 0 60000 65536"/>
                  <a:gd name="T11" fmla="*/ 0 60000 65536"/>
                  <a:gd name="T12" fmla="*/ 0 w 85"/>
                  <a:gd name="T13" fmla="*/ 0 h 85"/>
                  <a:gd name="T14" fmla="*/ 85 w 85"/>
                  <a:gd name="T15" fmla="*/ 85 h 85"/>
                </a:gdLst>
                <a:ahLst/>
                <a:cxnLst>
                  <a:cxn ang="T8">
                    <a:pos x="T0" y="T1"/>
                  </a:cxn>
                  <a:cxn ang="T9">
                    <a:pos x="T2" y="T3"/>
                  </a:cxn>
                  <a:cxn ang="T10">
                    <a:pos x="T4" y="T5"/>
                  </a:cxn>
                  <a:cxn ang="T11">
                    <a:pos x="T6" y="T7"/>
                  </a:cxn>
                </a:cxnLst>
                <a:rect l="T12" t="T13" r="T14" b="T15"/>
                <a:pathLst>
                  <a:path w="85" h="85">
                    <a:moveTo>
                      <a:pt x="85" y="0"/>
                    </a:moveTo>
                    <a:lnTo>
                      <a:pt x="0" y="44"/>
                    </a:lnTo>
                    <a:lnTo>
                      <a:pt x="85" y="85"/>
                    </a:lnTo>
                    <a:lnTo>
                      <a:pt x="85" y="0"/>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41" name="Freeform 384"/>
              <p:cNvSpPr>
                <a:spLocks/>
              </p:cNvSpPr>
              <p:nvPr/>
            </p:nvSpPr>
            <p:spPr bwMode="auto">
              <a:xfrm>
                <a:off x="3044" y="1319"/>
                <a:ext cx="85" cy="85"/>
              </a:xfrm>
              <a:custGeom>
                <a:avLst/>
                <a:gdLst>
                  <a:gd name="T0" fmla="*/ 0 w 85"/>
                  <a:gd name="T1" fmla="*/ 85 h 85"/>
                  <a:gd name="T2" fmla="*/ 85 w 85"/>
                  <a:gd name="T3" fmla="*/ 42 h 85"/>
                  <a:gd name="T4" fmla="*/ 0 w 85"/>
                  <a:gd name="T5" fmla="*/ 0 h 85"/>
                  <a:gd name="T6" fmla="*/ 0 w 85"/>
                  <a:gd name="T7" fmla="*/ 85 h 85"/>
                  <a:gd name="T8" fmla="*/ 0 60000 65536"/>
                  <a:gd name="T9" fmla="*/ 0 60000 65536"/>
                  <a:gd name="T10" fmla="*/ 0 60000 65536"/>
                  <a:gd name="T11" fmla="*/ 0 60000 65536"/>
                  <a:gd name="T12" fmla="*/ 0 w 85"/>
                  <a:gd name="T13" fmla="*/ 0 h 85"/>
                  <a:gd name="T14" fmla="*/ 85 w 85"/>
                  <a:gd name="T15" fmla="*/ 85 h 85"/>
                </a:gdLst>
                <a:ahLst/>
                <a:cxnLst>
                  <a:cxn ang="T8">
                    <a:pos x="T0" y="T1"/>
                  </a:cxn>
                  <a:cxn ang="T9">
                    <a:pos x="T2" y="T3"/>
                  </a:cxn>
                  <a:cxn ang="T10">
                    <a:pos x="T4" y="T5"/>
                  </a:cxn>
                  <a:cxn ang="T11">
                    <a:pos x="T6" y="T7"/>
                  </a:cxn>
                </a:cxnLst>
                <a:rect l="T12" t="T13" r="T14" b="T15"/>
                <a:pathLst>
                  <a:path w="85" h="85">
                    <a:moveTo>
                      <a:pt x="0" y="85"/>
                    </a:moveTo>
                    <a:lnTo>
                      <a:pt x="85" y="42"/>
                    </a:lnTo>
                    <a:lnTo>
                      <a:pt x="0" y="0"/>
                    </a:lnTo>
                    <a:lnTo>
                      <a:pt x="0" y="85"/>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125" name="Group 385"/>
            <p:cNvGrpSpPr>
              <a:grpSpLocks/>
            </p:cNvGrpSpPr>
            <p:nvPr/>
          </p:nvGrpSpPr>
          <p:grpSpPr bwMode="auto">
            <a:xfrm>
              <a:off x="337" y="1150"/>
              <a:ext cx="1566" cy="398"/>
              <a:chOff x="337" y="1150"/>
              <a:chExt cx="1566" cy="398"/>
            </a:xfrm>
          </p:grpSpPr>
          <p:sp>
            <p:nvSpPr>
              <p:cNvPr id="130" name="Rectangle 386"/>
              <p:cNvSpPr>
                <a:spLocks noChangeArrowheads="1"/>
              </p:cNvSpPr>
              <p:nvPr/>
            </p:nvSpPr>
            <p:spPr bwMode="auto">
              <a:xfrm>
                <a:off x="337" y="1150"/>
                <a:ext cx="1550" cy="382"/>
              </a:xfrm>
              <a:prstGeom prst="rect">
                <a:avLst/>
              </a:prstGeom>
              <a:solidFill>
                <a:srgbClr val="C7D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131" name="Rectangle 387"/>
              <p:cNvSpPr>
                <a:spLocks noChangeArrowheads="1"/>
              </p:cNvSpPr>
              <p:nvPr/>
            </p:nvSpPr>
            <p:spPr bwMode="auto">
              <a:xfrm>
                <a:off x="353" y="1166"/>
                <a:ext cx="1550" cy="382"/>
              </a:xfrm>
              <a:prstGeom prst="rect">
                <a:avLst/>
              </a:prstGeom>
              <a:solidFill>
                <a:srgbClr val="617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132" name="Rectangle 388"/>
              <p:cNvSpPr>
                <a:spLocks noChangeArrowheads="1"/>
              </p:cNvSpPr>
              <p:nvPr/>
            </p:nvSpPr>
            <p:spPr bwMode="auto">
              <a:xfrm>
                <a:off x="345" y="1158"/>
                <a:ext cx="1550" cy="382"/>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grpSp>
        <p:sp>
          <p:nvSpPr>
            <p:cNvPr id="126" name="Rectangle 389"/>
            <p:cNvSpPr>
              <a:spLocks noChangeArrowheads="1"/>
            </p:cNvSpPr>
            <p:nvPr/>
          </p:nvSpPr>
          <p:spPr bwMode="auto">
            <a:xfrm>
              <a:off x="447" y="1170"/>
              <a:ext cx="1496"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127" name="Rectangle 390"/>
            <p:cNvSpPr>
              <a:spLocks noChangeArrowheads="1"/>
            </p:cNvSpPr>
            <p:nvPr/>
          </p:nvSpPr>
          <p:spPr bwMode="auto">
            <a:xfrm>
              <a:off x="507" y="1208"/>
              <a:ext cx="125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400">
                  <a:solidFill>
                    <a:srgbClr val="DC0081"/>
                  </a:solidFill>
                </a:rPr>
                <a:t>External Procurement</a:t>
              </a:r>
              <a:endParaRPr lang="en-US" altLang="en-US" sz="1400" b="0">
                <a:latin typeface="Times New Roman" panose="02020603050405020304" pitchFamily="18" charset="0"/>
              </a:endParaRPr>
            </a:p>
          </p:txBody>
        </p:sp>
        <p:sp>
          <p:nvSpPr>
            <p:cNvPr id="128" name="Rectangle 391"/>
            <p:cNvSpPr>
              <a:spLocks noChangeArrowheads="1"/>
            </p:cNvSpPr>
            <p:nvPr/>
          </p:nvSpPr>
          <p:spPr bwMode="auto">
            <a:xfrm>
              <a:off x="822" y="1321"/>
              <a:ext cx="81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pPr eaLnBrk="1" hangingPunct="1"/>
              <a:endParaRPr lang="en-US" altLang="en-US"/>
            </a:p>
          </p:txBody>
        </p:sp>
        <p:sp>
          <p:nvSpPr>
            <p:cNvPr id="129" name="Rectangle 392"/>
            <p:cNvSpPr>
              <a:spLocks noChangeArrowheads="1"/>
            </p:cNvSpPr>
            <p:nvPr/>
          </p:nvSpPr>
          <p:spPr bwMode="auto">
            <a:xfrm>
              <a:off x="882" y="1359"/>
              <a:ext cx="75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anose="020B0604020202020204" pitchFamily="34" charset="0"/>
                  <a:ea typeface="HGP創英角ｺﾞｼｯｸUB" pitchFamily="50" charset="-128"/>
                </a:defRPr>
              </a:lvl1pPr>
              <a:lvl2pPr marL="742950" indent="-285750" eaLnBrk="0" hangingPunct="0">
                <a:defRPr kumimoji="1" b="1">
                  <a:solidFill>
                    <a:schemeClr val="tx1"/>
                  </a:solidFill>
                  <a:latin typeface="Arial" panose="020B0604020202020204" pitchFamily="34" charset="0"/>
                  <a:ea typeface="HGP創英角ｺﾞｼｯｸUB" pitchFamily="50" charset="-128"/>
                </a:defRPr>
              </a:lvl2pPr>
              <a:lvl3pPr marL="1143000" indent="-228600" eaLnBrk="0" hangingPunct="0">
                <a:defRPr kumimoji="1" b="1">
                  <a:solidFill>
                    <a:schemeClr val="tx1"/>
                  </a:solidFill>
                  <a:latin typeface="Arial" panose="020B0604020202020204" pitchFamily="34" charset="0"/>
                  <a:ea typeface="HGP創英角ｺﾞｼｯｸUB" pitchFamily="50" charset="-128"/>
                </a:defRPr>
              </a:lvl3pPr>
              <a:lvl4pPr marL="1600200" indent="-228600" eaLnBrk="0" hangingPunct="0">
                <a:defRPr kumimoji="1" b="1">
                  <a:solidFill>
                    <a:schemeClr val="tx1"/>
                  </a:solidFill>
                  <a:latin typeface="Arial" panose="020B0604020202020204" pitchFamily="34" charset="0"/>
                  <a:ea typeface="HGP創英角ｺﾞｼｯｸUB" pitchFamily="50" charset="-128"/>
                </a:defRPr>
              </a:lvl4pPr>
              <a:lvl5pPr marL="2057400" indent="-228600" eaLnBrk="0" hangingPunct="0">
                <a:defRPr kumimoji="1" b="1">
                  <a:solidFill>
                    <a:schemeClr val="tx1"/>
                  </a:solidFill>
                  <a:latin typeface="Arial" panose="020B0604020202020204" pitchFamily="34" charset="0"/>
                  <a:ea typeface="HGP創英角ｺﾞｼｯｸUB"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HGP創英角ｺﾞｼｯｸUB" pitchFamily="50" charset="-128"/>
                </a:defRPr>
              </a:lvl9pPr>
            </a:lstStyle>
            <a:p>
              <a:r>
                <a:rPr lang="en-US" altLang="en-US" sz="1600">
                  <a:solidFill>
                    <a:srgbClr val="000000"/>
                  </a:solidFill>
                </a:rPr>
                <a:t>Purchasing</a:t>
              </a:r>
              <a:endParaRPr lang="en-US" altLang="en-US" sz="2400" b="0">
                <a:latin typeface="Times New Roman" panose="02020603050405020304" pitchFamily="18" charset="0"/>
              </a:endParaRPr>
            </a:p>
          </p:txBody>
        </p:sp>
      </p:grpSp>
    </p:spTree>
    <p:extLst>
      <p:ext uri="{BB962C8B-B14F-4D97-AF65-F5344CB8AC3E}">
        <p14:creationId xmlns:p14="http://schemas.microsoft.com/office/powerpoint/2010/main" val="17787601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8. Invoice Verification</a:t>
            </a:r>
            <a:endParaRPr lang="ja-JP" altLang="en-US" sz="2800" dirty="0">
              <a:latin typeface="Calibri" panose="020F0502020204030204" pitchFamily="34" charset="0"/>
            </a:endParaRPr>
          </a:p>
        </p:txBody>
      </p:sp>
      <p:sp>
        <p:nvSpPr>
          <p:cNvPr id="860"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Blocked Invoice</a:t>
            </a:r>
            <a:endParaRPr lang="ja-JP" altLang="en-US" b="1" dirty="0">
              <a:solidFill>
                <a:srgbClr val="FFC000"/>
              </a:solidFill>
              <a:latin typeface="Calibri" panose="020F0502020204030204" pitchFamily="34"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l="2036" t="9259" r="226" b="3703"/>
          <a:stretch>
            <a:fillRect/>
          </a:stretch>
        </p:blipFill>
        <p:spPr>
          <a:xfrm>
            <a:off x="762000" y="914400"/>
            <a:ext cx="7848600" cy="5205413"/>
          </a:xfrm>
          <a:prstGeom prst="rect">
            <a:avLst/>
          </a:prstGeom>
        </p:spPr>
      </p:pic>
    </p:spTree>
    <p:extLst>
      <p:ext uri="{BB962C8B-B14F-4D97-AF65-F5344CB8AC3E}">
        <p14:creationId xmlns:p14="http://schemas.microsoft.com/office/powerpoint/2010/main" val="13498468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8. Invoice Verification</a:t>
            </a:r>
            <a:endParaRPr lang="ja-JP" altLang="en-US" sz="2800" dirty="0">
              <a:latin typeface="Calibri" panose="020F0502020204030204" pitchFamily="34" charset="0"/>
            </a:endParaRPr>
          </a:p>
        </p:txBody>
      </p:sp>
      <p:sp>
        <p:nvSpPr>
          <p:cNvPr id="860"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Release Blocked Invoice</a:t>
            </a:r>
            <a:endParaRPr lang="ja-JP" altLang="en-US" b="1" dirty="0">
              <a:solidFill>
                <a:srgbClr val="FFC000"/>
              </a:solidFill>
              <a:latin typeface="Calibri" panose="020F0502020204030204" pitchFamily="34"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l="2942" t="9259" r="226" b="3703"/>
          <a:stretch>
            <a:fillRect/>
          </a:stretch>
        </p:blipFill>
        <p:spPr>
          <a:xfrm>
            <a:off x="533400" y="914400"/>
            <a:ext cx="8001000" cy="5205413"/>
          </a:xfrm>
          <a:prstGeom prst="rect">
            <a:avLst/>
          </a:prstGeom>
        </p:spPr>
      </p:pic>
    </p:spTree>
    <p:extLst>
      <p:ext uri="{BB962C8B-B14F-4D97-AF65-F5344CB8AC3E}">
        <p14:creationId xmlns:p14="http://schemas.microsoft.com/office/powerpoint/2010/main" val="31204648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8. Invoice Verification</a:t>
            </a:r>
            <a:endParaRPr lang="ja-JP" altLang="en-US" sz="2800" dirty="0">
              <a:latin typeface="Calibri" panose="020F0502020204030204" pitchFamily="34" charset="0"/>
            </a:endParaRPr>
          </a:p>
        </p:txBody>
      </p:sp>
      <p:sp>
        <p:nvSpPr>
          <p:cNvPr id="860"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Variances</a:t>
            </a:r>
            <a:endParaRPr lang="ja-JP" altLang="en-US" b="1" dirty="0">
              <a:solidFill>
                <a:srgbClr val="FFC000"/>
              </a:solidFill>
              <a:latin typeface="Calibri" panose="020F0502020204030204" pitchFamily="34"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l="2036" t="12962" b="5556"/>
          <a:stretch>
            <a:fillRect/>
          </a:stretch>
        </p:blipFill>
        <p:spPr>
          <a:xfrm>
            <a:off x="1246188" y="914400"/>
            <a:ext cx="6940550" cy="5205413"/>
          </a:xfrm>
          <a:prstGeom prst="rect">
            <a:avLst/>
          </a:prstGeom>
        </p:spPr>
      </p:pic>
    </p:spTree>
    <p:extLst>
      <p:ext uri="{BB962C8B-B14F-4D97-AF65-F5344CB8AC3E}">
        <p14:creationId xmlns:p14="http://schemas.microsoft.com/office/powerpoint/2010/main" val="398433107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8. Invoice Verification</a:t>
            </a:r>
            <a:endParaRPr lang="ja-JP" altLang="en-US" sz="2800" dirty="0">
              <a:latin typeface="Calibri" panose="020F0502020204030204" pitchFamily="34" charset="0"/>
            </a:endParaRPr>
          </a:p>
        </p:txBody>
      </p:sp>
      <p:sp>
        <p:nvSpPr>
          <p:cNvPr id="860"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Period Invoicing Plan</a:t>
            </a:r>
            <a:endParaRPr lang="ja-JP" altLang="en-US" b="1" dirty="0">
              <a:solidFill>
                <a:srgbClr val="FFC000"/>
              </a:solidFill>
              <a:latin typeface="Calibri" panose="020F0502020204030204" pitchFamily="34" charset="0"/>
            </a:endParaRP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l="2036" t="9259" r="11990" b="7408"/>
          <a:stretch>
            <a:fillRect/>
          </a:stretch>
        </p:blipFill>
        <p:spPr>
          <a:xfrm>
            <a:off x="1246188" y="914400"/>
            <a:ext cx="6940550" cy="5205413"/>
          </a:xfrm>
          <a:prstGeom prst="rect">
            <a:avLst/>
          </a:prstGeom>
        </p:spPr>
      </p:pic>
    </p:spTree>
    <p:extLst>
      <p:ext uri="{BB962C8B-B14F-4D97-AF65-F5344CB8AC3E}">
        <p14:creationId xmlns:p14="http://schemas.microsoft.com/office/powerpoint/2010/main" val="8607335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8. Invoice Verification</a:t>
            </a:r>
            <a:endParaRPr lang="ja-JP" altLang="en-US" sz="2800" dirty="0">
              <a:latin typeface="Calibri" panose="020F0502020204030204" pitchFamily="34" charset="0"/>
            </a:endParaRPr>
          </a:p>
        </p:txBody>
      </p:sp>
      <p:sp>
        <p:nvSpPr>
          <p:cNvPr id="860"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Partial Invoicing Plan</a:t>
            </a:r>
            <a:endParaRPr lang="ja-JP" altLang="en-US" b="1" dirty="0">
              <a:solidFill>
                <a:srgbClr val="FFC000"/>
              </a:solidFill>
              <a:latin typeface="Calibri" panose="020F0502020204030204" pitchFamily="34"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t="13399" b="2940"/>
          <a:stretch>
            <a:fillRect/>
          </a:stretch>
        </p:blipFill>
        <p:spPr>
          <a:xfrm>
            <a:off x="609600" y="1066800"/>
            <a:ext cx="7924800" cy="4953000"/>
          </a:xfrm>
          <a:prstGeom prst="rect">
            <a:avLst/>
          </a:prstGeom>
        </p:spPr>
      </p:pic>
    </p:spTree>
    <p:extLst>
      <p:ext uri="{BB962C8B-B14F-4D97-AF65-F5344CB8AC3E}">
        <p14:creationId xmlns:p14="http://schemas.microsoft.com/office/powerpoint/2010/main" val="38223459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8019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0"/>
          <p:cNvSpPr>
            <a:spLocks noGrp="1"/>
          </p:cNvSpPr>
          <p:nvPr>
            <p:ph type="body" sz="quarter" idx="10"/>
          </p:nvPr>
        </p:nvSpPr>
        <p:spPr/>
        <p:txBody>
          <a:bodyPr>
            <a:normAutofit/>
          </a:bodyPr>
          <a:lstStyle/>
          <a:p>
            <a:r>
              <a:rPr lang="en-US" altLang="ja-JP" sz="2800" dirty="0" smtClean="0">
                <a:latin typeface="Calibri" panose="020F0502020204030204" pitchFamily="34" charset="0"/>
              </a:rPr>
              <a:t>2. Materials Management Overview</a:t>
            </a:r>
            <a:endParaRPr lang="ja-JP" altLang="en-US" sz="2800" dirty="0">
              <a:latin typeface="Calibri" panose="020F0502020204030204" pitchFamily="34" charset="0"/>
            </a:endParaRPr>
          </a:p>
        </p:txBody>
      </p:sp>
      <p:sp>
        <p:nvSpPr>
          <p:cNvPr id="15" name="テキスト プレースホルダー 30"/>
          <p:cNvSpPr txBox="1">
            <a:spLocks/>
          </p:cNvSpPr>
          <p:nvPr/>
        </p:nvSpPr>
        <p:spPr>
          <a:xfrm>
            <a:off x="6177136" y="16389"/>
            <a:ext cx="3720173" cy="720000"/>
          </a:xfrm>
          <a:prstGeom prst="rect">
            <a:avLst/>
          </a:prstGeom>
        </p:spPr>
        <p:txBody>
          <a:bodyPr tIns="108000" anchor="ctr" anchorCtr="0">
            <a:noAutofit/>
          </a:bodyPr>
          <a:lstStyle>
            <a:lvl1pPr marL="0" indent="0" algn="l" defTabSz="534552" rtl="0" eaLnBrk="1" fontAlgn="base" hangingPunct="1">
              <a:spcBef>
                <a:spcPct val="20000"/>
              </a:spcBef>
              <a:spcAft>
                <a:spcPct val="0"/>
              </a:spcAft>
              <a:buFont typeface="+mj-lt"/>
              <a:buNone/>
              <a:defRPr kumimoji="1" sz="2400" kern="1200" baseline="0">
                <a:solidFill>
                  <a:schemeClr val="bg1"/>
                </a:solidFill>
                <a:latin typeface="+mj-ea"/>
                <a:ea typeface="+mj-ea"/>
                <a:cs typeface="Arial"/>
              </a:defRPr>
            </a:lvl1pPr>
            <a:lvl2pPr marL="798116" indent="-263562"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2pPr>
            <a:lvl3pPr marL="1275132" indent="-206026"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3pPr>
            <a:lvl4pPr marL="1805970" indent="-202315"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4pPr>
            <a:lvl5pPr marL="2338667" indent="-200459" algn="l" defTabSz="534552" rtl="0" eaLnBrk="1" fontAlgn="base" hangingPunct="1">
              <a:spcBef>
                <a:spcPct val="20000"/>
              </a:spcBef>
              <a:spcAft>
                <a:spcPct val="0"/>
              </a:spcAft>
              <a:buFont typeface="Arial" pitchFamily="34" charset="0"/>
              <a:buChar char="»"/>
              <a:defRPr kumimoji="1" sz="2339" kern="1200">
                <a:solidFill>
                  <a:schemeClr val="tx1"/>
                </a:solidFill>
                <a:latin typeface="Arial"/>
                <a:ea typeface="+mn-ea"/>
                <a:cs typeface="Arial"/>
              </a:defRPr>
            </a:lvl5pPr>
            <a:lvl6pPr marL="2940037"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6pPr>
            <a:lvl7pPr marL="3474593"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7pPr>
            <a:lvl8pPr marL="4009144"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8pPr>
            <a:lvl9pPr marL="4543696" indent="-267275" algn="l" defTabSz="534552" rtl="0" eaLnBrk="1" latinLnBrk="0" hangingPunct="1">
              <a:spcBef>
                <a:spcPct val="20000"/>
              </a:spcBef>
              <a:buFont typeface="Arial"/>
              <a:buChar char="•"/>
              <a:defRPr kumimoji="1" sz="2339" kern="1200">
                <a:solidFill>
                  <a:schemeClr val="tx1"/>
                </a:solidFill>
                <a:latin typeface="+mn-lt"/>
                <a:ea typeface="+mn-ea"/>
                <a:cs typeface="+mn-cs"/>
              </a:defRPr>
            </a:lvl9pPr>
          </a:lstStyle>
          <a:p>
            <a:pPr algn="r"/>
            <a:r>
              <a:rPr lang="en-US" altLang="ja-JP" b="1" dirty="0" smtClean="0">
                <a:solidFill>
                  <a:srgbClr val="FFC000"/>
                </a:solidFill>
                <a:latin typeface="Calibri" panose="020F0502020204030204" pitchFamily="34" charset="0"/>
              </a:rPr>
              <a:t>Integration Points with Other Modules</a:t>
            </a:r>
            <a:endParaRPr lang="ja-JP" altLang="en-US" b="1" dirty="0">
              <a:solidFill>
                <a:srgbClr val="FFC000"/>
              </a:solidFill>
              <a:latin typeface="Calibri" panose="020F0502020204030204" pitchFamily="34" charset="0"/>
            </a:endParaRPr>
          </a:p>
        </p:txBody>
      </p:sp>
      <p:sp>
        <p:nvSpPr>
          <p:cNvPr id="16" name="Freeform 3"/>
          <p:cNvSpPr>
            <a:spLocks/>
          </p:cNvSpPr>
          <p:nvPr/>
        </p:nvSpPr>
        <p:spPr bwMode="auto">
          <a:xfrm>
            <a:off x="6707262" y="4971275"/>
            <a:ext cx="1641475" cy="377304"/>
          </a:xfrm>
          <a:custGeom>
            <a:avLst/>
            <a:gdLst>
              <a:gd name="T0" fmla="*/ 0 w 1132"/>
              <a:gd name="T1" fmla="*/ 2147483647 h 188"/>
              <a:gd name="T2" fmla="*/ 2147483647 w 1132"/>
              <a:gd name="T3" fmla="*/ 0 h 188"/>
              <a:gd name="T4" fmla="*/ 2147483647 w 1132"/>
              <a:gd name="T5" fmla="*/ 0 h 188"/>
              <a:gd name="T6" fmla="*/ 2147483647 w 1132"/>
              <a:gd name="T7" fmla="*/ 2147483647 h 188"/>
              <a:gd name="T8" fmla="*/ 0 w 1132"/>
              <a:gd name="T9" fmla="*/ 2147483647 h 188"/>
              <a:gd name="T10" fmla="*/ 0 60000 65536"/>
              <a:gd name="T11" fmla="*/ 0 60000 65536"/>
              <a:gd name="T12" fmla="*/ 0 60000 65536"/>
              <a:gd name="T13" fmla="*/ 0 60000 65536"/>
              <a:gd name="T14" fmla="*/ 0 60000 65536"/>
              <a:gd name="T15" fmla="*/ 0 w 1132"/>
              <a:gd name="T16" fmla="*/ 0 h 188"/>
              <a:gd name="T17" fmla="*/ 1132 w 1132"/>
              <a:gd name="T18" fmla="*/ 188 h 188"/>
            </a:gdLst>
            <a:ahLst/>
            <a:cxnLst>
              <a:cxn ang="T10">
                <a:pos x="T0" y="T1"/>
              </a:cxn>
              <a:cxn ang="T11">
                <a:pos x="T2" y="T3"/>
              </a:cxn>
              <a:cxn ang="T12">
                <a:pos x="T4" y="T5"/>
              </a:cxn>
              <a:cxn ang="T13">
                <a:pos x="T6" y="T7"/>
              </a:cxn>
              <a:cxn ang="T14">
                <a:pos x="T8" y="T9"/>
              </a:cxn>
            </a:cxnLst>
            <a:rect l="T15" t="T16" r="T17" b="T18"/>
            <a:pathLst>
              <a:path w="1132" h="188">
                <a:moveTo>
                  <a:pt x="0" y="182"/>
                </a:moveTo>
                <a:lnTo>
                  <a:pt x="160" y="0"/>
                </a:lnTo>
                <a:lnTo>
                  <a:pt x="1099" y="0"/>
                </a:lnTo>
                <a:lnTo>
                  <a:pt x="1131" y="187"/>
                </a:lnTo>
                <a:lnTo>
                  <a:pt x="0" y="182"/>
                </a:lnTo>
              </a:path>
            </a:pathLst>
          </a:custGeom>
          <a:gradFill rotWithShape="0">
            <a:gsLst>
              <a:gs pos="0">
                <a:srgbClr val="00AE00"/>
              </a:gs>
              <a:gs pos="100000">
                <a:srgbClr val="99DF99"/>
              </a:gs>
            </a:gsLst>
            <a:lin ang="540000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17" name="Freeform 4"/>
          <p:cNvSpPr>
            <a:spLocks/>
          </p:cNvSpPr>
          <p:nvPr/>
        </p:nvSpPr>
        <p:spPr bwMode="auto">
          <a:xfrm>
            <a:off x="1789187" y="4897060"/>
            <a:ext cx="2147887" cy="495300"/>
          </a:xfrm>
          <a:custGeom>
            <a:avLst/>
            <a:gdLst>
              <a:gd name="T0" fmla="*/ 0 w 1489"/>
              <a:gd name="T1" fmla="*/ 2147483647 h 353"/>
              <a:gd name="T2" fmla="*/ 2147483647 w 1489"/>
              <a:gd name="T3" fmla="*/ 0 h 353"/>
              <a:gd name="T4" fmla="*/ 2147483647 w 1489"/>
              <a:gd name="T5" fmla="*/ 0 h 353"/>
              <a:gd name="T6" fmla="*/ 2147483647 w 1489"/>
              <a:gd name="T7" fmla="*/ 2147483647 h 353"/>
              <a:gd name="T8" fmla="*/ 0 w 1489"/>
              <a:gd name="T9" fmla="*/ 2147483647 h 353"/>
              <a:gd name="T10" fmla="*/ 0 60000 65536"/>
              <a:gd name="T11" fmla="*/ 0 60000 65536"/>
              <a:gd name="T12" fmla="*/ 0 60000 65536"/>
              <a:gd name="T13" fmla="*/ 0 60000 65536"/>
              <a:gd name="T14" fmla="*/ 0 60000 65536"/>
              <a:gd name="T15" fmla="*/ 0 w 1489"/>
              <a:gd name="T16" fmla="*/ 0 h 353"/>
              <a:gd name="T17" fmla="*/ 1489 w 1489"/>
              <a:gd name="T18" fmla="*/ 353 h 353"/>
            </a:gdLst>
            <a:ahLst/>
            <a:cxnLst>
              <a:cxn ang="T10">
                <a:pos x="T0" y="T1"/>
              </a:cxn>
              <a:cxn ang="T11">
                <a:pos x="T2" y="T3"/>
              </a:cxn>
              <a:cxn ang="T12">
                <a:pos x="T4" y="T5"/>
              </a:cxn>
              <a:cxn ang="T13">
                <a:pos x="T6" y="T7"/>
              </a:cxn>
              <a:cxn ang="T14">
                <a:pos x="T8" y="T9"/>
              </a:cxn>
            </a:cxnLst>
            <a:rect l="T15" t="T16" r="T17" b="T18"/>
            <a:pathLst>
              <a:path w="1489" h="353">
                <a:moveTo>
                  <a:pt x="0" y="352"/>
                </a:moveTo>
                <a:lnTo>
                  <a:pt x="389" y="0"/>
                </a:lnTo>
                <a:lnTo>
                  <a:pt x="1323" y="0"/>
                </a:lnTo>
                <a:lnTo>
                  <a:pt x="1488" y="352"/>
                </a:lnTo>
                <a:lnTo>
                  <a:pt x="0" y="352"/>
                </a:lnTo>
              </a:path>
            </a:pathLst>
          </a:custGeom>
          <a:gradFill rotWithShape="0">
            <a:gsLst>
              <a:gs pos="0">
                <a:srgbClr val="00AE00"/>
              </a:gs>
              <a:gs pos="100000">
                <a:srgbClr val="99DF99"/>
              </a:gs>
            </a:gsLst>
            <a:lin ang="540000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18" name="AutoShape 5"/>
          <p:cNvSpPr>
            <a:spLocks noChangeArrowheads="1"/>
          </p:cNvSpPr>
          <p:nvPr/>
        </p:nvSpPr>
        <p:spPr bwMode="auto">
          <a:xfrm flipV="1">
            <a:off x="3905323" y="5047872"/>
            <a:ext cx="2794000" cy="33655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3180 w 21600"/>
              <a:gd name="T13" fmla="*/ 3180 h 21600"/>
              <a:gd name="T14" fmla="*/ 18420 w 21600"/>
              <a:gd name="T15" fmla="*/ 18420 h 21600"/>
            </a:gdLst>
            <a:ahLst/>
            <a:cxnLst>
              <a:cxn ang="T8">
                <a:pos x="T0" y="T1"/>
              </a:cxn>
              <a:cxn ang="T9">
                <a:pos x="T2" y="T3"/>
              </a:cxn>
              <a:cxn ang="T10">
                <a:pos x="T4" y="T5"/>
              </a:cxn>
              <a:cxn ang="T11">
                <a:pos x="T6" y="T7"/>
              </a:cxn>
            </a:cxnLst>
            <a:rect l="T12" t="T13" r="T14" b="T15"/>
            <a:pathLst>
              <a:path w="21600" h="21600">
                <a:moveTo>
                  <a:pt x="0" y="0"/>
                </a:moveTo>
                <a:lnTo>
                  <a:pt x="2759" y="21600"/>
                </a:lnTo>
                <a:lnTo>
                  <a:pt x="18841" y="21600"/>
                </a:lnTo>
                <a:lnTo>
                  <a:pt x="21600" y="0"/>
                </a:lnTo>
                <a:lnTo>
                  <a:pt x="0" y="0"/>
                </a:lnTo>
                <a:close/>
              </a:path>
            </a:pathLst>
          </a:custGeom>
          <a:gradFill rotWithShape="0">
            <a:gsLst>
              <a:gs pos="0">
                <a:srgbClr val="00AE00"/>
              </a:gs>
              <a:gs pos="100000">
                <a:srgbClr val="99DF9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19" name="Freeform 6"/>
          <p:cNvSpPr>
            <a:spLocks/>
          </p:cNvSpPr>
          <p:nvPr/>
        </p:nvSpPr>
        <p:spPr bwMode="auto">
          <a:xfrm>
            <a:off x="1795536" y="5348579"/>
            <a:ext cx="6530975" cy="558800"/>
          </a:xfrm>
          <a:custGeom>
            <a:avLst/>
            <a:gdLst>
              <a:gd name="T0" fmla="*/ 0 w 4535"/>
              <a:gd name="T1" fmla="*/ 0 h 522"/>
              <a:gd name="T2" fmla="*/ 2147483647 w 4535"/>
              <a:gd name="T3" fmla="*/ 0 h 522"/>
              <a:gd name="T4" fmla="*/ 2147483647 w 4535"/>
              <a:gd name="T5" fmla="*/ 2147483647 h 522"/>
              <a:gd name="T6" fmla="*/ 0 w 4535"/>
              <a:gd name="T7" fmla="*/ 2147483647 h 522"/>
              <a:gd name="T8" fmla="*/ 0 w 4535"/>
              <a:gd name="T9" fmla="*/ 0 h 522"/>
              <a:gd name="T10" fmla="*/ 0 60000 65536"/>
              <a:gd name="T11" fmla="*/ 0 60000 65536"/>
              <a:gd name="T12" fmla="*/ 0 60000 65536"/>
              <a:gd name="T13" fmla="*/ 0 60000 65536"/>
              <a:gd name="T14" fmla="*/ 0 60000 65536"/>
              <a:gd name="T15" fmla="*/ 0 w 4535"/>
              <a:gd name="T16" fmla="*/ 0 h 522"/>
              <a:gd name="T17" fmla="*/ 4535 w 4535"/>
              <a:gd name="T18" fmla="*/ 522 h 522"/>
            </a:gdLst>
            <a:ahLst/>
            <a:cxnLst>
              <a:cxn ang="T10">
                <a:pos x="T0" y="T1"/>
              </a:cxn>
              <a:cxn ang="T11">
                <a:pos x="T2" y="T3"/>
              </a:cxn>
              <a:cxn ang="T12">
                <a:pos x="T4" y="T5"/>
              </a:cxn>
              <a:cxn ang="T13">
                <a:pos x="T6" y="T7"/>
              </a:cxn>
              <a:cxn ang="T14">
                <a:pos x="T8" y="T9"/>
              </a:cxn>
            </a:cxnLst>
            <a:rect l="T15" t="T16" r="T17" b="T18"/>
            <a:pathLst>
              <a:path w="4535" h="522">
                <a:moveTo>
                  <a:pt x="0" y="0"/>
                </a:moveTo>
                <a:lnTo>
                  <a:pt x="4534" y="0"/>
                </a:lnTo>
                <a:lnTo>
                  <a:pt x="4534" y="521"/>
                </a:lnTo>
                <a:lnTo>
                  <a:pt x="0" y="521"/>
                </a:lnTo>
                <a:lnTo>
                  <a:pt x="0" y="0"/>
                </a:lnTo>
              </a:path>
            </a:pathLst>
          </a:custGeom>
          <a:solidFill>
            <a:srgbClr val="3399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20" name="Freeform 7"/>
          <p:cNvSpPr>
            <a:spLocks/>
          </p:cNvSpPr>
          <p:nvPr/>
        </p:nvSpPr>
        <p:spPr bwMode="auto">
          <a:xfrm>
            <a:off x="2343223" y="4019172"/>
            <a:ext cx="1347788" cy="869950"/>
          </a:xfrm>
          <a:custGeom>
            <a:avLst/>
            <a:gdLst>
              <a:gd name="T0" fmla="*/ 0 w 933"/>
              <a:gd name="T1" fmla="*/ 0 h 621"/>
              <a:gd name="T2" fmla="*/ 2147483647 w 933"/>
              <a:gd name="T3" fmla="*/ 0 h 621"/>
              <a:gd name="T4" fmla="*/ 2147483647 w 933"/>
              <a:gd name="T5" fmla="*/ 2147483647 h 621"/>
              <a:gd name="T6" fmla="*/ 0 w 933"/>
              <a:gd name="T7" fmla="*/ 2147483647 h 621"/>
              <a:gd name="T8" fmla="*/ 0 w 933"/>
              <a:gd name="T9" fmla="*/ 0 h 621"/>
              <a:gd name="T10" fmla="*/ 0 60000 65536"/>
              <a:gd name="T11" fmla="*/ 0 60000 65536"/>
              <a:gd name="T12" fmla="*/ 0 60000 65536"/>
              <a:gd name="T13" fmla="*/ 0 60000 65536"/>
              <a:gd name="T14" fmla="*/ 0 60000 65536"/>
              <a:gd name="T15" fmla="*/ 0 w 933"/>
              <a:gd name="T16" fmla="*/ 0 h 621"/>
              <a:gd name="T17" fmla="*/ 933 w 933"/>
              <a:gd name="T18" fmla="*/ 621 h 621"/>
            </a:gdLst>
            <a:ahLst/>
            <a:cxnLst>
              <a:cxn ang="T10">
                <a:pos x="T0" y="T1"/>
              </a:cxn>
              <a:cxn ang="T11">
                <a:pos x="T2" y="T3"/>
              </a:cxn>
              <a:cxn ang="T12">
                <a:pos x="T4" y="T5"/>
              </a:cxn>
              <a:cxn ang="T13">
                <a:pos x="T6" y="T7"/>
              </a:cxn>
              <a:cxn ang="T14">
                <a:pos x="T8" y="T9"/>
              </a:cxn>
            </a:cxnLst>
            <a:rect l="T15" t="T16" r="T17" b="T18"/>
            <a:pathLst>
              <a:path w="933" h="621">
                <a:moveTo>
                  <a:pt x="0" y="0"/>
                </a:moveTo>
                <a:lnTo>
                  <a:pt x="932" y="0"/>
                </a:lnTo>
                <a:lnTo>
                  <a:pt x="932" y="620"/>
                </a:lnTo>
                <a:lnTo>
                  <a:pt x="0" y="620"/>
                </a:lnTo>
                <a:lnTo>
                  <a:pt x="0" y="0"/>
                </a:lnTo>
              </a:path>
            </a:pathLst>
          </a:custGeom>
          <a:solidFill>
            <a:srgbClr val="00AE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21" name="Freeform 8"/>
          <p:cNvSpPr>
            <a:spLocks/>
          </p:cNvSpPr>
          <p:nvPr/>
        </p:nvSpPr>
        <p:spPr bwMode="auto">
          <a:xfrm>
            <a:off x="2309887" y="2658685"/>
            <a:ext cx="1371602" cy="977900"/>
          </a:xfrm>
          <a:custGeom>
            <a:avLst/>
            <a:gdLst>
              <a:gd name="T0" fmla="*/ 0 w 933"/>
              <a:gd name="T1" fmla="*/ 0 h 574"/>
              <a:gd name="T2" fmla="*/ 2147483647 w 933"/>
              <a:gd name="T3" fmla="*/ 0 h 574"/>
              <a:gd name="T4" fmla="*/ 2147483647 w 933"/>
              <a:gd name="T5" fmla="*/ 2147483647 h 574"/>
              <a:gd name="T6" fmla="*/ 0 w 933"/>
              <a:gd name="T7" fmla="*/ 2147483647 h 574"/>
              <a:gd name="T8" fmla="*/ 0 w 933"/>
              <a:gd name="T9" fmla="*/ 0 h 574"/>
              <a:gd name="T10" fmla="*/ 0 60000 65536"/>
              <a:gd name="T11" fmla="*/ 0 60000 65536"/>
              <a:gd name="T12" fmla="*/ 0 60000 65536"/>
              <a:gd name="T13" fmla="*/ 0 60000 65536"/>
              <a:gd name="T14" fmla="*/ 0 60000 65536"/>
              <a:gd name="T15" fmla="*/ 0 w 933"/>
              <a:gd name="T16" fmla="*/ 0 h 574"/>
              <a:gd name="T17" fmla="*/ 933 w 933"/>
              <a:gd name="T18" fmla="*/ 574 h 574"/>
            </a:gdLst>
            <a:ahLst/>
            <a:cxnLst>
              <a:cxn ang="T10">
                <a:pos x="T0" y="T1"/>
              </a:cxn>
              <a:cxn ang="T11">
                <a:pos x="T2" y="T3"/>
              </a:cxn>
              <a:cxn ang="T12">
                <a:pos x="T4" y="T5"/>
              </a:cxn>
              <a:cxn ang="T13">
                <a:pos x="T6" y="T7"/>
              </a:cxn>
              <a:cxn ang="T14">
                <a:pos x="T8" y="T9"/>
              </a:cxn>
            </a:cxnLst>
            <a:rect l="T15" t="T16" r="T17" b="T18"/>
            <a:pathLst>
              <a:path w="933" h="574">
                <a:moveTo>
                  <a:pt x="0" y="0"/>
                </a:moveTo>
                <a:lnTo>
                  <a:pt x="932" y="0"/>
                </a:lnTo>
                <a:lnTo>
                  <a:pt x="932" y="573"/>
                </a:lnTo>
                <a:lnTo>
                  <a:pt x="0" y="573"/>
                </a:lnTo>
                <a:lnTo>
                  <a:pt x="0" y="0"/>
                </a:lnTo>
              </a:path>
            </a:pathLst>
          </a:custGeom>
          <a:solidFill>
            <a:srgbClr val="00AE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22" name="Freeform 10"/>
          <p:cNvSpPr>
            <a:spLocks/>
          </p:cNvSpPr>
          <p:nvPr/>
        </p:nvSpPr>
        <p:spPr bwMode="auto">
          <a:xfrm>
            <a:off x="4268862" y="1991935"/>
            <a:ext cx="2084387" cy="3048000"/>
          </a:xfrm>
          <a:custGeom>
            <a:avLst/>
            <a:gdLst>
              <a:gd name="T0" fmla="*/ 0 w 1444"/>
              <a:gd name="T1" fmla="*/ 0 h 1946"/>
              <a:gd name="T2" fmla="*/ 2147483647 w 1444"/>
              <a:gd name="T3" fmla="*/ 0 h 1946"/>
              <a:gd name="T4" fmla="*/ 2147483647 w 1444"/>
              <a:gd name="T5" fmla="*/ 2147483647 h 1946"/>
              <a:gd name="T6" fmla="*/ 0 w 1444"/>
              <a:gd name="T7" fmla="*/ 2147483647 h 1946"/>
              <a:gd name="T8" fmla="*/ 0 w 1444"/>
              <a:gd name="T9" fmla="*/ 0 h 1946"/>
              <a:gd name="T10" fmla="*/ 0 60000 65536"/>
              <a:gd name="T11" fmla="*/ 0 60000 65536"/>
              <a:gd name="T12" fmla="*/ 0 60000 65536"/>
              <a:gd name="T13" fmla="*/ 0 60000 65536"/>
              <a:gd name="T14" fmla="*/ 0 60000 65536"/>
              <a:gd name="T15" fmla="*/ 0 w 1444"/>
              <a:gd name="T16" fmla="*/ 0 h 1946"/>
              <a:gd name="T17" fmla="*/ 1444 w 1444"/>
              <a:gd name="T18" fmla="*/ 1946 h 1946"/>
            </a:gdLst>
            <a:ahLst/>
            <a:cxnLst>
              <a:cxn ang="T10">
                <a:pos x="T0" y="T1"/>
              </a:cxn>
              <a:cxn ang="T11">
                <a:pos x="T2" y="T3"/>
              </a:cxn>
              <a:cxn ang="T12">
                <a:pos x="T4" y="T5"/>
              </a:cxn>
              <a:cxn ang="T13">
                <a:pos x="T6" y="T7"/>
              </a:cxn>
              <a:cxn ang="T14">
                <a:pos x="T8" y="T9"/>
              </a:cxn>
            </a:cxnLst>
            <a:rect l="T15" t="T16" r="T17" b="T18"/>
            <a:pathLst>
              <a:path w="1444" h="1946">
                <a:moveTo>
                  <a:pt x="0" y="0"/>
                </a:moveTo>
                <a:lnTo>
                  <a:pt x="1443" y="0"/>
                </a:lnTo>
                <a:lnTo>
                  <a:pt x="1443" y="1945"/>
                </a:lnTo>
                <a:lnTo>
                  <a:pt x="0" y="1945"/>
                </a:lnTo>
                <a:lnTo>
                  <a:pt x="0" y="0"/>
                </a:lnTo>
              </a:path>
            </a:pathLst>
          </a:custGeom>
          <a:solidFill>
            <a:srgbClr val="00AE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23" name="Freeform 11"/>
          <p:cNvSpPr>
            <a:spLocks/>
          </p:cNvSpPr>
          <p:nvPr/>
        </p:nvSpPr>
        <p:spPr bwMode="auto">
          <a:xfrm>
            <a:off x="4856237" y="2501522"/>
            <a:ext cx="947737" cy="2420938"/>
          </a:xfrm>
          <a:custGeom>
            <a:avLst/>
            <a:gdLst>
              <a:gd name="T0" fmla="*/ 0 w 657"/>
              <a:gd name="T1" fmla="*/ 0 h 1729"/>
              <a:gd name="T2" fmla="*/ 2147483647 w 657"/>
              <a:gd name="T3" fmla="*/ 0 h 1729"/>
              <a:gd name="T4" fmla="*/ 2147483647 w 657"/>
              <a:gd name="T5" fmla="*/ 2147483647 h 1729"/>
              <a:gd name="T6" fmla="*/ 0 w 657"/>
              <a:gd name="T7" fmla="*/ 0 h 1729"/>
              <a:gd name="T8" fmla="*/ 0 60000 65536"/>
              <a:gd name="T9" fmla="*/ 0 60000 65536"/>
              <a:gd name="T10" fmla="*/ 0 60000 65536"/>
              <a:gd name="T11" fmla="*/ 0 60000 65536"/>
              <a:gd name="T12" fmla="*/ 0 w 657"/>
              <a:gd name="T13" fmla="*/ 0 h 1729"/>
              <a:gd name="T14" fmla="*/ 657 w 657"/>
              <a:gd name="T15" fmla="*/ 1729 h 1729"/>
            </a:gdLst>
            <a:ahLst/>
            <a:cxnLst>
              <a:cxn ang="T8">
                <a:pos x="T0" y="T1"/>
              </a:cxn>
              <a:cxn ang="T9">
                <a:pos x="T2" y="T3"/>
              </a:cxn>
              <a:cxn ang="T10">
                <a:pos x="T4" y="T5"/>
              </a:cxn>
              <a:cxn ang="T11">
                <a:pos x="T6" y="T7"/>
              </a:cxn>
            </a:cxnLst>
            <a:rect l="T12" t="T13" r="T14" b="T15"/>
            <a:pathLst>
              <a:path w="657" h="1729">
                <a:moveTo>
                  <a:pt x="0" y="0"/>
                </a:moveTo>
                <a:lnTo>
                  <a:pt x="656" y="0"/>
                </a:lnTo>
                <a:lnTo>
                  <a:pt x="333" y="1728"/>
                </a:lnTo>
                <a:lnTo>
                  <a:pt x="0" y="0"/>
                </a:lnTo>
              </a:path>
            </a:pathLst>
          </a:custGeom>
          <a:solidFill>
            <a:srgbClr val="03A20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24" name="Freeform 12"/>
          <p:cNvSpPr>
            <a:spLocks/>
          </p:cNvSpPr>
          <p:nvPr/>
        </p:nvSpPr>
        <p:spPr bwMode="auto">
          <a:xfrm>
            <a:off x="4856236" y="2501523"/>
            <a:ext cx="957262" cy="2430463"/>
          </a:xfrm>
          <a:custGeom>
            <a:avLst/>
            <a:gdLst>
              <a:gd name="T0" fmla="*/ 0 w 663"/>
              <a:gd name="T1" fmla="*/ 0 h 1735"/>
              <a:gd name="T2" fmla="*/ 2147483647 w 663"/>
              <a:gd name="T3" fmla="*/ 0 h 1735"/>
              <a:gd name="T4" fmla="*/ 2147483647 w 663"/>
              <a:gd name="T5" fmla="*/ 2147483647 h 1735"/>
              <a:gd name="T6" fmla="*/ 0 w 663"/>
              <a:gd name="T7" fmla="*/ 0 h 1735"/>
              <a:gd name="T8" fmla="*/ 0 60000 65536"/>
              <a:gd name="T9" fmla="*/ 0 60000 65536"/>
              <a:gd name="T10" fmla="*/ 0 60000 65536"/>
              <a:gd name="T11" fmla="*/ 0 60000 65536"/>
              <a:gd name="T12" fmla="*/ 0 w 663"/>
              <a:gd name="T13" fmla="*/ 0 h 1735"/>
              <a:gd name="T14" fmla="*/ 663 w 663"/>
              <a:gd name="T15" fmla="*/ 1735 h 1735"/>
            </a:gdLst>
            <a:ahLst/>
            <a:cxnLst>
              <a:cxn ang="T8">
                <a:pos x="T0" y="T1"/>
              </a:cxn>
              <a:cxn ang="T9">
                <a:pos x="T2" y="T3"/>
              </a:cxn>
              <a:cxn ang="T10">
                <a:pos x="T4" y="T5"/>
              </a:cxn>
              <a:cxn ang="T11">
                <a:pos x="T6" y="T7"/>
              </a:cxn>
            </a:cxnLst>
            <a:rect l="T12" t="T13" r="T14" b="T15"/>
            <a:pathLst>
              <a:path w="663" h="1735">
                <a:moveTo>
                  <a:pt x="0" y="0"/>
                </a:moveTo>
                <a:lnTo>
                  <a:pt x="662" y="0"/>
                </a:lnTo>
                <a:lnTo>
                  <a:pt x="336" y="1734"/>
                </a:lnTo>
                <a:lnTo>
                  <a:pt x="0" y="0"/>
                </a:lnTo>
              </a:path>
            </a:pathLst>
          </a:custGeom>
          <a:noFill/>
          <a:ln w="12700" cap="rnd">
            <a:solidFill>
              <a:srgbClr val="00B22D"/>
            </a:solidFill>
            <a:round/>
            <a:headEnd/>
            <a:tailE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25" name="Freeform 13"/>
          <p:cNvSpPr>
            <a:spLocks/>
          </p:cNvSpPr>
          <p:nvPr/>
        </p:nvSpPr>
        <p:spPr bwMode="auto">
          <a:xfrm>
            <a:off x="4837187" y="2479298"/>
            <a:ext cx="515937" cy="2460625"/>
          </a:xfrm>
          <a:custGeom>
            <a:avLst/>
            <a:gdLst>
              <a:gd name="T0" fmla="*/ 2147483647 w 357"/>
              <a:gd name="T1" fmla="*/ 0 h 1756"/>
              <a:gd name="T2" fmla="*/ 0 w 357"/>
              <a:gd name="T3" fmla="*/ 2147483647 h 1756"/>
              <a:gd name="T4" fmla="*/ 2147483647 w 357"/>
              <a:gd name="T5" fmla="*/ 2147483647 h 1756"/>
              <a:gd name="T6" fmla="*/ 2147483647 w 357"/>
              <a:gd name="T7" fmla="*/ 2147483647 h 1756"/>
              <a:gd name="T8" fmla="*/ 2147483647 w 357"/>
              <a:gd name="T9" fmla="*/ 2147483647 h 1756"/>
              <a:gd name="T10" fmla="*/ 0 w 357"/>
              <a:gd name="T11" fmla="*/ 2147483647 h 1756"/>
              <a:gd name="T12" fmla="*/ 2147483647 w 357"/>
              <a:gd name="T13" fmla="*/ 0 h 1756"/>
              <a:gd name="T14" fmla="*/ 0 60000 65536"/>
              <a:gd name="T15" fmla="*/ 0 60000 65536"/>
              <a:gd name="T16" fmla="*/ 0 60000 65536"/>
              <a:gd name="T17" fmla="*/ 0 60000 65536"/>
              <a:gd name="T18" fmla="*/ 0 60000 65536"/>
              <a:gd name="T19" fmla="*/ 0 60000 65536"/>
              <a:gd name="T20" fmla="*/ 0 60000 65536"/>
              <a:gd name="T21" fmla="*/ 0 w 357"/>
              <a:gd name="T22" fmla="*/ 0 h 1756"/>
              <a:gd name="T23" fmla="*/ 357 w 357"/>
              <a:gd name="T24" fmla="*/ 1756 h 17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7" h="1756">
                <a:moveTo>
                  <a:pt x="26" y="0"/>
                </a:moveTo>
                <a:lnTo>
                  <a:pt x="0" y="26"/>
                </a:lnTo>
                <a:lnTo>
                  <a:pt x="330" y="1755"/>
                </a:lnTo>
                <a:lnTo>
                  <a:pt x="356" y="1730"/>
                </a:lnTo>
                <a:lnTo>
                  <a:pt x="26" y="1"/>
                </a:lnTo>
                <a:lnTo>
                  <a:pt x="0" y="27"/>
                </a:lnTo>
                <a:lnTo>
                  <a:pt x="26" y="0"/>
                </a:lnTo>
              </a:path>
            </a:pathLst>
          </a:custGeom>
          <a:solidFill>
            <a:srgbClr val="037C0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26" name="Freeform 14"/>
          <p:cNvSpPr>
            <a:spLocks/>
          </p:cNvSpPr>
          <p:nvPr/>
        </p:nvSpPr>
        <p:spPr bwMode="auto">
          <a:xfrm>
            <a:off x="5322961" y="2480886"/>
            <a:ext cx="501650" cy="2459037"/>
          </a:xfrm>
          <a:custGeom>
            <a:avLst/>
            <a:gdLst>
              <a:gd name="T0" fmla="*/ 2147483647 w 347"/>
              <a:gd name="T1" fmla="*/ 2147483647 h 1755"/>
              <a:gd name="T2" fmla="*/ 2147483647 w 347"/>
              <a:gd name="T3" fmla="*/ 2147483647 h 1755"/>
              <a:gd name="T4" fmla="*/ 2147483647 w 347"/>
              <a:gd name="T5" fmla="*/ 0 h 1755"/>
              <a:gd name="T6" fmla="*/ 2147483647 w 347"/>
              <a:gd name="T7" fmla="*/ 2147483647 h 1755"/>
              <a:gd name="T8" fmla="*/ 0 w 347"/>
              <a:gd name="T9" fmla="*/ 2147483647 h 1755"/>
              <a:gd name="T10" fmla="*/ 2147483647 w 347"/>
              <a:gd name="T11" fmla="*/ 2147483647 h 1755"/>
              <a:gd name="T12" fmla="*/ 0 60000 65536"/>
              <a:gd name="T13" fmla="*/ 0 60000 65536"/>
              <a:gd name="T14" fmla="*/ 0 60000 65536"/>
              <a:gd name="T15" fmla="*/ 0 60000 65536"/>
              <a:gd name="T16" fmla="*/ 0 60000 65536"/>
              <a:gd name="T17" fmla="*/ 0 60000 65536"/>
              <a:gd name="T18" fmla="*/ 0 w 347"/>
              <a:gd name="T19" fmla="*/ 0 h 1755"/>
              <a:gd name="T20" fmla="*/ 347 w 347"/>
              <a:gd name="T21" fmla="*/ 1755 h 1755"/>
            </a:gdLst>
            <a:ahLst/>
            <a:cxnLst>
              <a:cxn ang="T12">
                <a:pos x="T0" y="T1"/>
              </a:cxn>
              <a:cxn ang="T13">
                <a:pos x="T2" y="T3"/>
              </a:cxn>
              <a:cxn ang="T14">
                <a:pos x="T4" y="T5"/>
              </a:cxn>
              <a:cxn ang="T15">
                <a:pos x="T6" y="T7"/>
              </a:cxn>
              <a:cxn ang="T16">
                <a:pos x="T8" y="T9"/>
              </a:cxn>
              <a:cxn ang="T17">
                <a:pos x="T10" y="T11"/>
              </a:cxn>
            </a:cxnLst>
            <a:rect l="T18" t="T19" r="T20" b="T21"/>
            <a:pathLst>
              <a:path w="347" h="1755">
                <a:moveTo>
                  <a:pt x="13" y="1742"/>
                </a:moveTo>
                <a:lnTo>
                  <a:pt x="26" y="1729"/>
                </a:lnTo>
                <a:lnTo>
                  <a:pt x="346" y="0"/>
                </a:lnTo>
                <a:lnTo>
                  <a:pt x="320" y="25"/>
                </a:lnTo>
                <a:lnTo>
                  <a:pt x="0" y="1754"/>
                </a:lnTo>
                <a:lnTo>
                  <a:pt x="13" y="1742"/>
                </a:lnTo>
              </a:path>
            </a:pathLst>
          </a:custGeom>
          <a:solidFill>
            <a:srgbClr val="79FF7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27" name="Rectangle 16"/>
          <p:cNvSpPr>
            <a:spLocks noChangeArrowheads="1"/>
          </p:cNvSpPr>
          <p:nvPr/>
        </p:nvSpPr>
        <p:spPr bwMode="auto">
          <a:xfrm>
            <a:off x="579512" y="4716085"/>
            <a:ext cx="1014859" cy="337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628" tIns="41315" rIns="82628" bIns="41315">
            <a:spAutoFit/>
          </a:bodyPr>
          <a:lstStyle>
            <a:lvl1pPr defTabSz="820738" eaLnBrk="0" hangingPunct="0">
              <a:defRPr b="1">
                <a:solidFill>
                  <a:schemeClr val="tx1"/>
                </a:solidFill>
                <a:latin typeface="Calibri" panose="020F0502020204030204" pitchFamily="34" charset="0"/>
                <a:cs typeface="Arial" panose="020B0604020202020204" pitchFamily="34" charset="0"/>
              </a:defRPr>
            </a:lvl1pPr>
            <a:lvl2pPr marL="742950" indent="-285750" defTabSz="820738" eaLnBrk="0" hangingPunct="0">
              <a:defRPr b="1">
                <a:solidFill>
                  <a:schemeClr val="tx1"/>
                </a:solidFill>
                <a:latin typeface="Calibri" panose="020F0502020204030204" pitchFamily="34" charset="0"/>
                <a:cs typeface="Arial" panose="020B0604020202020204" pitchFamily="34" charset="0"/>
              </a:defRPr>
            </a:lvl2pPr>
            <a:lvl3pPr marL="1143000" indent="-228600" defTabSz="820738" eaLnBrk="0" hangingPunct="0">
              <a:defRPr b="1">
                <a:solidFill>
                  <a:schemeClr val="tx1"/>
                </a:solidFill>
                <a:latin typeface="Calibri" panose="020F0502020204030204" pitchFamily="34" charset="0"/>
                <a:cs typeface="Arial" panose="020B0604020202020204" pitchFamily="34" charset="0"/>
              </a:defRPr>
            </a:lvl3pPr>
            <a:lvl4pPr marL="1600200" indent="-228600" defTabSz="820738" eaLnBrk="0" hangingPunct="0">
              <a:defRPr b="1">
                <a:solidFill>
                  <a:schemeClr val="tx1"/>
                </a:solidFill>
                <a:latin typeface="Calibri" panose="020F0502020204030204" pitchFamily="34" charset="0"/>
                <a:cs typeface="Arial" panose="020B0604020202020204" pitchFamily="34" charset="0"/>
              </a:defRPr>
            </a:lvl4pPr>
            <a:lvl5pPr marL="2057400" indent="-228600" defTabSz="820738" eaLnBrk="0" hangingPunct="0">
              <a:defRPr b="1">
                <a:solidFill>
                  <a:schemeClr val="tx1"/>
                </a:solidFill>
                <a:latin typeface="Calibri" panose="020F0502020204030204" pitchFamily="34" charset="0"/>
                <a:cs typeface="Arial" panose="020B0604020202020204" pitchFamily="34" charset="0"/>
              </a:defRPr>
            </a:lvl5pPr>
            <a:lvl6pPr marL="25146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Univers"/>
                <a:ea typeface="ＭＳ Ｐゴシック"/>
              </a:rPr>
              <a:t>Vendors</a:t>
            </a:r>
            <a:endParaRPr lang="en-US" altLang="en-US">
              <a:solidFill>
                <a:srgbClr val="000000"/>
              </a:solidFill>
              <a:latin typeface="Times New Roman" panose="02020603050405020304" pitchFamily="18" charset="0"/>
              <a:ea typeface="ＭＳ Ｐゴシック"/>
            </a:endParaRPr>
          </a:p>
        </p:txBody>
      </p:sp>
      <p:sp>
        <p:nvSpPr>
          <p:cNvPr id="28" name="Rectangle 17"/>
          <p:cNvSpPr>
            <a:spLocks noChangeArrowheads="1"/>
          </p:cNvSpPr>
          <p:nvPr/>
        </p:nvSpPr>
        <p:spPr bwMode="auto">
          <a:xfrm>
            <a:off x="2379736" y="2687261"/>
            <a:ext cx="1170350" cy="945211"/>
          </a:xfrm>
          <a:prstGeom prst="rect">
            <a:avLst/>
          </a:prstGeom>
          <a:noFill/>
          <a:ln w="9525">
            <a:noFill/>
            <a:miter lim="800000"/>
            <a:headEnd/>
            <a:tailEnd/>
          </a:ln>
          <a:effectLst/>
        </p:spPr>
        <p:txBody>
          <a:bodyPr wrap="none" lIns="82628" tIns="41315" rIns="82628" bIns="41315">
            <a:spAutoFit/>
          </a:bodyPr>
          <a:lstStyle>
            <a:lvl1pPr defTabSz="820738" eaLnBrk="0" hangingPunct="0">
              <a:defRPr b="1">
                <a:solidFill>
                  <a:schemeClr val="tx1"/>
                </a:solidFill>
                <a:latin typeface="Calibri" panose="020F0502020204030204" pitchFamily="34" charset="0"/>
                <a:cs typeface="Arial" panose="020B0604020202020204" pitchFamily="34" charset="0"/>
              </a:defRPr>
            </a:lvl1pPr>
            <a:lvl2pPr marL="742950" indent="-285750" defTabSz="820738" eaLnBrk="0" hangingPunct="0">
              <a:defRPr b="1">
                <a:solidFill>
                  <a:schemeClr val="tx1"/>
                </a:solidFill>
                <a:latin typeface="Calibri" panose="020F0502020204030204" pitchFamily="34" charset="0"/>
                <a:cs typeface="Arial" panose="020B0604020202020204" pitchFamily="34" charset="0"/>
              </a:defRPr>
            </a:lvl2pPr>
            <a:lvl3pPr marL="1143000" indent="-228600" defTabSz="820738" eaLnBrk="0" hangingPunct="0">
              <a:defRPr b="1">
                <a:solidFill>
                  <a:schemeClr val="tx1"/>
                </a:solidFill>
                <a:latin typeface="Calibri" panose="020F0502020204030204" pitchFamily="34" charset="0"/>
                <a:cs typeface="Arial" panose="020B0604020202020204" pitchFamily="34" charset="0"/>
              </a:defRPr>
            </a:lvl3pPr>
            <a:lvl4pPr marL="1600200" indent="-228600" defTabSz="820738" eaLnBrk="0" hangingPunct="0">
              <a:defRPr b="1">
                <a:solidFill>
                  <a:schemeClr val="tx1"/>
                </a:solidFill>
                <a:latin typeface="Calibri" panose="020F0502020204030204" pitchFamily="34" charset="0"/>
                <a:cs typeface="Arial" panose="020B0604020202020204" pitchFamily="34" charset="0"/>
              </a:defRPr>
            </a:lvl4pPr>
            <a:lvl5pPr marL="2057400" indent="-228600" defTabSz="820738" eaLnBrk="0" hangingPunct="0">
              <a:defRPr b="1">
                <a:solidFill>
                  <a:schemeClr val="tx1"/>
                </a:solidFill>
                <a:latin typeface="Calibri" panose="020F0502020204030204" pitchFamily="34" charset="0"/>
                <a:cs typeface="Arial" panose="020B0604020202020204" pitchFamily="34" charset="0"/>
              </a:defRPr>
            </a:lvl5pPr>
            <a:lvl6pPr marL="25146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eaLnBrk="1" fontAlgn="base" hangingPunct="1">
              <a:spcBef>
                <a:spcPct val="0"/>
              </a:spcBef>
              <a:spcAft>
                <a:spcPct val="0"/>
              </a:spcAft>
            </a:pPr>
            <a:r>
              <a:rPr lang="en-US" altLang="en-US" sz="1400" dirty="0">
                <a:solidFill>
                  <a:srgbClr val="000000"/>
                </a:solidFill>
                <a:effectLst>
                  <a:outerShdw blurRad="38100" dist="38100" dir="2700000" algn="tl">
                    <a:srgbClr val="C0C0C0"/>
                  </a:outerShdw>
                </a:effectLst>
                <a:latin typeface="Arial" panose="020B0604020202020204" pitchFamily="34" charset="0"/>
                <a:ea typeface="ＭＳ Ｐゴシック"/>
              </a:rPr>
              <a:t>Sales and </a:t>
            </a:r>
            <a:br>
              <a:rPr lang="en-US" altLang="en-US" sz="1400" dirty="0">
                <a:solidFill>
                  <a:srgbClr val="000000"/>
                </a:solidFill>
                <a:effectLst>
                  <a:outerShdw blurRad="38100" dist="38100" dir="2700000" algn="tl">
                    <a:srgbClr val="C0C0C0"/>
                  </a:outerShdw>
                </a:effectLst>
                <a:latin typeface="Arial" panose="020B0604020202020204" pitchFamily="34" charset="0"/>
                <a:ea typeface="ＭＳ Ｐゴシック"/>
              </a:rPr>
            </a:br>
            <a:r>
              <a:rPr lang="en-US" altLang="en-US" sz="1400" dirty="0">
                <a:solidFill>
                  <a:srgbClr val="000000"/>
                </a:solidFill>
                <a:effectLst>
                  <a:outerShdw blurRad="38100" dist="38100" dir="2700000" algn="tl">
                    <a:srgbClr val="C0C0C0"/>
                  </a:outerShdw>
                </a:effectLst>
                <a:latin typeface="Arial" panose="020B0604020202020204" pitchFamily="34" charset="0"/>
                <a:ea typeface="ＭＳ Ｐゴシック"/>
              </a:rPr>
              <a:t>Distribution</a:t>
            </a:r>
          </a:p>
          <a:p>
            <a:pPr eaLnBrk="1" fontAlgn="base" hangingPunct="1">
              <a:spcBef>
                <a:spcPct val="0"/>
              </a:spcBef>
              <a:spcAft>
                <a:spcPct val="0"/>
              </a:spcAft>
            </a:pPr>
            <a:r>
              <a:rPr lang="en-US" altLang="en-US" sz="1400" dirty="0">
                <a:solidFill>
                  <a:srgbClr val="000000"/>
                </a:solidFill>
                <a:effectLst>
                  <a:outerShdw blurRad="38100" dist="38100" dir="2700000" algn="tl">
                    <a:srgbClr val="C0C0C0"/>
                  </a:outerShdw>
                </a:effectLst>
                <a:latin typeface="Arial" panose="020B0604020202020204" pitchFamily="34" charset="0"/>
                <a:ea typeface="ＭＳ Ｐゴシック"/>
              </a:rPr>
              <a:t>Shipping</a:t>
            </a:r>
          </a:p>
          <a:p>
            <a:pPr eaLnBrk="1" fontAlgn="base" hangingPunct="1">
              <a:spcBef>
                <a:spcPct val="0"/>
              </a:spcBef>
              <a:spcAft>
                <a:spcPct val="0"/>
              </a:spcAft>
            </a:pPr>
            <a:r>
              <a:rPr lang="en-US" altLang="en-US" sz="1400" dirty="0">
                <a:solidFill>
                  <a:srgbClr val="000000"/>
                </a:solidFill>
                <a:effectLst>
                  <a:outerShdw blurRad="38100" dist="38100" dir="2700000" algn="tl">
                    <a:srgbClr val="C0C0C0"/>
                  </a:outerShdw>
                </a:effectLst>
                <a:latin typeface="Arial" panose="020B0604020202020204" pitchFamily="34" charset="0"/>
                <a:ea typeface="ＭＳ Ｐゴシック"/>
              </a:rPr>
              <a:t>Billing</a:t>
            </a:r>
            <a:endParaRPr lang="en-US" altLang="en-US" dirty="0">
              <a:solidFill>
                <a:srgbClr val="000000"/>
              </a:solidFill>
              <a:latin typeface="Times New Roman" panose="02020603050405020304" pitchFamily="18" charset="0"/>
              <a:ea typeface="ＭＳ Ｐゴシック"/>
            </a:endParaRPr>
          </a:p>
        </p:txBody>
      </p:sp>
      <p:sp>
        <p:nvSpPr>
          <p:cNvPr id="29" name="Rectangle 18"/>
          <p:cNvSpPr>
            <a:spLocks noChangeArrowheads="1"/>
          </p:cNvSpPr>
          <p:nvPr/>
        </p:nvSpPr>
        <p:spPr bwMode="auto">
          <a:xfrm>
            <a:off x="2401961" y="4065210"/>
            <a:ext cx="1160732" cy="514324"/>
          </a:xfrm>
          <a:prstGeom prst="rect">
            <a:avLst/>
          </a:prstGeom>
          <a:noFill/>
          <a:ln w="9525">
            <a:noFill/>
            <a:miter lim="800000"/>
            <a:headEnd/>
            <a:tailEnd/>
          </a:ln>
          <a:effectLst/>
        </p:spPr>
        <p:txBody>
          <a:bodyPr wrap="none" lIns="82628" tIns="41315" rIns="82628" bIns="41315">
            <a:spAutoFit/>
          </a:bodyPr>
          <a:lstStyle>
            <a:lvl1pPr defTabSz="820738" eaLnBrk="0" hangingPunct="0">
              <a:defRPr b="1">
                <a:solidFill>
                  <a:schemeClr val="tx1"/>
                </a:solidFill>
                <a:latin typeface="Calibri" panose="020F0502020204030204" pitchFamily="34" charset="0"/>
                <a:cs typeface="Arial" panose="020B0604020202020204" pitchFamily="34" charset="0"/>
              </a:defRPr>
            </a:lvl1pPr>
            <a:lvl2pPr marL="742950" indent="-285750" defTabSz="820738" eaLnBrk="0" hangingPunct="0">
              <a:defRPr b="1">
                <a:solidFill>
                  <a:schemeClr val="tx1"/>
                </a:solidFill>
                <a:latin typeface="Calibri" panose="020F0502020204030204" pitchFamily="34" charset="0"/>
                <a:cs typeface="Arial" panose="020B0604020202020204" pitchFamily="34" charset="0"/>
              </a:defRPr>
            </a:lvl2pPr>
            <a:lvl3pPr marL="1143000" indent="-228600" defTabSz="820738" eaLnBrk="0" hangingPunct="0">
              <a:defRPr b="1">
                <a:solidFill>
                  <a:schemeClr val="tx1"/>
                </a:solidFill>
                <a:latin typeface="Calibri" panose="020F0502020204030204" pitchFamily="34" charset="0"/>
                <a:cs typeface="Arial" panose="020B0604020202020204" pitchFamily="34" charset="0"/>
              </a:defRPr>
            </a:lvl3pPr>
            <a:lvl4pPr marL="1600200" indent="-228600" defTabSz="820738" eaLnBrk="0" hangingPunct="0">
              <a:defRPr b="1">
                <a:solidFill>
                  <a:schemeClr val="tx1"/>
                </a:solidFill>
                <a:latin typeface="Calibri" panose="020F0502020204030204" pitchFamily="34" charset="0"/>
                <a:cs typeface="Arial" panose="020B0604020202020204" pitchFamily="34" charset="0"/>
              </a:defRPr>
            </a:lvl4pPr>
            <a:lvl5pPr marL="2057400" indent="-228600" defTabSz="820738" eaLnBrk="0" hangingPunct="0">
              <a:defRPr b="1">
                <a:solidFill>
                  <a:schemeClr val="tx1"/>
                </a:solidFill>
                <a:latin typeface="Calibri" panose="020F0502020204030204" pitchFamily="34" charset="0"/>
                <a:cs typeface="Arial" panose="020B0604020202020204" pitchFamily="34" charset="0"/>
              </a:defRPr>
            </a:lvl5pPr>
            <a:lvl6pPr marL="25146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eaLnBrk="1" fontAlgn="base" hangingPunct="1">
              <a:spcBef>
                <a:spcPct val="0"/>
              </a:spcBef>
              <a:spcAft>
                <a:spcPct val="0"/>
              </a:spcAft>
            </a:pPr>
            <a:r>
              <a:rPr lang="en-US" altLang="en-US" sz="1400" dirty="0" smtClean="0">
                <a:solidFill>
                  <a:srgbClr val="000000"/>
                </a:solidFill>
                <a:effectLst>
                  <a:outerShdw blurRad="38100" dist="38100" dir="2700000" algn="tl">
                    <a:srgbClr val="C0C0C0"/>
                  </a:outerShdw>
                </a:effectLst>
                <a:latin typeface="Arial" panose="020B0604020202020204" pitchFamily="34" charset="0"/>
                <a:ea typeface="ＭＳ Ｐゴシック"/>
              </a:rPr>
              <a:t>MRP</a:t>
            </a:r>
          </a:p>
          <a:p>
            <a:pPr eaLnBrk="1" fontAlgn="base" hangingPunct="1">
              <a:spcBef>
                <a:spcPct val="0"/>
              </a:spcBef>
              <a:spcAft>
                <a:spcPct val="0"/>
              </a:spcAft>
            </a:pPr>
            <a:r>
              <a:rPr lang="en-US" altLang="en-US" sz="1400" dirty="0" smtClean="0">
                <a:solidFill>
                  <a:srgbClr val="000000"/>
                </a:solidFill>
                <a:effectLst>
                  <a:outerShdw blurRad="38100" dist="38100" dir="2700000" algn="tl">
                    <a:srgbClr val="C0C0C0"/>
                  </a:outerShdw>
                </a:effectLst>
                <a:latin typeface="Arial" panose="020B0604020202020204" pitchFamily="34" charset="0"/>
                <a:ea typeface="ＭＳ Ｐゴシック"/>
              </a:rPr>
              <a:t>Production </a:t>
            </a:r>
          </a:p>
        </p:txBody>
      </p:sp>
      <p:sp>
        <p:nvSpPr>
          <p:cNvPr id="30" name="Rectangle 19"/>
          <p:cNvSpPr>
            <a:spLocks noChangeArrowheads="1"/>
          </p:cNvSpPr>
          <p:nvPr/>
        </p:nvSpPr>
        <p:spPr bwMode="auto">
          <a:xfrm>
            <a:off x="4273624" y="2060198"/>
            <a:ext cx="2341563" cy="3338623"/>
          </a:xfrm>
          <a:prstGeom prst="rect">
            <a:avLst/>
          </a:prstGeom>
          <a:noFill/>
          <a:ln w="9525">
            <a:noFill/>
            <a:miter lim="800000"/>
            <a:headEnd/>
            <a:tailEnd/>
          </a:ln>
          <a:effectLst/>
        </p:spPr>
        <p:txBody>
          <a:bodyPr lIns="82628" tIns="41315" rIns="82628" bIns="41315">
            <a:spAutoFit/>
          </a:bodyPr>
          <a:lstStyle>
            <a:lvl1pPr defTabSz="820738" eaLnBrk="0" hangingPunct="0">
              <a:defRPr b="1">
                <a:solidFill>
                  <a:schemeClr val="tx1"/>
                </a:solidFill>
                <a:latin typeface="Calibri" panose="020F0502020204030204" pitchFamily="34" charset="0"/>
                <a:cs typeface="Arial" panose="020B0604020202020204" pitchFamily="34" charset="0"/>
              </a:defRPr>
            </a:lvl1pPr>
            <a:lvl2pPr marL="742950" indent="-285750" defTabSz="820738" eaLnBrk="0" hangingPunct="0">
              <a:defRPr b="1">
                <a:solidFill>
                  <a:schemeClr val="tx1"/>
                </a:solidFill>
                <a:latin typeface="Calibri" panose="020F0502020204030204" pitchFamily="34" charset="0"/>
                <a:cs typeface="Arial" panose="020B0604020202020204" pitchFamily="34" charset="0"/>
              </a:defRPr>
            </a:lvl2pPr>
            <a:lvl3pPr marL="1143000" indent="-228600" defTabSz="820738" eaLnBrk="0" hangingPunct="0">
              <a:defRPr b="1">
                <a:solidFill>
                  <a:schemeClr val="tx1"/>
                </a:solidFill>
                <a:latin typeface="Calibri" panose="020F0502020204030204" pitchFamily="34" charset="0"/>
                <a:cs typeface="Arial" panose="020B0604020202020204" pitchFamily="34" charset="0"/>
              </a:defRPr>
            </a:lvl3pPr>
            <a:lvl4pPr marL="1600200" indent="-228600" defTabSz="820738" eaLnBrk="0" hangingPunct="0">
              <a:defRPr b="1">
                <a:solidFill>
                  <a:schemeClr val="tx1"/>
                </a:solidFill>
                <a:latin typeface="Calibri" panose="020F0502020204030204" pitchFamily="34" charset="0"/>
                <a:cs typeface="Arial" panose="020B0604020202020204" pitchFamily="34" charset="0"/>
              </a:defRPr>
            </a:lvl4pPr>
            <a:lvl5pPr marL="2057400" indent="-228600" defTabSz="820738" eaLnBrk="0" hangingPunct="0">
              <a:defRPr b="1">
                <a:solidFill>
                  <a:schemeClr val="tx1"/>
                </a:solidFill>
                <a:latin typeface="Calibri" panose="020F0502020204030204" pitchFamily="34" charset="0"/>
                <a:cs typeface="Arial" panose="020B0604020202020204" pitchFamily="34" charset="0"/>
              </a:defRPr>
            </a:lvl5pPr>
            <a:lvl6pPr marL="25146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eaLnBrk="1" fontAlgn="base" hangingPunct="1">
              <a:spcBef>
                <a:spcPct val="0"/>
              </a:spcBef>
              <a:spcAft>
                <a:spcPct val="0"/>
              </a:spcAft>
            </a:pPr>
            <a:endParaRPr lang="en-US" altLang="en-US" sz="1300" dirty="0">
              <a:solidFill>
                <a:srgbClr val="000000"/>
              </a:solidFill>
              <a:effectLst>
                <a:outerShdw blurRad="38100" dist="38100" dir="2700000" algn="tl">
                  <a:srgbClr val="C0C0C0"/>
                </a:outerShdw>
              </a:effectLst>
              <a:latin typeface="Arial" panose="020B0604020202020204" pitchFamily="34" charset="0"/>
              <a:ea typeface="ＭＳ Ｐゴシック"/>
            </a:endParaRPr>
          </a:p>
          <a:p>
            <a:pPr eaLnBrk="1" fontAlgn="base" hangingPunct="1">
              <a:spcBef>
                <a:spcPct val="0"/>
              </a:spcBef>
              <a:spcAft>
                <a:spcPct val="0"/>
              </a:spcAft>
            </a:pPr>
            <a:r>
              <a:rPr lang="en-US" altLang="en-US" sz="1300" dirty="0" smtClean="0">
                <a:solidFill>
                  <a:srgbClr val="000000"/>
                </a:solidFill>
                <a:effectLst>
                  <a:outerShdw blurRad="38100" dist="38100" dir="2700000" algn="tl">
                    <a:srgbClr val="C0C0C0"/>
                  </a:outerShdw>
                </a:effectLst>
                <a:latin typeface="Arial" panose="020B0604020202020204" pitchFamily="34" charset="0"/>
                <a:ea typeface="ＭＳ Ｐゴシック"/>
              </a:rPr>
              <a:t>Procurement</a:t>
            </a:r>
          </a:p>
          <a:p>
            <a:pPr marL="285750" indent="-285750" eaLnBrk="1" fontAlgn="base" hangingPunct="1">
              <a:spcBef>
                <a:spcPct val="0"/>
              </a:spcBef>
              <a:spcAft>
                <a:spcPct val="0"/>
              </a:spcAft>
              <a:buFontTx/>
              <a:buChar char="-"/>
            </a:pPr>
            <a:r>
              <a:rPr lang="en-US" altLang="en-US" sz="1300" dirty="0" smtClean="0">
                <a:solidFill>
                  <a:srgbClr val="000000"/>
                </a:solidFill>
                <a:effectLst>
                  <a:outerShdw blurRad="38100" dist="38100" dir="2700000" algn="tl">
                    <a:srgbClr val="C0C0C0"/>
                  </a:outerShdw>
                </a:effectLst>
                <a:latin typeface="Arial" panose="020B0604020202020204" pitchFamily="34" charset="0"/>
                <a:ea typeface="ＭＳ Ｐゴシック"/>
              </a:rPr>
              <a:t>PR  processing</a:t>
            </a:r>
          </a:p>
          <a:p>
            <a:pPr marL="285750" indent="-285750" eaLnBrk="1" fontAlgn="base" hangingPunct="1">
              <a:spcBef>
                <a:spcPct val="0"/>
              </a:spcBef>
              <a:spcAft>
                <a:spcPct val="0"/>
              </a:spcAft>
              <a:buFontTx/>
              <a:buChar char="-"/>
            </a:pPr>
            <a:r>
              <a:rPr lang="en-US" altLang="en-US" sz="1300" dirty="0" smtClean="0">
                <a:solidFill>
                  <a:srgbClr val="000000"/>
                </a:solidFill>
                <a:effectLst>
                  <a:outerShdw blurRad="38100" dist="38100" dir="2700000" algn="tl">
                    <a:srgbClr val="C0C0C0"/>
                  </a:outerShdw>
                </a:effectLst>
                <a:latin typeface="Arial" panose="020B0604020202020204" pitchFamily="34" charset="0"/>
                <a:ea typeface="ＭＳ Ｐゴシック"/>
              </a:rPr>
              <a:t>PO processing</a:t>
            </a:r>
          </a:p>
          <a:p>
            <a:pPr eaLnBrk="1" fontAlgn="base" hangingPunct="1">
              <a:spcBef>
                <a:spcPct val="0"/>
              </a:spcBef>
              <a:spcAft>
                <a:spcPct val="0"/>
              </a:spcAft>
            </a:pPr>
            <a:endParaRPr lang="en-US" altLang="en-US" sz="1300" dirty="0" smtClean="0">
              <a:solidFill>
                <a:srgbClr val="000000"/>
              </a:solidFill>
              <a:effectLst>
                <a:outerShdw blurRad="38100" dist="38100" dir="2700000" algn="tl">
                  <a:srgbClr val="C0C0C0"/>
                </a:outerShdw>
              </a:effectLst>
              <a:latin typeface="Arial" panose="020B0604020202020204" pitchFamily="34" charset="0"/>
              <a:ea typeface="ＭＳ Ｐゴシック"/>
            </a:endParaRPr>
          </a:p>
          <a:p>
            <a:pPr eaLnBrk="1" fontAlgn="base" hangingPunct="1">
              <a:spcBef>
                <a:spcPct val="0"/>
              </a:spcBef>
              <a:spcAft>
                <a:spcPct val="0"/>
              </a:spcAft>
            </a:pPr>
            <a:endParaRPr lang="en-US" altLang="en-US" sz="1300" dirty="0">
              <a:solidFill>
                <a:srgbClr val="000000"/>
              </a:solidFill>
              <a:effectLst>
                <a:outerShdw blurRad="38100" dist="38100" dir="2700000" algn="tl">
                  <a:srgbClr val="C0C0C0"/>
                </a:outerShdw>
              </a:effectLst>
              <a:latin typeface="Arial" panose="020B0604020202020204" pitchFamily="34" charset="0"/>
              <a:ea typeface="ＭＳ Ｐゴシック"/>
            </a:endParaRPr>
          </a:p>
          <a:p>
            <a:pPr eaLnBrk="1" fontAlgn="base" hangingPunct="1">
              <a:spcBef>
                <a:spcPct val="0"/>
              </a:spcBef>
              <a:spcAft>
                <a:spcPct val="0"/>
              </a:spcAft>
            </a:pPr>
            <a:r>
              <a:rPr lang="en-US" altLang="en-US" sz="1300" dirty="0" smtClean="0">
                <a:solidFill>
                  <a:srgbClr val="000000"/>
                </a:solidFill>
                <a:effectLst>
                  <a:outerShdw blurRad="38100" dist="38100" dir="2700000" algn="tl">
                    <a:srgbClr val="C0C0C0"/>
                  </a:outerShdw>
                </a:effectLst>
                <a:latin typeface="Arial" panose="020B0604020202020204" pitchFamily="34" charset="0"/>
                <a:ea typeface="ＭＳ Ｐゴシック"/>
              </a:rPr>
              <a:t>Inventory Management</a:t>
            </a:r>
          </a:p>
          <a:p>
            <a:pPr marL="285750" indent="-285750" eaLnBrk="1" fontAlgn="base" hangingPunct="1">
              <a:spcBef>
                <a:spcPct val="0"/>
              </a:spcBef>
              <a:spcAft>
                <a:spcPct val="0"/>
              </a:spcAft>
              <a:buFontTx/>
              <a:buChar char="-"/>
            </a:pPr>
            <a:r>
              <a:rPr lang="en-US" altLang="en-US" sz="1300" dirty="0" smtClean="0">
                <a:solidFill>
                  <a:srgbClr val="000000"/>
                </a:solidFill>
                <a:effectLst>
                  <a:outerShdw blurRad="38100" dist="38100" dir="2700000" algn="tl">
                    <a:srgbClr val="C0C0C0"/>
                  </a:outerShdw>
                </a:effectLst>
                <a:latin typeface="Arial" panose="020B0604020202020204" pitchFamily="34" charset="0"/>
                <a:ea typeface="ＭＳ Ｐゴシック"/>
              </a:rPr>
              <a:t>Goods Receipt</a:t>
            </a:r>
          </a:p>
          <a:p>
            <a:pPr marL="285750" indent="-285750" eaLnBrk="1" fontAlgn="base" hangingPunct="1">
              <a:spcBef>
                <a:spcPct val="0"/>
              </a:spcBef>
              <a:spcAft>
                <a:spcPct val="0"/>
              </a:spcAft>
              <a:buFontTx/>
              <a:buChar char="-"/>
            </a:pPr>
            <a:r>
              <a:rPr lang="en-US" altLang="en-US" sz="1300" dirty="0" smtClean="0">
                <a:solidFill>
                  <a:srgbClr val="000000"/>
                </a:solidFill>
                <a:effectLst>
                  <a:outerShdw blurRad="38100" dist="38100" dir="2700000" algn="tl">
                    <a:srgbClr val="C0C0C0"/>
                  </a:outerShdw>
                </a:effectLst>
                <a:latin typeface="Arial" panose="020B0604020202020204" pitchFamily="34" charset="0"/>
                <a:ea typeface="ＭＳ Ｐゴシック"/>
              </a:rPr>
              <a:t>Goods Issue</a:t>
            </a:r>
          </a:p>
          <a:p>
            <a:pPr marL="285750" indent="-285750" eaLnBrk="1" fontAlgn="base" hangingPunct="1">
              <a:spcBef>
                <a:spcPct val="0"/>
              </a:spcBef>
              <a:spcAft>
                <a:spcPct val="0"/>
              </a:spcAft>
              <a:buFontTx/>
              <a:buChar char="-"/>
            </a:pPr>
            <a:r>
              <a:rPr lang="en-US" altLang="en-US" sz="1300" dirty="0" smtClean="0">
                <a:solidFill>
                  <a:srgbClr val="000000"/>
                </a:solidFill>
                <a:effectLst>
                  <a:outerShdw blurRad="38100" dist="38100" dir="2700000" algn="tl">
                    <a:srgbClr val="C0C0C0"/>
                  </a:outerShdw>
                </a:effectLst>
                <a:latin typeface="Arial" panose="020B0604020202020204" pitchFamily="34" charset="0"/>
                <a:ea typeface="ＭＳ Ｐゴシック"/>
              </a:rPr>
              <a:t>Stock Transfer</a:t>
            </a:r>
          </a:p>
          <a:p>
            <a:pPr marL="285750" indent="-285750" eaLnBrk="1" fontAlgn="base" hangingPunct="1">
              <a:spcBef>
                <a:spcPct val="0"/>
              </a:spcBef>
              <a:spcAft>
                <a:spcPct val="0"/>
              </a:spcAft>
              <a:buFontTx/>
              <a:buChar char="-"/>
            </a:pPr>
            <a:r>
              <a:rPr lang="en-US" altLang="en-US" sz="1300" dirty="0" smtClean="0">
                <a:solidFill>
                  <a:srgbClr val="000000"/>
                </a:solidFill>
                <a:effectLst>
                  <a:outerShdw blurRad="38100" dist="38100" dir="2700000" algn="tl">
                    <a:srgbClr val="C0C0C0"/>
                  </a:outerShdw>
                </a:effectLst>
                <a:latin typeface="Arial" panose="020B0604020202020204" pitchFamily="34" charset="0"/>
                <a:ea typeface="ＭＳ Ｐゴシック"/>
              </a:rPr>
              <a:t>Physical Inventory</a:t>
            </a:r>
          </a:p>
          <a:p>
            <a:pPr marL="285750" indent="-285750" eaLnBrk="1" fontAlgn="base" hangingPunct="1">
              <a:spcBef>
                <a:spcPct val="0"/>
              </a:spcBef>
              <a:spcAft>
                <a:spcPct val="0"/>
              </a:spcAft>
              <a:buFontTx/>
              <a:buChar char="-"/>
            </a:pPr>
            <a:endParaRPr lang="en-US" altLang="en-US" sz="1300" dirty="0">
              <a:solidFill>
                <a:srgbClr val="000000"/>
              </a:solidFill>
              <a:effectLst>
                <a:outerShdw blurRad="38100" dist="38100" dir="2700000" algn="tl">
                  <a:srgbClr val="C0C0C0"/>
                </a:outerShdw>
              </a:effectLst>
              <a:latin typeface="Arial" panose="020B0604020202020204" pitchFamily="34" charset="0"/>
              <a:ea typeface="ＭＳ Ｐゴシック"/>
            </a:endParaRPr>
          </a:p>
          <a:p>
            <a:pPr eaLnBrk="1" fontAlgn="base" hangingPunct="1">
              <a:spcBef>
                <a:spcPct val="0"/>
              </a:spcBef>
              <a:spcAft>
                <a:spcPct val="0"/>
              </a:spcAft>
            </a:pPr>
            <a:endParaRPr lang="en-US" altLang="en-US" sz="1300" dirty="0">
              <a:solidFill>
                <a:srgbClr val="000000"/>
              </a:solidFill>
              <a:effectLst>
                <a:outerShdw blurRad="38100" dist="38100" dir="2700000" algn="tl">
                  <a:srgbClr val="C0C0C0"/>
                </a:outerShdw>
              </a:effectLst>
              <a:latin typeface="Arial" panose="020B0604020202020204" pitchFamily="34" charset="0"/>
              <a:ea typeface="ＭＳ Ｐゴシック"/>
            </a:endParaRPr>
          </a:p>
          <a:p>
            <a:pPr eaLnBrk="1" fontAlgn="base" hangingPunct="1">
              <a:spcBef>
                <a:spcPct val="0"/>
              </a:spcBef>
              <a:spcAft>
                <a:spcPct val="0"/>
              </a:spcAft>
            </a:pPr>
            <a:endParaRPr lang="en-US" altLang="en-US" sz="1300" dirty="0">
              <a:solidFill>
                <a:srgbClr val="000000"/>
              </a:solidFill>
              <a:effectLst>
                <a:outerShdw blurRad="38100" dist="38100" dir="2700000" algn="tl">
                  <a:srgbClr val="C0C0C0"/>
                </a:outerShdw>
              </a:effectLst>
              <a:latin typeface="Arial" panose="020B0604020202020204" pitchFamily="34" charset="0"/>
              <a:ea typeface="ＭＳ Ｐゴシック"/>
            </a:endParaRPr>
          </a:p>
          <a:p>
            <a:pPr eaLnBrk="1" fontAlgn="base" hangingPunct="1">
              <a:spcBef>
                <a:spcPct val="0"/>
              </a:spcBef>
              <a:spcAft>
                <a:spcPct val="0"/>
              </a:spcAft>
            </a:pPr>
            <a:endParaRPr lang="en-US" altLang="en-US" sz="1300" dirty="0">
              <a:solidFill>
                <a:srgbClr val="000000"/>
              </a:solidFill>
              <a:effectLst>
                <a:outerShdw blurRad="38100" dist="38100" dir="2700000" algn="tl">
                  <a:srgbClr val="C0C0C0"/>
                </a:outerShdw>
              </a:effectLst>
              <a:latin typeface="Arial" panose="020B0604020202020204" pitchFamily="34" charset="0"/>
              <a:ea typeface="ＭＳ Ｐゴシック"/>
            </a:endParaRPr>
          </a:p>
          <a:p>
            <a:pPr eaLnBrk="1" fontAlgn="base" hangingPunct="1">
              <a:spcBef>
                <a:spcPct val="0"/>
              </a:spcBef>
              <a:spcAft>
                <a:spcPct val="0"/>
              </a:spcAft>
            </a:pPr>
            <a:endParaRPr lang="en-US" altLang="en-US" dirty="0">
              <a:solidFill>
                <a:srgbClr val="000000"/>
              </a:solidFill>
              <a:latin typeface="Times New Roman" panose="02020603050405020304" pitchFamily="18" charset="0"/>
              <a:ea typeface="ＭＳ Ｐゴシック"/>
            </a:endParaRPr>
          </a:p>
        </p:txBody>
      </p:sp>
      <p:sp>
        <p:nvSpPr>
          <p:cNvPr id="32" name="Rectangle 21"/>
          <p:cNvSpPr>
            <a:spLocks noChangeArrowheads="1"/>
          </p:cNvSpPr>
          <p:nvPr/>
        </p:nvSpPr>
        <p:spPr bwMode="auto">
          <a:xfrm>
            <a:off x="2263849" y="5489197"/>
            <a:ext cx="4937407" cy="329658"/>
          </a:xfrm>
          <a:prstGeom prst="rect">
            <a:avLst/>
          </a:prstGeom>
          <a:noFill/>
          <a:ln w="9525">
            <a:noFill/>
            <a:miter lim="800000"/>
            <a:headEnd/>
            <a:tailEnd/>
          </a:ln>
          <a:effectLst/>
        </p:spPr>
        <p:txBody>
          <a:bodyPr wrap="none" lIns="82628" tIns="41315" rIns="82628" bIns="41315">
            <a:spAutoFit/>
          </a:bodyPr>
          <a:lstStyle>
            <a:lvl1pPr defTabSz="820738" eaLnBrk="0" hangingPunct="0">
              <a:defRPr b="1">
                <a:solidFill>
                  <a:schemeClr val="tx1"/>
                </a:solidFill>
                <a:latin typeface="Calibri" panose="020F0502020204030204" pitchFamily="34" charset="0"/>
                <a:cs typeface="Arial" panose="020B0604020202020204" pitchFamily="34" charset="0"/>
              </a:defRPr>
            </a:lvl1pPr>
            <a:lvl2pPr marL="742950" indent="-285750" defTabSz="820738" eaLnBrk="0" hangingPunct="0">
              <a:defRPr b="1">
                <a:solidFill>
                  <a:schemeClr val="tx1"/>
                </a:solidFill>
                <a:latin typeface="Calibri" panose="020F0502020204030204" pitchFamily="34" charset="0"/>
                <a:cs typeface="Arial" panose="020B0604020202020204" pitchFamily="34" charset="0"/>
              </a:defRPr>
            </a:lvl2pPr>
            <a:lvl3pPr marL="1143000" indent="-228600" defTabSz="820738" eaLnBrk="0" hangingPunct="0">
              <a:defRPr b="1">
                <a:solidFill>
                  <a:schemeClr val="tx1"/>
                </a:solidFill>
                <a:latin typeface="Calibri" panose="020F0502020204030204" pitchFamily="34" charset="0"/>
                <a:cs typeface="Arial" panose="020B0604020202020204" pitchFamily="34" charset="0"/>
              </a:defRPr>
            </a:lvl3pPr>
            <a:lvl4pPr marL="1600200" indent="-228600" defTabSz="820738" eaLnBrk="0" hangingPunct="0">
              <a:defRPr b="1">
                <a:solidFill>
                  <a:schemeClr val="tx1"/>
                </a:solidFill>
                <a:latin typeface="Calibri" panose="020F0502020204030204" pitchFamily="34" charset="0"/>
                <a:cs typeface="Arial" panose="020B0604020202020204" pitchFamily="34" charset="0"/>
              </a:defRPr>
            </a:lvl4pPr>
            <a:lvl5pPr marL="2057400" indent="-228600" defTabSz="820738" eaLnBrk="0" hangingPunct="0">
              <a:defRPr b="1">
                <a:solidFill>
                  <a:schemeClr val="tx1"/>
                </a:solidFill>
                <a:latin typeface="Calibri" panose="020F0502020204030204" pitchFamily="34" charset="0"/>
                <a:cs typeface="Arial" panose="020B0604020202020204" pitchFamily="34" charset="0"/>
              </a:defRPr>
            </a:lvl5pPr>
            <a:lvl6pPr marL="25146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eaLnBrk="1" fontAlgn="base" hangingPunct="1">
              <a:spcBef>
                <a:spcPct val="0"/>
              </a:spcBef>
              <a:spcAft>
                <a:spcPct val="0"/>
              </a:spcAft>
            </a:pPr>
            <a:r>
              <a:rPr lang="en-US" altLang="en-US" sz="1600" dirty="0">
                <a:solidFill>
                  <a:srgbClr val="000000"/>
                </a:solidFill>
                <a:effectLst>
                  <a:outerShdw blurRad="38100" dist="38100" dir="2700000" algn="tl">
                    <a:srgbClr val="C0C0C0"/>
                  </a:outerShdw>
                </a:effectLst>
                <a:latin typeface="Arial" panose="020B0604020202020204" pitchFamily="34" charset="0"/>
                <a:ea typeface="ＭＳ Ｐゴシック"/>
              </a:rPr>
              <a:t>Materials, </a:t>
            </a:r>
            <a:r>
              <a:rPr lang="en-US" altLang="en-US" sz="1600" dirty="0" smtClean="0">
                <a:solidFill>
                  <a:srgbClr val="000000"/>
                </a:solidFill>
                <a:effectLst>
                  <a:outerShdw blurRad="38100" dist="38100" dir="2700000" algn="tl">
                    <a:srgbClr val="C0C0C0"/>
                  </a:outerShdw>
                </a:effectLst>
                <a:latin typeface="Arial" panose="020B0604020202020204" pitchFamily="34" charset="0"/>
                <a:ea typeface="ＭＳ Ｐゴシック"/>
              </a:rPr>
              <a:t>Purchase Info Record, Source List etc</a:t>
            </a:r>
            <a:r>
              <a:rPr lang="en-US" altLang="en-US" sz="1600" dirty="0">
                <a:solidFill>
                  <a:srgbClr val="000000"/>
                </a:solidFill>
                <a:effectLst>
                  <a:outerShdw blurRad="38100" dist="38100" dir="2700000" algn="tl">
                    <a:srgbClr val="C0C0C0"/>
                  </a:outerShdw>
                </a:effectLst>
                <a:latin typeface="Arial" panose="020B0604020202020204" pitchFamily="34" charset="0"/>
                <a:ea typeface="ＭＳ Ｐゴシック"/>
              </a:rPr>
              <a:t>.</a:t>
            </a:r>
            <a:endParaRPr lang="en-US" altLang="en-US" dirty="0">
              <a:solidFill>
                <a:srgbClr val="000000"/>
              </a:solidFill>
              <a:latin typeface="Times New Roman" panose="02020603050405020304" pitchFamily="18" charset="0"/>
              <a:ea typeface="ＭＳ Ｐゴシック"/>
            </a:endParaRPr>
          </a:p>
        </p:txBody>
      </p:sp>
      <p:grpSp>
        <p:nvGrpSpPr>
          <p:cNvPr id="33" name="Group 23"/>
          <p:cNvGrpSpPr>
            <a:grpSpLocks/>
          </p:cNvGrpSpPr>
          <p:nvPr/>
        </p:nvGrpSpPr>
        <p:grpSpPr bwMode="auto">
          <a:xfrm>
            <a:off x="5302762" y="1103333"/>
            <a:ext cx="1325563" cy="866775"/>
            <a:chOff x="170" y="2078"/>
            <a:chExt cx="918" cy="619"/>
          </a:xfrm>
        </p:grpSpPr>
        <p:sp>
          <p:nvSpPr>
            <p:cNvPr id="34" name="Freeform 24"/>
            <p:cNvSpPr>
              <a:spLocks/>
            </p:cNvSpPr>
            <p:nvPr/>
          </p:nvSpPr>
          <p:spPr bwMode="auto">
            <a:xfrm>
              <a:off x="170" y="2078"/>
              <a:ext cx="918" cy="619"/>
            </a:xfrm>
            <a:custGeom>
              <a:avLst/>
              <a:gdLst>
                <a:gd name="T0" fmla="*/ 36 w 918"/>
                <a:gd name="T1" fmla="*/ 195 h 619"/>
                <a:gd name="T2" fmla="*/ 10 w 918"/>
                <a:gd name="T3" fmla="*/ 238 h 619"/>
                <a:gd name="T4" fmla="*/ 21 w 918"/>
                <a:gd name="T5" fmla="*/ 208 h 619"/>
                <a:gd name="T6" fmla="*/ 27 w 918"/>
                <a:gd name="T7" fmla="*/ 253 h 619"/>
                <a:gd name="T8" fmla="*/ 7 w 918"/>
                <a:gd name="T9" fmla="*/ 208 h 619"/>
                <a:gd name="T10" fmla="*/ 21 w 918"/>
                <a:gd name="T11" fmla="*/ 184 h 619"/>
                <a:gd name="T12" fmla="*/ 0 w 918"/>
                <a:gd name="T13" fmla="*/ 195 h 619"/>
                <a:gd name="T14" fmla="*/ 3 w 918"/>
                <a:gd name="T15" fmla="*/ 257 h 619"/>
                <a:gd name="T16" fmla="*/ 19 w 918"/>
                <a:gd name="T17" fmla="*/ 253 h 619"/>
                <a:gd name="T18" fmla="*/ 21 w 918"/>
                <a:gd name="T19" fmla="*/ 286 h 619"/>
                <a:gd name="T20" fmla="*/ 19 w 918"/>
                <a:gd name="T21" fmla="*/ 362 h 619"/>
                <a:gd name="T22" fmla="*/ 5 w 918"/>
                <a:gd name="T23" fmla="*/ 476 h 619"/>
                <a:gd name="T24" fmla="*/ 17 w 918"/>
                <a:gd name="T25" fmla="*/ 531 h 619"/>
                <a:gd name="T26" fmla="*/ 24 w 918"/>
                <a:gd name="T27" fmla="*/ 553 h 619"/>
                <a:gd name="T28" fmla="*/ 98 w 918"/>
                <a:gd name="T29" fmla="*/ 572 h 619"/>
                <a:gd name="T30" fmla="*/ 108 w 918"/>
                <a:gd name="T31" fmla="*/ 595 h 619"/>
                <a:gd name="T32" fmla="*/ 131 w 918"/>
                <a:gd name="T33" fmla="*/ 608 h 619"/>
                <a:gd name="T34" fmla="*/ 174 w 918"/>
                <a:gd name="T35" fmla="*/ 608 h 619"/>
                <a:gd name="T36" fmla="*/ 196 w 918"/>
                <a:gd name="T37" fmla="*/ 594 h 619"/>
                <a:gd name="T38" fmla="*/ 359 w 918"/>
                <a:gd name="T39" fmla="*/ 581 h 619"/>
                <a:gd name="T40" fmla="*/ 372 w 918"/>
                <a:gd name="T41" fmla="*/ 604 h 619"/>
                <a:gd name="T42" fmla="*/ 388 w 918"/>
                <a:gd name="T43" fmla="*/ 617 h 619"/>
                <a:gd name="T44" fmla="*/ 452 w 918"/>
                <a:gd name="T45" fmla="*/ 618 h 619"/>
                <a:gd name="T46" fmla="*/ 471 w 918"/>
                <a:gd name="T47" fmla="*/ 603 h 619"/>
                <a:gd name="T48" fmla="*/ 485 w 918"/>
                <a:gd name="T49" fmla="*/ 565 h 619"/>
                <a:gd name="T50" fmla="*/ 566 w 918"/>
                <a:gd name="T51" fmla="*/ 579 h 619"/>
                <a:gd name="T52" fmla="*/ 585 w 918"/>
                <a:gd name="T53" fmla="*/ 588 h 619"/>
                <a:gd name="T54" fmla="*/ 610 w 918"/>
                <a:gd name="T55" fmla="*/ 586 h 619"/>
                <a:gd name="T56" fmla="*/ 642 w 918"/>
                <a:gd name="T57" fmla="*/ 589 h 619"/>
                <a:gd name="T58" fmla="*/ 650 w 918"/>
                <a:gd name="T59" fmla="*/ 580 h 619"/>
                <a:gd name="T60" fmla="*/ 703 w 918"/>
                <a:gd name="T61" fmla="*/ 574 h 619"/>
                <a:gd name="T62" fmla="*/ 712 w 918"/>
                <a:gd name="T63" fmla="*/ 551 h 619"/>
                <a:gd name="T64" fmla="*/ 742 w 918"/>
                <a:gd name="T65" fmla="*/ 548 h 619"/>
                <a:gd name="T66" fmla="*/ 764 w 918"/>
                <a:gd name="T67" fmla="*/ 552 h 619"/>
                <a:gd name="T68" fmla="*/ 771 w 918"/>
                <a:gd name="T69" fmla="*/ 545 h 619"/>
                <a:gd name="T70" fmla="*/ 798 w 918"/>
                <a:gd name="T71" fmla="*/ 542 h 619"/>
                <a:gd name="T72" fmla="*/ 801 w 918"/>
                <a:gd name="T73" fmla="*/ 527 h 619"/>
                <a:gd name="T74" fmla="*/ 819 w 918"/>
                <a:gd name="T75" fmla="*/ 539 h 619"/>
                <a:gd name="T76" fmla="*/ 828 w 918"/>
                <a:gd name="T77" fmla="*/ 552 h 619"/>
                <a:gd name="T78" fmla="*/ 850 w 918"/>
                <a:gd name="T79" fmla="*/ 548 h 619"/>
                <a:gd name="T80" fmla="*/ 873 w 918"/>
                <a:gd name="T81" fmla="*/ 552 h 619"/>
                <a:gd name="T82" fmla="*/ 879 w 918"/>
                <a:gd name="T83" fmla="*/ 547 h 619"/>
                <a:gd name="T84" fmla="*/ 904 w 918"/>
                <a:gd name="T85" fmla="*/ 545 h 619"/>
                <a:gd name="T86" fmla="*/ 911 w 918"/>
                <a:gd name="T87" fmla="*/ 527 h 619"/>
                <a:gd name="T88" fmla="*/ 915 w 918"/>
                <a:gd name="T89" fmla="*/ 507 h 619"/>
                <a:gd name="T90" fmla="*/ 911 w 918"/>
                <a:gd name="T91" fmla="*/ 500 h 619"/>
                <a:gd name="T92" fmla="*/ 907 w 918"/>
                <a:gd name="T93" fmla="*/ 477 h 619"/>
                <a:gd name="T94" fmla="*/ 915 w 918"/>
                <a:gd name="T95" fmla="*/ 472 h 619"/>
                <a:gd name="T96" fmla="*/ 907 w 918"/>
                <a:gd name="T97" fmla="*/ 465 h 619"/>
                <a:gd name="T98" fmla="*/ 917 w 918"/>
                <a:gd name="T99" fmla="*/ 229 h 619"/>
                <a:gd name="T100" fmla="*/ 366 w 918"/>
                <a:gd name="T101" fmla="*/ 14 h 619"/>
                <a:gd name="T102" fmla="*/ 267 w 918"/>
                <a:gd name="T103" fmla="*/ 16 h 619"/>
                <a:gd name="T104" fmla="*/ 189 w 918"/>
                <a:gd name="T105" fmla="*/ 33 h 619"/>
                <a:gd name="T106" fmla="*/ 124 w 918"/>
                <a:gd name="T107" fmla="*/ 67 h 619"/>
                <a:gd name="T108" fmla="*/ 53 w 918"/>
                <a:gd name="T109" fmla="*/ 103 h 619"/>
                <a:gd name="T110" fmla="*/ 23 w 918"/>
                <a:gd name="T111" fmla="*/ 134 h 619"/>
                <a:gd name="T112" fmla="*/ 42 w 918"/>
                <a:gd name="T113" fmla="*/ 149 h 619"/>
                <a:gd name="T114" fmla="*/ 129 w 918"/>
                <a:gd name="T115" fmla="*/ 187 h 619"/>
                <a:gd name="T116" fmla="*/ 101 w 918"/>
                <a:gd name="T117" fmla="*/ 266 h 619"/>
                <a:gd name="T118" fmla="*/ 95 w 918"/>
                <a:gd name="T119" fmla="*/ 172 h 619"/>
                <a:gd name="T120" fmla="*/ 43 w 918"/>
                <a:gd name="T121" fmla="*/ 272 h 619"/>
                <a:gd name="T122" fmla="*/ 53 w 918"/>
                <a:gd name="T123" fmla="*/ 155 h 61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918"/>
                <a:gd name="T187" fmla="*/ 0 h 619"/>
                <a:gd name="T188" fmla="*/ 918 w 918"/>
                <a:gd name="T189" fmla="*/ 619 h 61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918" h="619">
                  <a:moveTo>
                    <a:pt x="42" y="149"/>
                  </a:moveTo>
                  <a:lnTo>
                    <a:pt x="36" y="195"/>
                  </a:lnTo>
                  <a:lnTo>
                    <a:pt x="10" y="210"/>
                  </a:lnTo>
                  <a:lnTo>
                    <a:pt x="10" y="238"/>
                  </a:lnTo>
                  <a:lnTo>
                    <a:pt x="21" y="244"/>
                  </a:lnTo>
                  <a:lnTo>
                    <a:pt x="21" y="208"/>
                  </a:lnTo>
                  <a:lnTo>
                    <a:pt x="35" y="201"/>
                  </a:lnTo>
                  <a:lnTo>
                    <a:pt x="27" y="253"/>
                  </a:lnTo>
                  <a:lnTo>
                    <a:pt x="7" y="241"/>
                  </a:lnTo>
                  <a:lnTo>
                    <a:pt x="7" y="208"/>
                  </a:lnTo>
                  <a:lnTo>
                    <a:pt x="21" y="200"/>
                  </a:lnTo>
                  <a:lnTo>
                    <a:pt x="21" y="184"/>
                  </a:lnTo>
                  <a:lnTo>
                    <a:pt x="17" y="181"/>
                  </a:lnTo>
                  <a:lnTo>
                    <a:pt x="0" y="195"/>
                  </a:lnTo>
                  <a:lnTo>
                    <a:pt x="0" y="255"/>
                  </a:lnTo>
                  <a:lnTo>
                    <a:pt x="3" y="257"/>
                  </a:lnTo>
                  <a:lnTo>
                    <a:pt x="17" y="258"/>
                  </a:lnTo>
                  <a:lnTo>
                    <a:pt x="19" y="253"/>
                  </a:lnTo>
                  <a:lnTo>
                    <a:pt x="26" y="256"/>
                  </a:lnTo>
                  <a:lnTo>
                    <a:pt x="21" y="286"/>
                  </a:lnTo>
                  <a:lnTo>
                    <a:pt x="19" y="300"/>
                  </a:lnTo>
                  <a:lnTo>
                    <a:pt x="19" y="362"/>
                  </a:lnTo>
                  <a:lnTo>
                    <a:pt x="21" y="451"/>
                  </a:lnTo>
                  <a:lnTo>
                    <a:pt x="5" y="476"/>
                  </a:lnTo>
                  <a:lnTo>
                    <a:pt x="6" y="518"/>
                  </a:lnTo>
                  <a:lnTo>
                    <a:pt x="17" y="531"/>
                  </a:lnTo>
                  <a:lnTo>
                    <a:pt x="21" y="541"/>
                  </a:lnTo>
                  <a:lnTo>
                    <a:pt x="24" y="553"/>
                  </a:lnTo>
                  <a:lnTo>
                    <a:pt x="31" y="558"/>
                  </a:lnTo>
                  <a:lnTo>
                    <a:pt x="98" y="572"/>
                  </a:lnTo>
                  <a:lnTo>
                    <a:pt x="101" y="583"/>
                  </a:lnTo>
                  <a:lnTo>
                    <a:pt x="108" y="595"/>
                  </a:lnTo>
                  <a:lnTo>
                    <a:pt x="119" y="603"/>
                  </a:lnTo>
                  <a:lnTo>
                    <a:pt x="131" y="608"/>
                  </a:lnTo>
                  <a:lnTo>
                    <a:pt x="146" y="610"/>
                  </a:lnTo>
                  <a:lnTo>
                    <a:pt x="174" y="608"/>
                  </a:lnTo>
                  <a:lnTo>
                    <a:pt x="187" y="603"/>
                  </a:lnTo>
                  <a:lnTo>
                    <a:pt x="196" y="594"/>
                  </a:lnTo>
                  <a:lnTo>
                    <a:pt x="202" y="581"/>
                  </a:lnTo>
                  <a:lnTo>
                    <a:pt x="359" y="581"/>
                  </a:lnTo>
                  <a:lnTo>
                    <a:pt x="364" y="593"/>
                  </a:lnTo>
                  <a:lnTo>
                    <a:pt x="372" y="604"/>
                  </a:lnTo>
                  <a:lnTo>
                    <a:pt x="379" y="613"/>
                  </a:lnTo>
                  <a:lnTo>
                    <a:pt x="388" y="617"/>
                  </a:lnTo>
                  <a:lnTo>
                    <a:pt x="401" y="618"/>
                  </a:lnTo>
                  <a:lnTo>
                    <a:pt x="452" y="618"/>
                  </a:lnTo>
                  <a:lnTo>
                    <a:pt x="460" y="613"/>
                  </a:lnTo>
                  <a:lnTo>
                    <a:pt x="471" y="603"/>
                  </a:lnTo>
                  <a:lnTo>
                    <a:pt x="478" y="586"/>
                  </a:lnTo>
                  <a:lnTo>
                    <a:pt x="485" y="565"/>
                  </a:lnTo>
                  <a:lnTo>
                    <a:pt x="564" y="570"/>
                  </a:lnTo>
                  <a:lnTo>
                    <a:pt x="566" y="579"/>
                  </a:lnTo>
                  <a:lnTo>
                    <a:pt x="574" y="585"/>
                  </a:lnTo>
                  <a:lnTo>
                    <a:pt x="585" y="588"/>
                  </a:lnTo>
                  <a:lnTo>
                    <a:pt x="607" y="588"/>
                  </a:lnTo>
                  <a:lnTo>
                    <a:pt x="610" y="586"/>
                  </a:lnTo>
                  <a:lnTo>
                    <a:pt x="615" y="588"/>
                  </a:lnTo>
                  <a:lnTo>
                    <a:pt x="642" y="589"/>
                  </a:lnTo>
                  <a:lnTo>
                    <a:pt x="647" y="585"/>
                  </a:lnTo>
                  <a:lnTo>
                    <a:pt x="650" y="580"/>
                  </a:lnTo>
                  <a:lnTo>
                    <a:pt x="692" y="580"/>
                  </a:lnTo>
                  <a:lnTo>
                    <a:pt x="703" y="574"/>
                  </a:lnTo>
                  <a:lnTo>
                    <a:pt x="709" y="566"/>
                  </a:lnTo>
                  <a:lnTo>
                    <a:pt x="712" y="551"/>
                  </a:lnTo>
                  <a:lnTo>
                    <a:pt x="738" y="551"/>
                  </a:lnTo>
                  <a:lnTo>
                    <a:pt x="742" y="548"/>
                  </a:lnTo>
                  <a:lnTo>
                    <a:pt x="744" y="552"/>
                  </a:lnTo>
                  <a:lnTo>
                    <a:pt x="764" y="552"/>
                  </a:lnTo>
                  <a:lnTo>
                    <a:pt x="768" y="550"/>
                  </a:lnTo>
                  <a:lnTo>
                    <a:pt x="771" y="545"/>
                  </a:lnTo>
                  <a:lnTo>
                    <a:pt x="793" y="545"/>
                  </a:lnTo>
                  <a:lnTo>
                    <a:pt x="798" y="542"/>
                  </a:lnTo>
                  <a:lnTo>
                    <a:pt x="801" y="534"/>
                  </a:lnTo>
                  <a:lnTo>
                    <a:pt x="801" y="527"/>
                  </a:lnTo>
                  <a:lnTo>
                    <a:pt x="817" y="527"/>
                  </a:lnTo>
                  <a:lnTo>
                    <a:pt x="819" y="539"/>
                  </a:lnTo>
                  <a:lnTo>
                    <a:pt x="823" y="547"/>
                  </a:lnTo>
                  <a:lnTo>
                    <a:pt x="828" y="552"/>
                  </a:lnTo>
                  <a:lnTo>
                    <a:pt x="846" y="552"/>
                  </a:lnTo>
                  <a:lnTo>
                    <a:pt x="850" y="548"/>
                  </a:lnTo>
                  <a:lnTo>
                    <a:pt x="852" y="552"/>
                  </a:lnTo>
                  <a:lnTo>
                    <a:pt x="873" y="552"/>
                  </a:lnTo>
                  <a:lnTo>
                    <a:pt x="875" y="550"/>
                  </a:lnTo>
                  <a:lnTo>
                    <a:pt x="879" y="547"/>
                  </a:lnTo>
                  <a:lnTo>
                    <a:pt x="900" y="547"/>
                  </a:lnTo>
                  <a:lnTo>
                    <a:pt x="904" y="545"/>
                  </a:lnTo>
                  <a:lnTo>
                    <a:pt x="908" y="538"/>
                  </a:lnTo>
                  <a:lnTo>
                    <a:pt x="911" y="527"/>
                  </a:lnTo>
                  <a:lnTo>
                    <a:pt x="911" y="507"/>
                  </a:lnTo>
                  <a:lnTo>
                    <a:pt x="915" y="507"/>
                  </a:lnTo>
                  <a:lnTo>
                    <a:pt x="915" y="500"/>
                  </a:lnTo>
                  <a:lnTo>
                    <a:pt x="911" y="500"/>
                  </a:lnTo>
                  <a:lnTo>
                    <a:pt x="911" y="484"/>
                  </a:lnTo>
                  <a:lnTo>
                    <a:pt x="907" y="477"/>
                  </a:lnTo>
                  <a:lnTo>
                    <a:pt x="915" y="477"/>
                  </a:lnTo>
                  <a:lnTo>
                    <a:pt x="915" y="472"/>
                  </a:lnTo>
                  <a:lnTo>
                    <a:pt x="907" y="472"/>
                  </a:lnTo>
                  <a:lnTo>
                    <a:pt x="907" y="465"/>
                  </a:lnTo>
                  <a:lnTo>
                    <a:pt x="917" y="461"/>
                  </a:lnTo>
                  <a:lnTo>
                    <a:pt x="917" y="229"/>
                  </a:lnTo>
                  <a:lnTo>
                    <a:pt x="537" y="0"/>
                  </a:lnTo>
                  <a:lnTo>
                    <a:pt x="366" y="14"/>
                  </a:lnTo>
                  <a:lnTo>
                    <a:pt x="316" y="13"/>
                  </a:lnTo>
                  <a:lnTo>
                    <a:pt x="267" y="16"/>
                  </a:lnTo>
                  <a:lnTo>
                    <a:pt x="227" y="23"/>
                  </a:lnTo>
                  <a:lnTo>
                    <a:pt x="189" y="33"/>
                  </a:lnTo>
                  <a:lnTo>
                    <a:pt x="156" y="46"/>
                  </a:lnTo>
                  <a:lnTo>
                    <a:pt x="124" y="67"/>
                  </a:lnTo>
                  <a:lnTo>
                    <a:pt x="94" y="94"/>
                  </a:lnTo>
                  <a:lnTo>
                    <a:pt x="53" y="103"/>
                  </a:lnTo>
                  <a:lnTo>
                    <a:pt x="35" y="119"/>
                  </a:lnTo>
                  <a:lnTo>
                    <a:pt x="23" y="134"/>
                  </a:lnTo>
                  <a:lnTo>
                    <a:pt x="23" y="141"/>
                  </a:lnTo>
                  <a:lnTo>
                    <a:pt x="42" y="149"/>
                  </a:lnTo>
                  <a:lnTo>
                    <a:pt x="53" y="155"/>
                  </a:lnTo>
                  <a:lnTo>
                    <a:pt x="129" y="187"/>
                  </a:lnTo>
                  <a:lnTo>
                    <a:pt x="127" y="263"/>
                  </a:lnTo>
                  <a:lnTo>
                    <a:pt x="101" y="266"/>
                  </a:lnTo>
                  <a:lnTo>
                    <a:pt x="103" y="176"/>
                  </a:lnTo>
                  <a:lnTo>
                    <a:pt x="95" y="172"/>
                  </a:lnTo>
                  <a:lnTo>
                    <a:pt x="94" y="267"/>
                  </a:lnTo>
                  <a:lnTo>
                    <a:pt x="43" y="272"/>
                  </a:lnTo>
                  <a:lnTo>
                    <a:pt x="40" y="267"/>
                  </a:lnTo>
                  <a:lnTo>
                    <a:pt x="53" y="155"/>
                  </a:lnTo>
                  <a:lnTo>
                    <a:pt x="42" y="149"/>
                  </a:lnTo>
                </a:path>
              </a:pathLst>
            </a:custGeom>
            <a:solidFill>
              <a:srgbClr val="3F3F3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35" name="Freeform 25"/>
            <p:cNvSpPr>
              <a:spLocks/>
            </p:cNvSpPr>
            <p:nvPr/>
          </p:nvSpPr>
          <p:spPr bwMode="auto">
            <a:xfrm>
              <a:off x="307" y="2207"/>
              <a:ext cx="327" cy="149"/>
            </a:xfrm>
            <a:custGeom>
              <a:avLst/>
              <a:gdLst>
                <a:gd name="T0" fmla="*/ 193 w 327"/>
                <a:gd name="T1" fmla="*/ 121 h 149"/>
                <a:gd name="T2" fmla="*/ 153 w 327"/>
                <a:gd name="T3" fmla="*/ 122 h 149"/>
                <a:gd name="T4" fmla="*/ 145 w 327"/>
                <a:gd name="T5" fmla="*/ 106 h 149"/>
                <a:gd name="T6" fmla="*/ 145 w 327"/>
                <a:gd name="T7" fmla="*/ 104 h 149"/>
                <a:gd name="T8" fmla="*/ 63 w 327"/>
                <a:gd name="T9" fmla="*/ 111 h 149"/>
                <a:gd name="T10" fmla="*/ 106 w 327"/>
                <a:gd name="T11" fmla="*/ 110 h 149"/>
                <a:gd name="T12" fmla="*/ 135 w 327"/>
                <a:gd name="T13" fmla="*/ 121 h 149"/>
                <a:gd name="T14" fmla="*/ 10 w 327"/>
                <a:gd name="T15" fmla="*/ 122 h 149"/>
                <a:gd name="T16" fmla="*/ 48 w 327"/>
                <a:gd name="T17" fmla="*/ 117 h 149"/>
                <a:gd name="T18" fmla="*/ 13 w 327"/>
                <a:gd name="T19" fmla="*/ 119 h 149"/>
                <a:gd name="T20" fmla="*/ 0 w 327"/>
                <a:gd name="T21" fmla="*/ 37 h 149"/>
                <a:gd name="T22" fmla="*/ 79 w 327"/>
                <a:gd name="T23" fmla="*/ 24 h 149"/>
                <a:gd name="T24" fmla="*/ 185 w 327"/>
                <a:gd name="T25" fmla="*/ 16 h 149"/>
                <a:gd name="T26" fmla="*/ 204 w 327"/>
                <a:gd name="T27" fmla="*/ 7 h 149"/>
                <a:gd name="T28" fmla="*/ 209 w 327"/>
                <a:gd name="T29" fmla="*/ 48 h 149"/>
                <a:gd name="T30" fmla="*/ 207 w 327"/>
                <a:gd name="T31" fmla="*/ 106 h 149"/>
                <a:gd name="T32" fmla="*/ 204 w 327"/>
                <a:gd name="T33" fmla="*/ 115 h 149"/>
                <a:gd name="T34" fmla="*/ 193 w 327"/>
                <a:gd name="T35" fmla="*/ 121 h 149"/>
                <a:gd name="T36" fmla="*/ 233 w 327"/>
                <a:gd name="T37" fmla="*/ 115 h 149"/>
                <a:gd name="T38" fmla="*/ 231 w 327"/>
                <a:gd name="T39" fmla="*/ 37 h 149"/>
                <a:gd name="T40" fmla="*/ 231 w 327"/>
                <a:gd name="T41" fmla="*/ 12 h 149"/>
                <a:gd name="T42" fmla="*/ 279 w 327"/>
                <a:gd name="T43" fmla="*/ 27 h 149"/>
                <a:gd name="T44" fmla="*/ 268 w 327"/>
                <a:gd name="T45" fmla="*/ 31 h 149"/>
                <a:gd name="T46" fmla="*/ 231 w 327"/>
                <a:gd name="T47" fmla="*/ 26 h 149"/>
                <a:gd name="T48" fmla="*/ 268 w 327"/>
                <a:gd name="T49" fmla="*/ 51 h 149"/>
                <a:gd name="T50" fmla="*/ 232 w 327"/>
                <a:gd name="T51" fmla="*/ 104 h 149"/>
                <a:gd name="T52" fmla="*/ 269 w 327"/>
                <a:gd name="T53" fmla="*/ 93 h 149"/>
                <a:gd name="T54" fmla="*/ 272 w 327"/>
                <a:gd name="T55" fmla="*/ 106 h 149"/>
                <a:gd name="T56" fmla="*/ 303 w 327"/>
                <a:gd name="T57" fmla="*/ 106 h 149"/>
                <a:gd name="T58" fmla="*/ 304 w 327"/>
                <a:gd name="T59" fmla="*/ 35 h 149"/>
                <a:gd name="T60" fmla="*/ 323 w 327"/>
                <a:gd name="T61" fmla="*/ 48 h 149"/>
                <a:gd name="T62" fmla="*/ 324 w 327"/>
                <a:gd name="T63" fmla="*/ 148 h 149"/>
                <a:gd name="T64" fmla="*/ 304 w 327"/>
                <a:gd name="T65" fmla="*/ 139 h 149"/>
                <a:gd name="T66" fmla="*/ 280 w 327"/>
                <a:gd name="T67" fmla="*/ 106 h 149"/>
                <a:gd name="T68" fmla="*/ 279 w 327"/>
                <a:gd name="T69" fmla="*/ 136 h 149"/>
                <a:gd name="T70" fmla="*/ 233 w 327"/>
                <a:gd name="T71" fmla="*/ 121 h 14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7"/>
                <a:gd name="T109" fmla="*/ 0 h 149"/>
                <a:gd name="T110" fmla="*/ 327 w 327"/>
                <a:gd name="T111" fmla="*/ 149 h 14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7" h="149">
                  <a:moveTo>
                    <a:pt x="233" y="121"/>
                  </a:moveTo>
                  <a:lnTo>
                    <a:pt x="193" y="121"/>
                  </a:lnTo>
                  <a:lnTo>
                    <a:pt x="156" y="121"/>
                  </a:lnTo>
                  <a:lnTo>
                    <a:pt x="153" y="122"/>
                  </a:lnTo>
                  <a:lnTo>
                    <a:pt x="114" y="109"/>
                  </a:lnTo>
                  <a:lnTo>
                    <a:pt x="145" y="106"/>
                  </a:lnTo>
                  <a:lnTo>
                    <a:pt x="146" y="104"/>
                  </a:lnTo>
                  <a:lnTo>
                    <a:pt x="145" y="104"/>
                  </a:lnTo>
                  <a:lnTo>
                    <a:pt x="64" y="108"/>
                  </a:lnTo>
                  <a:lnTo>
                    <a:pt x="63" y="111"/>
                  </a:lnTo>
                  <a:lnTo>
                    <a:pt x="64" y="113"/>
                  </a:lnTo>
                  <a:lnTo>
                    <a:pt x="106" y="110"/>
                  </a:lnTo>
                  <a:lnTo>
                    <a:pt x="106" y="111"/>
                  </a:lnTo>
                  <a:lnTo>
                    <a:pt x="135" y="121"/>
                  </a:lnTo>
                  <a:lnTo>
                    <a:pt x="31" y="126"/>
                  </a:lnTo>
                  <a:lnTo>
                    <a:pt x="10" y="122"/>
                  </a:lnTo>
                  <a:lnTo>
                    <a:pt x="46" y="120"/>
                  </a:lnTo>
                  <a:lnTo>
                    <a:pt x="48" y="117"/>
                  </a:lnTo>
                  <a:lnTo>
                    <a:pt x="46" y="116"/>
                  </a:lnTo>
                  <a:lnTo>
                    <a:pt x="13" y="119"/>
                  </a:lnTo>
                  <a:lnTo>
                    <a:pt x="8" y="62"/>
                  </a:lnTo>
                  <a:lnTo>
                    <a:pt x="0" y="37"/>
                  </a:lnTo>
                  <a:lnTo>
                    <a:pt x="6" y="34"/>
                  </a:lnTo>
                  <a:lnTo>
                    <a:pt x="79" y="24"/>
                  </a:lnTo>
                  <a:lnTo>
                    <a:pt x="169" y="17"/>
                  </a:lnTo>
                  <a:lnTo>
                    <a:pt x="185" y="16"/>
                  </a:lnTo>
                  <a:lnTo>
                    <a:pt x="196" y="12"/>
                  </a:lnTo>
                  <a:lnTo>
                    <a:pt x="204" y="7"/>
                  </a:lnTo>
                  <a:lnTo>
                    <a:pt x="207" y="0"/>
                  </a:lnTo>
                  <a:lnTo>
                    <a:pt x="209" y="48"/>
                  </a:lnTo>
                  <a:lnTo>
                    <a:pt x="209" y="77"/>
                  </a:lnTo>
                  <a:lnTo>
                    <a:pt x="207" y="106"/>
                  </a:lnTo>
                  <a:lnTo>
                    <a:pt x="205" y="113"/>
                  </a:lnTo>
                  <a:lnTo>
                    <a:pt x="204" y="115"/>
                  </a:lnTo>
                  <a:lnTo>
                    <a:pt x="200" y="119"/>
                  </a:lnTo>
                  <a:lnTo>
                    <a:pt x="193" y="121"/>
                  </a:lnTo>
                  <a:lnTo>
                    <a:pt x="233" y="121"/>
                  </a:lnTo>
                  <a:lnTo>
                    <a:pt x="233" y="115"/>
                  </a:lnTo>
                  <a:lnTo>
                    <a:pt x="232" y="104"/>
                  </a:lnTo>
                  <a:lnTo>
                    <a:pt x="231" y="37"/>
                  </a:lnTo>
                  <a:lnTo>
                    <a:pt x="231" y="26"/>
                  </a:lnTo>
                  <a:lnTo>
                    <a:pt x="231" y="12"/>
                  </a:lnTo>
                  <a:lnTo>
                    <a:pt x="233" y="7"/>
                  </a:lnTo>
                  <a:lnTo>
                    <a:pt x="279" y="27"/>
                  </a:lnTo>
                  <a:lnTo>
                    <a:pt x="270" y="28"/>
                  </a:lnTo>
                  <a:lnTo>
                    <a:pt x="268" y="31"/>
                  </a:lnTo>
                  <a:lnTo>
                    <a:pt x="268" y="43"/>
                  </a:lnTo>
                  <a:lnTo>
                    <a:pt x="231" y="26"/>
                  </a:lnTo>
                  <a:lnTo>
                    <a:pt x="231" y="37"/>
                  </a:lnTo>
                  <a:lnTo>
                    <a:pt x="268" y="51"/>
                  </a:lnTo>
                  <a:lnTo>
                    <a:pt x="269" y="83"/>
                  </a:lnTo>
                  <a:lnTo>
                    <a:pt x="232" y="104"/>
                  </a:lnTo>
                  <a:lnTo>
                    <a:pt x="233" y="115"/>
                  </a:lnTo>
                  <a:lnTo>
                    <a:pt x="269" y="93"/>
                  </a:lnTo>
                  <a:lnTo>
                    <a:pt x="270" y="103"/>
                  </a:lnTo>
                  <a:lnTo>
                    <a:pt x="272" y="106"/>
                  </a:lnTo>
                  <a:lnTo>
                    <a:pt x="280" y="106"/>
                  </a:lnTo>
                  <a:lnTo>
                    <a:pt x="303" y="106"/>
                  </a:lnTo>
                  <a:lnTo>
                    <a:pt x="305" y="100"/>
                  </a:lnTo>
                  <a:lnTo>
                    <a:pt x="304" y="35"/>
                  </a:lnTo>
                  <a:lnTo>
                    <a:pt x="320" y="44"/>
                  </a:lnTo>
                  <a:lnTo>
                    <a:pt x="323" y="48"/>
                  </a:lnTo>
                  <a:lnTo>
                    <a:pt x="326" y="146"/>
                  </a:lnTo>
                  <a:lnTo>
                    <a:pt x="324" y="148"/>
                  </a:lnTo>
                  <a:lnTo>
                    <a:pt x="304" y="142"/>
                  </a:lnTo>
                  <a:lnTo>
                    <a:pt x="304" y="139"/>
                  </a:lnTo>
                  <a:lnTo>
                    <a:pt x="303" y="106"/>
                  </a:lnTo>
                  <a:lnTo>
                    <a:pt x="280" y="106"/>
                  </a:lnTo>
                  <a:lnTo>
                    <a:pt x="280" y="133"/>
                  </a:lnTo>
                  <a:lnTo>
                    <a:pt x="279" y="136"/>
                  </a:lnTo>
                  <a:lnTo>
                    <a:pt x="237" y="124"/>
                  </a:lnTo>
                  <a:lnTo>
                    <a:pt x="233" y="121"/>
                  </a:lnTo>
                </a:path>
              </a:pathLst>
            </a:custGeom>
            <a:solidFill>
              <a:srgbClr val="7F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36" name="Freeform 26"/>
            <p:cNvSpPr>
              <a:spLocks/>
            </p:cNvSpPr>
            <p:nvPr/>
          </p:nvSpPr>
          <p:spPr bwMode="auto">
            <a:xfrm>
              <a:off x="545" y="2085"/>
              <a:ext cx="162" cy="308"/>
            </a:xfrm>
            <a:custGeom>
              <a:avLst/>
              <a:gdLst>
                <a:gd name="T0" fmla="*/ 161 w 162"/>
                <a:gd name="T1" fmla="*/ 1 h 308"/>
                <a:gd name="T2" fmla="*/ 161 w 162"/>
                <a:gd name="T3" fmla="*/ 302 h 308"/>
                <a:gd name="T4" fmla="*/ 110 w 162"/>
                <a:gd name="T5" fmla="*/ 307 h 308"/>
                <a:gd name="T6" fmla="*/ 105 w 162"/>
                <a:gd name="T7" fmla="*/ 162 h 308"/>
                <a:gd name="T8" fmla="*/ 103 w 162"/>
                <a:gd name="T9" fmla="*/ 153 h 308"/>
                <a:gd name="T10" fmla="*/ 100 w 162"/>
                <a:gd name="T11" fmla="*/ 143 h 308"/>
                <a:gd name="T12" fmla="*/ 91 w 162"/>
                <a:gd name="T13" fmla="*/ 132 h 308"/>
                <a:gd name="T14" fmla="*/ 79 w 162"/>
                <a:gd name="T15" fmla="*/ 124 h 308"/>
                <a:gd name="T16" fmla="*/ 21 w 162"/>
                <a:gd name="T17" fmla="*/ 97 h 308"/>
                <a:gd name="T18" fmla="*/ 28 w 162"/>
                <a:gd name="T19" fmla="*/ 77 h 308"/>
                <a:gd name="T20" fmla="*/ 30 w 162"/>
                <a:gd name="T21" fmla="*/ 65 h 308"/>
                <a:gd name="T22" fmla="*/ 31 w 162"/>
                <a:gd name="T23" fmla="*/ 52 h 308"/>
                <a:gd name="T24" fmla="*/ 30 w 162"/>
                <a:gd name="T25" fmla="*/ 39 h 308"/>
                <a:gd name="T26" fmla="*/ 28 w 162"/>
                <a:gd name="T27" fmla="*/ 31 h 308"/>
                <a:gd name="T28" fmla="*/ 25 w 162"/>
                <a:gd name="T29" fmla="*/ 26 h 308"/>
                <a:gd name="T30" fmla="*/ 19 w 162"/>
                <a:gd name="T31" fmla="*/ 20 h 308"/>
                <a:gd name="T32" fmla="*/ 11 w 162"/>
                <a:gd name="T33" fmla="*/ 16 h 308"/>
                <a:gd name="T34" fmla="*/ 0 w 162"/>
                <a:gd name="T35" fmla="*/ 11 h 308"/>
                <a:gd name="T36" fmla="*/ 157 w 162"/>
                <a:gd name="T37" fmla="*/ 0 h 308"/>
                <a:gd name="T38" fmla="*/ 161 w 162"/>
                <a:gd name="T39" fmla="*/ 1 h 3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2"/>
                <a:gd name="T61" fmla="*/ 0 h 308"/>
                <a:gd name="T62" fmla="*/ 162 w 162"/>
                <a:gd name="T63" fmla="*/ 308 h 3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2" h="308">
                  <a:moveTo>
                    <a:pt x="161" y="1"/>
                  </a:moveTo>
                  <a:lnTo>
                    <a:pt x="161" y="302"/>
                  </a:lnTo>
                  <a:lnTo>
                    <a:pt x="110" y="307"/>
                  </a:lnTo>
                  <a:lnTo>
                    <a:pt x="105" y="162"/>
                  </a:lnTo>
                  <a:lnTo>
                    <a:pt x="103" y="153"/>
                  </a:lnTo>
                  <a:lnTo>
                    <a:pt x="100" y="143"/>
                  </a:lnTo>
                  <a:lnTo>
                    <a:pt x="91" y="132"/>
                  </a:lnTo>
                  <a:lnTo>
                    <a:pt x="79" y="124"/>
                  </a:lnTo>
                  <a:lnTo>
                    <a:pt x="21" y="97"/>
                  </a:lnTo>
                  <a:lnTo>
                    <a:pt x="28" y="77"/>
                  </a:lnTo>
                  <a:lnTo>
                    <a:pt x="30" y="65"/>
                  </a:lnTo>
                  <a:lnTo>
                    <a:pt x="31" y="52"/>
                  </a:lnTo>
                  <a:lnTo>
                    <a:pt x="30" y="39"/>
                  </a:lnTo>
                  <a:lnTo>
                    <a:pt x="28" y="31"/>
                  </a:lnTo>
                  <a:lnTo>
                    <a:pt x="25" y="26"/>
                  </a:lnTo>
                  <a:lnTo>
                    <a:pt x="19" y="20"/>
                  </a:lnTo>
                  <a:lnTo>
                    <a:pt x="11" y="16"/>
                  </a:lnTo>
                  <a:lnTo>
                    <a:pt x="0" y="11"/>
                  </a:lnTo>
                  <a:lnTo>
                    <a:pt x="157" y="0"/>
                  </a:lnTo>
                  <a:lnTo>
                    <a:pt x="161" y="1"/>
                  </a:lnTo>
                </a:path>
              </a:pathLst>
            </a:custGeom>
            <a:solidFill>
              <a:srgbClr val="80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37" name="Freeform 27"/>
            <p:cNvSpPr>
              <a:spLocks/>
            </p:cNvSpPr>
            <p:nvPr/>
          </p:nvSpPr>
          <p:spPr bwMode="auto">
            <a:xfrm>
              <a:off x="716" y="2088"/>
              <a:ext cx="367" cy="401"/>
            </a:xfrm>
            <a:custGeom>
              <a:avLst/>
              <a:gdLst>
                <a:gd name="T0" fmla="*/ 366 w 367"/>
                <a:gd name="T1" fmla="*/ 400 h 401"/>
                <a:gd name="T2" fmla="*/ 366 w 367"/>
                <a:gd name="T3" fmla="*/ 219 h 401"/>
                <a:gd name="T4" fmla="*/ 0 w 367"/>
                <a:gd name="T5" fmla="*/ 0 h 401"/>
                <a:gd name="T6" fmla="*/ 0 w 367"/>
                <a:gd name="T7" fmla="*/ 300 h 401"/>
                <a:gd name="T8" fmla="*/ 366 w 367"/>
                <a:gd name="T9" fmla="*/ 400 h 401"/>
                <a:gd name="T10" fmla="*/ 0 60000 65536"/>
                <a:gd name="T11" fmla="*/ 0 60000 65536"/>
                <a:gd name="T12" fmla="*/ 0 60000 65536"/>
                <a:gd name="T13" fmla="*/ 0 60000 65536"/>
                <a:gd name="T14" fmla="*/ 0 60000 65536"/>
                <a:gd name="T15" fmla="*/ 0 w 367"/>
                <a:gd name="T16" fmla="*/ 0 h 401"/>
                <a:gd name="T17" fmla="*/ 367 w 367"/>
                <a:gd name="T18" fmla="*/ 401 h 401"/>
              </a:gdLst>
              <a:ahLst/>
              <a:cxnLst>
                <a:cxn ang="T10">
                  <a:pos x="T0" y="T1"/>
                </a:cxn>
                <a:cxn ang="T11">
                  <a:pos x="T2" y="T3"/>
                </a:cxn>
                <a:cxn ang="T12">
                  <a:pos x="T4" y="T5"/>
                </a:cxn>
                <a:cxn ang="T13">
                  <a:pos x="T6" y="T7"/>
                </a:cxn>
                <a:cxn ang="T14">
                  <a:pos x="T8" y="T9"/>
                </a:cxn>
              </a:cxnLst>
              <a:rect l="T15" t="T16" r="T17" b="T18"/>
              <a:pathLst>
                <a:path w="367" h="401">
                  <a:moveTo>
                    <a:pt x="366" y="400"/>
                  </a:moveTo>
                  <a:lnTo>
                    <a:pt x="366" y="219"/>
                  </a:lnTo>
                  <a:lnTo>
                    <a:pt x="0" y="0"/>
                  </a:lnTo>
                  <a:lnTo>
                    <a:pt x="0" y="300"/>
                  </a:lnTo>
                  <a:lnTo>
                    <a:pt x="366" y="400"/>
                  </a:lnTo>
                </a:path>
              </a:pathLst>
            </a:custGeom>
            <a:solidFill>
              <a:srgbClr val="676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38" name="Freeform 28"/>
            <p:cNvSpPr>
              <a:spLocks/>
            </p:cNvSpPr>
            <p:nvPr/>
          </p:nvSpPr>
          <p:spPr bwMode="auto">
            <a:xfrm>
              <a:off x="569" y="2459"/>
              <a:ext cx="100" cy="120"/>
            </a:xfrm>
            <a:custGeom>
              <a:avLst/>
              <a:gdLst>
                <a:gd name="T0" fmla="*/ 75 w 100"/>
                <a:gd name="T1" fmla="*/ 11 h 120"/>
                <a:gd name="T2" fmla="*/ 81 w 100"/>
                <a:gd name="T3" fmla="*/ 17 h 120"/>
                <a:gd name="T4" fmla="*/ 85 w 100"/>
                <a:gd name="T5" fmla="*/ 22 h 120"/>
                <a:gd name="T6" fmla="*/ 88 w 100"/>
                <a:gd name="T7" fmla="*/ 29 h 120"/>
                <a:gd name="T8" fmla="*/ 91 w 100"/>
                <a:gd name="T9" fmla="*/ 37 h 120"/>
                <a:gd name="T10" fmla="*/ 95 w 100"/>
                <a:gd name="T11" fmla="*/ 43 h 120"/>
                <a:gd name="T12" fmla="*/ 95 w 100"/>
                <a:gd name="T13" fmla="*/ 49 h 120"/>
                <a:gd name="T14" fmla="*/ 99 w 100"/>
                <a:gd name="T15" fmla="*/ 60 h 120"/>
                <a:gd name="T16" fmla="*/ 99 w 100"/>
                <a:gd name="T17" fmla="*/ 18 h 120"/>
                <a:gd name="T18" fmla="*/ 95 w 100"/>
                <a:gd name="T19" fmla="*/ 13 h 120"/>
                <a:gd name="T20" fmla="*/ 91 w 100"/>
                <a:gd name="T21" fmla="*/ 10 h 120"/>
                <a:gd name="T22" fmla="*/ 78 w 100"/>
                <a:gd name="T23" fmla="*/ 6 h 120"/>
                <a:gd name="T24" fmla="*/ 41 w 100"/>
                <a:gd name="T25" fmla="*/ 0 h 120"/>
                <a:gd name="T26" fmla="*/ 36 w 100"/>
                <a:gd name="T27" fmla="*/ 1 h 120"/>
                <a:gd name="T28" fmla="*/ 32 w 100"/>
                <a:gd name="T29" fmla="*/ 5 h 120"/>
                <a:gd name="T30" fmla="*/ 25 w 100"/>
                <a:gd name="T31" fmla="*/ 13 h 120"/>
                <a:gd name="T32" fmla="*/ 18 w 100"/>
                <a:gd name="T33" fmla="*/ 26 h 120"/>
                <a:gd name="T34" fmla="*/ 7 w 100"/>
                <a:gd name="T35" fmla="*/ 54 h 120"/>
                <a:gd name="T36" fmla="*/ 2 w 100"/>
                <a:gd name="T37" fmla="*/ 78 h 120"/>
                <a:gd name="T38" fmla="*/ 0 w 100"/>
                <a:gd name="T39" fmla="*/ 99 h 120"/>
                <a:gd name="T40" fmla="*/ 1 w 100"/>
                <a:gd name="T41" fmla="*/ 119 h 120"/>
                <a:gd name="T42" fmla="*/ 8 w 100"/>
                <a:gd name="T43" fmla="*/ 119 h 120"/>
                <a:gd name="T44" fmla="*/ 12 w 100"/>
                <a:gd name="T45" fmla="*/ 119 h 120"/>
                <a:gd name="T46" fmla="*/ 15 w 100"/>
                <a:gd name="T47" fmla="*/ 117 h 120"/>
                <a:gd name="T48" fmla="*/ 20 w 100"/>
                <a:gd name="T49" fmla="*/ 112 h 120"/>
                <a:gd name="T50" fmla="*/ 22 w 100"/>
                <a:gd name="T51" fmla="*/ 75 h 120"/>
                <a:gd name="T52" fmla="*/ 26 w 100"/>
                <a:gd name="T53" fmla="*/ 53 h 120"/>
                <a:gd name="T54" fmla="*/ 32 w 100"/>
                <a:gd name="T55" fmla="*/ 37 h 120"/>
                <a:gd name="T56" fmla="*/ 39 w 100"/>
                <a:gd name="T57" fmla="*/ 24 h 120"/>
                <a:gd name="T58" fmla="*/ 46 w 100"/>
                <a:gd name="T59" fmla="*/ 14 h 120"/>
                <a:gd name="T60" fmla="*/ 57 w 100"/>
                <a:gd name="T61" fmla="*/ 7 h 120"/>
                <a:gd name="T62" fmla="*/ 75 w 100"/>
                <a:gd name="T63" fmla="*/ 11 h 1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
                <a:gd name="T97" fmla="*/ 0 h 120"/>
                <a:gd name="T98" fmla="*/ 100 w 100"/>
                <a:gd name="T99" fmla="*/ 120 h 1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 h="120">
                  <a:moveTo>
                    <a:pt x="75" y="11"/>
                  </a:moveTo>
                  <a:lnTo>
                    <a:pt x="81" y="17"/>
                  </a:lnTo>
                  <a:lnTo>
                    <a:pt x="85" y="22"/>
                  </a:lnTo>
                  <a:lnTo>
                    <a:pt x="88" y="29"/>
                  </a:lnTo>
                  <a:lnTo>
                    <a:pt x="91" y="37"/>
                  </a:lnTo>
                  <a:lnTo>
                    <a:pt x="95" y="43"/>
                  </a:lnTo>
                  <a:lnTo>
                    <a:pt x="95" y="49"/>
                  </a:lnTo>
                  <a:lnTo>
                    <a:pt x="99" y="60"/>
                  </a:lnTo>
                  <a:lnTo>
                    <a:pt x="99" y="18"/>
                  </a:lnTo>
                  <a:lnTo>
                    <a:pt x="95" y="13"/>
                  </a:lnTo>
                  <a:lnTo>
                    <a:pt x="91" y="10"/>
                  </a:lnTo>
                  <a:lnTo>
                    <a:pt x="78" y="6"/>
                  </a:lnTo>
                  <a:lnTo>
                    <a:pt x="41" y="0"/>
                  </a:lnTo>
                  <a:lnTo>
                    <a:pt x="36" y="1"/>
                  </a:lnTo>
                  <a:lnTo>
                    <a:pt x="32" y="5"/>
                  </a:lnTo>
                  <a:lnTo>
                    <a:pt x="25" y="13"/>
                  </a:lnTo>
                  <a:lnTo>
                    <a:pt x="18" y="26"/>
                  </a:lnTo>
                  <a:lnTo>
                    <a:pt x="7" y="54"/>
                  </a:lnTo>
                  <a:lnTo>
                    <a:pt x="2" y="78"/>
                  </a:lnTo>
                  <a:lnTo>
                    <a:pt x="0" y="99"/>
                  </a:lnTo>
                  <a:lnTo>
                    <a:pt x="1" y="119"/>
                  </a:lnTo>
                  <a:lnTo>
                    <a:pt x="8" y="119"/>
                  </a:lnTo>
                  <a:lnTo>
                    <a:pt x="12" y="119"/>
                  </a:lnTo>
                  <a:lnTo>
                    <a:pt x="15" y="117"/>
                  </a:lnTo>
                  <a:lnTo>
                    <a:pt x="20" y="112"/>
                  </a:lnTo>
                  <a:lnTo>
                    <a:pt x="22" y="75"/>
                  </a:lnTo>
                  <a:lnTo>
                    <a:pt x="26" y="53"/>
                  </a:lnTo>
                  <a:lnTo>
                    <a:pt x="32" y="37"/>
                  </a:lnTo>
                  <a:lnTo>
                    <a:pt x="39" y="24"/>
                  </a:lnTo>
                  <a:lnTo>
                    <a:pt x="46" y="14"/>
                  </a:lnTo>
                  <a:lnTo>
                    <a:pt x="57" y="7"/>
                  </a:lnTo>
                  <a:lnTo>
                    <a:pt x="75" y="11"/>
                  </a:lnTo>
                </a:path>
              </a:pathLst>
            </a:custGeom>
            <a:solidFill>
              <a:srgbClr val="80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39" name="Freeform 29"/>
            <p:cNvSpPr>
              <a:spLocks/>
            </p:cNvSpPr>
            <p:nvPr/>
          </p:nvSpPr>
          <p:spPr bwMode="auto">
            <a:xfrm>
              <a:off x="662" y="2412"/>
              <a:ext cx="423" cy="117"/>
            </a:xfrm>
            <a:custGeom>
              <a:avLst/>
              <a:gdLst>
                <a:gd name="T0" fmla="*/ 419 w 423"/>
                <a:gd name="T1" fmla="*/ 86 h 117"/>
                <a:gd name="T2" fmla="*/ 422 w 423"/>
                <a:gd name="T3" fmla="*/ 116 h 117"/>
                <a:gd name="T4" fmla="*/ 417 w 423"/>
                <a:gd name="T5" fmla="*/ 115 h 117"/>
                <a:gd name="T6" fmla="*/ 328 w 423"/>
                <a:gd name="T7" fmla="*/ 86 h 117"/>
                <a:gd name="T8" fmla="*/ 417 w 423"/>
                <a:gd name="T9" fmla="*/ 105 h 117"/>
                <a:gd name="T10" fmla="*/ 328 w 423"/>
                <a:gd name="T11" fmla="*/ 74 h 117"/>
                <a:gd name="T12" fmla="*/ 417 w 423"/>
                <a:gd name="T13" fmla="*/ 85 h 117"/>
                <a:gd name="T14" fmla="*/ 328 w 423"/>
                <a:gd name="T15" fmla="*/ 98 h 117"/>
                <a:gd name="T16" fmla="*/ 321 w 423"/>
                <a:gd name="T17" fmla="*/ 60 h 117"/>
                <a:gd name="T18" fmla="*/ 319 w 423"/>
                <a:gd name="T19" fmla="*/ 97 h 117"/>
                <a:gd name="T20" fmla="*/ 207 w 423"/>
                <a:gd name="T21" fmla="*/ 74 h 117"/>
                <a:gd name="T22" fmla="*/ 201 w 423"/>
                <a:gd name="T23" fmla="*/ 31 h 117"/>
                <a:gd name="T24" fmla="*/ 198 w 423"/>
                <a:gd name="T25" fmla="*/ 74 h 117"/>
                <a:gd name="T26" fmla="*/ 62 w 423"/>
                <a:gd name="T27" fmla="*/ 48 h 117"/>
                <a:gd name="T28" fmla="*/ 55 w 423"/>
                <a:gd name="T29" fmla="*/ 0 h 117"/>
                <a:gd name="T30" fmla="*/ 51 w 423"/>
                <a:gd name="T31" fmla="*/ 48 h 117"/>
                <a:gd name="T32" fmla="*/ 41 w 423"/>
                <a:gd name="T33" fmla="*/ 48 h 117"/>
                <a:gd name="T34" fmla="*/ 41 w 423"/>
                <a:gd name="T35" fmla="*/ 31 h 117"/>
                <a:gd name="T36" fmla="*/ 0 w 423"/>
                <a:gd name="T37" fmla="*/ 19 h 117"/>
                <a:gd name="T38" fmla="*/ 41 w 423"/>
                <a:gd name="T39" fmla="*/ 15 h 117"/>
                <a:gd name="T40" fmla="*/ 0 w 423"/>
                <a:gd name="T41" fmla="*/ 2 h 117"/>
                <a:gd name="T42" fmla="*/ 41 w 423"/>
                <a:gd name="T43" fmla="*/ 15 h 117"/>
                <a:gd name="T44" fmla="*/ 41 w 423"/>
                <a:gd name="T45" fmla="*/ 31 h 117"/>
                <a:gd name="T46" fmla="*/ 0 w 423"/>
                <a:gd name="T47" fmla="*/ 37 h 117"/>
                <a:gd name="T48" fmla="*/ 41 w 423"/>
                <a:gd name="T49" fmla="*/ 48 h 117"/>
                <a:gd name="T50" fmla="*/ 44 w 423"/>
                <a:gd name="T51" fmla="*/ 0 h 117"/>
                <a:gd name="T52" fmla="*/ 51 w 423"/>
                <a:gd name="T53" fmla="*/ 48 h 117"/>
                <a:gd name="T54" fmla="*/ 62 w 423"/>
                <a:gd name="T55" fmla="*/ 48 h 117"/>
                <a:gd name="T56" fmla="*/ 66 w 423"/>
                <a:gd name="T57" fmla="*/ 1 h 117"/>
                <a:gd name="T58" fmla="*/ 198 w 423"/>
                <a:gd name="T59" fmla="*/ 45 h 117"/>
                <a:gd name="T60" fmla="*/ 66 w 423"/>
                <a:gd name="T61" fmla="*/ 17 h 117"/>
                <a:gd name="T62" fmla="*/ 198 w 423"/>
                <a:gd name="T63" fmla="*/ 59 h 117"/>
                <a:gd name="T64" fmla="*/ 66 w 423"/>
                <a:gd name="T65" fmla="*/ 34 h 117"/>
                <a:gd name="T66" fmla="*/ 198 w 423"/>
                <a:gd name="T67" fmla="*/ 74 h 117"/>
                <a:gd name="T68" fmla="*/ 207 w 423"/>
                <a:gd name="T69" fmla="*/ 74 h 117"/>
                <a:gd name="T70" fmla="*/ 209 w 423"/>
                <a:gd name="T71" fmla="*/ 34 h 117"/>
                <a:gd name="T72" fmla="*/ 319 w 423"/>
                <a:gd name="T73" fmla="*/ 71 h 117"/>
                <a:gd name="T74" fmla="*/ 209 w 423"/>
                <a:gd name="T75" fmla="*/ 48 h 117"/>
                <a:gd name="T76" fmla="*/ 319 w 423"/>
                <a:gd name="T77" fmla="*/ 83 h 117"/>
                <a:gd name="T78" fmla="*/ 209 w 423"/>
                <a:gd name="T79" fmla="*/ 63 h 117"/>
                <a:gd name="T80" fmla="*/ 319 w 423"/>
                <a:gd name="T81" fmla="*/ 97 h 117"/>
                <a:gd name="T82" fmla="*/ 328 w 423"/>
                <a:gd name="T83" fmla="*/ 98 h 117"/>
                <a:gd name="T84" fmla="*/ 419 w 423"/>
                <a:gd name="T85" fmla="*/ 116 h 1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23"/>
                <a:gd name="T130" fmla="*/ 0 h 117"/>
                <a:gd name="T131" fmla="*/ 423 w 423"/>
                <a:gd name="T132" fmla="*/ 117 h 1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23" h="117">
                  <a:moveTo>
                    <a:pt x="419" y="116"/>
                  </a:moveTo>
                  <a:lnTo>
                    <a:pt x="419" y="86"/>
                  </a:lnTo>
                  <a:lnTo>
                    <a:pt x="422" y="86"/>
                  </a:lnTo>
                  <a:lnTo>
                    <a:pt x="422" y="116"/>
                  </a:lnTo>
                  <a:lnTo>
                    <a:pt x="419" y="116"/>
                  </a:lnTo>
                  <a:lnTo>
                    <a:pt x="417" y="115"/>
                  </a:lnTo>
                  <a:lnTo>
                    <a:pt x="417" y="106"/>
                  </a:lnTo>
                  <a:lnTo>
                    <a:pt x="328" y="86"/>
                  </a:lnTo>
                  <a:lnTo>
                    <a:pt x="328" y="85"/>
                  </a:lnTo>
                  <a:lnTo>
                    <a:pt x="417" y="105"/>
                  </a:lnTo>
                  <a:lnTo>
                    <a:pt x="417" y="97"/>
                  </a:lnTo>
                  <a:lnTo>
                    <a:pt x="328" y="74"/>
                  </a:lnTo>
                  <a:lnTo>
                    <a:pt x="417" y="94"/>
                  </a:lnTo>
                  <a:lnTo>
                    <a:pt x="417" y="85"/>
                  </a:lnTo>
                  <a:lnTo>
                    <a:pt x="328" y="63"/>
                  </a:lnTo>
                  <a:lnTo>
                    <a:pt x="328" y="98"/>
                  </a:lnTo>
                  <a:lnTo>
                    <a:pt x="328" y="62"/>
                  </a:lnTo>
                  <a:lnTo>
                    <a:pt x="321" y="60"/>
                  </a:lnTo>
                  <a:lnTo>
                    <a:pt x="321" y="97"/>
                  </a:lnTo>
                  <a:lnTo>
                    <a:pt x="319" y="97"/>
                  </a:lnTo>
                  <a:lnTo>
                    <a:pt x="209" y="74"/>
                  </a:lnTo>
                  <a:lnTo>
                    <a:pt x="207" y="74"/>
                  </a:lnTo>
                  <a:lnTo>
                    <a:pt x="207" y="34"/>
                  </a:lnTo>
                  <a:lnTo>
                    <a:pt x="201" y="31"/>
                  </a:lnTo>
                  <a:lnTo>
                    <a:pt x="201" y="74"/>
                  </a:lnTo>
                  <a:lnTo>
                    <a:pt x="198" y="74"/>
                  </a:lnTo>
                  <a:lnTo>
                    <a:pt x="66" y="48"/>
                  </a:lnTo>
                  <a:lnTo>
                    <a:pt x="62" y="48"/>
                  </a:lnTo>
                  <a:lnTo>
                    <a:pt x="62" y="0"/>
                  </a:lnTo>
                  <a:lnTo>
                    <a:pt x="55" y="0"/>
                  </a:lnTo>
                  <a:lnTo>
                    <a:pt x="55" y="46"/>
                  </a:lnTo>
                  <a:lnTo>
                    <a:pt x="51" y="48"/>
                  </a:lnTo>
                  <a:lnTo>
                    <a:pt x="44" y="48"/>
                  </a:lnTo>
                  <a:lnTo>
                    <a:pt x="41" y="48"/>
                  </a:lnTo>
                  <a:lnTo>
                    <a:pt x="41" y="34"/>
                  </a:lnTo>
                  <a:lnTo>
                    <a:pt x="41" y="31"/>
                  </a:lnTo>
                  <a:lnTo>
                    <a:pt x="0" y="34"/>
                  </a:lnTo>
                  <a:lnTo>
                    <a:pt x="0" y="19"/>
                  </a:lnTo>
                  <a:lnTo>
                    <a:pt x="41" y="17"/>
                  </a:lnTo>
                  <a:lnTo>
                    <a:pt x="41" y="15"/>
                  </a:lnTo>
                  <a:lnTo>
                    <a:pt x="0" y="17"/>
                  </a:lnTo>
                  <a:lnTo>
                    <a:pt x="0" y="2"/>
                  </a:lnTo>
                  <a:lnTo>
                    <a:pt x="41" y="0"/>
                  </a:lnTo>
                  <a:lnTo>
                    <a:pt x="41" y="15"/>
                  </a:lnTo>
                  <a:lnTo>
                    <a:pt x="41" y="17"/>
                  </a:lnTo>
                  <a:lnTo>
                    <a:pt x="41" y="31"/>
                  </a:lnTo>
                  <a:lnTo>
                    <a:pt x="41" y="34"/>
                  </a:lnTo>
                  <a:lnTo>
                    <a:pt x="0" y="37"/>
                  </a:lnTo>
                  <a:lnTo>
                    <a:pt x="0" y="51"/>
                  </a:lnTo>
                  <a:lnTo>
                    <a:pt x="41" y="48"/>
                  </a:lnTo>
                  <a:lnTo>
                    <a:pt x="44" y="48"/>
                  </a:lnTo>
                  <a:lnTo>
                    <a:pt x="44" y="0"/>
                  </a:lnTo>
                  <a:lnTo>
                    <a:pt x="51" y="0"/>
                  </a:lnTo>
                  <a:lnTo>
                    <a:pt x="51" y="48"/>
                  </a:lnTo>
                  <a:lnTo>
                    <a:pt x="55" y="46"/>
                  </a:lnTo>
                  <a:lnTo>
                    <a:pt x="62" y="48"/>
                  </a:lnTo>
                  <a:lnTo>
                    <a:pt x="66" y="48"/>
                  </a:lnTo>
                  <a:lnTo>
                    <a:pt x="66" y="1"/>
                  </a:lnTo>
                  <a:lnTo>
                    <a:pt x="198" y="31"/>
                  </a:lnTo>
                  <a:lnTo>
                    <a:pt x="198" y="45"/>
                  </a:lnTo>
                  <a:lnTo>
                    <a:pt x="66" y="15"/>
                  </a:lnTo>
                  <a:lnTo>
                    <a:pt x="66" y="17"/>
                  </a:lnTo>
                  <a:lnTo>
                    <a:pt x="198" y="46"/>
                  </a:lnTo>
                  <a:lnTo>
                    <a:pt x="198" y="59"/>
                  </a:lnTo>
                  <a:lnTo>
                    <a:pt x="66" y="31"/>
                  </a:lnTo>
                  <a:lnTo>
                    <a:pt x="66" y="34"/>
                  </a:lnTo>
                  <a:lnTo>
                    <a:pt x="198" y="60"/>
                  </a:lnTo>
                  <a:lnTo>
                    <a:pt x="198" y="74"/>
                  </a:lnTo>
                  <a:lnTo>
                    <a:pt x="201" y="74"/>
                  </a:lnTo>
                  <a:lnTo>
                    <a:pt x="207" y="74"/>
                  </a:lnTo>
                  <a:lnTo>
                    <a:pt x="209" y="74"/>
                  </a:lnTo>
                  <a:lnTo>
                    <a:pt x="209" y="34"/>
                  </a:lnTo>
                  <a:lnTo>
                    <a:pt x="319" y="60"/>
                  </a:lnTo>
                  <a:lnTo>
                    <a:pt x="319" y="71"/>
                  </a:lnTo>
                  <a:lnTo>
                    <a:pt x="209" y="46"/>
                  </a:lnTo>
                  <a:lnTo>
                    <a:pt x="209" y="48"/>
                  </a:lnTo>
                  <a:lnTo>
                    <a:pt x="319" y="74"/>
                  </a:lnTo>
                  <a:lnTo>
                    <a:pt x="319" y="83"/>
                  </a:lnTo>
                  <a:lnTo>
                    <a:pt x="209" y="60"/>
                  </a:lnTo>
                  <a:lnTo>
                    <a:pt x="209" y="63"/>
                  </a:lnTo>
                  <a:lnTo>
                    <a:pt x="319" y="86"/>
                  </a:lnTo>
                  <a:lnTo>
                    <a:pt x="319" y="97"/>
                  </a:lnTo>
                  <a:lnTo>
                    <a:pt x="321" y="97"/>
                  </a:lnTo>
                  <a:lnTo>
                    <a:pt x="328" y="98"/>
                  </a:lnTo>
                  <a:lnTo>
                    <a:pt x="417" y="115"/>
                  </a:lnTo>
                  <a:lnTo>
                    <a:pt x="419" y="116"/>
                  </a:lnTo>
                </a:path>
              </a:pathLst>
            </a:custGeom>
            <a:solidFill>
              <a:srgbClr val="7F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40" name="Freeform 30"/>
            <p:cNvSpPr>
              <a:spLocks/>
            </p:cNvSpPr>
            <p:nvPr/>
          </p:nvSpPr>
          <p:spPr bwMode="auto">
            <a:xfrm>
              <a:off x="193" y="2181"/>
              <a:ext cx="453" cy="398"/>
            </a:xfrm>
            <a:custGeom>
              <a:avLst/>
              <a:gdLst>
                <a:gd name="T0" fmla="*/ 440 w 453"/>
                <a:gd name="T1" fmla="*/ 71 h 398"/>
                <a:gd name="T2" fmla="*/ 442 w 453"/>
                <a:gd name="T3" fmla="*/ 183 h 398"/>
                <a:gd name="T4" fmla="*/ 414 w 453"/>
                <a:gd name="T5" fmla="*/ 172 h 398"/>
                <a:gd name="T6" fmla="*/ 400 w 453"/>
                <a:gd name="T7" fmla="*/ 134 h 398"/>
                <a:gd name="T8" fmla="*/ 397 w 453"/>
                <a:gd name="T9" fmla="*/ 169 h 398"/>
                <a:gd name="T10" fmla="*/ 348 w 453"/>
                <a:gd name="T11" fmla="*/ 158 h 398"/>
                <a:gd name="T12" fmla="*/ 342 w 453"/>
                <a:gd name="T13" fmla="*/ 150 h 398"/>
                <a:gd name="T14" fmla="*/ 342 w 453"/>
                <a:gd name="T15" fmla="*/ 135 h 398"/>
                <a:gd name="T16" fmla="*/ 393 w 453"/>
                <a:gd name="T17" fmla="*/ 81 h 398"/>
                <a:gd name="T18" fmla="*/ 394 w 453"/>
                <a:gd name="T19" fmla="*/ 101 h 398"/>
                <a:gd name="T20" fmla="*/ 342 w 453"/>
                <a:gd name="T21" fmla="*/ 135 h 398"/>
                <a:gd name="T22" fmla="*/ 397 w 453"/>
                <a:gd name="T23" fmla="*/ 108 h 398"/>
                <a:gd name="T24" fmla="*/ 399 w 453"/>
                <a:gd name="T25" fmla="*/ 81 h 398"/>
                <a:gd name="T26" fmla="*/ 340 w 453"/>
                <a:gd name="T27" fmla="*/ 51 h 398"/>
                <a:gd name="T28" fmla="*/ 344 w 453"/>
                <a:gd name="T29" fmla="*/ 31 h 398"/>
                <a:gd name="T30" fmla="*/ 397 w 453"/>
                <a:gd name="T31" fmla="*/ 51 h 398"/>
                <a:gd name="T32" fmla="*/ 409 w 453"/>
                <a:gd name="T33" fmla="*/ 54 h 398"/>
                <a:gd name="T34" fmla="*/ 440 w 453"/>
                <a:gd name="T35" fmla="*/ 71 h 398"/>
                <a:gd name="T36" fmla="*/ 444 w 453"/>
                <a:gd name="T37" fmla="*/ 60 h 398"/>
                <a:gd name="T38" fmla="*/ 437 w 453"/>
                <a:gd name="T39" fmla="*/ 49 h 398"/>
                <a:gd name="T40" fmla="*/ 430 w 453"/>
                <a:gd name="T41" fmla="*/ 40 h 398"/>
                <a:gd name="T42" fmla="*/ 338 w 453"/>
                <a:gd name="T43" fmla="*/ 11 h 398"/>
                <a:gd name="T44" fmla="*/ 329 w 453"/>
                <a:gd name="T45" fmla="*/ 76 h 398"/>
                <a:gd name="T46" fmla="*/ 326 w 453"/>
                <a:gd name="T47" fmla="*/ 138 h 398"/>
                <a:gd name="T48" fmla="*/ 321 w 453"/>
                <a:gd name="T49" fmla="*/ 150 h 398"/>
                <a:gd name="T50" fmla="*/ 312 w 453"/>
                <a:gd name="T51" fmla="*/ 154 h 398"/>
                <a:gd name="T52" fmla="*/ 283 w 453"/>
                <a:gd name="T53" fmla="*/ 160 h 398"/>
                <a:gd name="T54" fmla="*/ 276 w 453"/>
                <a:gd name="T55" fmla="*/ 154 h 398"/>
                <a:gd name="T56" fmla="*/ 273 w 453"/>
                <a:gd name="T57" fmla="*/ 160 h 398"/>
                <a:gd name="T58" fmla="*/ 180 w 453"/>
                <a:gd name="T59" fmla="*/ 159 h 398"/>
                <a:gd name="T60" fmla="*/ 182 w 453"/>
                <a:gd name="T61" fmla="*/ 164 h 398"/>
                <a:gd name="T62" fmla="*/ 179 w 453"/>
                <a:gd name="T63" fmla="*/ 164 h 398"/>
                <a:gd name="T64" fmla="*/ 175 w 453"/>
                <a:gd name="T65" fmla="*/ 159 h 398"/>
                <a:gd name="T66" fmla="*/ 175 w 453"/>
                <a:gd name="T67" fmla="*/ 164 h 398"/>
                <a:gd name="T68" fmla="*/ 157 w 453"/>
                <a:gd name="T69" fmla="*/ 163 h 398"/>
                <a:gd name="T70" fmla="*/ 121 w 453"/>
                <a:gd name="T71" fmla="*/ 159 h 398"/>
                <a:gd name="T72" fmla="*/ 22 w 453"/>
                <a:gd name="T73" fmla="*/ 173 h 398"/>
                <a:gd name="T74" fmla="*/ 15 w 453"/>
                <a:gd name="T75" fmla="*/ 170 h 398"/>
                <a:gd name="T76" fmla="*/ 13 w 453"/>
                <a:gd name="T77" fmla="*/ 162 h 398"/>
                <a:gd name="T78" fmla="*/ 23 w 453"/>
                <a:gd name="T79" fmla="*/ 45 h 398"/>
                <a:gd name="T80" fmla="*/ 8 w 453"/>
                <a:gd name="T81" fmla="*/ 142 h 398"/>
                <a:gd name="T82" fmla="*/ 0 w 453"/>
                <a:gd name="T83" fmla="*/ 238 h 398"/>
                <a:gd name="T84" fmla="*/ 45 w 453"/>
                <a:gd name="T85" fmla="*/ 287 h 398"/>
                <a:gd name="T86" fmla="*/ 48 w 453"/>
                <a:gd name="T87" fmla="*/ 337 h 398"/>
                <a:gd name="T88" fmla="*/ 57 w 453"/>
                <a:gd name="T89" fmla="*/ 326 h 398"/>
                <a:gd name="T90" fmla="*/ 54 w 453"/>
                <a:gd name="T91" fmla="*/ 321 h 398"/>
                <a:gd name="T92" fmla="*/ 54 w 453"/>
                <a:gd name="T93" fmla="*/ 242 h 398"/>
                <a:gd name="T94" fmla="*/ 58 w 453"/>
                <a:gd name="T95" fmla="*/ 240 h 398"/>
                <a:gd name="T96" fmla="*/ 217 w 453"/>
                <a:gd name="T97" fmla="*/ 235 h 398"/>
                <a:gd name="T98" fmla="*/ 219 w 453"/>
                <a:gd name="T99" fmla="*/ 240 h 398"/>
                <a:gd name="T100" fmla="*/ 219 w 453"/>
                <a:gd name="T101" fmla="*/ 321 h 398"/>
                <a:gd name="T102" fmla="*/ 216 w 453"/>
                <a:gd name="T103" fmla="*/ 321 h 398"/>
                <a:gd name="T104" fmla="*/ 48 w 453"/>
                <a:gd name="T105" fmla="*/ 337 h 398"/>
                <a:gd name="T106" fmla="*/ 1 w 453"/>
                <a:gd name="T107" fmla="*/ 343 h 398"/>
                <a:gd name="T108" fmla="*/ 219 w 453"/>
                <a:gd name="T109" fmla="*/ 339 h 398"/>
                <a:gd name="T110" fmla="*/ 336 w 453"/>
                <a:gd name="T111" fmla="*/ 397 h 398"/>
                <a:gd name="T112" fmla="*/ 370 w 453"/>
                <a:gd name="T113" fmla="*/ 376 h 398"/>
                <a:gd name="T114" fmla="*/ 377 w 453"/>
                <a:gd name="T115" fmla="*/ 329 h 398"/>
                <a:gd name="T116" fmla="*/ 397 w 453"/>
                <a:gd name="T117" fmla="*/ 287 h 398"/>
                <a:gd name="T118" fmla="*/ 408 w 453"/>
                <a:gd name="T119" fmla="*/ 274 h 398"/>
                <a:gd name="T120" fmla="*/ 452 w 453"/>
                <a:gd name="T121" fmla="*/ 279 h 398"/>
                <a:gd name="T122" fmla="*/ 452 w 453"/>
                <a:gd name="T123" fmla="*/ 19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53"/>
                <a:gd name="T187" fmla="*/ 0 h 398"/>
                <a:gd name="T188" fmla="*/ 453 w 453"/>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53" h="398">
                  <a:moveTo>
                    <a:pt x="444" y="66"/>
                  </a:moveTo>
                  <a:lnTo>
                    <a:pt x="440" y="71"/>
                  </a:lnTo>
                  <a:lnTo>
                    <a:pt x="444" y="180"/>
                  </a:lnTo>
                  <a:lnTo>
                    <a:pt x="442" y="183"/>
                  </a:lnTo>
                  <a:lnTo>
                    <a:pt x="416" y="175"/>
                  </a:lnTo>
                  <a:lnTo>
                    <a:pt x="414" y="172"/>
                  </a:lnTo>
                  <a:lnTo>
                    <a:pt x="412" y="134"/>
                  </a:lnTo>
                  <a:lnTo>
                    <a:pt x="400" y="134"/>
                  </a:lnTo>
                  <a:lnTo>
                    <a:pt x="400" y="165"/>
                  </a:lnTo>
                  <a:lnTo>
                    <a:pt x="397" y="169"/>
                  </a:lnTo>
                  <a:lnTo>
                    <a:pt x="393" y="169"/>
                  </a:lnTo>
                  <a:lnTo>
                    <a:pt x="348" y="158"/>
                  </a:lnTo>
                  <a:lnTo>
                    <a:pt x="344" y="153"/>
                  </a:lnTo>
                  <a:lnTo>
                    <a:pt x="342" y="150"/>
                  </a:lnTo>
                  <a:lnTo>
                    <a:pt x="342" y="142"/>
                  </a:lnTo>
                  <a:lnTo>
                    <a:pt x="342" y="135"/>
                  </a:lnTo>
                  <a:lnTo>
                    <a:pt x="340" y="59"/>
                  </a:lnTo>
                  <a:lnTo>
                    <a:pt x="393" y="81"/>
                  </a:lnTo>
                  <a:lnTo>
                    <a:pt x="394" y="84"/>
                  </a:lnTo>
                  <a:lnTo>
                    <a:pt x="394" y="101"/>
                  </a:lnTo>
                  <a:lnTo>
                    <a:pt x="393" y="105"/>
                  </a:lnTo>
                  <a:lnTo>
                    <a:pt x="342" y="135"/>
                  </a:lnTo>
                  <a:lnTo>
                    <a:pt x="342" y="142"/>
                  </a:lnTo>
                  <a:lnTo>
                    <a:pt x="397" y="108"/>
                  </a:lnTo>
                  <a:lnTo>
                    <a:pt x="399" y="104"/>
                  </a:lnTo>
                  <a:lnTo>
                    <a:pt x="399" y="81"/>
                  </a:lnTo>
                  <a:lnTo>
                    <a:pt x="397" y="78"/>
                  </a:lnTo>
                  <a:lnTo>
                    <a:pt x="340" y="51"/>
                  </a:lnTo>
                  <a:lnTo>
                    <a:pt x="340" y="34"/>
                  </a:lnTo>
                  <a:lnTo>
                    <a:pt x="344" y="31"/>
                  </a:lnTo>
                  <a:lnTo>
                    <a:pt x="347" y="30"/>
                  </a:lnTo>
                  <a:lnTo>
                    <a:pt x="397" y="51"/>
                  </a:lnTo>
                  <a:lnTo>
                    <a:pt x="400" y="54"/>
                  </a:lnTo>
                  <a:lnTo>
                    <a:pt x="409" y="54"/>
                  </a:lnTo>
                  <a:lnTo>
                    <a:pt x="437" y="66"/>
                  </a:lnTo>
                  <a:lnTo>
                    <a:pt x="440" y="71"/>
                  </a:lnTo>
                  <a:lnTo>
                    <a:pt x="444" y="66"/>
                  </a:lnTo>
                  <a:lnTo>
                    <a:pt x="444" y="60"/>
                  </a:lnTo>
                  <a:lnTo>
                    <a:pt x="440" y="54"/>
                  </a:lnTo>
                  <a:lnTo>
                    <a:pt x="437" y="49"/>
                  </a:lnTo>
                  <a:lnTo>
                    <a:pt x="435" y="43"/>
                  </a:lnTo>
                  <a:lnTo>
                    <a:pt x="430" y="40"/>
                  </a:lnTo>
                  <a:lnTo>
                    <a:pt x="340" y="0"/>
                  </a:lnTo>
                  <a:lnTo>
                    <a:pt x="338" y="11"/>
                  </a:lnTo>
                  <a:lnTo>
                    <a:pt x="326" y="20"/>
                  </a:lnTo>
                  <a:lnTo>
                    <a:pt x="329" y="76"/>
                  </a:lnTo>
                  <a:lnTo>
                    <a:pt x="327" y="128"/>
                  </a:lnTo>
                  <a:lnTo>
                    <a:pt x="326" y="138"/>
                  </a:lnTo>
                  <a:lnTo>
                    <a:pt x="324" y="144"/>
                  </a:lnTo>
                  <a:lnTo>
                    <a:pt x="321" y="150"/>
                  </a:lnTo>
                  <a:lnTo>
                    <a:pt x="318" y="152"/>
                  </a:lnTo>
                  <a:lnTo>
                    <a:pt x="312" y="154"/>
                  </a:lnTo>
                  <a:lnTo>
                    <a:pt x="281" y="154"/>
                  </a:lnTo>
                  <a:lnTo>
                    <a:pt x="283" y="160"/>
                  </a:lnTo>
                  <a:lnTo>
                    <a:pt x="278" y="160"/>
                  </a:lnTo>
                  <a:lnTo>
                    <a:pt x="276" y="154"/>
                  </a:lnTo>
                  <a:lnTo>
                    <a:pt x="274" y="154"/>
                  </a:lnTo>
                  <a:lnTo>
                    <a:pt x="273" y="160"/>
                  </a:lnTo>
                  <a:lnTo>
                    <a:pt x="258" y="155"/>
                  </a:lnTo>
                  <a:lnTo>
                    <a:pt x="180" y="159"/>
                  </a:lnTo>
                  <a:lnTo>
                    <a:pt x="182" y="160"/>
                  </a:lnTo>
                  <a:lnTo>
                    <a:pt x="182" y="164"/>
                  </a:lnTo>
                  <a:lnTo>
                    <a:pt x="180" y="165"/>
                  </a:lnTo>
                  <a:lnTo>
                    <a:pt x="179" y="164"/>
                  </a:lnTo>
                  <a:lnTo>
                    <a:pt x="176" y="160"/>
                  </a:lnTo>
                  <a:lnTo>
                    <a:pt x="175" y="159"/>
                  </a:lnTo>
                  <a:lnTo>
                    <a:pt x="175" y="160"/>
                  </a:lnTo>
                  <a:lnTo>
                    <a:pt x="175" y="164"/>
                  </a:lnTo>
                  <a:lnTo>
                    <a:pt x="172" y="165"/>
                  </a:lnTo>
                  <a:lnTo>
                    <a:pt x="157" y="163"/>
                  </a:lnTo>
                  <a:lnTo>
                    <a:pt x="133" y="159"/>
                  </a:lnTo>
                  <a:lnTo>
                    <a:pt x="121" y="159"/>
                  </a:lnTo>
                  <a:lnTo>
                    <a:pt x="120" y="163"/>
                  </a:lnTo>
                  <a:lnTo>
                    <a:pt x="22" y="173"/>
                  </a:lnTo>
                  <a:lnTo>
                    <a:pt x="18" y="172"/>
                  </a:lnTo>
                  <a:lnTo>
                    <a:pt x="15" y="170"/>
                  </a:lnTo>
                  <a:lnTo>
                    <a:pt x="13" y="168"/>
                  </a:lnTo>
                  <a:lnTo>
                    <a:pt x="13" y="162"/>
                  </a:lnTo>
                  <a:lnTo>
                    <a:pt x="25" y="49"/>
                  </a:lnTo>
                  <a:lnTo>
                    <a:pt x="23" y="45"/>
                  </a:lnTo>
                  <a:lnTo>
                    <a:pt x="22" y="46"/>
                  </a:lnTo>
                  <a:lnTo>
                    <a:pt x="8" y="142"/>
                  </a:lnTo>
                  <a:lnTo>
                    <a:pt x="0" y="192"/>
                  </a:lnTo>
                  <a:lnTo>
                    <a:pt x="0" y="238"/>
                  </a:lnTo>
                  <a:lnTo>
                    <a:pt x="0" y="288"/>
                  </a:lnTo>
                  <a:lnTo>
                    <a:pt x="45" y="287"/>
                  </a:lnTo>
                  <a:lnTo>
                    <a:pt x="48" y="291"/>
                  </a:lnTo>
                  <a:lnTo>
                    <a:pt x="48" y="337"/>
                  </a:lnTo>
                  <a:lnTo>
                    <a:pt x="58" y="327"/>
                  </a:lnTo>
                  <a:lnTo>
                    <a:pt x="57" y="326"/>
                  </a:lnTo>
                  <a:lnTo>
                    <a:pt x="54" y="323"/>
                  </a:lnTo>
                  <a:lnTo>
                    <a:pt x="54" y="321"/>
                  </a:lnTo>
                  <a:lnTo>
                    <a:pt x="54" y="245"/>
                  </a:lnTo>
                  <a:lnTo>
                    <a:pt x="54" y="242"/>
                  </a:lnTo>
                  <a:lnTo>
                    <a:pt x="57" y="242"/>
                  </a:lnTo>
                  <a:lnTo>
                    <a:pt x="58" y="240"/>
                  </a:lnTo>
                  <a:lnTo>
                    <a:pt x="214" y="234"/>
                  </a:lnTo>
                  <a:lnTo>
                    <a:pt x="217" y="235"/>
                  </a:lnTo>
                  <a:lnTo>
                    <a:pt x="219" y="237"/>
                  </a:lnTo>
                  <a:lnTo>
                    <a:pt x="219" y="240"/>
                  </a:lnTo>
                  <a:lnTo>
                    <a:pt x="219" y="316"/>
                  </a:lnTo>
                  <a:lnTo>
                    <a:pt x="219" y="321"/>
                  </a:lnTo>
                  <a:lnTo>
                    <a:pt x="217" y="321"/>
                  </a:lnTo>
                  <a:lnTo>
                    <a:pt x="216" y="321"/>
                  </a:lnTo>
                  <a:lnTo>
                    <a:pt x="58" y="327"/>
                  </a:lnTo>
                  <a:lnTo>
                    <a:pt x="48" y="337"/>
                  </a:lnTo>
                  <a:lnTo>
                    <a:pt x="48" y="341"/>
                  </a:lnTo>
                  <a:lnTo>
                    <a:pt x="1" y="343"/>
                  </a:lnTo>
                  <a:lnTo>
                    <a:pt x="1" y="344"/>
                  </a:lnTo>
                  <a:lnTo>
                    <a:pt x="219" y="339"/>
                  </a:lnTo>
                  <a:lnTo>
                    <a:pt x="332" y="337"/>
                  </a:lnTo>
                  <a:lnTo>
                    <a:pt x="336" y="397"/>
                  </a:lnTo>
                  <a:lnTo>
                    <a:pt x="371" y="397"/>
                  </a:lnTo>
                  <a:lnTo>
                    <a:pt x="370" y="376"/>
                  </a:lnTo>
                  <a:lnTo>
                    <a:pt x="372" y="354"/>
                  </a:lnTo>
                  <a:lnTo>
                    <a:pt x="377" y="329"/>
                  </a:lnTo>
                  <a:lnTo>
                    <a:pt x="389" y="301"/>
                  </a:lnTo>
                  <a:lnTo>
                    <a:pt x="397" y="287"/>
                  </a:lnTo>
                  <a:lnTo>
                    <a:pt x="404" y="278"/>
                  </a:lnTo>
                  <a:lnTo>
                    <a:pt x="408" y="274"/>
                  </a:lnTo>
                  <a:lnTo>
                    <a:pt x="413" y="273"/>
                  </a:lnTo>
                  <a:lnTo>
                    <a:pt x="452" y="279"/>
                  </a:lnTo>
                  <a:lnTo>
                    <a:pt x="452" y="262"/>
                  </a:lnTo>
                  <a:lnTo>
                    <a:pt x="452" y="197"/>
                  </a:lnTo>
                  <a:lnTo>
                    <a:pt x="444" y="66"/>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41" name="Freeform 31"/>
            <p:cNvSpPr>
              <a:spLocks/>
            </p:cNvSpPr>
            <p:nvPr/>
          </p:nvSpPr>
          <p:spPr bwMode="auto">
            <a:xfrm>
              <a:off x="200" y="2161"/>
              <a:ext cx="317" cy="47"/>
            </a:xfrm>
            <a:custGeom>
              <a:avLst/>
              <a:gdLst>
                <a:gd name="T0" fmla="*/ 316 w 317"/>
                <a:gd name="T1" fmla="*/ 0 h 47"/>
                <a:gd name="T2" fmla="*/ 287 w 317"/>
                <a:gd name="T3" fmla="*/ 20 h 47"/>
                <a:gd name="T4" fmla="*/ 289 w 317"/>
                <a:gd name="T5" fmla="*/ 27 h 47"/>
                <a:gd name="T6" fmla="*/ 189 w 317"/>
                <a:gd name="T7" fmla="*/ 29 h 47"/>
                <a:gd name="T8" fmla="*/ 93 w 317"/>
                <a:gd name="T9" fmla="*/ 36 h 47"/>
                <a:gd name="T10" fmla="*/ 2 w 317"/>
                <a:gd name="T11" fmla="*/ 46 h 47"/>
                <a:gd name="T12" fmla="*/ 0 w 317"/>
                <a:gd name="T13" fmla="*/ 45 h 47"/>
                <a:gd name="T14" fmla="*/ 25 w 317"/>
                <a:gd name="T15" fmla="*/ 22 h 47"/>
                <a:gd name="T16" fmla="*/ 68 w 317"/>
                <a:gd name="T17" fmla="*/ 16 h 47"/>
                <a:gd name="T18" fmla="*/ 127 w 317"/>
                <a:gd name="T19" fmla="*/ 10 h 47"/>
                <a:gd name="T20" fmla="*/ 211 w 317"/>
                <a:gd name="T21" fmla="*/ 2 h 47"/>
                <a:gd name="T22" fmla="*/ 269 w 317"/>
                <a:gd name="T23" fmla="*/ 0 h 47"/>
                <a:gd name="T24" fmla="*/ 316 w 317"/>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7"/>
                <a:gd name="T40" fmla="*/ 0 h 47"/>
                <a:gd name="T41" fmla="*/ 317 w 317"/>
                <a:gd name="T42" fmla="*/ 47 h 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7" h="47">
                  <a:moveTo>
                    <a:pt x="316" y="0"/>
                  </a:moveTo>
                  <a:lnTo>
                    <a:pt x="287" y="20"/>
                  </a:lnTo>
                  <a:lnTo>
                    <a:pt x="289" y="27"/>
                  </a:lnTo>
                  <a:lnTo>
                    <a:pt x="189" y="29"/>
                  </a:lnTo>
                  <a:lnTo>
                    <a:pt x="93" y="36"/>
                  </a:lnTo>
                  <a:lnTo>
                    <a:pt x="2" y="46"/>
                  </a:lnTo>
                  <a:lnTo>
                    <a:pt x="0" y="45"/>
                  </a:lnTo>
                  <a:lnTo>
                    <a:pt x="25" y="22"/>
                  </a:lnTo>
                  <a:lnTo>
                    <a:pt x="68" y="16"/>
                  </a:lnTo>
                  <a:lnTo>
                    <a:pt x="127" y="10"/>
                  </a:lnTo>
                  <a:lnTo>
                    <a:pt x="211" y="2"/>
                  </a:lnTo>
                  <a:lnTo>
                    <a:pt x="269" y="0"/>
                  </a:lnTo>
                  <a:lnTo>
                    <a:pt x="316" y="0"/>
                  </a:lnTo>
                </a:path>
              </a:pathLst>
            </a:custGeom>
            <a:solidFill>
              <a:srgbClr val="FF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42" name="Freeform 32"/>
            <p:cNvSpPr>
              <a:spLocks/>
            </p:cNvSpPr>
            <p:nvPr/>
          </p:nvSpPr>
          <p:spPr bwMode="auto">
            <a:xfrm>
              <a:off x="322" y="2427"/>
              <a:ext cx="17" cy="17"/>
            </a:xfrm>
            <a:custGeom>
              <a:avLst/>
              <a:gdLst>
                <a:gd name="T0" fmla="*/ 6 w 17"/>
                <a:gd name="T1" fmla="*/ 16 h 17"/>
                <a:gd name="T2" fmla="*/ 6 w 17"/>
                <a:gd name="T3" fmla="*/ 16 h 17"/>
                <a:gd name="T4" fmla="*/ 4 w 17"/>
                <a:gd name="T5" fmla="*/ 13 h 17"/>
                <a:gd name="T6" fmla="*/ 2 w 17"/>
                <a:gd name="T7" fmla="*/ 13 h 17"/>
                <a:gd name="T8" fmla="*/ 2 w 17"/>
                <a:gd name="T9" fmla="*/ 13 h 17"/>
                <a:gd name="T10" fmla="*/ 2 w 17"/>
                <a:gd name="T11" fmla="*/ 11 h 17"/>
                <a:gd name="T12" fmla="*/ 0 w 17"/>
                <a:gd name="T13" fmla="*/ 9 h 17"/>
                <a:gd name="T14" fmla="*/ 2 w 17"/>
                <a:gd name="T15" fmla="*/ 6 h 17"/>
                <a:gd name="T16" fmla="*/ 2 w 17"/>
                <a:gd name="T17" fmla="*/ 4 h 17"/>
                <a:gd name="T18" fmla="*/ 2 w 17"/>
                <a:gd name="T19" fmla="*/ 2 h 17"/>
                <a:gd name="T20" fmla="*/ 4 w 17"/>
                <a:gd name="T21" fmla="*/ 2 h 17"/>
                <a:gd name="T22" fmla="*/ 6 w 17"/>
                <a:gd name="T23" fmla="*/ 0 h 17"/>
                <a:gd name="T24" fmla="*/ 11 w 17"/>
                <a:gd name="T25" fmla="*/ 2 h 17"/>
                <a:gd name="T26" fmla="*/ 13 w 17"/>
                <a:gd name="T27" fmla="*/ 2 h 17"/>
                <a:gd name="T28" fmla="*/ 13 w 17"/>
                <a:gd name="T29" fmla="*/ 4 h 17"/>
                <a:gd name="T30" fmla="*/ 16 w 17"/>
                <a:gd name="T31" fmla="*/ 9 h 17"/>
                <a:gd name="T32" fmla="*/ 13 w 17"/>
                <a:gd name="T33" fmla="*/ 11 h 17"/>
                <a:gd name="T34" fmla="*/ 13 w 17"/>
                <a:gd name="T35" fmla="*/ 13 h 17"/>
                <a:gd name="T36" fmla="*/ 11 w 17"/>
                <a:gd name="T37" fmla="*/ 13 h 17"/>
                <a:gd name="T38" fmla="*/ 11 w 17"/>
                <a:gd name="T39" fmla="*/ 16 h 17"/>
                <a:gd name="T40" fmla="*/ 6 w 1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6" y="16"/>
                  </a:moveTo>
                  <a:lnTo>
                    <a:pt x="6" y="16"/>
                  </a:lnTo>
                  <a:lnTo>
                    <a:pt x="4" y="13"/>
                  </a:lnTo>
                  <a:lnTo>
                    <a:pt x="2" y="13"/>
                  </a:lnTo>
                  <a:lnTo>
                    <a:pt x="2" y="11"/>
                  </a:lnTo>
                  <a:lnTo>
                    <a:pt x="0" y="9"/>
                  </a:lnTo>
                  <a:lnTo>
                    <a:pt x="2" y="6"/>
                  </a:lnTo>
                  <a:lnTo>
                    <a:pt x="2" y="4"/>
                  </a:lnTo>
                  <a:lnTo>
                    <a:pt x="2" y="2"/>
                  </a:lnTo>
                  <a:lnTo>
                    <a:pt x="4" y="2"/>
                  </a:lnTo>
                  <a:lnTo>
                    <a:pt x="6" y="0"/>
                  </a:lnTo>
                  <a:lnTo>
                    <a:pt x="11" y="2"/>
                  </a:lnTo>
                  <a:lnTo>
                    <a:pt x="13" y="2"/>
                  </a:lnTo>
                  <a:lnTo>
                    <a:pt x="13" y="4"/>
                  </a:lnTo>
                  <a:lnTo>
                    <a:pt x="16" y="9"/>
                  </a:lnTo>
                  <a:lnTo>
                    <a:pt x="13" y="11"/>
                  </a:lnTo>
                  <a:lnTo>
                    <a:pt x="13" y="13"/>
                  </a:lnTo>
                  <a:lnTo>
                    <a:pt x="11" y="13"/>
                  </a:lnTo>
                  <a:lnTo>
                    <a:pt x="11" y="16"/>
                  </a:lnTo>
                  <a:lnTo>
                    <a:pt x="6" y="16"/>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43" name="Freeform 33"/>
            <p:cNvSpPr>
              <a:spLocks/>
            </p:cNvSpPr>
            <p:nvPr/>
          </p:nvSpPr>
          <p:spPr bwMode="auto">
            <a:xfrm>
              <a:off x="291" y="2453"/>
              <a:ext cx="74" cy="17"/>
            </a:xfrm>
            <a:custGeom>
              <a:avLst/>
              <a:gdLst>
                <a:gd name="T0" fmla="*/ 54 w 74"/>
                <a:gd name="T1" fmla="*/ 2 h 17"/>
                <a:gd name="T2" fmla="*/ 54 w 74"/>
                <a:gd name="T3" fmla="*/ 13 h 17"/>
                <a:gd name="T4" fmla="*/ 58 w 74"/>
                <a:gd name="T5" fmla="*/ 13 h 17"/>
                <a:gd name="T6" fmla="*/ 58 w 74"/>
                <a:gd name="T7" fmla="*/ 6 h 17"/>
                <a:gd name="T8" fmla="*/ 68 w 74"/>
                <a:gd name="T9" fmla="*/ 13 h 17"/>
                <a:gd name="T10" fmla="*/ 73 w 74"/>
                <a:gd name="T11" fmla="*/ 13 h 17"/>
                <a:gd name="T12" fmla="*/ 73 w 74"/>
                <a:gd name="T13" fmla="*/ 0 h 17"/>
                <a:gd name="T14" fmla="*/ 68 w 74"/>
                <a:gd name="T15" fmla="*/ 0 h 17"/>
                <a:gd name="T16" fmla="*/ 68 w 74"/>
                <a:gd name="T17" fmla="*/ 8 h 17"/>
                <a:gd name="T18" fmla="*/ 58 w 74"/>
                <a:gd name="T19" fmla="*/ 1 h 17"/>
                <a:gd name="T20" fmla="*/ 54 w 74"/>
                <a:gd name="T21" fmla="*/ 2 h 17"/>
                <a:gd name="T22" fmla="*/ 49 w 74"/>
                <a:gd name="T23" fmla="*/ 2 h 17"/>
                <a:gd name="T24" fmla="*/ 41 w 74"/>
                <a:gd name="T25" fmla="*/ 2 h 17"/>
                <a:gd name="T26" fmla="*/ 33 w 74"/>
                <a:gd name="T27" fmla="*/ 2 h 17"/>
                <a:gd name="T28" fmla="*/ 24 w 74"/>
                <a:gd name="T29" fmla="*/ 2 h 17"/>
                <a:gd name="T30" fmla="*/ 27 w 74"/>
                <a:gd name="T31" fmla="*/ 5 h 17"/>
                <a:gd name="T32" fmla="*/ 24 w 74"/>
                <a:gd name="T33" fmla="*/ 9 h 17"/>
                <a:gd name="T34" fmla="*/ 21 w 74"/>
                <a:gd name="T35" fmla="*/ 5 h 17"/>
                <a:gd name="T36" fmla="*/ 24 w 74"/>
                <a:gd name="T37" fmla="*/ 2 h 17"/>
                <a:gd name="T38" fmla="*/ 18 w 74"/>
                <a:gd name="T39" fmla="*/ 2 h 17"/>
                <a:gd name="T40" fmla="*/ 14 w 74"/>
                <a:gd name="T41" fmla="*/ 2 h 17"/>
                <a:gd name="T42" fmla="*/ 10 w 74"/>
                <a:gd name="T43" fmla="*/ 6 h 17"/>
                <a:gd name="T44" fmla="*/ 5 w 74"/>
                <a:gd name="T45" fmla="*/ 2 h 17"/>
                <a:gd name="T46" fmla="*/ 0 w 74"/>
                <a:gd name="T47" fmla="*/ 2 h 17"/>
                <a:gd name="T48" fmla="*/ 0 w 74"/>
                <a:gd name="T49" fmla="*/ 16 h 17"/>
                <a:gd name="T50" fmla="*/ 4 w 74"/>
                <a:gd name="T51" fmla="*/ 16 h 17"/>
                <a:gd name="T52" fmla="*/ 4 w 74"/>
                <a:gd name="T53" fmla="*/ 9 h 17"/>
                <a:gd name="T54" fmla="*/ 9 w 74"/>
                <a:gd name="T55" fmla="*/ 11 h 17"/>
                <a:gd name="T56" fmla="*/ 11 w 74"/>
                <a:gd name="T57" fmla="*/ 11 h 17"/>
                <a:gd name="T58" fmla="*/ 14 w 74"/>
                <a:gd name="T59" fmla="*/ 8 h 17"/>
                <a:gd name="T60" fmla="*/ 14 w 74"/>
                <a:gd name="T61" fmla="*/ 14 h 17"/>
                <a:gd name="T62" fmla="*/ 18 w 74"/>
                <a:gd name="T63" fmla="*/ 14 h 17"/>
                <a:gd name="T64" fmla="*/ 18 w 74"/>
                <a:gd name="T65" fmla="*/ 2 h 17"/>
                <a:gd name="T66" fmla="*/ 24 w 74"/>
                <a:gd name="T67" fmla="*/ 2 h 17"/>
                <a:gd name="T68" fmla="*/ 33 w 74"/>
                <a:gd name="T69" fmla="*/ 2 h 17"/>
                <a:gd name="T70" fmla="*/ 27 w 74"/>
                <a:gd name="T71" fmla="*/ 14 h 17"/>
                <a:gd name="T72" fmla="*/ 33 w 74"/>
                <a:gd name="T73" fmla="*/ 14 h 17"/>
                <a:gd name="T74" fmla="*/ 34 w 74"/>
                <a:gd name="T75" fmla="*/ 10 h 17"/>
                <a:gd name="T76" fmla="*/ 41 w 74"/>
                <a:gd name="T77" fmla="*/ 10 h 17"/>
                <a:gd name="T78" fmla="*/ 42 w 74"/>
                <a:gd name="T79" fmla="*/ 13 h 17"/>
                <a:gd name="T80" fmla="*/ 48 w 74"/>
                <a:gd name="T81" fmla="*/ 13 h 17"/>
                <a:gd name="T82" fmla="*/ 41 w 74"/>
                <a:gd name="T83" fmla="*/ 2 h 17"/>
                <a:gd name="T84" fmla="*/ 49 w 74"/>
                <a:gd name="T85" fmla="*/ 2 h 17"/>
                <a:gd name="T86" fmla="*/ 46 w 74"/>
                <a:gd name="T87" fmla="*/ 4 h 17"/>
                <a:gd name="T88" fmla="*/ 49 w 74"/>
                <a:gd name="T89" fmla="*/ 8 h 17"/>
                <a:gd name="T90" fmla="*/ 50 w 74"/>
                <a:gd name="T91" fmla="*/ 4 h 17"/>
                <a:gd name="T92" fmla="*/ 49 w 74"/>
                <a:gd name="T93" fmla="*/ 2 h 17"/>
                <a:gd name="T94" fmla="*/ 54 w 74"/>
                <a:gd name="T95" fmla="*/ 2 h 1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
                <a:gd name="T145" fmla="*/ 0 h 17"/>
                <a:gd name="T146" fmla="*/ 74 w 74"/>
                <a:gd name="T147" fmla="*/ 17 h 1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 h="17">
                  <a:moveTo>
                    <a:pt x="54" y="2"/>
                  </a:moveTo>
                  <a:lnTo>
                    <a:pt x="54" y="13"/>
                  </a:lnTo>
                  <a:lnTo>
                    <a:pt x="58" y="13"/>
                  </a:lnTo>
                  <a:lnTo>
                    <a:pt x="58" y="6"/>
                  </a:lnTo>
                  <a:lnTo>
                    <a:pt x="68" y="13"/>
                  </a:lnTo>
                  <a:lnTo>
                    <a:pt x="73" y="13"/>
                  </a:lnTo>
                  <a:lnTo>
                    <a:pt x="73" y="0"/>
                  </a:lnTo>
                  <a:lnTo>
                    <a:pt x="68" y="0"/>
                  </a:lnTo>
                  <a:lnTo>
                    <a:pt x="68" y="8"/>
                  </a:lnTo>
                  <a:lnTo>
                    <a:pt x="58" y="1"/>
                  </a:lnTo>
                  <a:lnTo>
                    <a:pt x="54" y="2"/>
                  </a:lnTo>
                  <a:lnTo>
                    <a:pt x="49" y="2"/>
                  </a:lnTo>
                  <a:lnTo>
                    <a:pt x="41" y="2"/>
                  </a:lnTo>
                  <a:lnTo>
                    <a:pt x="33" y="2"/>
                  </a:lnTo>
                  <a:lnTo>
                    <a:pt x="24" y="2"/>
                  </a:lnTo>
                  <a:lnTo>
                    <a:pt x="27" y="5"/>
                  </a:lnTo>
                  <a:lnTo>
                    <a:pt x="24" y="9"/>
                  </a:lnTo>
                  <a:lnTo>
                    <a:pt x="21" y="5"/>
                  </a:lnTo>
                  <a:lnTo>
                    <a:pt x="24" y="2"/>
                  </a:lnTo>
                  <a:lnTo>
                    <a:pt x="18" y="2"/>
                  </a:lnTo>
                  <a:lnTo>
                    <a:pt x="14" y="2"/>
                  </a:lnTo>
                  <a:lnTo>
                    <a:pt x="10" y="6"/>
                  </a:lnTo>
                  <a:lnTo>
                    <a:pt x="5" y="2"/>
                  </a:lnTo>
                  <a:lnTo>
                    <a:pt x="0" y="2"/>
                  </a:lnTo>
                  <a:lnTo>
                    <a:pt x="0" y="16"/>
                  </a:lnTo>
                  <a:lnTo>
                    <a:pt x="4" y="16"/>
                  </a:lnTo>
                  <a:lnTo>
                    <a:pt x="4" y="9"/>
                  </a:lnTo>
                  <a:lnTo>
                    <a:pt x="9" y="11"/>
                  </a:lnTo>
                  <a:lnTo>
                    <a:pt x="11" y="11"/>
                  </a:lnTo>
                  <a:lnTo>
                    <a:pt x="14" y="8"/>
                  </a:lnTo>
                  <a:lnTo>
                    <a:pt x="14" y="14"/>
                  </a:lnTo>
                  <a:lnTo>
                    <a:pt x="18" y="14"/>
                  </a:lnTo>
                  <a:lnTo>
                    <a:pt x="18" y="2"/>
                  </a:lnTo>
                  <a:lnTo>
                    <a:pt x="24" y="2"/>
                  </a:lnTo>
                  <a:lnTo>
                    <a:pt x="33" y="2"/>
                  </a:lnTo>
                  <a:lnTo>
                    <a:pt x="27" y="14"/>
                  </a:lnTo>
                  <a:lnTo>
                    <a:pt x="33" y="14"/>
                  </a:lnTo>
                  <a:lnTo>
                    <a:pt x="34" y="10"/>
                  </a:lnTo>
                  <a:lnTo>
                    <a:pt x="41" y="10"/>
                  </a:lnTo>
                  <a:lnTo>
                    <a:pt x="42" y="13"/>
                  </a:lnTo>
                  <a:lnTo>
                    <a:pt x="48" y="13"/>
                  </a:lnTo>
                  <a:lnTo>
                    <a:pt x="41" y="2"/>
                  </a:lnTo>
                  <a:lnTo>
                    <a:pt x="49" y="2"/>
                  </a:lnTo>
                  <a:lnTo>
                    <a:pt x="46" y="4"/>
                  </a:lnTo>
                  <a:lnTo>
                    <a:pt x="49" y="8"/>
                  </a:lnTo>
                  <a:lnTo>
                    <a:pt x="50" y="4"/>
                  </a:lnTo>
                  <a:lnTo>
                    <a:pt x="49" y="2"/>
                  </a:lnTo>
                  <a:lnTo>
                    <a:pt x="54" y="2"/>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44" name="Freeform 34"/>
            <p:cNvSpPr>
              <a:spLocks/>
            </p:cNvSpPr>
            <p:nvPr/>
          </p:nvSpPr>
          <p:spPr bwMode="auto">
            <a:xfrm>
              <a:off x="193" y="2350"/>
              <a:ext cx="453" cy="166"/>
            </a:xfrm>
            <a:custGeom>
              <a:avLst/>
              <a:gdLst>
                <a:gd name="T0" fmla="*/ 263 w 453"/>
                <a:gd name="T1" fmla="*/ 0 h 166"/>
                <a:gd name="T2" fmla="*/ 175 w 453"/>
                <a:gd name="T3" fmla="*/ 4 h 166"/>
                <a:gd name="T4" fmla="*/ 1 w 453"/>
                <a:gd name="T5" fmla="*/ 18 h 166"/>
                <a:gd name="T6" fmla="*/ 0 w 453"/>
                <a:gd name="T7" fmla="*/ 25 h 166"/>
                <a:gd name="T8" fmla="*/ 0 w 453"/>
                <a:gd name="T9" fmla="*/ 70 h 166"/>
                <a:gd name="T10" fmla="*/ 31 w 453"/>
                <a:gd name="T11" fmla="*/ 67 h 166"/>
                <a:gd name="T12" fmla="*/ 119 w 453"/>
                <a:gd name="T13" fmla="*/ 59 h 166"/>
                <a:gd name="T14" fmla="*/ 231 w 453"/>
                <a:gd name="T15" fmla="*/ 57 h 166"/>
                <a:gd name="T16" fmla="*/ 268 w 453"/>
                <a:gd name="T17" fmla="*/ 163 h 166"/>
                <a:gd name="T18" fmla="*/ 270 w 453"/>
                <a:gd name="T19" fmla="*/ 165 h 166"/>
                <a:gd name="T20" fmla="*/ 334 w 453"/>
                <a:gd name="T21" fmla="*/ 164 h 166"/>
                <a:gd name="T22" fmla="*/ 349 w 453"/>
                <a:gd name="T23" fmla="*/ 165 h 166"/>
                <a:gd name="T24" fmla="*/ 376 w 453"/>
                <a:gd name="T25" fmla="*/ 76 h 166"/>
                <a:gd name="T26" fmla="*/ 452 w 453"/>
                <a:gd name="T27" fmla="*/ 93 h 166"/>
                <a:gd name="T28" fmla="*/ 452 w 453"/>
                <a:gd name="T29" fmla="*/ 30 h 166"/>
                <a:gd name="T30" fmla="*/ 370 w 453"/>
                <a:gd name="T31" fmla="*/ 12 h 166"/>
                <a:gd name="T32" fmla="*/ 368 w 453"/>
                <a:gd name="T33" fmla="*/ 17 h 166"/>
                <a:gd name="T34" fmla="*/ 339 w 453"/>
                <a:gd name="T35" fmla="*/ 102 h 166"/>
                <a:gd name="T36" fmla="*/ 339 w 453"/>
                <a:gd name="T37" fmla="*/ 12 h 166"/>
                <a:gd name="T38" fmla="*/ 336 w 453"/>
                <a:gd name="T39" fmla="*/ 8 h 166"/>
                <a:gd name="T40" fmla="*/ 307 w 453"/>
                <a:gd name="T41" fmla="*/ 6 h 166"/>
                <a:gd name="T42" fmla="*/ 304 w 453"/>
                <a:gd name="T43" fmla="*/ 10 h 166"/>
                <a:gd name="T44" fmla="*/ 304 w 453"/>
                <a:gd name="T45" fmla="*/ 109 h 166"/>
                <a:gd name="T46" fmla="*/ 300 w 453"/>
                <a:gd name="T47" fmla="*/ 110 h 166"/>
                <a:gd name="T48" fmla="*/ 284 w 453"/>
                <a:gd name="T49" fmla="*/ 67 h 166"/>
                <a:gd name="T50" fmla="*/ 263 w 453"/>
                <a:gd name="T51" fmla="*/ 2 h 166"/>
                <a:gd name="T52" fmla="*/ 263 w 453"/>
                <a:gd name="T53" fmla="*/ 0 h 16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53"/>
                <a:gd name="T82" fmla="*/ 0 h 166"/>
                <a:gd name="T83" fmla="*/ 453 w 453"/>
                <a:gd name="T84" fmla="*/ 166 h 16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53" h="166">
                  <a:moveTo>
                    <a:pt x="263" y="0"/>
                  </a:moveTo>
                  <a:lnTo>
                    <a:pt x="175" y="4"/>
                  </a:lnTo>
                  <a:lnTo>
                    <a:pt x="1" y="18"/>
                  </a:lnTo>
                  <a:lnTo>
                    <a:pt x="0" y="25"/>
                  </a:lnTo>
                  <a:lnTo>
                    <a:pt x="0" y="70"/>
                  </a:lnTo>
                  <a:lnTo>
                    <a:pt x="31" y="67"/>
                  </a:lnTo>
                  <a:lnTo>
                    <a:pt x="119" y="59"/>
                  </a:lnTo>
                  <a:lnTo>
                    <a:pt x="231" y="57"/>
                  </a:lnTo>
                  <a:lnTo>
                    <a:pt x="268" y="163"/>
                  </a:lnTo>
                  <a:lnTo>
                    <a:pt x="270" y="165"/>
                  </a:lnTo>
                  <a:lnTo>
                    <a:pt x="334" y="164"/>
                  </a:lnTo>
                  <a:lnTo>
                    <a:pt x="349" y="165"/>
                  </a:lnTo>
                  <a:lnTo>
                    <a:pt x="376" y="76"/>
                  </a:lnTo>
                  <a:lnTo>
                    <a:pt x="452" y="93"/>
                  </a:lnTo>
                  <a:lnTo>
                    <a:pt x="452" y="30"/>
                  </a:lnTo>
                  <a:lnTo>
                    <a:pt x="370" y="12"/>
                  </a:lnTo>
                  <a:lnTo>
                    <a:pt x="368" y="17"/>
                  </a:lnTo>
                  <a:lnTo>
                    <a:pt x="339" y="102"/>
                  </a:lnTo>
                  <a:lnTo>
                    <a:pt x="339" y="12"/>
                  </a:lnTo>
                  <a:lnTo>
                    <a:pt x="336" y="8"/>
                  </a:lnTo>
                  <a:lnTo>
                    <a:pt x="307" y="6"/>
                  </a:lnTo>
                  <a:lnTo>
                    <a:pt x="304" y="10"/>
                  </a:lnTo>
                  <a:lnTo>
                    <a:pt x="304" y="109"/>
                  </a:lnTo>
                  <a:lnTo>
                    <a:pt x="300" y="110"/>
                  </a:lnTo>
                  <a:lnTo>
                    <a:pt x="284" y="67"/>
                  </a:lnTo>
                  <a:lnTo>
                    <a:pt x="263" y="2"/>
                  </a:lnTo>
                  <a:lnTo>
                    <a:pt x="263" y="0"/>
                  </a:lnTo>
                </a:path>
              </a:pathLst>
            </a:custGeom>
            <a:solidFill>
              <a:srgbClr val="FF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45" name="Freeform 35"/>
            <p:cNvSpPr>
              <a:spLocks/>
            </p:cNvSpPr>
            <p:nvPr/>
          </p:nvSpPr>
          <p:spPr bwMode="auto">
            <a:xfrm>
              <a:off x="594" y="2385"/>
              <a:ext cx="17" cy="1"/>
            </a:xfrm>
            <a:custGeom>
              <a:avLst/>
              <a:gdLst>
                <a:gd name="T0" fmla="*/ 14 w 17"/>
                <a:gd name="T1" fmla="*/ 0 h 1"/>
                <a:gd name="T2" fmla="*/ 16 w 17"/>
                <a:gd name="T3" fmla="*/ 0 h 1"/>
                <a:gd name="T4" fmla="*/ 16 w 17"/>
                <a:gd name="T5" fmla="*/ 0 h 1"/>
                <a:gd name="T6" fmla="*/ 14 w 17"/>
                <a:gd name="T7" fmla="*/ 0 h 1"/>
                <a:gd name="T8" fmla="*/ 1 w 17"/>
                <a:gd name="T9" fmla="*/ 0 h 1"/>
                <a:gd name="T10" fmla="*/ 0 w 17"/>
                <a:gd name="T11" fmla="*/ 0 h 1"/>
                <a:gd name="T12" fmla="*/ 0 w 17"/>
                <a:gd name="T13" fmla="*/ 0 h 1"/>
                <a:gd name="T14" fmla="*/ 1 w 17"/>
                <a:gd name="T15" fmla="*/ 0 h 1"/>
                <a:gd name="T16" fmla="*/ 14 w 17"/>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
                <a:gd name="T29" fmla="*/ 17 w 17"/>
                <a:gd name="T30" fmla="*/ 1 h 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
                  <a:moveTo>
                    <a:pt x="14" y="0"/>
                  </a:moveTo>
                  <a:lnTo>
                    <a:pt x="16" y="0"/>
                  </a:lnTo>
                  <a:lnTo>
                    <a:pt x="14" y="0"/>
                  </a:lnTo>
                  <a:lnTo>
                    <a:pt x="1" y="0"/>
                  </a:lnTo>
                  <a:lnTo>
                    <a:pt x="0" y="0"/>
                  </a:lnTo>
                  <a:lnTo>
                    <a:pt x="1" y="0"/>
                  </a:lnTo>
                  <a:lnTo>
                    <a:pt x="14" y="0"/>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46" name="Freeform 36"/>
            <p:cNvSpPr>
              <a:spLocks/>
            </p:cNvSpPr>
            <p:nvPr/>
          </p:nvSpPr>
          <p:spPr bwMode="auto">
            <a:xfrm>
              <a:off x="183" y="2528"/>
              <a:ext cx="389" cy="130"/>
            </a:xfrm>
            <a:custGeom>
              <a:avLst/>
              <a:gdLst>
                <a:gd name="T0" fmla="*/ 144 w 389"/>
                <a:gd name="T1" fmla="*/ 90 h 130"/>
                <a:gd name="T2" fmla="*/ 92 w 389"/>
                <a:gd name="T3" fmla="*/ 100 h 130"/>
                <a:gd name="T4" fmla="*/ 63 w 389"/>
                <a:gd name="T5" fmla="*/ 113 h 130"/>
                <a:gd name="T6" fmla="*/ 43 w 389"/>
                <a:gd name="T7" fmla="*/ 105 h 130"/>
                <a:gd name="T8" fmla="*/ 46 w 389"/>
                <a:gd name="T9" fmla="*/ 102 h 130"/>
                <a:gd name="T10" fmla="*/ 44 w 389"/>
                <a:gd name="T11" fmla="*/ 80 h 130"/>
                <a:gd name="T12" fmla="*/ 16 w 389"/>
                <a:gd name="T13" fmla="*/ 79 h 130"/>
                <a:gd name="T14" fmla="*/ 13 w 389"/>
                <a:gd name="T15" fmla="*/ 84 h 130"/>
                <a:gd name="T16" fmla="*/ 6 w 389"/>
                <a:gd name="T17" fmla="*/ 78 h 130"/>
                <a:gd name="T18" fmla="*/ 341 w 389"/>
                <a:gd name="T19" fmla="*/ 72 h 130"/>
                <a:gd name="T20" fmla="*/ 344 w 389"/>
                <a:gd name="T21" fmla="*/ 91 h 130"/>
                <a:gd name="T22" fmla="*/ 347 w 389"/>
                <a:gd name="T23" fmla="*/ 70 h 130"/>
                <a:gd name="T24" fmla="*/ 5 w 389"/>
                <a:gd name="T25" fmla="*/ 19 h 130"/>
                <a:gd name="T26" fmla="*/ 343 w 389"/>
                <a:gd name="T27" fmla="*/ 0 h 130"/>
                <a:gd name="T28" fmla="*/ 348 w 389"/>
                <a:gd name="T29" fmla="*/ 10 h 130"/>
                <a:gd name="T30" fmla="*/ 380 w 389"/>
                <a:gd name="T31" fmla="*/ 4 h 130"/>
                <a:gd name="T32" fmla="*/ 343 w 389"/>
                <a:gd name="T33" fmla="*/ 0 h 130"/>
                <a:gd name="T34" fmla="*/ 347 w 389"/>
                <a:gd name="T35" fmla="*/ 70 h 130"/>
                <a:gd name="T36" fmla="*/ 387 w 389"/>
                <a:gd name="T37" fmla="*/ 82 h 130"/>
                <a:gd name="T38" fmla="*/ 344 w 389"/>
                <a:gd name="T39" fmla="*/ 91 h 130"/>
                <a:gd name="T40" fmla="*/ 388 w 389"/>
                <a:gd name="T41" fmla="*/ 93 h 130"/>
                <a:gd name="T42" fmla="*/ 381 w 389"/>
                <a:gd name="T43" fmla="*/ 109 h 130"/>
                <a:gd name="T44" fmla="*/ 364 w 389"/>
                <a:gd name="T45" fmla="*/ 118 h 130"/>
                <a:gd name="T46" fmla="*/ 330 w 389"/>
                <a:gd name="T47" fmla="*/ 127 h 130"/>
                <a:gd name="T48" fmla="*/ 251 w 389"/>
                <a:gd name="T49" fmla="*/ 129 h 130"/>
                <a:gd name="T50" fmla="*/ 298 w 389"/>
                <a:gd name="T51" fmla="*/ 104 h 130"/>
                <a:gd name="T52" fmla="*/ 303 w 389"/>
                <a:gd name="T53" fmla="*/ 103 h 130"/>
                <a:gd name="T54" fmla="*/ 303 w 389"/>
                <a:gd name="T55" fmla="*/ 82 h 130"/>
                <a:gd name="T56" fmla="*/ 302 w 389"/>
                <a:gd name="T57" fmla="*/ 80 h 130"/>
                <a:gd name="T58" fmla="*/ 265 w 389"/>
                <a:gd name="T59" fmla="*/ 80 h 130"/>
                <a:gd name="T60" fmla="*/ 260 w 389"/>
                <a:gd name="T61" fmla="*/ 81 h 130"/>
                <a:gd name="T62" fmla="*/ 259 w 389"/>
                <a:gd name="T63" fmla="*/ 102 h 130"/>
                <a:gd name="T64" fmla="*/ 261 w 389"/>
                <a:gd name="T65" fmla="*/ 104 h 130"/>
                <a:gd name="T66" fmla="*/ 251 w 389"/>
                <a:gd name="T67" fmla="*/ 129 h 130"/>
                <a:gd name="T68" fmla="*/ 172 w 389"/>
                <a:gd name="T69" fmla="*/ 127 h 130"/>
                <a:gd name="T70" fmla="*/ 99 w 389"/>
                <a:gd name="T71" fmla="*/ 119 h 130"/>
                <a:gd name="T72" fmla="*/ 149 w 389"/>
                <a:gd name="T73" fmla="*/ 100 h 130"/>
                <a:gd name="T74" fmla="*/ 143 w 389"/>
                <a:gd name="T75" fmla="*/ 86 h 130"/>
                <a:gd name="T76" fmla="*/ 205 w 389"/>
                <a:gd name="T77" fmla="*/ 86 h 130"/>
                <a:gd name="T78" fmla="*/ 145 w 389"/>
                <a:gd name="T79" fmla="*/ 78 h 130"/>
                <a:gd name="T80" fmla="*/ 150 w 389"/>
                <a:gd name="T81" fmla="*/ 90 h 130"/>
                <a:gd name="T82" fmla="*/ 210 w 389"/>
                <a:gd name="T83" fmla="*/ 100 h 130"/>
                <a:gd name="T84" fmla="*/ 150 w 389"/>
                <a:gd name="T85" fmla="*/ 90 h 130"/>
                <a:gd name="T86" fmla="*/ 143 w 389"/>
                <a:gd name="T87" fmla="*/ 86 h 130"/>
                <a:gd name="T88" fmla="*/ 84 w 389"/>
                <a:gd name="T89" fmla="*/ 76 h 130"/>
                <a:gd name="T90" fmla="*/ 143 w 389"/>
                <a:gd name="T91" fmla="*/ 86 h 1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89"/>
                <a:gd name="T139" fmla="*/ 0 h 130"/>
                <a:gd name="T140" fmla="*/ 389 w 389"/>
                <a:gd name="T141" fmla="*/ 130 h 13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89" h="130">
                  <a:moveTo>
                    <a:pt x="143" y="86"/>
                  </a:moveTo>
                  <a:lnTo>
                    <a:pt x="144" y="90"/>
                  </a:lnTo>
                  <a:lnTo>
                    <a:pt x="88" y="90"/>
                  </a:lnTo>
                  <a:lnTo>
                    <a:pt x="92" y="100"/>
                  </a:lnTo>
                  <a:lnTo>
                    <a:pt x="99" y="119"/>
                  </a:lnTo>
                  <a:lnTo>
                    <a:pt x="63" y="113"/>
                  </a:lnTo>
                  <a:lnTo>
                    <a:pt x="24" y="105"/>
                  </a:lnTo>
                  <a:lnTo>
                    <a:pt x="43" y="105"/>
                  </a:lnTo>
                  <a:lnTo>
                    <a:pt x="45" y="104"/>
                  </a:lnTo>
                  <a:lnTo>
                    <a:pt x="46" y="102"/>
                  </a:lnTo>
                  <a:lnTo>
                    <a:pt x="46" y="81"/>
                  </a:lnTo>
                  <a:lnTo>
                    <a:pt x="44" y="80"/>
                  </a:lnTo>
                  <a:lnTo>
                    <a:pt x="41" y="79"/>
                  </a:lnTo>
                  <a:lnTo>
                    <a:pt x="16" y="79"/>
                  </a:lnTo>
                  <a:lnTo>
                    <a:pt x="14" y="81"/>
                  </a:lnTo>
                  <a:lnTo>
                    <a:pt x="13" y="84"/>
                  </a:lnTo>
                  <a:lnTo>
                    <a:pt x="13" y="94"/>
                  </a:lnTo>
                  <a:lnTo>
                    <a:pt x="6" y="78"/>
                  </a:lnTo>
                  <a:lnTo>
                    <a:pt x="0" y="73"/>
                  </a:lnTo>
                  <a:lnTo>
                    <a:pt x="341" y="72"/>
                  </a:lnTo>
                  <a:lnTo>
                    <a:pt x="342" y="87"/>
                  </a:lnTo>
                  <a:lnTo>
                    <a:pt x="344" y="91"/>
                  </a:lnTo>
                  <a:lnTo>
                    <a:pt x="348" y="82"/>
                  </a:lnTo>
                  <a:lnTo>
                    <a:pt x="347" y="70"/>
                  </a:lnTo>
                  <a:lnTo>
                    <a:pt x="343" y="11"/>
                  </a:lnTo>
                  <a:lnTo>
                    <a:pt x="5" y="19"/>
                  </a:lnTo>
                  <a:lnTo>
                    <a:pt x="10" y="8"/>
                  </a:lnTo>
                  <a:lnTo>
                    <a:pt x="343" y="0"/>
                  </a:lnTo>
                  <a:lnTo>
                    <a:pt x="348" y="0"/>
                  </a:lnTo>
                  <a:lnTo>
                    <a:pt x="348" y="10"/>
                  </a:lnTo>
                  <a:lnTo>
                    <a:pt x="379" y="13"/>
                  </a:lnTo>
                  <a:lnTo>
                    <a:pt x="380" y="4"/>
                  </a:lnTo>
                  <a:lnTo>
                    <a:pt x="348" y="0"/>
                  </a:lnTo>
                  <a:lnTo>
                    <a:pt x="343" y="0"/>
                  </a:lnTo>
                  <a:lnTo>
                    <a:pt x="343" y="11"/>
                  </a:lnTo>
                  <a:lnTo>
                    <a:pt x="347" y="70"/>
                  </a:lnTo>
                  <a:lnTo>
                    <a:pt x="387" y="70"/>
                  </a:lnTo>
                  <a:lnTo>
                    <a:pt x="387" y="82"/>
                  </a:lnTo>
                  <a:lnTo>
                    <a:pt x="348" y="82"/>
                  </a:lnTo>
                  <a:lnTo>
                    <a:pt x="344" y="91"/>
                  </a:lnTo>
                  <a:lnTo>
                    <a:pt x="386" y="91"/>
                  </a:lnTo>
                  <a:lnTo>
                    <a:pt x="388" y="93"/>
                  </a:lnTo>
                  <a:lnTo>
                    <a:pt x="387" y="102"/>
                  </a:lnTo>
                  <a:lnTo>
                    <a:pt x="381" y="109"/>
                  </a:lnTo>
                  <a:lnTo>
                    <a:pt x="378" y="115"/>
                  </a:lnTo>
                  <a:lnTo>
                    <a:pt x="364" y="118"/>
                  </a:lnTo>
                  <a:lnTo>
                    <a:pt x="352" y="123"/>
                  </a:lnTo>
                  <a:lnTo>
                    <a:pt x="330" y="127"/>
                  </a:lnTo>
                  <a:lnTo>
                    <a:pt x="309" y="127"/>
                  </a:lnTo>
                  <a:lnTo>
                    <a:pt x="251" y="129"/>
                  </a:lnTo>
                  <a:lnTo>
                    <a:pt x="265" y="105"/>
                  </a:lnTo>
                  <a:lnTo>
                    <a:pt x="298" y="104"/>
                  </a:lnTo>
                  <a:lnTo>
                    <a:pt x="300" y="104"/>
                  </a:lnTo>
                  <a:lnTo>
                    <a:pt x="303" y="103"/>
                  </a:lnTo>
                  <a:lnTo>
                    <a:pt x="303" y="102"/>
                  </a:lnTo>
                  <a:lnTo>
                    <a:pt x="303" y="82"/>
                  </a:lnTo>
                  <a:lnTo>
                    <a:pt x="303" y="81"/>
                  </a:lnTo>
                  <a:lnTo>
                    <a:pt x="302" y="80"/>
                  </a:lnTo>
                  <a:lnTo>
                    <a:pt x="298" y="79"/>
                  </a:lnTo>
                  <a:lnTo>
                    <a:pt x="265" y="80"/>
                  </a:lnTo>
                  <a:lnTo>
                    <a:pt x="261" y="80"/>
                  </a:lnTo>
                  <a:lnTo>
                    <a:pt x="260" y="81"/>
                  </a:lnTo>
                  <a:lnTo>
                    <a:pt x="259" y="84"/>
                  </a:lnTo>
                  <a:lnTo>
                    <a:pt x="259" y="102"/>
                  </a:lnTo>
                  <a:lnTo>
                    <a:pt x="260" y="104"/>
                  </a:lnTo>
                  <a:lnTo>
                    <a:pt x="261" y="104"/>
                  </a:lnTo>
                  <a:lnTo>
                    <a:pt x="265" y="105"/>
                  </a:lnTo>
                  <a:lnTo>
                    <a:pt x="251" y="129"/>
                  </a:lnTo>
                  <a:lnTo>
                    <a:pt x="211" y="129"/>
                  </a:lnTo>
                  <a:lnTo>
                    <a:pt x="172" y="127"/>
                  </a:lnTo>
                  <a:lnTo>
                    <a:pt x="135" y="125"/>
                  </a:lnTo>
                  <a:lnTo>
                    <a:pt x="99" y="119"/>
                  </a:lnTo>
                  <a:lnTo>
                    <a:pt x="92" y="100"/>
                  </a:lnTo>
                  <a:lnTo>
                    <a:pt x="149" y="100"/>
                  </a:lnTo>
                  <a:lnTo>
                    <a:pt x="144" y="90"/>
                  </a:lnTo>
                  <a:lnTo>
                    <a:pt x="143" y="86"/>
                  </a:lnTo>
                  <a:lnTo>
                    <a:pt x="149" y="86"/>
                  </a:lnTo>
                  <a:lnTo>
                    <a:pt x="205" y="86"/>
                  </a:lnTo>
                  <a:lnTo>
                    <a:pt x="201" y="78"/>
                  </a:lnTo>
                  <a:lnTo>
                    <a:pt x="145" y="78"/>
                  </a:lnTo>
                  <a:lnTo>
                    <a:pt x="149" y="86"/>
                  </a:lnTo>
                  <a:lnTo>
                    <a:pt x="150" y="90"/>
                  </a:lnTo>
                  <a:lnTo>
                    <a:pt x="153" y="100"/>
                  </a:lnTo>
                  <a:lnTo>
                    <a:pt x="210" y="100"/>
                  </a:lnTo>
                  <a:lnTo>
                    <a:pt x="206" y="90"/>
                  </a:lnTo>
                  <a:lnTo>
                    <a:pt x="150" y="90"/>
                  </a:lnTo>
                  <a:lnTo>
                    <a:pt x="149" y="86"/>
                  </a:lnTo>
                  <a:lnTo>
                    <a:pt x="143" y="86"/>
                  </a:lnTo>
                  <a:lnTo>
                    <a:pt x="139" y="78"/>
                  </a:lnTo>
                  <a:lnTo>
                    <a:pt x="84" y="76"/>
                  </a:lnTo>
                  <a:lnTo>
                    <a:pt x="88" y="86"/>
                  </a:lnTo>
                  <a:lnTo>
                    <a:pt x="143" y="86"/>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47" name="Freeform 37"/>
            <p:cNvSpPr>
              <a:spLocks/>
            </p:cNvSpPr>
            <p:nvPr/>
          </p:nvSpPr>
          <p:spPr bwMode="auto">
            <a:xfrm>
              <a:off x="608" y="2563"/>
              <a:ext cx="38" cy="98"/>
            </a:xfrm>
            <a:custGeom>
              <a:avLst/>
              <a:gdLst>
                <a:gd name="T0" fmla="*/ 18 w 38"/>
                <a:gd name="T1" fmla="*/ 0 h 98"/>
                <a:gd name="T2" fmla="*/ 10 w 38"/>
                <a:gd name="T3" fmla="*/ 5 h 98"/>
                <a:gd name="T4" fmla="*/ 4 w 38"/>
                <a:gd name="T5" fmla="*/ 19 h 98"/>
                <a:gd name="T6" fmla="*/ 0 w 38"/>
                <a:gd name="T7" fmla="*/ 37 h 98"/>
                <a:gd name="T8" fmla="*/ 0 w 38"/>
                <a:gd name="T9" fmla="*/ 59 h 98"/>
                <a:gd name="T10" fmla="*/ 4 w 38"/>
                <a:gd name="T11" fmla="*/ 80 h 98"/>
                <a:gd name="T12" fmla="*/ 15 w 38"/>
                <a:gd name="T13" fmla="*/ 96 h 98"/>
                <a:gd name="T14" fmla="*/ 23 w 38"/>
                <a:gd name="T15" fmla="*/ 96 h 98"/>
                <a:gd name="T16" fmla="*/ 31 w 38"/>
                <a:gd name="T17" fmla="*/ 84 h 98"/>
                <a:gd name="T18" fmla="*/ 37 w 38"/>
                <a:gd name="T19" fmla="*/ 73 h 98"/>
                <a:gd name="T20" fmla="*/ 37 w 38"/>
                <a:gd name="T21" fmla="*/ 54 h 98"/>
                <a:gd name="T22" fmla="*/ 37 w 38"/>
                <a:gd name="T23" fmla="*/ 33 h 98"/>
                <a:gd name="T24" fmla="*/ 33 w 38"/>
                <a:gd name="T25" fmla="*/ 17 h 98"/>
                <a:gd name="T26" fmla="*/ 25 w 38"/>
                <a:gd name="T27" fmla="*/ 4 h 98"/>
                <a:gd name="T28" fmla="*/ 18 w 38"/>
                <a:gd name="T29" fmla="*/ 0 h 98"/>
                <a:gd name="T30" fmla="*/ 21 w 38"/>
                <a:gd name="T31" fmla="*/ 12 h 98"/>
                <a:gd name="T32" fmla="*/ 25 w 38"/>
                <a:gd name="T33" fmla="*/ 13 h 98"/>
                <a:gd name="T34" fmla="*/ 28 w 38"/>
                <a:gd name="T35" fmla="*/ 33 h 98"/>
                <a:gd name="T36" fmla="*/ 30 w 38"/>
                <a:gd name="T37" fmla="*/ 44 h 98"/>
                <a:gd name="T38" fmla="*/ 29 w 38"/>
                <a:gd name="T39" fmla="*/ 59 h 98"/>
                <a:gd name="T40" fmla="*/ 23 w 38"/>
                <a:gd name="T41" fmla="*/ 70 h 98"/>
                <a:gd name="T42" fmla="*/ 21 w 38"/>
                <a:gd name="T43" fmla="*/ 67 h 98"/>
                <a:gd name="T44" fmla="*/ 27 w 38"/>
                <a:gd name="T45" fmla="*/ 59 h 98"/>
                <a:gd name="T46" fmla="*/ 28 w 38"/>
                <a:gd name="T47" fmla="*/ 47 h 98"/>
                <a:gd name="T48" fmla="*/ 28 w 38"/>
                <a:gd name="T49" fmla="*/ 33 h 98"/>
                <a:gd name="T50" fmla="*/ 24 w 38"/>
                <a:gd name="T51" fmla="*/ 15 h 98"/>
                <a:gd name="T52" fmla="*/ 18 w 38"/>
                <a:gd name="T53" fmla="*/ 27 h 98"/>
                <a:gd name="T54" fmla="*/ 15 w 38"/>
                <a:gd name="T55" fmla="*/ 44 h 98"/>
                <a:gd name="T56" fmla="*/ 13 w 38"/>
                <a:gd name="T57" fmla="*/ 58 h 98"/>
                <a:gd name="T58" fmla="*/ 13 w 38"/>
                <a:gd name="T59" fmla="*/ 37 h 98"/>
                <a:gd name="T60" fmla="*/ 18 w 38"/>
                <a:gd name="T61" fmla="*/ 20 h 98"/>
                <a:gd name="T62" fmla="*/ 21 w 38"/>
                <a:gd name="T63" fmla="*/ 12 h 98"/>
                <a:gd name="T64" fmla="*/ 13 w 38"/>
                <a:gd name="T65" fmla="*/ 9 h 98"/>
                <a:gd name="T66" fmla="*/ 13 w 38"/>
                <a:gd name="T67" fmla="*/ 20 h 98"/>
                <a:gd name="T68" fmla="*/ 5 w 38"/>
                <a:gd name="T69" fmla="*/ 28 h 98"/>
                <a:gd name="T70" fmla="*/ 9 w 38"/>
                <a:gd name="T71" fmla="*/ 39 h 98"/>
                <a:gd name="T72" fmla="*/ 3 w 38"/>
                <a:gd name="T73" fmla="*/ 49 h 98"/>
                <a:gd name="T74" fmla="*/ 9 w 38"/>
                <a:gd name="T75" fmla="*/ 59 h 98"/>
                <a:gd name="T76" fmla="*/ 6 w 38"/>
                <a:gd name="T77" fmla="*/ 72 h 98"/>
                <a:gd name="T78" fmla="*/ 13 w 38"/>
                <a:gd name="T79" fmla="*/ 75 h 98"/>
                <a:gd name="T80" fmla="*/ 13 w 38"/>
                <a:gd name="T81" fmla="*/ 88 h 98"/>
                <a:gd name="T82" fmla="*/ 19 w 38"/>
                <a:gd name="T83" fmla="*/ 84 h 98"/>
                <a:gd name="T84" fmla="*/ 16 w 38"/>
                <a:gd name="T85" fmla="*/ 92 h 98"/>
                <a:gd name="T86" fmla="*/ 9 w 38"/>
                <a:gd name="T87" fmla="*/ 79 h 98"/>
                <a:gd name="T88" fmla="*/ 3 w 38"/>
                <a:gd name="T89" fmla="*/ 59 h 98"/>
                <a:gd name="T90" fmla="*/ 3 w 38"/>
                <a:gd name="T91" fmla="*/ 38 h 98"/>
                <a:gd name="T92" fmla="*/ 9 w 38"/>
                <a:gd name="T93" fmla="*/ 17 h 98"/>
                <a:gd name="T94" fmla="*/ 17 w 38"/>
                <a:gd name="T95" fmla="*/ 5 h 9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8"/>
                <a:gd name="T145" fmla="*/ 0 h 98"/>
                <a:gd name="T146" fmla="*/ 38 w 38"/>
                <a:gd name="T147" fmla="*/ 98 h 9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8" h="98">
                  <a:moveTo>
                    <a:pt x="17" y="5"/>
                  </a:moveTo>
                  <a:lnTo>
                    <a:pt x="18" y="0"/>
                  </a:lnTo>
                  <a:lnTo>
                    <a:pt x="15" y="2"/>
                  </a:lnTo>
                  <a:lnTo>
                    <a:pt x="10" y="5"/>
                  </a:lnTo>
                  <a:lnTo>
                    <a:pt x="6" y="12"/>
                  </a:lnTo>
                  <a:lnTo>
                    <a:pt x="4" y="19"/>
                  </a:lnTo>
                  <a:lnTo>
                    <a:pt x="2" y="27"/>
                  </a:lnTo>
                  <a:lnTo>
                    <a:pt x="0" y="37"/>
                  </a:lnTo>
                  <a:lnTo>
                    <a:pt x="0" y="47"/>
                  </a:lnTo>
                  <a:lnTo>
                    <a:pt x="0" y="59"/>
                  </a:lnTo>
                  <a:lnTo>
                    <a:pt x="1" y="69"/>
                  </a:lnTo>
                  <a:lnTo>
                    <a:pt x="4" y="80"/>
                  </a:lnTo>
                  <a:lnTo>
                    <a:pt x="9" y="89"/>
                  </a:lnTo>
                  <a:lnTo>
                    <a:pt x="15" y="96"/>
                  </a:lnTo>
                  <a:lnTo>
                    <a:pt x="19" y="97"/>
                  </a:lnTo>
                  <a:lnTo>
                    <a:pt x="23" y="96"/>
                  </a:lnTo>
                  <a:lnTo>
                    <a:pt x="27" y="89"/>
                  </a:lnTo>
                  <a:lnTo>
                    <a:pt x="31" y="84"/>
                  </a:lnTo>
                  <a:lnTo>
                    <a:pt x="35" y="77"/>
                  </a:lnTo>
                  <a:lnTo>
                    <a:pt x="37" y="73"/>
                  </a:lnTo>
                  <a:lnTo>
                    <a:pt x="37" y="70"/>
                  </a:lnTo>
                  <a:lnTo>
                    <a:pt x="37" y="54"/>
                  </a:lnTo>
                  <a:lnTo>
                    <a:pt x="37" y="44"/>
                  </a:lnTo>
                  <a:lnTo>
                    <a:pt x="37" y="33"/>
                  </a:lnTo>
                  <a:lnTo>
                    <a:pt x="36" y="24"/>
                  </a:lnTo>
                  <a:lnTo>
                    <a:pt x="33" y="17"/>
                  </a:lnTo>
                  <a:lnTo>
                    <a:pt x="30" y="11"/>
                  </a:lnTo>
                  <a:lnTo>
                    <a:pt x="25" y="4"/>
                  </a:lnTo>
                  <a:lnTo>
                    <a:pt x="21" y="0"/>
                  </a:lnTo>
                  <a:lnTo>
                    <a:pt x="18" y="0"/>
                  </a:lnTo>
                  <a:lnTo>
                    <a:pt x="17" y="5"/>
                  </a:lnTo>
                  <a:lnTo>
                    <a:pt x="21" y="12"/>
                  </a:lnTo>
                  <a:lnTo>
                    <a:pt x="21" y="14"/>
                  </a:lnTo>
                  <a:lnTo>
                    <a:pt x="25" y="13"/>
                  </a:lnTo>
                  <a:lnTo>
                    <a:pt x="28" y="14"/>
                  </a:lnTo>
                  <a:lnTo>
                    <a:pt x="28" y="33"/>
                  </a:lnTo>
                  <a:lnTo>
                    <a:pt x="30" y="38"/>
                  </a:lnTo>
                  <a:lnTo>
                    <a:pt x="30" y="44"/>
                  </a:lnTo>
                  <a:lnTo>
                    <a:pt x="30" y="52"/>
                  </a:lnTo>
                  <a:lnTo>
                    <a:pt x="29" y="59"/>
                  </a:lnTo>
                  <a:lnTo>
                    <a:pt x="26" y="66"/>
                  </a:lnTo>
                  <a:lnTo>
                    <a:pt x="23" y="70"/>
                  </a:lnTo>
                  <a:lnTo>
                    <a:pt x="19" y="70"/>
                  </a:lnTo>
                  <a:lnTo>
                    <a:pt x="21" y="67"/>
                  </a:lnTo>
                  <a:lnTo>
                    <a:pt x="24" y="64"/>
                  </a:lnTo>
                  <a:lnTo>
                    <a:pt x="27" y="59"/>
                  </a:lnTo>
                  <a:lnTo>
                    <a:pt x="28" y="54"/>
                  </a:lnTo>
                  <a:lnTo>
                    <a:pt x="28" y="47"/>
                  </a:lnTo>
                  <a:lnTo>
                    <a:pt x="28" y="40"/>
                  </a:lnTo>
                  <a:lnTo>
                    <a:pt x="28" y="33"/>
                  </a:lnTo>
                  <a:lnTo>
                    <a:pt x="28" y="14"/>
                  </a:lnTo>
                  <a:lnTo>
                    <a:pt x="24" y="15"/>
                  </a:lnTo>
                  <a:lnTo>
                    <a:pt x="21" y="20"/>
                  </a:lnTo>
                  <a:lnTo>
                    <a:pt x="18" y="27"/>
                  </a:lnTo>
                  <a:lnTo>
                    <a:pt x="16" y="34"/>
                  </a:lnTo>
                  <a:lnTo>
                    <a:pt x="15" y="44"/>
                  </a:lnTo>
                  <a:lnTo>
                    <a:pt x="15" y="54"/>
                  </a:lnTo>
                  <a:lnTo>
                    <a:pt x="13" y="58"/>
                  </a:lnTo>
                  <a:lnTo>
                    <a:pt x="13" y="45"/>
                  </a:lnTo>
                  <a:lnTo>
                    <a:pt x="13" y="37"/>
                  </a:lnTo>
                  <a:lnTo>
                    <a:pt x="15" y="28"/>
                  </a:lnTo>
                  <a:lnTo>
                    <a:pt x="18" y="20"/>
                  </a:lnTo>
                  <a:lnTo>
                    <a:pt x="21" y="14"/>
                  </a:lnTo>
                  <a:lnTo>
                    <a:pt x="21" y="12"/>
                  </a:lnTo>
                  <a:lnTo>
                    <a:pt x="18" y="14"/>
                  </a:lnTo>
                  <a:lnTo>
                    <a:pt x="13" y="9"/>
                  </a:lnTo>
                  <a:lnTo>
                    <a:pt x="9" y="17"/>
                  </a:lnTo>
                  <a:lnTo>
                    <a:pt x="13" y="20"/>
                  </a:lnTo>
                  <a:lnTo>
                    <a:pt x="10" y="28"/>
                  </a:lnTo>
                  <a:lnTo>
                    <a:pt x="5" y="28"/>
                  </a:lnTo>
                  <a:lnTo>
                    <a:pt x="3" y="38"/>
                  </a:lnTo>
                  <a:lnTo>
                    <a:pt x="9" y="39"/>
                  </a:lnTo>
                  <a:lnTo>
                    <a:pt x="9" y="49"/>
                  </a:lnTo>
                  <a:lnTo>
                    <a:pt x="3" y="49"/>
                  </a:lnTo>
                  <a:lnTo>
                    <a:pt x="3" y="59"/>
                  </a:lnTo>
                  <a:lnTo>
                    <a:pt x="9" y="59"/>
                  </a:lnTo>
                  <a:lnTo>
                    <a:pt x="11" y="67"/>
                  </a:lnTo>
                  <a:lnTo>
                    <a:pt x="6" y="72"/>
                  </a:lnTo>
                  <a:lnTo>
                    <a:pt x="9" y="79"/>
                  </a:lnTo>
                  <a:lnTo>
                    <a:pt x="13" y="75"/>
                  </a:lnTo>
                  <a:lnTo>
                    <a:pt x="17" y="80"/>
                  </a:lnTo>
                  <a:lnTo>
                    <a:pt x="13" y="88"/>
                  </a:lnTo>
                  <a:lnTo>
                    <a:pt x="16" y="92"/>
                  </a:lnTo>
                  <a:lnTo>
                    <a:pt x="19" y="84"/>
                  </a:lnTo>
                  <a:lnTo>
                    <a:pt x="19" y="92"/>
                  </a:lnTo>
                  <a:lnTo>
                    <a:pt x="16" y="92"/>
                  </a:lnTo>
                  <a:lnTo>
                    <a:pt x="13" y="88"/>
                  </a:lnTo>
                  <a:lnTo>
                    <a:pt x="9" y="79"/>
                  </a:lnTo>
                  <a:lnTo>
                    <a:pt x="6" y="72"/>
                  </a:lnTo>
                  <a:lnTo>
                    <a:pt x="3" y="59"/>
                  </a:lnTo>
                  <a:lnTo>
                    <a:pt x="3" y="49"/>
                  </a:lnTo>
                  <a:lnTo>
                    <a:pt x="3" y="38"/>
                  </a:lnTo>
                  <a:lnTo>
                    <a:pt x="5" y="28"/>
                  </a:lnTo>
                  <a:lnTo>
                    <a:pt x="9" y="17"/>
                  </a:lnTo>
                  <a:lnTo>
                    <a:pt x="13" y="9"/>
                  </a:lnTo>
                  <a:lnTo>
                    <a:pt x="17" y="5"/>
                  </a:lnTo>
                </a:path>
              </a:pathLst>
            </a:custGeom>
            <a:solidFill>
              <a:srgbClr val="80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48" name="Freeform 38"/>
            <p:cNvSpPr>
              <a:spLocks/>
            </p:cNvSpPr>
            <p:nvPr/>
          </p:nvSpPr>
          <p:spPr bwMode="auto">
            <a:xfrm>
              <a:off x="179" y="2545"/>
              <a:ext cx="343" cy="49"/>
            </a:xfrm>
            <a:custGeom>
              <a:avLst/>
              <a:gdLst>
                <a:gd name="T0" fmla="*/ 45 w 343"/>
                <a:gd name="T1" fmla="*/ 41 h 49"/>
                <a:gd name="T2" fmla="*/ 81 w 343"/>
                <a:gd name="T3" fmla="*/ 42 h 49"/>
                <a:gd name="T4" fmla="*/ 83 w 343"/>
                <a:gd name="T5" fmla="*/ 44 h 49"/>
                <a:gd name="T6" fmla="*/ 85 w 343"/>
                <a:gd name="T7" fmla="*/ 45 h 49"/>
                <a:gd name="T8" fmla="*/ 203 w 343"/>
                <a:gd name="T9" fmla="*/ 44 h 49"/>
                <a:gd name="T10" fmla="*/ 204 w 343"/>
                <a:gd name="T11" fmla="*/ 42 h 49"/>
                <a:gd name="T12" fmla="*/ 207 w 343"/>
                <a:gd name="T13" fmla="*/ 40 h 49"/>
                <a:gd name="T14" fmla="*/ 204 w 343"/>
                <a:gd name="T15" fmla="*/ 27 h 49"/>
                <a:gd name="T16" fmla="*/ 203 w 343"/>
                <a:gd name="T17" fmla="*/ 23 h 49"/>
                <a:gd name="T18" fmla="*/ 201 w 343"/>
                <a:gd name="T19" fmla="*/ 22 h 49"/>
                <a:gd name="T20" fmla="*/ 84 w 343"/>
                <a:gd name="T21" fmla="*/ 26 h 49"/>
                <a:gd name="T22" fmla="*/ 80 w 343"/>
                <a:gd name="T23" fmla="*/ 27 h 49"/>
                <a:gd name="T24" fmla="*/ 80 w 343"/>
                <a:gd name="T25" fmla="*/ 28 h 49"/>
                <a:gd name="T26" fmla="*/ 81 w 343"/>
                <a:gd name="T27" fmla="*/ 42 h 49"/>
                <a:gd name="T28" fmla="*/ 45 w 343"/>
                <a:gd name="T29" fmla="*/ 41 h 49"/>
                <a:gd name="T30" fmla="*/ 47 w 343"/>
                <a:gd name="T31" fmla="*/ 40 h 49"/>
                <a:gd name="T32" fmla="*/ 47 w 343"/>
                <a:gd name="T33" fmla="*/ 37 h 49"/>
                <a:gd name="T34" fmla="*/ 47 w 343"/>
                <a:gd name="T35" fmla="*/ 16 h 49"/>
                <a:gd name="T36" fmla="*/ 47 w 343"/>
                <a:gd name="T37" fmla="*/ 12 h 49"/>
                <a:gd name="T38" fmla="*/ 45 w 343"/>
                <a:gd name="T39" fmla="*/ 12 h 49"/>
                <a:gd name="T40" fmla="*/ 44 w 343"/>
                <a:gd name="T41" fmla="*/ 12 h 49"/>
                <a:gd name="T42" fmla="*/ 8 w 343"/>
                <a:gd name="T43" fmla="*/ 12 h 49"/>
                <a:gd name="T44" fmla="*/ 5 w 343"/>
                <a:gd name="T45" fmla="*/ 12 h 49"/>
                <a:gd name="T46" fmla="*/ 3 w 343"/>
                <a:gd name="T47" fmla="*/ 13 h 49"/>
                <a:gd name="T48" fmla="*/ 3 w 343"/>
                <a:gd name="T49" fmla="*/ 16 h 49"/>
                <a:gd name="T50" fmla="*/ 3 w 343"/>
                <a:gd name="T51" fmla="*/ 38 h 49"/>
                <a:gd name="T52" fmla="*/ 3 w 343"/>
                <a:gd name="T53" fmla="*/ 40 h 49"/>
                <a:gd name="T54" fmla="*/ 0 w 343"/>
                <a:gd name="T55" fmla="*/ 44 h 49"/>
                <a:gd name="T56" fmla="*/ 1 w 343"/>
                <a:gd name="T57" fmla="*/ 12 h 49"/>
                <a:gd name="T58" fmla="*/ 2 w 343"/>
                <a:gd name="T59" fmla="*/ 9 h 49"/>
                <a:gd name="T60" fmla="*/ 3 w 343"/>
                <a:gd name="T61" fmla="*/ 8 h 49"/>
                <a:gd name="T62" fmla="*/ 339 w 343"/>
                <a:gd name="T63" fmla="*/ 0 h 49"/>
                <a:gd name="T64" fmla="*/ 342 w 343"/>
                <a:gd name="T65" fmla="*/ 3 h 49"/>
                <a:gd name="T66" fmla="*/ 342 w 343"/>
                <a:gd name="T67" fmla="*/ 42 h 49"/>
                <a:gd name="T68" fmla="*/ 339 w 343"/>
                <a:gd name="T69" fmla="*/ 47 h 49"/>
                <a:gd name="T70" fmla="*/ 305 w 343"/>
                <a:gd name="T71" fmla="*/ 39 h 49"/>
                <a:gd name="T72" fmla="*/ 305 w 343"/>
                <a:gd name="T73" fmla="*/ 36 h 49"/>
                <a:gd name="T74" fmla="*/ 305 w 343"/>
                <a:gd name="T75" fmla="*/ 12 h 49"/>
                <a:gd name="T76" fmla="*/ 305 w 343"/>
                <a:gd name="T77" fmla="*/ 10 h 49"/>
                <a:gd name="T78" fmla="*/ 304 w 343"/>
                <a:gd name="T79" fmla="*/ 8 h 49"/>
                <a:gd name="T80" fmla="*/ 301 w 343"/>
                <a:gd name="T81" fmla="*/ 7 h 49"/>
                <a:gd name="T82" fmla="*/ 259 w 343"/>
                <a:gd name="T83" fmla="*/ 8 h 49"/>
                <a:gd name="T84" fmla="*/ 255 w 343"/>
                <a:gd name="T85" fmla="*/ 9 h 49"/>
                <a:gd name="T86" fmla="*/ 254 w 343"/>
                <a:gd name="T87" fmla="*/ 10 h 49"/>
                <a:gd name="T88" fmla="*/ 254 w 343"/>
                <a:gd name="T89" fmla="*/ 12 h 49"/>
                <a:gd name="T90" fmla="*/ 254 w 343"/>
                <a:gd name="T91" fmla="*/ 36 h 49"/>
                <a:gd name="T92" fmla="*/ 254 w 343"/>
                <a:gd name="T93" fmla="*/ 39 h 49"/>
                <a:gd name="T94" fmla="*/ 255 w 343"/>
                <a:gd name="T95" fmla="*/ 41 h 49"/>
                <a:gd name="T96" fmla="*/ 259 w 343"/>
                <a:gd name="T97" fmla="*/ 42 h 49"/>
                <a:gd name="T98" fmla="*/ 301 w 343"/>
                <a:gd name="T99" fmla="*/ 41 h 49"/>
                <a:gd name="T100" fmla="*/ 304 w 343"/>
                <a:gd name="T101" fmla="*/ 41 h 49"/>
                <a:gd name="T102" fmla="*/ 305 w 343"/>
                <a:gd name="T103" fmla="*/ 39 h 49"/>
                <a:gd name="T104" fmla="*/ 339 w 343"/>
                <a:gd name="T105" fmla="*/ 47 h 49"/>
                <a:gd name="T106" fmla="*/ 3 w 343"/>
                <a:gd name="T107" fmla="*/ 48 h 49"/>
                <a:gd name="T108" fmla="*/ 1 w 343"/>
                <a:gd name="T109" fmla="*/ 47 h 49"/>
                <a:gd name="T110" fmla="*/ 0 w 343"/>
                <a:gd name="T111" fmla="*/ 44 h 49"/>
                <a:gd name="T112" fmla="*/ 3 w 343"/>
                <a:gd name="T113" fmla="*/ 40 h 49"/>
                <a:gd name="T114" fmla="*/ 5 w 343"/>
                <a:gd name="T115" fmla="*/ 42 h 49"/>
                <a:gd name="T116" fmla="*/ 8 w 343"/>
                <a:gd name="T117" fmla="*/ 42 h 49"/>
                <a:gd name="T118" fmla="*/ 44 w 343"/>
                <a:gd name="T119" fmla="*/ 42 h 49"/>
                <a:gd name="T120" fmla="*/ 45 w 343"/>
                <a:gd name="T121" fmla="*/ 41 h 4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3"/>
                <a:gd name="T184" fmla="*/ 0 h 49"/>
                <a:gd name="T185" fmla="*/ 343 w 343"/>
                <a:gd name="T186" fmla="*/ 49 h 4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3" h="49">
                  <a:moveTo>
                    <a:pt x="45" y="41"/>
                  </a:moveTo>
                  <a:lnTo>
                    <a:pt x="81" y="42"/>
                  </a:lnTo>
                  <a:lnTo>
                    <a:pt x="83" y="44"/>
                  </a:lnTo>
                  <a:lnTo>
                    <a:pt x="85" y="45"/>
                  </a:lnTo>
                  <a:lnTo>
                    <a:pt x="203" y="44"/>
                  </a:lnTo>
                  <a:lnTo>
                    <a:pt x="204" y="42"/>
                  </a:lnTo>
                  <a:lnTo>
                    <a:pt x="207" y="40"/>
                  </a:lnTo>
                  <a:lnTo>
                    <a:pt x="204" y="27"/>
                  </a:lnTo>
                  <a:lnTo>
                    <a:pt x="203" y="23"/>
                  </a:lnTo>
                  <a:lnTo>
                    <a:pt x="201" y="22"/>
                  </a:lnTo>
                  <a:lnTo>
                    <a:pt x="84" y="26"/>
                  </a:lnTo>
                  <a:lnTo>
                    <a:pt x="80" y="27"/>
                  </a:lnTo>
                  <a:lnTo>
                    <a:pt x="80" y="28"/>
                  </a:lnTo>
                  <a:lnTo>
                    <a:pt x="81" y="42"/>
                  </a:lnTo>
                  <a:lnTo>
                    <a:pt x="45" y="41"/>
                  </a:lnTo>
                  <a:lnTo>
                    <a:pt x="47" y="40"/>
                  </a:lnTo>
                  <a:lnTo>
                    <a:pt x="47" y="37"/>
                  </a:lnTo>
                  <a:lnTo>
                    <a:pt x="47" y="16"/>
                  </a:lnTo>
                  <a:lnTo>
                    <a:pt x="47" y="12"/>
                  </a:lnTo>
                  <a:lnTo>
                    <a:pt x="45" y="12"/>
                  </a:lnTo>
                  <a:lnTo>
                    <a:pt x="44" y="12"/>
                  </a:lnTo>
                  <a:lnTo>
                    <a:pt x="8" y="12"/>
                  </a:lnTo>
                  <a:lnTo>
                    <a:pt x="5" y="12"/>
                  </a:lnTo>
                  <a:lnTo>
                    <a:pt x="3" y="13"/>
                  </a:lnTo>
                  <a:lnTo>
                    <a:pt x="3" y="16"/>
                  </a:lnTo>
                  <a:lnTo>
                    <a:pt x="3" y="38"/>
                  </a:lnTo>
                  <a:lnTo>
                    <a:pt x="3" y="40"/>
                  </a:lnTo>
                  <a:lnTo>
                    <a:pt x="0" y="44"/>
                  </a:lnTo>
                  <a:lnTo>
                    <a:pt x="1" y="12"/>
                  </a:lnTo>
                  <a:lnTo>
                    <a:pt x="2" y="9"/>
                  </a:lnTo>
                  <a:lnTo>
                    <a:pt x="3" y="8"/>
                  </a:lnTo>
                  <a:lnTo>
                    <a:pt x="339" y="0"/>
                  </a:lnTo>
                  <a:lnTo>
                    <a:pt x="342" y="3"/>
                  </a:lnTo>
                  <a:lnTo>
                    <a:pt x="342" y="42"/>
                  </a:lnTo>
                  <a:lnTo>
                    <a:pt x="339" y="47"/>
                  </a:lnTo>
                  <a:lnTo>
                    <a:pt x="305" y="39"/>
                  </a:lnTo>
                  <a:lnTo>
                    <a:pt x="305" y="36"/>
                  </a:lnTo>
                  <a:lnTo>
                    <a:pt x="305" y="12"/>
                  </a:lnTo>
                  <a:lnTo>
                    <a:pt x="305" y="10"/>
                  </a:lnTo>
                  <a:lnTo>
                    <a:pt x="304" y="8"/>
                  </a:lnTo>
                  <a:lnTo>
                    <a:pt x="301" y="7"/>
                  </a:lnTo>
                  <a:lnTo>
                    <a:pt x="259" y="8"/>
                  </a:lnTo>
                  <a:lnTo>
                    <a:pt x="255" y="9"/>
                  </a:lnTo>
                  <a:lnTo>
                    <a:pt x="254" y="10"/>
                  </a:lnTo>
                  <a:lnTo>
                    <a:pt x="254" y="12"/>
                  </a:lnTo>
                  <a:lnTo>
                    <a:pt x="254" y="36"/>
                  </a:lnTo>
                  <a:lnTo>
                    <a:pt x="254" y="39"/>
                  </a:lnTo>
                  <a:lnTo>
                    <a:pt x="255" y="41"/>
                  </a:lnTo>
                  <a:lnTo>
                    <a:pt x="259" y="42"/>
                  </a:lnTo>
                  <a:lnTo>
                    <a:pt x="301" y="41"/>
                  </a:lnTo>
                  <a:lnTo>
                    <a:pt x="304" y="41"/>
                  </a:lnTo>
                  <a:lnTo>
                    <a:pt x="305" y="39"/>
                  </a:lnTo>
                  <a:lnTo>
                    <a:pt x="339" y="47"/>
                  </a:lnTo>
                  <a:lnTo>
                    <a:pt x="3" y="48"/>
                  </a:lnTo>
                  <a:lnTo>
                    <a:pt x="1" y="47"/>
                  </a:lnTo>
                  <a:lnTo>
                    <a:pt x="0" y="44"/>
                  </a:lnTo>
                  <a:lnTo>
                    <a:pt x="3" y="40"/>
                  </a:lnTo>
                  <a:lnTo>
                    <a:pt x="5" y="42"/>
                  </a:lnTo>
                  <a:lnTo>
                    <a:pt x="8" y="42"/>
                  </a:lnTo>
                  <a:lnTo>
                    <a:pt x="44" y="42"/>
                  </a:lnTo>
                  <a:lnTo>
                    <a:pt x="45" y="41"/>
                  </a:lnTo>
                </a:path>
              </a:pathLst>
            </a:custGeom>
            <a:solidFill>
              <a:srgbClr val="BBBBB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49" name="Freeform 39"/>
            <p:cNvSpPr>
              <a:spLocks/>
            </p:cNvSpPr>
            <p:nvPr/>
          </p:nvSpPr>
          <p:spPr bwMode="auto">
            <a:xfrm>
              <a:off x="282" y="2576"/>
              <a:ext cx="80" cy="17"/>
            </a:xfrm>
            <a:custGeom>
              <a:avLst/>
              <a:gdLst>
                <a:gd name="T0" fmla="*/ 79 w 80"/>
                <a:gd name="T1" fmla="*/ 13 h 17"/>
                <a:gd name="T2" fmla="*/ 2 w 80"/>
                <a:gd name="T3" fmla="*/ 16 h 17"/>
                <a:gd name="T4" fmla="*/ 0 w 80"/>
                <a:gd name="T5" fmla="*/ 2 h 17"/>
                <a:gd name="T6" fmla="*/ 78 w 80"/>
                <a:gd name="T7" fmla="*/ 0 h 17"/>
                <a:gd name="T8" fmla="*/ 79 w 80"/>
                <a:gd name="T9" fmla="*/ 13 h 17"/>
                <a:gd name="T10" fmla="*/ 0 60000 65536"/>
                <a:gd name="T11" fmla="*/ 0 60000 65536"/>
                <a:gd name="T12" fmla="*/ 0 60000 65536"/>
                <a:gd name="T13" fmla="*/ 0 60000 65536"/>
                <a:gd name="T14" fmla="*/ 0 60000 65536"/>
                <a:gd name="T15" fmla="*/ 0 w 80"/>
                <a:gd name="T16" fmla="*/ 0 h 17"/>
                <a:gd name="T17" fmla="*/ 80 w 80"/>
                <a:gd name="T18" fmla="*/ 17 h 17"/>
              </a:gdLst>
              <a:ahLst/>
              <a:cxnLst>
                <a:cxn ang="T10">
                  <a:pos x="T0" y="T1"/>
                </a:cxn>
                <a:cxn ang="T11">
                  <a:pos x="T2" y="T3"/>
                </a:cxn>
                <a:cxn ang="T12">
                  <a:pos x="T4" y="T5"/>
                </a:cxn>
                <a:cxn ang="T13">
                  <a:pos x="T6" y="T7"/>
                </a:cxn>
                <a:cxn ang="T14">
                  <a:pos x="T8" y="T9"/>
                </a:cxn>
              </a:cxnLst>
              <a:rect l="T15" t="T16" r="T17" b="T18"/>
              <a:pathLst>
                <a:path w="80" h="17">
                  <a:moveTo>
                    <a:pt x="79" y="13"/>
                  </a:moveTo>
                  <a:lnTo>
                    <a:pt x="2" y="16"/>
                  </a:lnTo>
                  <a:lnTo>
                    <a:pt x="0" y="2"/>
                  </a:lnTo>
                  <a:lnTo>
                    <a:pt x="78" y="0"/>
                  </a:lnTo>
                  <a:lnTo>
                    <a:pt x="79" y="13"/>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50" name="Freeform 40"/>
            <p:cNvSpPr>
              <a:spLocks/>
            </p:cNvSpPr>
            <p:nvPr/>
          </p:nvSpPr>
          <p:spPr bwMode="auto">
            <a:xfrm>
              <a:off x="586" y="2477"/>
              <a:ext cx="492" cy="120"/>
            </a:xfrm>
            <a:custGeom>
              <a:avLst/>
              <a:gdLst>
                <a:gd name="T0" fmla="*/ 76 w 492"/>
                <a:gd name="T1" fmla="*/ 53 h 120"/>
                <a:gd name="T2" fmla="*/ 66 w 492"/>
                <a:gd name="T3" fmla="*/ 31 h 120"/>
                <a:gd name="T4" fmla="*/ 53 w 492"/>
                <a:gd name="T5" fmla="*/ 21 h 120"/>
                <a:gd name="T6" fmla="*/ 42 w 492"/>
                <a:gd name="T7" fmla="*/ 22 h 120"/>
                <a:gd name="T8" fmla="*/ 29 w 492"/>
                <a:gd name="T9" fmla="*/ 31 h 120"/>
                <a:gd name="T10" fmla="*/ 20 w 492"/>
                <a:gd name="T11" fmla="*/ 53 h 120"/>
                <a:gd name="T12" fmla="*/ 15 w 492"/>
                <a:gd name="T13" fmla="*/ 97 h 120"/>
                <a:gd name="T14" fmla="*/ 5 w 492"/>
                <a:gd name="T15" fmla="*/ 110 h 120"/>
                <a:gd name="T16" fmla="*/ 7 w 492"/>
                <a:gd name="T17" fmla="*/ 112 h 120"/>
                <a:gd name="T18" fmla="*/ 13 w 492"/>
                <a:gd name="T19" fmla="*/ 103 h 120"/>
                <a:gd name="T20" fmla="*/ 15 w 492"/>
                <a:gd name="T21" fmla="*/ 81 h 120"/>
                <a:gd name="T22" fmla="*/ 21 w 492"/>
                <a:gd name="T23" fmla="*/ 43 h 120"/>
                <a:gd name="T24" fmla="*/ 32 w 492"/>
                <a:gd name="T25" fmla="*/ 22 h 120"/>
                <a:gd name="T26" fmla="*/ 49 w 492"/>
                <a:gd name="T27" fmla="*/ 12 h 120"/>
                <a:gd name="T28" fmla="*/ 64 w 492"/>
                <a:gd name="T29" fmla="*/ 20 h 120"/>
                <a:gd name="T30" fmla="*/ 75 w 492"/>
                <a:gd name="T31" fmla="*/ 43 h 120"/>
                <a:gd name="T32" fmla="*/ 80 w 492"/>
                <a:gd name="T33" fmla="*/ 77 h 120"/>
                <a:gd name="T34" fmla="*/ 165 w 492"/>
                <a:gd name="T35" fmla="*/ 76 h 120"/>
                <a:gd name="T36" fmla="*/ 183 w 492"/>
                <a:gd name="T37" fmla="*/ 58 h 120"/>
                <a:gd name="T38" fmla="*/ 172 w 492"/>
                <a:gd name="T39" fmla="*/ 44 h 120"/>
                <a:gd name="T40" fmla="*/ 127 w 492"/>
                <a:gd name="T41" fmla="*/ 37 h 120"/>
                <a:gd name="T42" fmla="*/ 88 w 492"/>
                <a:gd name="T43" fmla="*/ 32 h 120"/>
                <a:gd name="T44" fmla="*/ 126 w 492"/>
                <a:gd name="T45" fmla="*/ 0 h 120"/>
                <a:gd name="T46" fmla="*/ 134 w 492"/>
                <a:gd name="T47" fmla="*/ 6 h 120"/>
                <a:gd name="T48" fmla="*/ 491 w 492"/>
                <a:gd name="T49" fmla="*/ 74 h 120"/>
                <a:gd name="T50" fmla="*/ 466 w 492"/>
                <a:gd name="T51" fmla="*/ 71 h 120"/>
                <a:gd name="T52" fmla="*/ 457 w 492"/>
                <a:gd name="T53" fmla="*/ 66 h 120"/>
                <a:gd name="T54" fmla="*/ 447 w 492"/>
                <a:gd name="T55" fmla="*/ 66 h 120"/>
                <a:gd name="T56" fmla="*/ 437 w 492"/>
                <a:gd name="T57" fmla="*/ 77 h 120"/>
                <a:gd name="T58" fmla="*/ 431 w 492"/>
                <a:gd name="T59" fmla="*/ 110 h 120"/>
                <a:gd name="T60" fmla="*/ 393 w 492"/>
                <a:gd name="T61" fmla="*/ 94 h 120"/>
                <a:gd name="T62" fmla="*/ 415 w 492"/>
                <a:gd name="T63" fmla="*/ 85 h 120"/>
                <a:gd name="T64" fmla="*/ 425 w 492"/>
                <a:gd name="T65" fmla="*/ 74 h 120"/>
                <a:gd name="T66" fmla="*/ 452 w 492"/>
                <a:gd name="T67" fmla="*/ 66 h 120"/>
                <a:gd name="T68" fmla="*/ 462 w 492"/>
                <a:gd name="T69" fmla="*/ 69 h 120"/>
                <a:gd name="T70" fmla="*/ 469 w 492"/>
                <a:gd name="T71" fmla="*/ 81 h 120"/>
                <a:gd name="T72" fmla="*/ 491 w 492"/>
                <a:gd name="T73" fmla="*/ 74 h 120"/>
                <a:gd name="T74" fmla="*/ 134 w 492"/>
                <a:gd name="T75" fmla="*/ 1 h 120"/>
                <a:gd name="T76" fmla="*/ 126 w 492"/>
                <a:gd name="T77" fmla="*/ 7 h 120"/>
                <a:gd name="T78" fmla="*/ 88 w 492"/>
                <a:gd name="T79" fmla="*/ 32 h 120"/>
                <a:gd name="T80" fmla="*/ 163 w 492"/>
                <a:gd name="T81" fmla="*/ 36 h 120"/>
                <a:gd name="T82" fmla="*/ 172 w 492"/>
                <a:gd name="T83" fmla="*/ 44 h 120"/>
                <a:gd name="T84" fmla="*/ 226 w 492"/>
                <a:gd name="T85" fmla="*/ 44 h 120"/>
                <a:gd name="T86" fmla="*/ 245 w 492"/>
                <a:gd name="T87" fmla="*/ 47 h 120"/>
                <a:gd name="T88" fmla="*/ 266 w 492"/>
                <a:gd name="T89" fmla="*/ 54 h 120"/>
                <a:gd name="T90" fmla="*/ 252 w 492"/>
                <a:gd name="T91" fmla="*/ 58 h 120"/>
                <a:gd name="T92" fmla="*/ 237 w 492"/>
                <a:gd name="T93" fmla="*/ 44 h 120"/>
                <a:gd name="T94" fmla="*/ 222 w 492"/>
                <a:gd name="T95" fmla="*/ 47 h 120"/>
                <a:gd name="T96" fmla="*/ 201 w 492"/>
                <a:gd name="T97" fmla="*/ 69 h 120"/>
                <a:gd name="T98" fmla="*/ 193 w 492"/>
                <a:gd name="T99" fmla="*/ 119 h 120"/>
                <a:gd name="T100" fmla="*/ 147 w 492"/>
                <a:gd name="T101" fmla="*/ 92 h 120"/>
                <a:gd name="T102" fmla="*/ 80 w 492"/>
                <a:gd name="T103" fmla="*/ 77 h 1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92"/>
                <a:gd name="T157" fmla="*/ 0 h 120"/>
                <a:gd name="T158" fmla="*/ 492 w 492"/>
                <a:gd name="T159" fmla="*/ 120 h 1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92" h="120">
                  <a:moveTo>
                    <a:pt x="80" y="77"/>
                  </a:moveTo>
                  <a:lnTo>
                    <a:pt x="76" y="53"/>
                  </a:lnTo>
                  <a:lnTo>
                    <a:pt x="72" y="40"/>
                  </a:lnTo>
                  <a:lnTo>
                    <a:pt x="66" y="31"/>
                  </a:lnTo>
                  <a:lnTo>
                    <a:pt x="58" y="23"/>
                  </a:lnTo>
                  <a:lnTo>
                    <a:pt x="53" y="21"/>
                  </a:lnTo>
                  <a:lnTo>
                    <a:pt x="49" y="20"/>
                  </a:lnTo>
                  <a:lnTo>
                    <a:pt x="42" y="22"/>
                  </a:lnTo>
                  <a:lnTo>
                    <a:pt x="37" y="26"/>
                  </a:lnTo>
                  <a:lnTo>
                    <a:pt x="29" y="31"/>
                  </a:lnTo>
                  <a:lnTo>
                    <a:pt x="24" y="42"/>
                  </a:lnTo>
                  <a:lnTo>
                    <a:pt x="20" y="53"/>
                  </a:lnTo>
                  <a:lnTo>
                    <a:pt x="15" y="81"/>
                  </a:lnTo>
                  <a:lnTo>
                    <a:pt x="15" y="97"/>
                  </a:lnTo>
                  <a:lnTo>
                    <a:pt x="9" y="103"/>
                  </a:lnTo>
                  <a:lnTo>
                    <a:pt x="5" y="110"/>
                  </a:lnTo>
                  <a:lnTo>
                    <a:pt x="0" y="115"/>
                  </a:lnTo>
                  <a:lnTo>
                    <a:pt x="7" y="112"/>
                  </a:lnTo>
                  <a:lnTo>
                    <a:pt x="9" y="109"/>
                  </a:lnTo>
                  <a:lnTo>
                    <a:pt x="13" y="103"/>
                  </a:lnTo>
                  <a:lnTo>
                    <a:pt x="15" y="97"/>
                  </a:lnTo>
                  <a:lnTo>
                    <a:pt x="15" y="81"/>
                  </a:lnTo>
                  <a:lnTo>
                    <a:pt x="17" y="53"/>
                  </a:lnTo>
                  <a:lnTo>
                    <a:pt x="21" y="43"/>
                  </a:lnTo>
                  <a:lnTo>
                    <a:pt x="25" y="32"/>
                  </a:lnTo>
                  <a:lnTo>
                    <a:pt x="32" y="22"/>
                  </a:lnTo>
                  <a:lnTo>
                    <a:pt x="40" y="15"/>
                  </a:lnTo>
                  <a:lnTo>
                    <a:pt x="49" y="12"/>
                  </a:lnTo>
                  <a:lnTo>
                    <a:pt x="55" y="13"/>
                  </a:lnTo>
                  <a:lnTo>
                    <a:pt x="64" y="20"/>
                  </a:lnTo>
                  <a:lnTo>
                    <a:pt x="72" y="33"/>
                  </a:lnTo>
                  <a:lnTo>
                    <a:pt x="75" y="43"/>
                  </a:lnTo>
                  <a:lnTo>
                    <a:pt x="79" y="54"/>
                  </a:lnTo>
                  <a:lnTo>
                    <a:pt x="80" y="77"/>
                  </a:lnTo>
                  <a:lnTo>
                    <a:pt x="151" y="77"/>
                  </a:lnTo>
                  <a:lnTo>
                    <a:pt x="165" y="76"/>
                  </a:lnTo>
                  <a:lnTo>
                    <a:pt x="176" y="69"/>
                  </a:lnTo>
                  <a:lnTo>
                    <a:pt x="183" y="58"/>
                  </a:lnTo>
                  <a:lnTo>
                    <a:pt x="183" y="44"/>
                  </a:lnTo>
                  <a:lnTo>
                    <a:pt x="172" y="44"/>
                  </a:lnTo>
                  <a:lnTo>
                    <a:pt x="131" y="42"/>
                  </a:lnTo>
                  <a:lnTo>
                    <a:pt x="127" y="37"/>
                  </a:lnTo>
                  <a:lnTo>
                    <a:pt x="124" y="32"/>
                  </a:lnTo>
                  <a:lnTo>
                    <a:pt x="88" y="32"/>
                  </a:lnTo>
                  <a:lnTo>
                    <a:pt x="88" y="4"/>
                  </a:lnTo>
                  <a:lnTo>
                    <a:pt x="126" y="0"/>
                  </a:lnTo>
                  <a:lnTo>
                    <a:pt x="134" y="1"/>
                  </a:lnTo>
                  <a:lnTo>
                    <a:pt x="134" y="6"/>
                  </a:lnTo>
                  <a:lnTo>
                    <a:pt x="490" y="61"/>
                  </a:lnTo>
                  <a:lnTo>
                    <a:pt x="491" y="74"/>
                  </a:lnTo>
                  <a:lnTo>
                    <a:pt x="474" y="71"/>
                  </a:lnTo>
                  <a:lnTo>
                    <a:pt x="466" y="71"/>
                  </a:lnTo>
                  <a:lnTo>
                    <a:pt x="462" y="69"/>
                  </a:lnTo>
                  <a:lnTo>
                    <a:pt x="457" y="66"/>
                  </a:lnTo>
                  <a:lnTo>
                    <a:pt x="452" y="66"/>
                  </a:lnTo>
                  <a:lnTo>
                    <a:pt x="447" y="66"/>
                  </a:lnTo>
                  <a:lnTo>
                    <a:pt x="442" y="69"/>
                  </a:lnTo>
                  <a:lnTo>
                    <a:pt x="437" y="77"/>
                  </a:lnTo>
                  <a:lnTo>
                    <a:pt x="431" y="93"/>
                  </a:lnTo>
                  <a:lnTo>
                    <a:pt x="431" y="110"/>
                  </a:lnTo>
                  <a:lnTo>
                    <a:pt x="404" y="110"/>
                  </a:lnTo>
                  <a:lnTo>
                    <a:pt x="393" y="94"/>
                  </a:lnTo>
                  <a:lnTo>
                    <a:pt x="408" y="85"/>
                  </a:lnTo>
                  <a:lnTo>
                    <a:pt x="415" y="85"/>
                  </a:lnTo>
                  <a:lnTo>
                    <a:pt x="422" y="80"/>
                  </a:lnTo>
                  <a:lnTo>
                    <a:pt x="425" y="74"/>
                  </a:lnTo>
                  <a:lnTo>
                    <a:pt x="425" y="66"/>
                  </a:lnTo>
                  <a:lnTo>
                    <a:pt x="452" y="66"/>
                  </a:lnTo>
                  <a:lnTo>
                    <a:pt x="457" y="66"/>
                  </a:lnTo>
                  <a:lnTo>
                    <a:pt x="462" y="69"/>
                  </a:lnTo>
                  <a:lnTo>
                    <a:pt x="466" y="74"/>
                  </a:lnTo>
                  <a:lnTo>
                    <a:pt x="469" y="81"/>
                  </a:lnTo>
                  <a:lnTo>
                    <a:pt x="474" y="71"/>
                  </a:lnTo>
                  <a:lnTo>
                    <a:pt x="491" y="74"/>
                  </a:lnTo>
                  <a:lnTo>
                    <a:pt x="490" y="61"/>
                  </a:lnTo>
                  <a:lnTo>
                    <a:pt x="134" y="1"/>
                  </a:lnTo>
                  <a:lnTo>
                    <a:pt x="126" y="0"/>
                  </a:lnTo>
                  <a:lnTo>
                    <a:pt x="126" y="7"/>
                  </a:lnTo>
                  <a:lnTo>
                    <a:pt x="88" y="10"/>
                  </a:lnTo>
                  <a:lnTo>
                    <a:pt x="88" y="32"/>
                  </a:lnTo>
                  <a:lnTo>
                    <a:pt x="124" y="32"/>
                  </a:lnTo>
                  <a:lnTo>
                    <a:pt x="163" y="36"/>
                  </a:lnTo>
                  <a:lnTo>
                    <a:pt x="169" y="38"/>
                  </a:lnTo>
                  <a:lnTo>
                    <a:pt x="172" y="44"/>
                  </a:lnTo>
                  <a:lnTo>
                    <a:pt x="183" y="44"/>
                  </a:lnTo>
                  <a:lnTo>
                    <a:pt x="226" y="44"/>
                  </a:lnTo>
                  <a:lnTo>
                    <a:pt x="237" y="44"/>
                  </a:lnTo>
                  <a:lnTo>
                    <a:pt x="245" y="47"/>
                  </a:lnTo>
                  <a:lnTo>
                    <a:pt x="253" y="54"/>
                  </a:lnTo>
                  <a:lnTo>
                    <a:pt x="266" y="54"/>
                  </a:lnTo>
                  <a:lnTo>
                    <a:pt x="256" y="70"/>
                  </a:lnTo>
                  <a:lnTo>
                    <a:pt x="252" y="58"/>
                  </a:lnTo>
                  <a:lnTo>
                    <a:pt x="245" y="47"/>
                  </a:lnTo>
                  <a:lnTo>
                    <a:pt x="237" y="44"/>
                  </a:lnTo>
                  <a:lnTo>
                    <a:pt x="226" y="44"/>
                  </a:lnTo>
                  <a:lnTo>
                    <a:pt x="222" y="47"/>
                  </a:lnTo>
                  <a:lnTo>
                    <a:pt x="214" y="53"/>
                  </a:lnTo>
                  <a:lnTo>
                    <a:pt x="201" y="69"/>
                  </a:lnTo>
                  <a:lnTo>
                    <a:pt x="193" y="92"/>
                  </a:lnTo>
                  <a:lnTo>
                    <a:pt x="193" y="119"/>
                  </a:lnTo>
                  <a:lnTo>
                    <a:pt x="147" y="119"/>
                  </a:lnTo>
                  <a:lnTo>
                    <a:pt x="147" y="92"/>
                  </a:lnTo>
                  <a:lnTo>
                    <a:pt x="151" y="77"/>
                  </a:lnTo>
                  <a:lnTo>
                    <a:pt x="80" y="77"/>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51" name="Freeform 41"/>
            <p:cNvSpPr>
              <a:spLocks/>
            </p:cNvSpPr>
            <p:nvPr/>
          </p:nvSpPr>
          <p:spPr bwMode="auto">
            <a:xfrm>
              <a:off x="274" y="2095"/>
              <a:ext cx="285" cy="75"/>
            </a:xfrm>
            <a:custGeom>
              <a:avLst/>
              <a:gdLst>
                <a:gd name="T0" fmla="*/ 254 w 285"/>
                <a:gd name="T1" fmla="*/ 56 h 75"/>
                <a:gd name="T2" fmla="*/ 254 w 285"/>
                <a:gd name="T3" fmla="*/ 49 h 75"/>
                <a:gd name="T4" fmla="*/ 259 w 285"/>
                <a:gd name="T5" fmla="*/ 51 h 75"/>
                <a:gd name="T6" fmla="*/ 263 w 285"/>
                <a:gd name="T7" fmla="*/ 47 h 75"/>
                <a:gd name="T8" fmla="*/ 270 w 285"/>
                <a:gd name="T9" fmla="*/ 34 h 75"/>
                <a:gd name="T10" fmla="*/ 268 w 285"/>
                <a:gd name="T11" fmla="*/ 24 h 75"/>
                <a:gd name="T12" fmla="*/ 262 w 285"/>
                <a:gd name="T13" fmla="*/ 31 h 75"/>
                <a:gd name="T14" fmla="*/ 254 w 285"/>
                <a:gd name="T15" fmla="*/ 49 h 75"/>
                <a:gd name="T16" fmla="*/ 254 w 285"/>
                <a:gd name="T17" fmla="*/ 56 h 75"/>
                <a:gd name="T18" fmla="*/ 231 w 285"/>
                <a:gd name="T19" fmla="*/ 54 h 75"/>
                <a:gd name="T20" fmla="*/ 179 w 285"/>
                <a:gd name="T21" fmla="*/ 54 h 75"/>
                <a:gd name="T22" fmla="*/ 85 w 285"/>
                <a:gd name="T23" fmla="*/ 60 h 75"/>
                <a:gd name="T24" fmla="*/ 0 w 285"/>
                <a:gd name="T25" fmla="*/ 71 h 75"/>
                <a:gd name="T26" fmla="*/ 23 w 285"/>
                <a:gd name="T27" fmla="*/ 49 h 75"/>
                <a:gd name="T28" fmla="*/ 52 w 285"/>
                <a:gd name="T29" fmla="*/ 31 h 75"/>
                <a:gd name="T30" fmla="*/ 85 w 285"/>
                <a:gd name="T31" fmla="*/ 20 h 75"/>
                <a:gd name="T32" fmla="*/ 117 w 285"/>
                <a:gd name="T33" fmla="*/ 12 h 75"/>
                <a:gd name="T34" fmla="*/ 160 w 285"/>
                <a:gd name="T35" fmla="*/ 5 h 75"/>
                <a:gd name="T36" fmla="*/ 198 w 285"/>
                <a:gd name="T37" fmla="*/ 1 h 75"/>
                <a:gd name="T38" fmla="*/ 228 w 285"/>
                <a:gd name="T39" fmla="*/ 0 h 75"/>
                <a:gd name="T40" fmla="*/ 244 w 285"/>
                <a:gd name="T41" fmla="*/ 1 h 75"/>
                <a:gd name="T42" fmla="*/ 261 w 285"/>
                <a:gd name="T43" fmla="*/ 6 h 75"/>
                <a:gd name="T44" fmla="*/ 271 w 285"/>
                <a:gd name="T45" fmla="*/ 10 h 75"/>
                <a:gd name="T46" fmla="*/ 279 w 285"/>
                <a:gd name="T47" fmla="*/ 19 h 75"/>
                <a:gd name="T48" fmla="*/ 283 w 285"/>
                <a:gd name="T49" fmla="*/ 27 h 75"/>
                <a:gd name="T50" fmla="*/ 284 w 285"/>
                <a:gd name="T51" fmla="*/ 37 h 75"/>
                <a:gd name="T52" fmla="*/ 283 w 285"/>
                <a:gd name="T53" fmla="*/ 47 h 75"/>
                <a:gd name="T54" fmla="*/ 271 w 285"/>
                <a:gd name="T55" fmla="*/ 74 h 75"/>
                <a:gd name="T56" fmla="*/ 262 w 285"/>
                <a:gd name="T57" fmla="*/ 71 h 75"/>
                <a:gd name="T58" fmla="*/ 262 w 285"/>
                <a:gd name="T59" fmla="*/ 62 h 75"/>
                <a:gd name="T60" fmla="*/ 258 w 285"/>
                <a:gd name="T61" fmla="*/ 59 h 75"/>
                <a:gd name="T62" fmla="*/ 254 w 285"/>
                <a:gd name="T63" fmla="*/ 56 h 7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5"/>
                <a:gd name="T97" fmla="*/ 0 h 75"/>
                <a:gd name="T98" fmla="*/ 285 w 285"/>
                <a:gd name="T99" fmla="*/ 75 h 7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5" h="75">
                  <a:moveTo>
                    <a:pt x="254" y="56"/>
                  </a:moveTo>
                  <a:lnTo>
                    <a:pt x="254" y="49"/>
                  </a:lnTo>
                  <a:lnTo>
                    <a:pt x="259" y="51"/>
                  </a:lnTo>
                  <a:lnTo>
                    <a:pt x="263" y="47"/>
                  </a:lnTo>
                  <a:lnTo>
                    <a:pt x="270" y="34"/>
                  </a:lnTo>
                  <a:lnTo>
                    <a:pt x="268" y="24"/>
                  </a:lnTo>
                  <a:lnTo>
                    <a:pt x="262" y="31"/>
                  </a:lnTo>
                  <a:lnTo>
                    <a:pt x="254" y="49"/>
                  </a:lnTo>
                  <a:lnTo>
                    <a:pt x="254" y="56"/>
                  </a:lnTo>
                  <a:lnTo>
                    <a:pt x="231" y="54"/>
                  </a:lnTo>
                  <a:lnTo>
                    <a:pt x="179" y="54"/>
                  </a:lnTo>
                  <a:lnTo>
                    <a:pt x="85" y="60"/>
                  </a:lnTo>
                  <a:lnTo>
                    <a:pt x="0" y="71"/>
                  </a:lnTo>
                  <a:lnTo>
                    <a:pt x="23" y="49"/>
                  </a:lnTo>
                  <a:lnTo>
                    <a:pt x="52" y="31"/>
                  </a:lnTo>
                  <a:lnTo>
                    <a:pt x="85" y="20"/>
                  </a:lnTo>
                  <a:lnTo>
                    <a:pt x="117" y="12"/>
                  </a:lnTo>
                  <a:lnTo>
                    <a:pt x="160" y="5"/>
                  </a:lnTo>
                  <a:lnTo>
                    <a:pt x="198" y="1"/>
                  </a:lnTo>
                  <a:lnTo>
                    <a:pt x="228" y="0"/>
                  </a:lnTo>
                  <a:lnTo>
                    <a:pt x="244" y="1"/>
                  </a:lnTo>
                  <a:lnTo>
                    <a:pt x="261" y="6"/>
                  </a:lnTo>
                  <a:lnTo>
                    <a:pt x="271" y="10"/>
                  </a:lnTo>
                  <a:lnTo>
                    <a:pt x="279" y="19"/>
                  </a:lnTo>
                  <a:lnTo>
                    <a:pt x="283" y="27"/>
                  </a:lnTo>
                  <a:lnTo>
                    <a:pt x="284" y="37"/>
                  </a:lnTo>
                  <a:lnTo>
                    <a:pt x="283" y="47"/>
                  </a:lnTo>
                  <a:lnTo>
                    <a:pt x="271" y="74"/>
                  </a:lnTo>
                  <a:lnTo>
                    <a:pt x="262" y="71"/>
                  </a:lnTo>
                  <a:lnTo>
                    <a:pt x="262" y="62"/>
                  </a:lnTo>
                  <a:lnTo>
                    <a:pt x="258" y="59"/>
                  </a:lnTo>
                  <a:lnTo>
                    <a:pt x="254" y="56"/>
                  </a:lnTo>
                </a:path>
              </a:pathLst>
            </a:custGeom>
            <a:solidFill>
              <a:srgbClr val="FFD2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52" name="Freeform 42"/>
            <p:cNvSpPr>
              <a:spLocks/>
            </p:cNvSpPr>
            <p:nvPr/>
          </p:nvSpPr>
          <p:spPr bwMode="auto">
            <a:xfrm>
              <a:off x="798" y="2567"/>
              <a:ext cx="29" cy="68"/>
            </a:xfrm>
            <a:custGeom>
              <a:avLst/>
              <a:gdLst>
                <a:gd name="T0" fmla="*/ 28 w 29"/>
                <a:gd name="T1" fmla="*/ 35 h 68"/>
                <a:gd name="T2" fmla="*/ 28 w 29"/>
                <a:gd name="T3" fmla="*/ 22 h 68"/>
                <a:gd name="T4" fmla="*/ 24 w 29"/>
                <a:gd name="T5" fmla="*/ 10 h 68"/>
                <a:gd name="T6" fmla="*/ 19 w 29"/>
                <a:gd name="T7" fmla="*/ 3 h 68"/>
                <a:gd name="T8" fmla="*/ 14 w 29"/>
                <a:gd name="T9" fmla="*/ 0 h 68"/>
                <a:gd name="T10" fmla="*/ 9 w 29"/>
                <a:gd name="T11" fmla="*/ 3 h 68"/>
                <a:gd name="T12" fmla="*/ 5 w 29"/>
                <a:gd name="T13" fmla="*/ 10 h 68"/>
                <a:gd name="T14" fmla="*/ 1 w 29"/>
                <a:gd name="T15" fmla="*/ 22 h 68"/>
                <a:gd name="T16" fmla="*/ 0 w 29"/>
                <a:gd name="T17" fmla="*/ 35 h 68"/>
                <a:gd name="T18" fmla="*/ 1 w 29"/>
                <a:gd name="T19" fmla="*/ 47 h 68"/>
                <a:gd name="T20" fmla="*/ 5 w 29"/>
                <a:gd name="T21" fmla="*/ 58 h 68"/>
                <a:gd name="T22" fmla="*/ 9 w 29"/>
                <a:gd name="T23" fmla="*/ 65 h 68"/>
                <a:gd name="T24" fmla="*/ 14 w 29"/>
                <a:gd name="T25" fmla="*/ 67 h 68"/>
                <a:gd name="T26" fmla="*/ 19 w 29"/>
                <a:gd name="T27" fmla="*/ 65 h 68"/>
                <a:gd name="T28" fmla="*/ 24 w 29"/>
                <a:gd name="T29" fmla="*/ 58 h 68"/>
                <a:gd name="T30" fmla="*/ 28 w 29"/>
                <a:gd name="T31" fmla="*/ 47 h 68"/>
                <a:gd name="T32" fmla="*/ 28 w 29"/>
                <a:gd name="T33" fmla="*/ 35 h 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68"/>
                <a:gd name="T53" fmla="*/ 29 w 29"/>
                <a:gd name="T54" fmla="*/ 68 h 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68">
                  <a:moveTo>
                    <a:pt x="28" y="35"/>
                  </a:moveTo>
                  <a:lnTo>
                    <a:pt x="28" y="22"/>
                  </a:lnTo>
                  <a:lnTo>
                    <a:pt x="24" y="10"/>
                  </a:lnTo>
                  <a:lnTo>
                    <a:pt x="19" y="3"/>
                  </a:lnTo>
                  <a:lnTo>
                    <a:pt x="14" y="0"/>
                  </a:lnTo>
                  <a:lnTo>
                    <a:pt x="9" y="3"/>
                  </a:lnTo>
                  <a:lnTo>
                    <a:pt x="5" y="10"/>
                  </a:lnTo>
                  <a:lnTo>
                    <a:pt x="1" y="22"/>
                  </a:lnTo>
                  <a:lnTo>
                    <a:pt x="0" y="35"/>
                  </a:lnTo>
                  <a:lnTo>
                    <a:pt x="1" y="47"/>
                  </a:lnTo>
                  <a:lnTo>
                    <a:pt x="5" y="58"/>
                  </a:lnTo>
                  <a:lnTo>
                    <a:pt x="9" y="65"/>
                  </a:lnTo>
                  <a:lnTo>
                    <a:pt x="14" y="67"/>
                  </a:lnTo>
                  <a:lnTo>
                    <a:pt x="19" y="65"/>
                  </a:lnTo>
                  <a:lnTo>
                    <a:pt x="24" y="58"/>
                  </a:lnTo>
                  <a:lnTo>
                    <a:pt x="28" y="47"/>
                  </a:lnTo>
                  <a:lnTo>
                    <a:pt x="28" y="35"/>
                  </a:lnTo>
                </a:path>
              </a:pathLst>
            </a:custGeom>
            <a:solidFill>
              <a:srgbClr val="80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53" name="Freeform 43"/>
            <p:cNvSpPr>
              <a:spLocks/>
            </p:cNvSpPr>
            <p:nvPr/>
          </p:nvSpPr>
          <p:spPr bwMode="auto">
            <a:xfrm>
              <a:off x="317" y="2480"/>
              <a:ext cx="23" cy="18"/>
            </a:xfrm>
            <a:custGeom>
              <a:avLst/>
              <a:gdLst>
                <a:gd name="T0" fmla="*/ 0 w 23"/>
                <a:gd name="T1" fmla="*/ 1 h 18"/>
                <a:gd name="T2" fmla="*/ 22 w 23"/>
                <a:gd name="T3" fmla="*/ 0 h 18"/>
                <a:gd name="T4" fmla="*/ 22 w 23"/>
                <a:gd name="T5" fmla="*/ 17 h 18"/>
                <a:gd name="T6" fmla="*/ 0 w 23"/>
                <a:gd name="T7" fmla="*/ 17 h 18"/>
                <a:gd name="T8" fmla="*/ 0 w 23"/>
                <a:gd name="T9" fmla="*/ 1 h 18"/>
                <a:gd name="T10" fmla="*/ 0 60000 65536"/>
                <a:gd name="T11" fmla="*/ 0 60000 65536"/>
                <a:gd name="T12" fmla="*/ 0 60000 65536"/>
                <a:gd name="T13" fmla="*/ 0 60000 65536"/>
                <a:gd name="T14" fmla="*/ 0 60000 65536"/>
                <a:gd name="T15" fmla="*/ 0 w 23"/>
                <a:gd name="T16" fmla="*/ 0 h 18"/>
                <a:gd name="T17" fmla="*/ 23 w 23"/>
                <a:gd name="T18" fmla="*/ 18 h 18"/>
              </a:gdLst>
              <a:ahLst/>
              <a:cxnLst>
                <a:cxn ang="T10">
                  <a:pos x="T0" y="T1"/>
                </a:cxn>
                <a:cxn ang="T11">
                  <a:pos x="T2" y="T3"/>
                </a:cxn>
                <a:cxn ang="T12">
                  <a:pos x="T4" y="T5"/>
                </a:cxn>
                <a:cxn ang="T13">
                  <a:pos x="T6" y="T7"/>
                </a:cxn>
                <a:cxn ang="T14">
                  <a:pos x="T8" y="T9"/>
                </a:cxn>
              </a:cxnLst>
              <a:rect l="T15" t="T16" r="T17" b="T18"/>
              <a:pathLst>
                <a:path w="23" h="18">
                  <a:moveTo>
                    <a:pt x="0" y="1"/>
                  </a:moveTo>
                  <a:lnTo>
                    <a:pt x="22" y="0"/>
                  </a:lnTo>
                  <a:lnTo>
                    <a:pt x="22" y="17"/>
                  </a:lnTo>
                  <a:lnTo>
                    <a:pt x="0" y="17"/>
                  </a:lnTo>
                  <a:lnTo>
                    <a:pt x="0" y="1"/>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54" name="Freeform 44"/>
            <p:cNvSpPr>
              <a:spLocks/>
            </p:cNvSpPr>
            <p:nvPr/>
          </p:nvSpPr>
          <p:spPr bwMode="auto">
            <a:xfrm>
              <a:off x="317" y="2480"/>
              <a:ext cx="30" cy="24"/>
            </a:xfrm>
            <a:custGeom>
              <a:avLst/>
              <a:gdLst>
                <a:gd name="T0" fmla="*/ 0 w 30"/>
                <a:gd name="T1" fmla="*/ 1 h 24"/>
                <a:gd name="T2" fmla="*/ 29 w 30"/>
                <a:gd name="T3" fmla="*/ 0 h 24"/>
                <a:gd name="T4" fmla="*/ 29 w 30"/>
                <a:gd name="T5" fmla="*/ 23 h 24"/>
                <a:gd name="T6" fmla="*/ 0 w 30"/>
                <a:gd name="T7" fmla="*/ 23 h 24"/>
                <a:gd name="T8" fmla="*/ 0 w 30"/>
                <a:gd name="T9" fmla="*/ 1 h 24"/>
                <a:gd name="T10" fmla="*/ 0 60000 65536"/>
                <a:gd name="T11" fmla="*/ 0 60000 65536"/>
                <a:gd name="T12" fmla="*/ 0 60000 65536"/>
                <a:gd name="T13" fmla="*/ 0 60000 65536"/>
                <a:gd name="T14" fmla="*/ 0 60000 65536"/>
                <a:gd name="T15" fmla="*/ 0 w 30"/>
                <a:gd name="T16" fmla="*/ 0 h 24"/>
                <a:gd name="T17" fmla="*/ 30 w 30"/>
                <a:gd name="T18" fmla="*/ 24 h 24"/>
              </a:gdLst>
              <a:ahLst/>
              <a:cxnLst>
                <a:cxn ang="T10">
                  <a:pos x="T0" y="T1"/>
                </a:cxn>
                <a:cxn ang="T11">
                  <a:pos x="T2" y="T3"/>
                </a:cxn>
                <a:cxn ang="T12">
                  <a:pos x="T4" y="T5"/>
                </a:cxn>
                <a:cxn ang="T13">
                  <a:pos x="T6" y="T7"/>
                </a:cxn>
                <a:cxn ang="T14">
                  <a:pos x="T8" y="T9"/>
                </a:cxn>
              </a:cxnLst>
              <a:rect l="T15" t="T16" r="T17" b="T18"/>
              <a:pathLst>
                <a:path w="30" h="24">
                  <a:moveTo>
                    <a:pt x="0" y="1"/>
                  </a:moveTo>
                  <a:lnTo>
                    <a:pt x="29" y="0"/>
                  </a:lnTo>
                  <a:lnTo>
                    <a:pt x="29" y="23"/>
                  </a:lnTo>
                  <a:lnTo>
                    <a:pt x="0" y="23"/>
                  </a:lnTo>
                  <a:lnTo>
                    <a:pt x="0" y="1"/>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55" name="Freeform 45"/>
            <p:cNvSpPr>
              <a:spLocks/>
            </p:cNvSpPr>
            <p:nvPr/>
          </p:nvSpPr>
          <p:spPr bwMode="auto">
            <a:xfrm>
              <a:off x="442" y="2557"/>
              <a:ext cx="17" cy="24"/>
            </a:xfrm>
            <a:custGeom>
              <a:avLst/>
              <a:gdLst>
                <a:gd name="T0" fmla="*/ 16 w 17"/>
                <a:gd name="T1" fmla="*/ 12 h 24"/>
                <a:gd name="T2" fmla="*/ 14 w 17"/>
                <a:gd name="T3" fmla="*/ 7 h 24"/>
                <a:gd name="T4" fmla="*/ 13 w 17"/>
                <a:gd name="T5" fmla="*/ 3 h 24"/>
                <a:gd name="T6" fmla="*/ 11 w 17"/>
                <a:gd name="T7" fmla="*/ 1 h 24"/>
                <a:gd name="T8" fmla="*/ 8 w 17"/>
                <a:gd name="T9" fmla="*/ 0 h 24"/>
                <a:gd name="T10" fmla="*/ 4 w 17"/>
                <a:gd name="T11" fmla="*/ 1 h 24"/>
                <a:gd name="T12" fmla="*/ 2 w 17"/>
                <a:gd name="T13" fmla="*/ 3 h 24"/>
                <a:gd name="T14" fmla="*/ 1 w 17"/>
                <a:gd name="T15" fmla="*/ 7 h 24"/>
                <a:gd name="T16" fmla="*/ 0 w 17"/>
                <a:gd name="T17" fmla="*/ 12 h 24"/>
                <a:gd name="T18" fmla="*/ 1 w 17"/>
                <a:gd name="T19" fmla="*/ 16 h 24"/>
                <a:gd name="T20" fmla="*/ 2 w 17"/>
                <a:gd name="T21" fmla="*/ 19 h 24"/>
                <a:gd name="T22" fmla="*/ 4 w 17"/>
                <a:gd name="T23" fmla="*/ 22 h 24"/>
                <a:gd name="T24" fmla="*/ 8 w 17"/>
                <a:gd name="T25" fmla="*/ 23 h 24"/>
                <a:gd name="T26" fmla="*/ 11 w 17"/>
                <a:gd name="T27" fmla="*/ 22 h 24"/>
                <a:gd name="T28" fmla="*/ 13 w 17"/>
                <a:gd name="T29" fmla="*/ 19 h 24"/>
                <a:gd name="T30" fmla="*/ 14 w 17"/>
                <a:gd name="T31" fmla="*/ 16 h 24"/>
                <a:gd name="T32" fmla="*/ 16 w 17"/>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24"/>
                <a:gd name="T53" fmla="*/ 17 w 17"/>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24">
                  <a:moveTo>
                    <a:pt x="16" y="12"/>
                  </a:moveTo>
                  <a:lnTo>
                    <a:pt x="14" y="7"/>
                  </a:lnTo>
                  <a:lnTo>
                    <a:pt x="13" y="3"/>
                  </a:lnTo>
                  <a:lnTo>
                    <a:pt x="11" y="1"/>
                  </a:lnTo>
                  <a:lnTo>
                    <a:pt x="8" y="0"/>
                  </a:lnTo>
                  <a:lnTo>
                    <a:pt x="4" y="1"/>
                  </a:lnTo>
                  <a:lnTo>
                    <a:pt x="2" y="3"/>
                  </a:lnTo>
                  <a:lnTo>
                    <a:pt x="1" y="7"/>
                  </a:lnTo>
                  <a:lnTo>
                    <a:pt x="0" y="12"/>
                  </a:lnTo>
                  <a:lnTo>
                    <a:pt x="1" y="16"/>
                  </a:lnTo>
                  <a:lnTo>
                    <a:pt x="2" y="19"/>
                  </a:lnTo>
                  <a:lnTo>
                    <a:pt x="4" y="22"/>
                  </a:lnTo>
                  <a:lnTo>
                    <a:pt x="8" y="23"/>
                  </a:lnTo>
                  <a:lnTo>
                    <a:pt x="11" y="22"/>
                  </a:lnTo>
                  <a:lnTo>
                    <a:pt x="13" y="19"/>
                  </a:lnTo>
                  <a:lnTo>
                    <a:pt x="14" y="16"/>
                  </a:lnTo>
                  <a:lnTo>
                    <a:pt x="16" y="12"/>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56" name="Freeform 46"/>
            <p:cNvSpPr>
              <a:spLocks/>
            </p:cNvSpPr>
            <p:nvPr/>
          </p:nvSpPr>
          <p:spPr bwMode="auto">
            <a:xfrm>
              <a:off x="467" y="2557"/>
              <a:ext cx="17" cy="24"/>
            </a:xfrm>
            <a:custGeom>
              <a:avLst/>
              <a:gdLst>
                <a:gd name="T0" fmla="*/ 16 w 17"/>
                <a:gd name="T1" fmla="*/ 12 h 24"/>
                <a:gd name="T2" fmla="*/ 14 w 17"/>
                <a:gd name="T3" fmla="*/ 7 h 24"/>
                <a:gd name="T4" fmla="*/ 13 w 17"/>
                <a:gd name="T5" fmla="*/ 3 h 24"/>
                <a:gd name="T6" fmla="*/ 11 w 17"/>
                <a:gd name="T7" fmla="*/ 1 h 24"/>
                <a:gd name="T8" fmla="*/ 8 w 17"/>
                <a:gd name="T9" fmla="*/ 0 h 24"/>
                <a:gd name="T10" fmla="*/ 5 w 17"/>
                <a:gd name="T11" fmla="*/ 1 h 24"/>
                <a:gd name="T12" fmla="*/ 2 w 17"/>
                <a:gd name="T13" fmla="*/ 3 h 24"/>
                <a:gd name="T14" fmla="*/ 1 w 17"/>
                <a:gd name="T15" fmla="*/ 7 h 24"/>
                <a:gd name="T16" fmla="*/ 0 w 17"/>
                <a:gd name="T17" fmla="*/ 12 h 24"/>
                <a:gd name="T18" fmla="*/ 1 w 17"/>
                <a:gd name="T19" fmla="*/ 16 h 24"/>
                <a:gd name="T20" fmla="*/ 2 w 17"/>
                <a:gd name="T21" fmla="*/ 19 h 24"/>
                <a:gd name="T22" fmla="*/ 5 w 17"/>
                <a:gd name="T23" fmla="*/ 22 h 24"/>
                <a:gd name="T24" fmla="*/ 8 w 17"/>
                <a:gd name="T25" fmla="*/ 23 h 24"/>
                <a:gd name="T26" fmla="*/ 11 w 17"/>
                <a:gd name="T27" fmla="*/ 22 h 24"/>
                <a:gd name="T28" fmla="*/ 13 w 17"/>
                <a:gd name="T29" fmla="*/ 19 h 24"/>
                <a:gd name="T30" fmla="*/ 14 w 17"/>
                <a:gd name="T31" fmla="*/ 16 h 24"/>
                <a:gd name="T32" fmla="*/ 16 w 17"/>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24"/>
                <a:gd name="T53" fmla="*/ 17 w 17"/>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24">
                  <a:moveTo>
                    <a:pt x="16" y="12"/>
                  </a:moveTo>
                  <a:lnTo>
                    <a:pt x="14" y="7"/>
                  </a:lnTo>
                  <a:lnTo>
                    <a:pt x="13" y="3"/>
                  </a:lnTo>
                  <a:lnTo>
                    <a:pt x="11" y="1"/>
                  </a:lnTo>
                  <a:lnTo>
                    <a:pt x="8" y="0"/>
                  </a:lnTo>
                  <a:lnTo>
                    <a:pt x="5" y="1"/>
                  </a:lnTo>
                  <a:lnTo>
                    <a:pt x="2" y="3"/>
                  </a:lnTo>
                  <a:lnTo>
                    <a:pt x="1" y="7"/>
                  </a:lnTo>
                  <a:lnTo>
                    <a:pt x="0" y="12"/>
                  </a:lnTo>
                  <a:lnTo>
                    <a:pt x="1" y="16"/>
                  </a:lnTo>
                  <a:lnTo>
                    <a:pt x="2" y="19"/>
                  </a:lnTo>
                  <a:lnTo>
                    <a:pt x="5" y="22"/>
                  </a:lnTo>
                  <a:lnTo>
                    <a:pt x="8" y="23"/>
                  </a:lnTo>
                  <a:lnTo>
                    <a:pt x="11" y="22"/>
                  </a:lnTo>
                  <a:lnTo>
                    <a:pt x="13" y="19"/>
                  </a:lnTo>
                  <a:lnTo>
                    <a:pt x="14" y="16"/>
                  </a:lnTo>
                  <a:lnTo>
                    <a:pt x="16" y="12"/>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57" name="Freeform 47"/>
            <p:cNvSpPr>
              <a:spLocks/>
            </p:cNvSpPr>
            <p:nvPr/>
          </p:nvSpPr>
          <p:spPr bwMode="auto">
            <a:xfrm>
              <a:off x="452" y="2615"/>
              <a:ext cx="30" cy="17"/>
            </a:xfrm>
            <a:custGeom>
              <a:avLst/>
              <a:gdLst>
                <a:gd name="T0" fmla="*/ 7 w 30"/>
                <a:gd name="T1" fmla="*/ 16 h 17"/>
                <a:gd name="T2" fmla="*/ 22 w 30"/>
                <a:gd name="T3" fmla="*/ 16 h 17"/>
                <a:gd name="T4" fmla="*/ 24 w 30"/>
                <a:gd name="T5" fmla="*/ 14 h 17"/>
                <a:gd name="T6" fmla="*/ 27 w 30"/>
                <a:gd name="T7" fmla="*/ 13 h 17"/>
                <a:gd name="T8" fmla="*/ 28 w 30"/>
                <a:gd name="T9" fmla="*/ 11 h 17"/>
                <a:gd name="T10" fmla="*/ 29 w 30"/>
                <a:gd name="T11" fmla="*/ 8 h 17"/>
                <a:gd name="T12" fmla="*/ 29 w 30"/>
                <a:gd name="T13" fmla="*/ 8 h 17"/>
                <a:gd name="T14" fmla="*/ 28 w 30"/>
                <a:gd name="T15" fmla="*/ 3 h 17"/>
                <a:gd name="T16" fmla="*/ 27 w 30"/>
                <a:gd name="T17" fmla="*/ 2 h 17"/>
                <a:gd name="T18" fmla="*/ 24 w 30"/>
                <a:gd name="T19" fmla="*/ 1 h 17"/>
                <a:gd name="T20" fmla="*/ 22 w 30"/>
                <a:gd name="T21" fmla="*/ 0 h 17"/>
                <a:gd name="T22" fmla="*/ 7 w 30"/>
                <a:gd name="T23" fmla="*/ 0 h 17"/>
                <a:gd name="T24" fmla="*/ 4 w 30"/>
                <a:gd name="T25" fmla="*/ 1 h 17"/>
                <a:gd name="T26" fmla="*/ 3 w 30"/>
                <a:gd name="T27" fmla="*/ 2 h 17"/>
                <a:gd name="T28" fmla="*/ 1 w 30"/>
                <a:gd name="T29" fmla="*/ 3 h 17"/>
                <a:gd name="T30" fmla="*/ 0 w 30"/>
                <a:gd name="T31" fmla="*/ 8 h 17"/>
                <a:gd name="T32" fmla="*/ 0 w 30"/>
                <a:gd name="T33" fmla="*/ 8 h 17"/>
                <a:gd name="T34" fmla="*/ 1 w 30"/>
                <a:gd name="T35" fmla="*/ 11 h 17"/>
                <a:gd name="T36" fmla="*/ 3 w 30"/>
                <a:gd name="T37" fmla="*/ 13 h 17"/>
                <a:gd name="T38" fmla="*/ 4 w 30"/>
                <a:gd name="T39" fmla="*/ 14 h 17"/>
                <a:gd name="T40" fmla="*/ 7 w 30"/>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17"/>
                <a:gd name="T65" fmla="*/ 30 w 30"/>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17">
                  <a:moveTo>
                    <a:pt x="7" y="16"/>
                  </a:moveTo>
                  <a:lnTo>
                    <a:pt x="22" y="16"/>
                  </a:lnTo>
                  <a:lnTo>
                    <a:pt x="24" y="14"/>
                  </a:lnTo>
                  <a:lnTo>
                    <a:pt x="27" y="13"/>
                  </a:lnTo>
                  <a:lnTo>
                    <a:pt x="28" y="11"/>
                  </a:lnTo>
                  <a:lnTo>
                    <a:pt x="29" y="8"/>
                  </a:lnTo>
                  <a:lnTo>
                    <a:pt x="28" y="3"/>
                  </a:lnTo>
                  <a:lnTo>
                    <a:pt x="27" y="2"/>
                  </a:lnTo>
                  <a:lnTo>
                    <a:pt x="24" y="1"/>
                  </a:lnTo>
                  <a:lnTo>
                    <a:pt x="22" y="0"/>
                  </a:lnTo>
                  <a:lnTo>
                    <a:pt x="7" y="0"/>
                  </a:lnTo>
                  <a:lnTo>
                    <a:pt x="4" y="1"/>
                  </a:lnTo>
                  <a:lnTo>
                    <a:pt x="3" y="2"/>
                  </a:lnTo>
                  <a:lnTo>
                    <a:pt x="1" y="3"/>
                  </a:lnTo>
                  <a:lnTo>
                    <a:pt x="0" y="8"/>
                  </a:lnTo>
                  <a:lnTo>
                    <a:pt x="1" y="11"/>
                  </a:lnTo>
                  <a:lnTo>
                    <a:pt x="3" y="13"/>
                  </a:lnTo>
                  <a:lnTo>
                    <a:pt x="4" y="14"/>
                  </a:lnTo>
                  <a:lnTo>
                    <a:pt x="7" y="16"/>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58" name="Freeform 48"/>
            <p:cNvSpPr>
              <a:spLocks/>
            </p:cNvSpPr>
            <p:nvPr/>
          </p:nvSpPr>
          <p:spPr bwMode="auto">
            <a:xfrm>
              <a:off x="200" y="2615"/>
              <a:ext cx="20" cy="17"/>
            </a:xfrm>
            <a:custGeom>
              <a:avLst/>
              <a:gdLst>
                <a:gd name="T0" fmla="*/ 7 w 20"/>
                <a:gd name="T1" fmla="*/ 16 h 17"/>
                <a:gd name="T2" fmla="*/ 12 w 20"/>
                <a:gd name="T3" fmla="*/ 16 h 17"/>
                <a:gd name="T4" fmla="*/ 16 w 20"/>
                <a:gd name="T5" fmla="*/ 14 h 17"/>
                <a:gd name="T6" fmla="*/ 18 w 20"/>
                <a:gd name="T7" fmla="*/ 13 h 17"/>
                <a:gd name="T8" fmla="*/ 18 w 20"/>
                <a:gd name="T9" fmla="*/ 11 h 17"/>
                <a:gd name="T10" fmla="*/ 19 w 20"/>
                <a:gd name="T11" fmla="*/ 8 h 17"/>
                <a:gd name="T12" fmla="*/ 18 w 20"/>
                <a:gd name="T13" fmla="*/ 3 h 17"/>
                <a:gd name="T14" fmla="*/ 18 w 20"/>
                <a:gd name="T15" fmla="*/ 2 h 17"/>
                <a:gd name="T16" fmla="*/ 16 w 20"/>
                <a:gd name="T17" fmla="*/ 1 h 17"/>
                <a:gd name="T18" fmla="*/ 12 w 20"/>
                <a:gd name="T19" fmla="*/ 0 h 17"/>
                <a:gd name="T20" fmla="*/ 7 w 20"/>
                <a:gd name="T21" fmla="*/ 0 h 17"/>
                <a:gd name="T22" fmla="*/ 4 w 20"/>
                <a:gd name="T23" fmla="*/ 1 h 17"/>
                <a:gd name="T24" fmla="*/ 2 w 20"/>
                <a:gd name="T25" fmla="*/ 2 h 17"/>
                <a:gd name="T26" fmla="*/ 1 w 20"/>
                <a:gd name="T27" fmla="*/ 3 h 17"/>
                <a:gd name="T28" fmla="*/ 0 w 20"/>
                <a:gd name="T29" fmla="*/ 8 h 17"/>
                <a:gd name="T30" fmla="*/ 1 w 20"/>
                <a:gd name="T31" fmla="*/ 11 h 17"/>
                <a:gd name="T32" fmla="*/ 2 w 20"/>
                <a:gd name="T33" fmla="*/ 13 h 17"/>
                <a:gd name="T34" fmla="*/ 4 w 20"/>
                <a:gd name="T35" fmla="*/ 14 h 17"/>
                <a:gd name="T36" fmla="*/ 7 w 20"/>
                <a:gd name="T37" fmla="*/ 16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
                <a:gd name="T58" fmla="*/ 0 h 17"/>
                <a:gd name="T59" fmla="*/ 20 w 20"/>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 h="17">
                  <a:moveTo>
                    <a:pt x="7" y="16"/>
                  </a:moveTo>
                  <a:lnTo>
                    <a:pt x="12" y="16"/>
                  </a:lnTo>
                  <a:lnTo>
                    <a:pt x="16" y="14"/>
                  </a:lnTo>
                  <a:lnTo>
                    <a:pt x="18" y="13"/>
                  </a:lnTo>
                  <a:lnTo>
                    <a:pt x="18" y="11"/>
                  </a:lnTo>
                  <a:lnTo>
                    <a:pt x="19" y="8"/>
                  </a:lnTo>
                  <a:lnTo>
                    <a:pt x="18" y="3"/>
                  </a:lnTo>
                  <a:lnTo>
                    <a:pt x="18" y="2"/>
                  </a:lnTo>
                  <a:lnTo>
                    <a:pt x="16" y="1"/>
                  </a:lnTo>
                  <a:lnTo>
                    <a:pt x="12" y="0"/>
                  </a:lnTo>
                  <a:lnTo>
                    <a:pt x="7" y="0"/>
                  </a:lnTo>
                  <a:lnTo>
                    <a:pt x="4" y="1"/>
                  </a:lnTo>
                  <a:lnTo>
                    <a:pt x="2" y="2"/>
                  </a:lnTo>
                  <a:lnTo>
                    <a:pt x="1" y="3"/>
                  </a:lnTo>
                  <a:lnTo>
                    <a:pt x="0" y="8"/>
                  </a:lnTo>
                  <a:lnTo>
                    <a:pt x="1" y="11"/>
                  </a:lnTo>
                  <a:lnTo>
                    <a:pt x="2" y="13"/>
                  </a:lnTo>
                  <a:lnTo>
                    <a:pt x="4" y="14"/>
                  </a:lnTo>
                  <a:lnTo>
                    <a:pt x="7" y="16"/>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59" name="Freeform 49"/>
            <p:cNvSpPr>
              <a:spLocks/>
            </p:cNvSpPr>
            <p:nvPr/>
          </p:nvSpPr>
          <p:spPr bwMode="auto">
            <a:xfrm>
              <a:off x="186" y="2559"/>
              <a:ext cx="17" cy="24"/>
            </a:xfrm>
            <a:custGeom>
              <a:avLst/>
              <a:gdLst>
                <a:gd name="T0" fmla="*/ 16 w 17"/>
                <a:gd name="T1" fmla="*/ 12 h 24"/>
                <a:gd name="T2" fmla="*/ 14 w 17"/>
                <a:gd name="T3" fmla="*/ 6 h 24"/>
                <a:gd name="T4" fmla="*/ 13 w 17"/>
                <a:gd name="T5" fmla="*/ 4 h 24"/>
                <a:gd name="T6" fmla="*/ 11 w 17"/>
                <a:gd name="T7" fmla="*/ 1 h 24"/>
                <a:gd name="T8" fmla="*/ 8 w 17"/>
                <a:gd name="T9" fmla="*/ 0 h 24"/>
                <a:gd name="T10" fmla="*/ 4 w 17"/>
                <a:gd name="T11" fmla="*/ 1 h 24"/>
                <a:gd name="T12" fmla="*/ 2 w 17"/>
                <a:gd name="T13" fmla="*/ 4 h 24"/>
                <a:gd name="T14" fmla="*/ 1 w 17"/>
                <a:gd name="T15" fmla="*/ 6 h 24"/>
                <a:gd name="T16" fmla="*/ 0 w 17"/>
                <a:gd name="T17" fmla="*/ 12 h 24"/>
                <a:gd name="T18" fmla="*/ 1 w 17"/>
                <a:gd name="T19" fmla="*/ 17 h 24"/>
                <a:gd name="T20" fmla="*/ 2 w 17"/>
                <a:gd name="T21" fmla="*/ 19 h 24"/>
                <a:gd name="T22" fmla="*/ 4 w 17"/>
                <a:gd name="T23" fmla="*/ 22 h 24"/>
                <a:gd name="T24" fmla="*/ 8 w 17"/>
                <a:gd name="T25" fmla="*/ 23 h 24"/>
                <a:gd name="T26" fmla="*/ 11 w 17"/>
                <a:gd name="T27" fmla="*/ 22 h 24"/>
                <a:gd name="T28" fmla="*/ 13 w 17"/>
                <a:gd name="T29" fmla="*/ 19 h 24"/>
                <a:gd name="T30" fmla="*/ 14 w 17"/>
                <a:gd name="T31" fmla="*/ 17 h 24"/>
                <a:gd name="T32" fmla="*/ 16 w 17"/>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24"/>
                <a:gd name="T53" fmla="*/ 17 w 17"/>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24">
                  <a:moveTo>
                    <a:pt x="16" y="12"/>
                  </a:moveTo>
                  <a:lnTo>
                    <a:pt x="14" y="6"/>
                  </a:lnTo>
                  <a:lnTo>
                    <a:pt x="13" y="4"/>
                  </a:lnTo>
                  <a:lnTo>
                    <a:pt x="11" y="1"/>
                  </a:lnTo>
                  <a:lnTo>
                    <a:pt x="8" y="0"/>
                  </a:lnTo>
                  <a:lnTo>
                    <a:pt x="4" y="1"/>
                  </a:lnTo>
                  <a:lnTo>
                    <a:pt x="2" y="4"/>
                  </a:lnTo>
                  <a:lnTo>
                    <a:pt x="1" y="6"/>
                  </a:lnTo>
                  <a:lnTo>
                    <a:pt x="0" y="12"/>
                  </a:lnTo>
                  <a:lnTo>
                    <a:pt x="1" y="17"/>
                  </a:lnTo>
                  <a:lnTo>
                    <a:pt x="2" y="19"/>
                  </a:lnTo>
                  <a:lnTo>
                    <a:pt x="4" y="22"/>
                  </a:lnTo>
                  <a:lnTo>
                    <a:pt x="8" y="23"/>
                  </a:lnTo>
                  <a:lnTo>
                    <a:pt x="11" y="22"/>
                  </a:lnTo>
                  <a:lnTo>
                    <a:pt x="13" y="19"/>
                  </a:lnTo>
                  <a:lnTo>
                    <a:pt x="14" y="17"/>
                  </a:lnTo>
                  <a:lnTo>
                    <a:pt x="16" y="12"/>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sp>
          <p:nvSpPr>
            <p:cNvPr id="60" name="Freeform 50"/>
            <p:cNvSpPr>
              <a:spLocks/>
            </p:cNvSpPr>
            <p:nvPr/>
          </p:nvSpPr>
          <p:spPr bwMode="auto">
            <a:xfrm>
              <a:off x="208" y="2559"/>
              <a:ext cx="17" cy="24"/>
            </a:xfrm>
            <a:custGeom>
              <a:avLst/>
              <a:gdLst>
                <a:gd name="T0" fmla="*/ 16 w 17"/>
                <a:gd name="T1" fmla="*/ 12 h 24"/>
                <a:gd name="T2" fmla="*/ 14 w 17"/>
                <a:gd name="T3" fmla="*/ 6 h 24"/>
                <a:gd name="T4" fmla="*/ 14 w 17"/>
                <a:gd name="T5" fmla="*/ 4 h 24"/>
                <a:gd name="T6" fmla="*/ 11 w 17"/>
                <a:gd name="T7" fmla="*/ 1 h 24"/>
                <a:gd name="T8" fmla="*/ 8 w 17"/>
                <a:gd name="T9" fmla="*/ 0 h 24"/>
                <a:gd name="T10" fmla="*/ 4 w 17"/>
                <a:gd name="T11" fmla="*/ 1 h 24"/>
                <a:gd name="T12" fmla="*/ 1 w 17"/>
                <a:gd name="T13" fmla="*/ 4 h 24"/>
                <a:gd name="T14" fmla="*/ 1 w 17"/>
                <a:gd name="T15" fmla="*/ 6 h 24"/>
                <a:gd name="T16" fmla="*/ 0 w 17"/>
                <a:gd name="T17" fmla="*/ 12 h 24"/>
                <a:gd name="T18" fmla="*/ 1 w 17"/>
                <a:gd name="T19" fmla="*/ 17 h 24"/>
                <a:gd name="T20" fmla="*/ 1 w 17"/>
                <a:gd name="T21" fmla="*/ 19 h 24"/>
                <a:gd name="T22" fmla="*/ 4 w 17"/>
                <a:gd name="T23" fmla="*/ 22 h 24"/>
                <a:gd name="T24" fmla="*/ 8 w 17"/>
                <a:gd name="T25" fmla="*/ 23 h 24"/>
                <a:gd name="T26" fmla="*/ 11 w 17"/>
                <a:gd name="T27" fmla="*/ 22 h 24"/>
                <a:gd name="T28" fmla="*/ 14 w 17"/>
                <a:gd name="T29" fmla="*/ 19 h 24"/>
                <a:gd name="T30" fmla="*/ 14 w 17"/>
                <a:gd name="T31" fmla="*/ 17 h 24"/>
                <a:gd name="T32" fmla="*/ 16 w 17"/>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24"/>
                <a:gd name="T53" fmla="*/ 17 w 17"/>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24">
                  <a:moveTo>
                    <a:pt x="16" y="12"/>
                  </a:moveTo>
                  <a:lnTo>
                    <a:pt x="14" y="6"/>
                  </a:lnTo>
                  <a:lnTo>
                    <a:pt x="14" y="4"/>
                  </a:lnTo>
                  <a:lnTo>
                    <a:pt x="11" y="1"/>
                  </a:lnTo>
                  <a:lnTo>
                    <a:pt x="8" y="0"/>
                  </a:lnTo>
                  <a:lnTo>
                    <a:pt x="4" y="1"/>
                  </a:lnTo>
                  <a:lnTo>
                    <a:pt x="1" y="4"/>
                  </a:lnTo>
                  <a:lnTo>
                    <a:pt x="1" y="6"/>
                  </a:lnTo>
                  <a:lnTo>
                    <a:pt x="0" y="12"/>
                  </a:lnTo>
                  <a:lnTo>
                    <a:pt x="1" y="17"/>
                  </a:lnTo>
                  <a:lnTo>
                    <a:pt x="1" y="19"/>
                  </a:lnTo>
                  <a:lnTo>
                    <a:pt x="4" y="22"/>
                  </a:lnTo>
                  <a:lnTo>
                    <a:pt x="8" y="23"/>
                  </a:lnTo>
                  <a:lnTo>
                    <a:pt x="11" y="22"/>
                  </a:lnTo>
                  <a:lnTo>
                    <a:pt x="14" y="19"/>
                  </a:lnTo>
                  <a:lnTo>
                    <a:pt x="14" y="17"/>
                  </a:lnTo>
                  <a:lnTo>
                    <a:pt x="16" y="12"/>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grpSp>
      <p:sp>
        <p:nvSpPr>
          <p:cNvPr id="61" name="Freeform 51"/>
          <p:cNvSpPr>
            <a:spLocks/>
          </p:cNvSpPr>
          <p:nvPr/>
        </p:nvSpPr>
        <p:spPr bwMode="auto">
          <a:xfrm>
            <a:off x="2343224" y="2657097"/>
            <a:ext cx="1357313" cy="808038"/>
          </a:xfrm>
          <a:custGeom>
            <a:avLst/>
            <a:gdLst>
              <a:gd name="T0" fmla="*/ 0 w 940"/>
              <a:gd name="T1" fmla="*/ 2147483647 h 577"/>
              <a:gd name="T2" fmla="*/ 0 w 940"/>
              <a:gd name="T3" fmla="*/ 0 h 577"/>
              <a:gd name="T4" fmla="*/ 2147483647 w 940"/>
              <a:gd name="T5" fmla="*/ 0 h 577"/>
              <a:gd name="T6" fmla="*/ 0 60000 65536"/>
              <a:gd name="T7" fmla="*/ 0 60000 65536"/>
              <a:gd name="T8" fmla="*/ 0 60000 65536"/>
              <a:gd name="T9" fmla="*/ 0 w 940"/>
              <a:gd name="T10" fmla="*/ 0 h 577"/>
              <a:gd name="T11" fmla="*/ 940 w 940"/>
              <a:gd name="T12" fmla="*/ 577 h 577"/>
            </a:gdLst>
            <a:ahLst/>
            <a:cxnLst>
              <a:cxn ang="T6">
                <a:pos x="T0" y="T1"/>
              </a:cxn>
              <a:cxn ang="T7">
                <a:pos x="T2" y="T3"/>
              </a:cxn>
              <a:cxn ang="T8">
                <a:pos x="T4" y="T5"/>
              </a:cxn>
            </a:cxnLst>
            <a:rect l="T9" t="T10" r="T11" b="T12"/>
            <a:pathLst>
              <a:path w="940" h="577">
                <a:moveTo>
                  <a:pt x="0" y="576"/>
                </a:moveTo>
                <a:lnTo>
                  <a:pt x="0" y="0"/>
                </a:lnTo>
                <a:lnTo>
                  <a:pt x="939" y="0"/>
                </a:lnTo>
              </a:path>
            </a:pathLst>
          </a:custGeom>
          <a:noFill/>
          <a:ln w="25400" cap="rnd">
            <a:solidFill>
              <a:srgbClr val="79FF7B"/>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62" name="Freeform 53"/>
          <p:cNvSpPr>
            <a:spLocks/>
          </p:cNvSpPr>
          <p:nvPr/>
        </p:nvSpPr>
        <p:spPr bwMode="auto">
          <a:xfrm>
            <a:off x="2343224" y="4015998"/>
            <a:ext cx="1357313" cy="868363"/>
          </a:xfrm>
          <a:custGeom>
            <a:avLst/>
            <a:gdLst>
              <a:gd name="T0" fmla="*/ 0 w 940"/>
              <a:gd name="T1" fmla="*/ 2147483647 h 620"/>
              <a:gd name="T2" fmla="*/ 0 w 940"/>
              <a:gd name="T3" fmla="*/ 0 h 620"/>
              <a:gd name="T4" fmla="*/ 2147483647 w 940"/>
              <a:gd name="T5" fmla="*/ 0 h 620"/>
              <a:gd name="T6" fmla="*/ 0 60000 65536"/>
              <a:gd name="T7" fmla="*/ 0 60000 65536"/>
              <a:gd name="T8" fmla="*/ 0 60000 65536"/>
              <a:gd name="T9" fmla="*/ 0 w 940"/>
              <a:gd name="T10" fmla="*/ 0 h 620"/>
              <a:gd name="T11" fmla="*/ 940 w 940"/>
              <a:gd name="T12" fmla="*/ 620 h 620"/>
            </a:gdLst>
            <a:ahLst/>
            <a:cxnLst>
              <a:cxn ang="T6">
                <a:pos x="T0" y="T1"/>
              </a:cxn>
              <a:cxn ang="T7">
                <a:pos x="T2" y="T3"/>
              </a:cxn>
              <a:cxn ang="T8">
                <a:pos x="T4" y="T5"/>
              </a:cxn>
            </a:cxnLst>
            <a:rect l="T9" t="T10" r="T11" b="T12"/>
            <a:pathLst>
              <a:path w="940" h="620">
                <a:moveTo>
                  <a:pt x="0" y="619"/>
                </a:moveTo>
                <a:lnTo>
                  <a:pt x="0" y="0"/>
                </a:lnTo>
                <a:lnTo>
                  <a:pt x="939" y="0"/>
                </a:lnTo>
              </a:path>
            </a:pathLst>
          </a:custGeom>
          <a:noFill/>
          <a:ln w="25400" cap="rnd">
            <a:solidFill>
              <a:srgbClr val="79FF7B"/>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63" name="Freeform 54"/>
          <p:cNvSpPr>
            <a:spLocks/>
          </p:cNvSpPr>
          <p:nvPr/>
        </p:nvSpPr>
        <p:spPr bwMode="auto">
          <a:xfrm>
            <a:off x="2343224" y="4022348"/>
            <a:ext cx="1357313" cy="868363"/>
          </a:xfrm>
          <a:custGeom>
            <a:avLst/>
            <a:gdLst>
              <a:gd name="T0" fmla="*/ 2147483647 w 940"/>
              <a:gd name="T1" fmla="*/ 0 h 620"/>
              <a:gd name="T2" fmla="*/ 2147483647 w 940"/>
              <a:gd name="T3" fmla="*/ 2147483647 h 620"/>
              <a:gd name="T4" fmla="*/ 0 w 940"/>
              <a:gd name="T5" fmla="*/ 2147483647 h 620"/>
              <a:gd name="T6" fmla="*/ 0 60000 65536"/>
              <a:gd name="T7" fmla="*/ 0 60000 65536"/>
              <a:gd name="T8" fmla="*/ 0 60000 65536"/>
              <a:gd name="T9" fmla="*/ 0 w 940"/>
              <a:gd name="T10" fmla="*/ 0 h 620"/>
              <a:gd name="T11" fmla="*/ 940 w 940"/>
              <a:gd name="T12" fmla="*/ 620 h 620"/>
            </a:gdLst>
            <a:ahLst/>
            <a:cxnLst>
              <a:cxn ang="T6">
                <a:pos x="T0" y="T1"/>
              </a:cxn>
              <a:cxn ang="T7">
                <a:pos x="T2" y="T3"/>
              </a:cxn>
              <a:cxn ang="T8">
                <a:pos x="T4" y="T5"/>
              </a:cxn>
            </a:cxnLst>
            <a:rect l="T9" t="T10" r="T11" b="T12"/>
            <a:pathLst>
              <a:path w="940" h="620">
                <a:moveTo>
                  <a:pt x="939" y="0"/>
                </a:moveTo>
                <a:lnTo>
                  <a:pt x="939" y="619"/>
                </a:lnTo>
                <a:lnTo>
                  <a:pt x="0" y="619"/>
                </a:lnTo>
              </a:path>
            </a:pathLst>
          </a:custGeom>
          <a:noFill/>
          <a:ln w="25400" cap="rnd">
            <a:solidFill>
              <a:srgbClr val="0054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64" name="Freeform 55"/>
          <p:cNvSpPr>
            <a:spLocks/>
          </p:cNvSpPr>
          <p:nvPr/>
        </p:nvSpPr>
        <p:spPr bwMode="auto">
          <a:xfrm>
            <a:off x="4260924" y="1991936"/>
            <a:ext cx="2100263" cy="3057525"/>
          </a:xfrm>
          <a:custGeom>
            <a:avLst/>
            <a:gdLst>
              <a:gd name="T0" fmla="*/ 0 w 1457"/>
              <a:gd name="T1" fmla="*/ 2147483647 h 1955"/>
              <a:gd name="T2" fmla="*/ 0 w 1457"/>
              <a:gd name="T3" fmla="*/ 0 h 1955"/>
              <a:gd name="T4" fmla="*/ 2147483647 w 1457"/>
              <a:gd name="T5" fmla="*/ 0 h 1955"/>
              <a:gd name="T6" fmla="*/ 0 60000 65536"/>
              <a:gd name="T7" fmla="*/ 0 60000 65536"/>
              <a:gd name="T8" fmla="*/ 0 60000 65536"/>
              <a:gd name="T9" fmla="*/ 0 w 1457"/>
              <a:gd name="T10" fmla="*/ 0 h 1955"/>
              <a:gd name="T11" fmla="*/ 1457 w 1457"/>
              <a:gd name="T12" fmla="*/ 1955 h 1955"/>
            </a:gdLst>
            <a:ahLst/>
            <a:cxnLst>
              <a:cxn ang="T6">
                <a:pos x="T0" y="T1"/>
              </a:cxn>
              <a:cxn ang="T7">
                <a:pos x="T2" y="T3"/>
              </a:cxn>
              <a:cxn ang="T8">
                <a:pos x="T4" y="T5"/>
              </a:cxn>
            </a:cxnLst>
            <a:rect l="T9" t="T10" r="T11" b="T12"/>
            <a:pathLst>
              <a:path w="1457" h="1955">
                <a:moveTo>
                  <a:pt x="0" y="1954"/>
                </a:moveTo>
                <a:lnTo>
                  <a:pt x="0" y="0"/>
                </a:lnTo>
                <a:lnTo>
                  <a:pt x="1456" y="0"/>
                </a:lnTo>
              </a:path>
            </a:pathLst>
          </a:custGeom>
          <a:noFill/>
          <a:ln w="25400" cap="rnd">
            <a:solidFill>
              <a:srgbClr val="79FF7B"/>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65" name="Freeform 56"/>
          <p:cNvSpPr>
            <a:spLocks/>
          </p:cNvSpPr>
          <p:nvPr/>
        </p:nvSpPr>
        <p:spPr bwMode="auto">
          <a:xfrm>
            <a:off x="4260924" y="2315786"/>
            <a:ext cx="2100263" cy="2738437"/>
          </a:xfrm>
          <a:custGeom>
            <a:avLst/>
            <a:gdLst>
              <a:gd name="T0" fmla="*/ 2147483647 w 1457"/>
              <a:gd name="T1" fmla="*/ 0 h 1955"/>
              <a:gd name="T2" fmla="*/ 2147483647 w 1457"/>
              <a:gd name="T3" fmla="*/ 2147483647 h 1955"/>
              <a:gd name="T4" fmla="*/ 0 w 1457"/>
              <a:gd name="T5" fmla="*/ 2147483647 h 1955"/>
              <a:gd name="T6" fmla="*/ 0 60000 65536"/>
              <a:gd name="T7" fmla="*/ 0 60000 65536"/>
              <a:gd name="T8" fmla="*/ 0 60000 65536"/>
              <a:gd name="T9" fmla="*/ 0 w 1457"/>
              <a:gd name="T10" fmla="*/ 0 h 1955"/>
              <a:gd name="T11" fmla="*/ 1457 w 1457"/>
              <a:gd name="T12" fmla="*/ 1955 h 1955"/>
            </a:gdLst>
            <a:ahLst/>
            <a:cxnLst>
              <a:cxn ang="T6">
                <a:pos x="T0" y="T1"/>
              </a:cxn>
              <a:cxn ang="T7">
                <a:pos x="T2" y="T3"/>
              </a:cxn>
              <a:cxn ang="T8">
                <a:pos x="T4" y="T5"/>
              </a:cxn>
            </a:cxnLst>
            <a:rect l="T9" t="T10" r="T11" b="T12"/>
            <a:pathLst>
              <a:path w="1457" h="1955">
                <a:moveTo>
                  <a:pt x="1456" y="0"/>
                </a:moveTo>
                <a:lnTo>
                  <a:pt x="1456" y="1954"/>
                </a:lnTo>
                <a:lnTo>
                  <a:pt x="0" y="1954"/>
                </a:lnTo>
              </a:path>
            </a:pathLst>
          </a:custGeom>
          <a:noFill/>
          <a:ln w="25400" cap="rnd">
            <a:solidFill>
              <a:srgbClr val="0054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grpSp>
        <p:nvGrpSpPr>
          <p:cNvPr id="66" name="Group 57"/>
          <p:cNvGrpSpPr>
            <a:grpSpLocks/>
          </p:cNvGrpSpPr>
          <p:nvPr/>
        </p:nvGrpSpPr>
        <p:grpSpPr bwMode="auto">
          <a:xfrm>
            <a:off x="3998699" y="1762507"/>
            <a:ext cx="436562" cy="530225"/>
            <a:chOff x="2486" y="697"/>
            <a:chExt cx="303" cy="378"/>
          </a:xfrm>
        </p:grpSpPr>
        <p:sp>
          <p:nvSpPr>
            <p:cNvPr id="67" name="Freeform 58"/>
            <p:cNvSpPr>
              <a:spLocks/>
            </p:cNvSpPr>
            <p:nvPr/>
          </p:nvSpPr>
          <p:spPr bwMode="auto">
            <a:xfrm>
              <a:off x="2486" y="697"/>
              <a:ext cx="303" cy="306"/>
            </a:xfrm>
            <a:custGeom>
              <a:avLst/>
              <a:gdLst>
                <a:gd name="T0" fmla="*/ 0 w 303"/>
                <a:gd name="T1" fmla="*/ 153 h 306"/>
                <a:gd name="T2" fmla="*/ 151 w 303"/>
                <a:gd name="T3" fmla="*/ 0 h 306"/>
                <a:gd name="T4" fmla="*/ 302 w 303"/>
                <a:gd name="T5" fmla="*/ 153 h 306"/>
                <a:gd name="T6" fmla="*/ 151 w 303"/>
                <a:gd name="T7" fmla="*/ 305 h 306"/>
                <a:gd name="T8" fmla="*/ 0 w 303"/>
                <a:gd name="T9" fmla="*/ 153 h 306"/>
                <a:gd name="T10" fmla="*/ 0 60000 65536"/>
                <a:gd name="T11" fmla="*/ 0 60000 65536"/>
                <a:gd name="T12" fmla="*/ 0 60000 65536"/>
                <a:gd name="T13" fmla="*/ 0 60000 65536"/>
                <a:gd name="T14" fmla="*/ 0 60000 65536"/>
                <a:gd name="T15" fmla="*/ 0 w 303"/>
                <a:gd name="T16" fmla="*/ 0 h 306"/>
                <a:gd name="T17" fmla="*/ 303 w 303"/>
                <a:gd name="T18" fmla="*/ 306 h 306"/>
              </a:gdLst>
              <a:ahLst/>
              <a:cxnLst>
                <a:cxn ang="T10">
                  <a:pos x="T0" y="T1"/>
                </a:cxn>
                <a:cxn ang="T11">
                  <a:pos x="T2" y="T3"/>
                </a:cxn>
                <a:cxn ang="T12">
                  <a:pos x="T4" y="T5"/>
                </a:cxn>
                <a:cxn ang="T13">
                  <a:pos x="T6" y="T7"/>
                </a:cxn>
                <a:cxn ang="T14">
                  <a:pos x="T8" y="T9"/>
                </a:cxn>
              </a:cxnLst>
              <a:rect l="T15" t="T16" r="T17" b="T18"/>
              <a:pathLst>
                <a:path w="303" h="306">
                  <a:moveTo>
                    <a:pt x="0" y="153"/>
                  </a:moveTo>
                  <a:lnTo>
                    <a:pt x="151" y="0"/>
                  </a:lnTo>
                  <a:lnTo>
                    <a:pt x="302" y="153"/>
                  </a:lnTo>
                  <a:lnTo>
                    <a:pt x="151" y="305"/>
                  </a:lnTo>
                  <a:lnTo>
                    <a:pt x="0" y="153"/>
                  </a:lnTo>
                </a:path>
              </a:pathLst>
            </a:custGeom>
            <a:solidFill>
              <a:srgbClr val="51DC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68" name="Freeform 59"/>
            <p:cNvSpPr>
              <a:spLocks/>
            </p:cNvSpPr>
            <p:nvPr/>
          </p:nvSpPr>
          <p:spPr bwMode="auto">
            <a:xfrm>
              <a:off x="2486" y="849"/>
              <a:ext cx="151" cy="226"/>
            </a:xfrm>
            <a:custGeom>
              <a:avLst/>
              <a:gdLst>
                <a:gd name="T0" fmla="*/ 0 w 151"/>
                <a:gd name="T1" fmla="*/ 75 h 226"/>
                <a:gd name="T2" fmla="*/ 0 w 151"/>
                <a:gd name="T3" fmla="*/ 0 h 226"/>
                <a:gd name="T4" fmla="*/ 150 w 151"/>
                <a:gd name="T5" fmla="*/ 150 h 226"/>
                <a:gd name="T6" fmla="*/ 150 w 151"/>
                <a:gd name="T7" fmla="*/ 225 h 226"/>
                <a:gd name="T8" fmla="*/ 0 w 151"/>
                <a:gd name="T9" fmla="*/ 75 h 226"/>
                <a:gd name="T10" fmla="*/ 0 60000 65536"/>
                <a:gd name="T11" fmla="*/ 0 60000 65536"/>
                <a:gd name="T12" fmla="*/ 0 60000 65536"/>
                <a:gd name="T13" fmla="*/ 0 60000 65536"/>
                <a:gd name="T14" fmla="*/ 0 60000 65536"/>
                <a:gd name="T15" fmla="*/ 0 w 151"/>
                <a:gd name="T16" fmla="*/ 0 h 226"/>
                <a:gd name="T17" fmla="*/ 151 w 151"/>
                <a:gd name="T18" fmla="*/ 226 h 226"/>
              </a:gdLst>
              <a:ahLst/>
              <a:cxnLst>
                <a:cxn ang="T10">
                  <a:pos x="T0" y="T1"/>
                </a:cxn>
                <a:cxn ang="T11">
                  <a:pos x="T2" y="T3"/>
                </a:cxn>
                <a:cxn ang="T12">
                  <a:pos x="T4" y="T5"/>
                </a:cxn>
                <a:cxn ang="T13">
                  <a:pos x="T6" y="T7"/>
                </a:cxn>
                <a:cxn ang="T14">
                  <a:pos x="T8" y="T9"/>
                </a:cxn>
              </a:cxnLst>
              <a:rect l="T15" t="T16" r="T17" b="T18"/>
              <a:pathLst>
                <a:path w="151" h="226">
                  <a:moveTo>
                    <a:pt x="0" y="75"/>
                  </a:moveTo>
                  <a:lnTo>
                    <a:pt x="0" y="0"/>
                  </a:lnTo>
                  <a:lnTo>
                    <a:pt x="150" y="150"/>
                  </a:lnTo>
                  <a:lnTo>
                    <a:pt x="150" y="225"/>
                  </a:lnTo>
                  <a:lnTo>
                    <a:pt x="0" y="75"/>
                  </a:lnTo>
                </a:path>
              </a:pathLst>
            </a:custGeom>
            <a:solidFill>
              <a:srgbClr val="0054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69" name="Rectangle 60"/>
            <p:cNvSpPr>
              <a:spLocks noChangeArrowheads="1"/>
            </p:cNvSpPr>
            <p:nvPr/>
          </p:nvSpPr>
          <p:spPr bwMode="auto">
            <a:xfrm>
              <a:off x="2535" y="791"/>
              <a:ext cx="194" cy="143"/>
            </a:xfrm>
            <a:prstGeom prst="rect">
              <a:avLst/>
            </a:prstGeom>
            <a:noFill/>
            <a:ln w="9525">
              <a:noFill/>
              <a:miter lim="800000"/>
              <a:headEnd/>
              <a:tailEnd/>
            </a:ln>
            <a:effectLst/>
          </p:spPr>
          <p:txBody>
            <a:bodyPr wrap="none" lIns="0" tIns="0" rIns="0" bIns="0">
              <a:spAutoFit/>
            </a:bodyPr>
            <a:lstStyle>
              <a:lvl1pPr defTabSz="820738" eaLnBrk="0" hangingPunct="0">
                <a:defRPr b="1">
                  <a:solidFill>
                    <a:schemeClr val="tx1"/>
                  </a:solidFill>
                  <a:latin typeface="Calibri" panose="020F0502020204030204" pitchFamily="34" charset="0"/>
                  <a:cs typeface="Arial" panose="020B0604020202020204" pitchFamily="34" charset="0"/>
                </a:defRPr>
              </a:lvl1pPr>
              <a:lvl2pPr marL="742950" indent="-285750" defTabSz="820738" eaLnBrk="0" hangingPunct="0">
                <a:defRPr b="1">
                  <a:solidFill>
                    <a:schemeClr val="tx1"/>
                  </a:solidFill>
                  <a:latin typeface="Calibri" panose="020F0502020204030204" pitchFamily="34" charset="0"/>
                  <a:cs typeface="Arial" panose="020B0604020202020204" pitchFamily="34" charset="0"/>
                </a:defRPr>
              </a:lvl2pPr>
              <a:lvl3pPr marL="1143000" indent="-228600" defTabSz="820738" eaLnBrk="0" hangingPunct="0">
                <a:defRPr b="1">
                  <a:solidFill>
                    <a:schemeClr val="tx1"/>
                  </a:solidFill>
                  <a:latin typeface="Calibri" panose="020F0502020204030204" pitchFamily="34" charset="0"/>
                  <a:cs typeface="Arial" panose="020B0604020202020204" pitchFamily="34" charset="0"/>
                </a:defRPr>
              </a:lvl3pPr>
              <a:lvl4pPr marL="1600200" indent="-228600" defTabSz="820738" eaLnBrk="0" hangingPunct="0">
                <a:defRPr b="1">
                  <a:solidFill>
                    <a:schemeClr val="tx1"/>
                  </a:solidFill>
                  <a:latin typeface="Calibri" panose="020F0502020204030204" pitchFamily="34" charset="0"/>
                  <a:cs typeface="Arial" panose="020B0604020202020204" pitchFamily="34" charset="0"/>
                </a:defRPr>
              </a:lvl4pPr>
              <a:lvl5pPr marL="2057400" indent="-228600" defTabSz="820738" eaLnBrk="0" hangingPunct="0">
                <a:defRPr b="1">
                  <a:solidFill>
                    <a:schemeClr val="tx1"/>
                  </a:solidFill>
                  <a:latin typeface="Calibri" panose="020F0502020204030204" pitchFamily="34" charset="0"/>
                  <a:cs typeface="Arial" panose="020B0604020202020204" pitchFamily="34" charset="0"/>
                </a:defRPr>
              </a:lvl5pPr>
              <a:lvl6pPr marL="25146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eaLnBrk="1" fontAlgn="base" hangingPunct="1">
                <a:spcBef>
                  <a:spcPct val="0"/>
                </a:spcBef>
                <a:spcAft>
                  <a:spcPct val="0"/>
                </a:spcAft>
              </a:pPr>
              <a:r>
                <a:rPr lang="en-US" altLang="en-US" sz="1300" dirty="0" smtClean="0">
                  <a:solidFill>
                    <a:srgbClr val="000000"/>
                  </a:solidFill>
                  <a:effectLst>
                    <a:outerShdw blurRad="38100" dist="38100" dir="2700000" algn="tl">
                      <a:srgbClr val="C0C0C0"/>
                    </a:outerShdw>
                  </a:effectLst>
                  <a:latin typeface="Arial" panose="020B0604020202020204" pitchFamily="34" charset="0"/>
                  <a:ea typeface="ＭＳ Ｐゴシック"/>
                </a:rPr>
                <a:t>MM</a:t>
              </a:r>
              <a:endParaRPr lang="en-US" altLang="en-US" dirty="0">
                <a:solidFill>
                  <a:srgbClr val="000000"/>
                </a:solidFill>
                <a:latin typeface="Times New Roman" panose="02020603050405020304" pitchFamily="18" charset="0"/>
                <a:ea typeface="ＭＳ Ｐゴシック"/>
              </a:endParaRPr>
            </a:p>
          </p:txBody>
        </p:sp>
        <p:sp>
          <p:nvSpPr>
            <p:cNvPr id="70" name="Freeform 61"/>
            <p:cNvSpPr>
              <a:spLocks/>
            </p:cNvSpPr>
            <p:nvPr/>
          </p:nvSpPr>
          <p:spPr bwMode="auto">
            <a:xfrm>
              <a:off x="2638" y="845"/>
              <a:ext cx="151" cy="228"/>
            </a:xfrm>
            <a:custGeom>
              <a:avLst/>
              <a:gdLst>
                <a:gd name="T0" fmla="*/ 150 w 151"/>
                <a:gd name="T1" fmla="*/ 75 h 228"/>
                <a:gd name="T2" fmla="*/ 150 w 151"/>
                <a:gd name="T3" fmla="*/ 0 h 228"/>
                <a:gd name="T4" fmla="*/ 0 w 151"/>
                <a:gd name="T5" fmla="*/ 151 h 228"/>
                <a:gd name="T6" fmla="*/ 0 w 151"/>
                <a:gd name="T7" fmla="*/ 227 h 228"/>
                <a:gd name="T8" fmla="*/ 150 w 151"/>
                <a:gd name="T9" fmla="*/ 75 h 228"/>
                <a:gd name="T10" fmla="*/ 0 60000 65536"/>
                <a:gd name="T11" fmla="*/ 0 60000 65536"/>
                <a:gd name="T12" fmla="*/ 0 60000 65536"/>
                <a:gd name="T13" fmla="*/ 0 60000 65536"/>
                <a:gd name="T14" fmla="*/ 0 60000 65536"/>
                <a:gd name="T15" fmla="*/ 0 w 151"/>
                <a:gd name="T16" fmla="*/ 0 h 228"/>
                <a:gd name="T17" fmla="*/ 151 w 151"/>
                <a:gd name="T18" fmla="*/ 228 h 228"/>
              </a:gdLst>
              <a:ahLst/>
              <a:cxnLst>
                <a:cxn ang="T10">
                  <a:pos x="T0" y="T1"/>
                </a:cxn>
                <a:cxn ang="T11">
                  <a:pos x="T2" y="T3"/>
                </a:cxn>
                <a:cxn ang="T12">
                  <a:pos x="T4" y="T5"/>
                </a:cxn>
                <a:cxn ang="T13">
                  <a:pos x="T6" y="T7"/>
                </a:cxn>
                <a:cxn ang="T14">
                  <a:pos x="T8" y="T9"/>
                </a:cxn>
              </a:cxnLst>
              <a:rect l="T15" t="T16" r="T17" b="T18"/>
              <a:pathLst>
                <a:path w="151" h="228">
                  <a:moveTo>
                    <a:pt x="150" y="75"/>
                  </a:moveTo>
                  <a:lnTo>
                    <a:pt x="150" y="0"/>
                  </a:lnTo>
                  <a:lnTo>
                    <a:pt x="0" y="151"/>
                  </a:lnTo>
                  <a:lnTo>
                    <a:pt x="0" y="227"/>
                  </a:lnTo>
                  <a:lnTo>
                    <a:pt x="150" y="75"/>
                  </a:lnTo>
                </a:path>
              </a:pathLst>
            </a:custGeom>
            <a:solidFill>
              <a:srgbClr val="A2FFA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grpSp>
      <p:sp>
        <p:nvSpPr>
          <p:cNvPr id="71" name="Freeform 64"/>
          <p:cNvSpPr>
            <a:spLocks/>
          </p:cNvSpPr>
          <p:nvPr/>
        </p:nvSpPr>
        <p:spPr bwMode="auto">
          <a:xfrm>
            <a:off x="1789187" y="5398710"/>
            <a:ext cx="6561137" cy="628650"/>
          </a:xfrm>
          <a:custGeom>
            <a:avLst/>
            <a:gdLst>
              <a:gd name="T0" fmla="*/ 0 w 4547"/>
              <a:gd name="T1" fmla="*/ 2147483647 h 522"/>
              <a:gd name="T2" fmla="*/ 0 w 4547"/>
              <a:gd name="T3" fmla="*/ 0 h 522"/>
              <a:gd name="T4" fmla="*/ 2147483647 w 4547"/>
              <a:gd name="T5" fmla="*/ 0 h 522"/>
              <a:gd name="T6" fmla="*/ 0 60000 65536"/>
              <a:gd name="T7" fmla="*/ 0 60000 65536"/>
              <a:gd name="T8" fmla="*/ 0 60000 65536"/>
              <a:gd name="T9" fmla="*/ 0 w 4547"/>
              <a:gd name="T10" fmla="*/ 0 h 522"/>
              <a:gd name="T11" fmla="*/ 4547 w 4547"/>
              <a:gd name="T12" fmla="*/ 522 h 522"/>
            </a:gdLst>
            <a:ahLst/>
            <a:cxnLst>
              <a:cxn ang="T6">
                <a:pos x="T0" y="T1"/>
              </a:cxn>
              <a:cxn ang="T7">
                <a:pos x="T2" y="T3"/>
              </a:cxn>
              <a:cxn ang="T8">
                <a:pos x="T4" y="T5"/>
              </a:cxn>
            </a:cxnLst>
            <a:rect l="T9" t="T10" r="T11" b="T12"/>
            <a:pathLst>
              <a:path w="4547" h="522">
                <a:moveTo>
                  <a:pt x="0" y="521"/>
                </a:moveTo>
                <a:lnTo>
                  <a:pt x="0" y="0"/>
                </a:lnTo>
                <a:lnTo>
                  <a:pt x="4546" y="0"/>
                </a:lnTo>
              </a:path>
            </a:pathLst>
          </a:custGeom>
          <a:noFill/>
          <a:ln w="25400" cap="rnd">
            <a:solidFill>
              <a:srgbClr val="C1CE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72" name="Freeform 65"/>
          <p:cNvSpPr>
            <a:spLocks/>
          </p:cNvSpPr>
          <p:nvPr/>
        </p:nvSpPr>
        <p:spPr bwMode="auto">
          <a:xfrm>
            <a:off x="1766961" y="5219322"/>
            <a:ext cx="6559550" cy="731838"/>
          </a:xfrm>
          <a:custGeom>
            <a:avLst/>
            <a:gdLst>
              <a:gd name="T0" fmla="*/ 2147483647 w 4547"/>
              <a:gd name="T1" fmla="*/ 0 h 522"/>
              <a:gd name="T2" fmla="*/ 2147483647 w 4547"/>
              <a:gd name="T3" fmla="*/ 2147483647 h 522"/>
              <a:gd name="T4" fmla="*/ 0 w 4547"/>
              <a:gd name="T5" fmla="*/ 2147483647 h 522"/>
              <a:gd name="T6" fmla="*/ 0 60000 65536"/>
              <a:gd name="T7" fmla="*/ 0 60000 65536"/>
              <a:gd name="T8" fmla="*/ 0 60000 65536"/>
              <a:gd name="T9" fmla="*/ 0 w 4547"/>
              <a:gd name="T10" fmla="*/ 0 h 522"/>
              <a:gd name="T11" fmla="*/ 4547 w 4547"/>
              <a:gd name="T12" fmla="*/ 522 h 522"/>
            </a:gdLst>
            <a:ahLst/>
            <a:cxnLst>
              <a:cxn ang="T6">
                <a:pos x="T0" y="T1"/>
              </a:cxn>
              <a:cxn ang="T7">
                <a:pos x="T2" y="T3"/>
              </a:cxn>
              <a:cxn ang="T8">
                <a:pos x="T4" y="T5"/>
              </a:cxn>
            </a:cxnLst>
            <a:rect l="T9" t="T10" r="T11" b="T12"/>
            <a:pathLst>
              <a:path w="4547" h="522">
                <a:moveTo>
                  <a:pt x="4546" y="0"/>
                </a:moveTo>
                <a:lnTo>
                  <a:pt x="4546" y="521"/>
                </a:lnTo>
                <a:lnTo>
                  <a:pt x="0" y="521"/>
                </a:lnTo>
              </a:path>
            </a:pathLst>
          </a:custGeom>
          <a:noFill/>
          <a:ln w="25400" cap="rnd">
            <a:solidFill>
              <a:srgbClr val="E62D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defRPr/>
            </a:pPr>
            <a:endParaRPr kumimoji="0" lang="en-SG" sz="1800" b="1" kern="0">
              <a:solidFill>
                <a:srgbClr val="000000"/>
              </a:solidFill>
              <a:latin typeface="Calibri" panose="020F0502020204030204" pitchFamily="34" charset="0"/>
              <a:ea typeface="ＭＳ Ｐゴシック"/>
              <a:cs typeface="Arial" panose="020B0604020202020204" pitchFamily="34" charset="0"/>
            </a:endParaRPr>
          </a:p>
        </p:txBody>
      </p:sp>
      <p:grpSp>
        <p:nvGrpSpPr>
          <p:cNvPr id="73" name="Group 70"/>
          <p:cNvGrpSpPr>
            <a:grpSpLocks/>
          </p:cNvGrpSpPr>
          <p:nvPr/>
        </p:nvGrpSpPr>
        <p:grpSpPr bwMode="auto">
          <a:xfrm>
            <a:off x="3675137" y="2926972"/>
            <a:ext cx="554037" cy="223838"/>
            <a:chOff x="2283" y="1387"/>
            <a:chExt cx="384" cy="160"/>
          </a:xfrm>
        </p:grpSpPr>
        <p:sp>
          <p:nvSpPr>
            <p:cNvPr id="74" name="AutoShape 71"/>
            <p:cNvSpPr>
              <a:spLocks noChangeArrowheads="1"/>
            </p:cNvSpPr>
            <p:nvPr/>
          </p:nvSpPr>
          <p:spPr bwMode="auto">
            <a:xfrm>
              <a:off x="2283" y="1387"/>
              <a:ext cx="250" cy="160"/>
            </a:xfrm>
            <a:prstGeom prst="leftArrow">
              <a:avLst>
                <a:gd name="adj1" fmla="val 50000"/>
                <a:gd name="adj2" fmla="val 78118"/>
              </a:avLst>
            </a:prstGeom>
            <a:solidFill>
              <a:srgbClr val="FE9B03"/>
            </a:solidFill>
            <a:ln>
              <a:noFill/>
            </a:ln>
            <a:effectLst>
              <a:outerShdw dist="17961" dir="2700000" algn="ctr" rotWithShape="0">
                <a:srgbClr val="00000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defTabSz="914400" eaLnBrk="1" fontAlgn="base" hangingPunct="1">
                <a:spcBef>
                  <a:spcPct val="0"/>
                </a:spcBef>
                <a:spcAft>
                  <a:spcPct val="0"/>
                </a:spcAft>
                <a:defRPr/>
              </a:pPr>
              <a:endParaRPr kumimoji="0" lang="en-US" altLang="en-US" sz="1800" kern="0">
                <a:solidFill>
                  <a:srgbClr val="000000"/>
                </a:solidFill>
                <a:latin typeface="Arial" panose="020B0604020202020204" pitchFamily="34" charset="0"/>
                <a:ea typeface="ＭＳ Ｐゴシック"/>
              </a:endParaRPr>
            </a:p>
          </p:txBody>
        </p:sp>
        <p:sp>
          <p:nvSpPr>
            <p:cNvPr id="75" name="AutoShape 72"/>
            <p:cNvSpPr>
              <a:spLocks noChangeArrowheads="1"/>
            </p:cNvSpPr>
            <p:nvPr/>
          </p:nvSpPr>
          <p:spPr bwMode="auto">
            <a:xfrm>
              <a:off x="2545" y="1387"/>
              <a:ext cx="122" cy="160"/>
            </a:xfrm>
            <a:prstGeom prst="rightArrow">
              <a:avLst>
                <a:gd name="adj1" fmla="val 50000"/>
                <a:gd name="adj2" fmla="val 82792"/>
              </a:avLst>
            </a:prstGeom>
            <a:solidFill>
              <a:srgbClr val="FE9B03"/>
            </a:solidFill>
            <a:ln>
              <a:noFill/>
            </a:ln>
            <a:effectLst>
              <a:outerShdw dist="17961" dir="2700000" algn="ctr" rotWithShape="0">
                <a:srgbClr val="00000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defTabSz="914400" eaLnBrk="1" fontAlgn="base" hangingPunct="1">
                <a:spcBef>
                  <a:spcPct val="0"/>
                </a:spcBef>
                <a:spcAft>
                  <a:spcPct val="0"/>
                </a:spcAft>
                <a:defRPr/>
              </a:pPr>
              <a:endParaRPr kumimoji="0" lang="en-US" altLang="en-US" sz="1800" kern="0">
                <a:solidFill>
                  <a:srgbClr val="000000"/>
                </a:solidFill>
                <a:latin typeface="Arial" panose="020B0604020202020204" pitchFamily="34" charset="0"/>
                <a:ea typeface="ＭＳ Ｐゴシック"/>
              </a:endParaRPr>
            </a:p>
          </p:txBody>
        </p:sp>
      </p:grpSp>
      <p:grpSp>
        <p:nvGrpSpPr>
          <p:cNvPr id="76" name="Group 73"/>
          <p:cNvGrpSpPr>
            <a:grpSpLocks/>
          </p:cNvGrpSpPr>
          <p:nvPr/>
        </p:nvGrpSpPr>
        <p:grpSpPr bwMode="auto">
          <a:xfrm>
            <a:off x="3675137" y="4330322"/>
            <a:ext cx="554037" cy="223838"/>
            <a:chOff x="2283" y="2389"/>
            <a:chExt cx="384" cy="160"/>
          </a:xfrm>
        </p:grpSpPr>
        <p:sp>
          <p:nvSpPr>
            <p:cNvPr id="77" name="AutoShape 74"/>
            <p:cNvSpPr>
              <a:spLocks noChangeArrowheads="1"/>
            </p:cNvSpPr>
            <p:nvPr/>
          </p:nvSpPr>
          <p:spPr bwMode="auto">
            <a:xfrm>
              <a:off x="2283" y="2389"/>
              <a:ext cx="250" cy="160"/>
            </a:xfrm>
            <a:prstGeom prst="leftArrow">
              <a:avLst>
                <a:gd name="adj1" fmla="val 50000"/>
                <a:gd name="adj2" fmla="val 78118"/>
              </a:avLst>
            </a:prstGeom>
            <a:solidFill>
              <a:srgbClr val="FE9B03"/>
            </a:solidFill>
            <a:ln>
              <a:noFill/>
            </a:ln>
            <a:effectLst>
              <a:outerShdw dist="17961" dir="2700000" algn="ctr" rotWithShape="0">
                <a:srgbClr val="00000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defTabSz="914400" eaLnBrk="1" fontAlgn="base" hangingPunct="1">
                <a:spcBef>
                  <a:spcPct val="0"/>
                </a:spcBef>
                <a:spcAft>
                  <a:spcPct val="0"/>
                </a:spcAft>
                <a:defRPr/>
              </a:pPr>
              <a:endParaRPr kumimoji="0" lang="en-US" altLang="en-US" sz="1800" kern="0">
                <a:solidFill>
                  <a:srgbClr val="000000"/>
                </a:solidFill>
                <a:latin typeface="Arial" panose="020B0604020202020204" pitchFamily="34" charset="0"/>
                <a:ea typeface="ＭＳ Ｐゴシック"/>
              </a:endParaRPr>
            </a:p>
          </p:txBody>
        </p:sp>
        <p:sp>
          <p:nvSpPr>
            <p:cNvPr id="78" name="AutoShape 75"/>
            <p:cNvSpPr>
              <a:spLocks noChangeArrowheads="1"/>
            </p:cNvSpPr>
            <p:nvPr/>
          </p:nvSpPr>
          <p:spPr bwMode="auto">
            <a:xfrm>
              <a:off x="2545" y="2389"/>
              <a:ext cx="122" cy="160"/>
            </a:xfrm>
            <a:prstGeom prst="rightArrow">
              <a:avLst>
                <a:gd name="adj1" fmla="val 50000"/>
                <a:gd name="adj2" fmla="val 82792"/>
              </a:avLst>
            </a:prstGeom>
            <a:solidFill>
              <a:srgbClr val="FE9B03"/>
            </a:solidFill>
            <a:ln>
              <a:noFill/>
            </a:ln>
            <a:effectLst>
              <a:outerShdw dist="17961" dir="2700000" algn="ctr" rotWithShape="0">
                <a:srgbClr val="00000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defTabSz="914400" eaLnBrk="1" fontAlgn="base" hangingPunct="1">
                <a:spcBef>
                  <a:spcPct val="0"/>
                </a:spcBef>
                <a:spcAft>
                  <a:spcPct val="0"/>
                </a:spcAft>
                <a:defRPr/>
              </a:pPr>
              <a:endParaRPr kumimoji="0" lang="en-US" altLang="en-US" sz="1800" kern="0">
                <a:solidFill>
                  <a:srgbClr val="000000"/>
                </a:solidFill>
                <a:latin typeface="Arial" panose="020B0604020202020204" pitchFamily="34" charset="0"/>
                <a:ea typeface="ＭＳ Ｐゴシック"/>
              </a:endParaRPr>
            </a:p>
          </p:txBody>
        </p:sp>
      </p:grpSp>
      <p:grpSp>
        <p:nvGrpSpPr>
          <p:cNvPr id="79" name="Group 79"/>
          <p:cNvGrpSpPr>
            <a:grpSpLocks/>
          </p:cNvGrpSpPr>
          <p:nvPr/>
        </p:nvGrpSpPr>
        <p:grpSpPr bwMode="auto">
          <a:xfrm>
            <a:off x="3367161" y="2393572"/>
            <a:ext cx="436562" cy="528638"/>
            <a:chOff x="2070" y="1006"/>
            <a:chExt cx="303" cy="378"/>
          </a:xfrm>
        </p:grpSpPr>
        <p:sp>
          <p:nvSpPr>
            <p:cNvPr id="80" name="Freeform 80"/>
            <p:cNvSpPr>
              <a:spLocks/>
            </p:cNvSpPr>
            <p:nvPr/>
          </p:nvSpPr>
          <p:spPr bwMode="auto">
            <a:xfrm>
              <a:off x="2070" y="1006"/>
              <a:ext cx="303" cy="306"/>
            </a:xfrm>
            <a:custGeom>
              <a:avLst/>
              <a:gdLst>
                <a:gd name="T0" fmla="*/ 0 w 303"/>
                <a:gd name="T1" fmla="*/ 153 h 306"/>
                <a:gd name="T2" fmla="*/ 151 w 303"/>
                <a:gd name="T3" fmla="*/ 0 h 306"/>
                <a:gd name="T4" fmla="*/ 302 w 303"/>
                <a:gd name="T5" fmla="*/ 153 h 306"/>
                <a:gd name="T6" fmla="*/ 151 w 303"/>
                <a:gd name="T7" fmla="*/ 305 h 306"/>
                <a:gd name="T8" fmla="*/ 0 w 303"/>
                <a:gd name="T9" fmla="*/ 153 h 306"/>
                <a:gd name="T10" fmla="*/ 0 60000 65536"/>
                <a:gd name="T11" fmla="*/ 0 60000 65536"/>
                <a:gd name="T12" fmla="*/ 0 60000 65536"/>
                <a:gd name="T13" fmla="*/ 0 60000 65536"/>
                <a:gd name="T14" fmla="*/ 0 60000 65536"/>
                <a:gd name="T15" fmla="*/ 0 w 303"/>
                <a:gd name="T16" fmla="*/ 0 h 306"/>
                <a:gd name="T17" fmla="*/ 303 w 303"/>
                <a:gd name="T18" fmla="*/ 306 h 306"/>
              </a:gdLst>
              <a:ahLst/>
              <a:cxnLst>
                <a:cxn ang="T10">
                  <a:pos x="T0" y="T1"/>
                </a:cxn>
                <a:cxn ang="T11">
                  <a:pos x="T2" y="T3"/>
                </a:cxn>
                <a:cxn ang="T12">
                  <a:pos x="T4" y="T5"/>
                </a:cxn>
                <a:cxn ang="T13">
                  <a:pos x="T6" y="T7"/>
                </a:cxn>
                <a:cxn ang="T14">
                  <a:pos x="T8" y="T9"/>
                </a:cxn>
              </a:cxnLst>
              <a:rect l="T15" t="T16" r="T17" b="T18"/>
              <a:pathLst>
                <a:path w="303" h="306">
                  <a:moveTo>
                    <a:pt x="0" y="153"/>
                  </a:moveTo>
                  <a:lnTo>
                    <a:pt x="151" y="0"/>
                  </a:lnTo>
                  <a:lnTo>
                    <a:pt x="302" y="153"/>
                  </a:lnTo>
                  <a:lnTo>
                    <a:pt x="151" y="305"/>
                  </a:lnTo>
                  <a:lnTo>
                    <a:pt x="0" y="153"/>
                  </a:lnTo>
                </a:path>
              </a:pathLst>
            </a:custGeom>
            <a:solidFill>
              <a:srgbClr val="51DC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81" name="Freeform 81"/>
            <p:cNvSpPr>
              <a:spLocks/>
            </p:cNvSpPr>
            <p:nvPr/>
          </p:nvSpPr>
          <p:spPr bwMode="auto">
            <a:xfrm>
              <a:off x="2070" y="1158"/>
              <a:ext cx="151" cy="226"/>
            </a:xfrm>
            <a:custGeom>
              <a:avLst/>
              <a:gdLst>
                <a:gd name="T0" fmla="*/ 0 w 151"/>
                <a:gd name="T1" fmla="*/ 75 h 226"/>
                <a:gd name="T2" fmla="*/ 0 w 151"/>
                <a:gd name="T3" fmla="*/ 0 h 226"/>
                <a:gd name="T4" fmla="*/ 150 w 151"/>
                <a:gd name="T5" fmla="*/ 150 h 226"/>
                <a:gd name="T6" fmla="*/ 150 w 151"/>
                <a:gd name="T7" fmla="*/ 225 h 226"/>
                <a:gd name="T8" fmla="*/ 0 w 151"/>
                <a:gd name="T9" fmla="*/ 75 h 226"/>
                <a:gd name="T10" fmla="*/ 0 60000 65536"/>
                <a:gd name="T11" fmla="*/ 0 60000 65536"/>
                <a:gd name="T12" fmla="*/ 0 60000 65536"/>
                <a:gd name="T13" fmla="*/ 0 60000 65536"/>
                <a:gd name="T14" fmla="*/ 0 60000 65536"/>
                <a:gd name="T15" fmla="*/ 0 w 151"/>
                <a:gd name="T16" fmla="*/ 0 h 226"/>
                <a:gd name="T17" fmla="*/ 151 w 151"/>
                <a:gd name="T18" fmla="*/ 226 h 226"/>
              </a:gdLst>
              <a:ahLst/>
              <a:cxnLst>
                <a:cxn ang="T10">
                  <a:pos x="T0" y="T1"/>
                </a:cxn>
                <a:cxn ang="T11">
                  <a:pos x="T2" y="T3"/>
                </a:cxn>
                <a:cxn ang="T12">
                  <a:pos x="T4" y="T5"/>
                </a:cxn>
                <a:cxn ang="T13">
                  <a:pos x="T6" y="T7"/>
                </a:cxn>
                <a:cxn ang="T14">
                  <a:pos x="T8" y="T9"/>
                </a:cxn>
              </a:cxnLst>
              <a:rect l="T15" t="T16" r="T17" b="T18"/>
              <a:pathLst>
                <a:path w="151" h="226">
                  <a:moveTo>
                    <a:pt x="0" y="75"/>
                  </a:moveTo>
                  <a:lnTo>
                    <a:pt x="0" y="0"/>
                  </a:lnTo>
                  <a:lnTo>
                    <a:pt x="150" y="150"/>
                  </a:lnTo>
                  <a:lnTo>
                    <a:pt x="150" y="225"/>
                  </a:lnTo>
                  <a:lnTo>
                    <a:pt x="0" y="75"/>
                  </a:lnTo>
                </a:path>
              </a:pathLst>
            </a:custGeom>
            <a:solidFill>
              <a:srgbClr val="0054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82" name="Rectangle 82"/>
            <p:cNvSpPr>
              <a:spLocks noChangeArrowheads="1"/>
            </p:cNvSpPr>
            <p:nvPr/>
          </p:nvSpPr>
          <p:spPr bwMode="auto">
            <a:xfrm>
              <a:off x="2134" y="1100"/>
              <a:ext cx="160" cy="143"/>
            </a:xfrm>
            <a:prstGeom prst="rect">
              <a:avLst/>
            </a:prstGeom>
            <a:noFill/>
            <a:ln w="9525">
              <a:noFill/>
              <a:miter lim="800000"/>
              <a:headEnd/>
              <a:tailEnd/>
            </a:ln>
            <a:effectLst/>
          </p:spPr>
          <p:txBody>
            <a:bodyPr wrap="none" lIns="0" tIns="0" rIns="0" bIns="0">
              <a:spAutoFit/>
            </a:bodyPr>
            <a:lstStyle>
              <a:lvl1pPr defTabSz="820738" eaLnBrk="0" hangingPunct="0">
                <a:defRPr b="1">
                  <a:solidFill>
                    <a:schemeClr val="tx1"/>
                  </a:solidFill>
                  <a:latin typeface="Calibri" panose="020F0502020204030204" pitchFamily="34" charset="0"/>
                  <a:cs typeface="Arial" panose="020B0604020202020204" pitchFamily="34" charset="0"/>
                </a:defRPr>
              </a:lvl1pPr>
              <a:lvl2pPr marL="742950" indent="-285750" defTabSz="820738" eaLnBrk="0" hangingPunct="0">
                <a:defRPr b="1">
                  <a:solidFill>
                    <a:schemeClr val="tx1"/>
                  </a:solidFill>
                  <a:latin typeface="Calibri" panose="020F0502020204030204" pitchFamily="34" charset="0"/>
                  <a:cs typeface="Arial" panose="020B0604020202020204" pitchFamily="34" charset="0"/>
                </a:defRPr>
              </a:lvl2pPr>
              <a:lvl3pPr marL="1143000" indent="-228600" defTabSz="820738" eaLnBrk="0" hangingPunct="0">
                <a:defRPr b="1">
                  <a:solidFill>
                    <a:schemeClr val="tx1"/>
                  </a:solidFill>
                  <a:latin typeface="Calibri" panose="020F0502020204030204" pitchFamily="34" charset="0"/>
                  <a:cs typeface="Arial" panose="020B0604020202020204" pitchFamily="34" charset="0"/>
                </a:defRPr>
              </a:lvl3pPr>
              <a:lvl4pPr marL="1600200" indent="-228600" defTabSz="820738" eaLnBrk="0" hangingPunct="0">
                <a:defRPr b="1">
                  <a:solidFill>
                    <a:schemeClr val="tx1"/>
                  </a:solidFill>
                  <a:latin typeface="Calibri" panose="020F0502020204030204" pitchFamily="34" charset="0"/>
                  <a:cs typeface="Arial" panose="020B0604020202020204" pitchFamily="34" charset="0"/>
                </a:defRPr>
              </a:lvl4pPr>
              <a:lvl5pPr marL="2057400" indent="-228600" defTabSz="820738" eaLnBrk="0" hangingPunct="0">
                <a:defRPr b="1">
                  <a:solidFill>
                    <a:schemeClr val="tx1"/>
                  </a:solidFill>
                  <a:latin typeface="Calibri" panose="020F0502020204030204" pitchFamily="34" charset="0"/>
                  <a:cs typeface="Arial" panose="020B0604020202020204" pitchFamily="34" charset="0"/>
                </a:defRPr>
              </a:lvl5pPr>
              <a:lvl6pPr marL="25146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eaLnBrk="1" fontAlgn="base" hangingPunct="1">
                <a:spcBef>
                  <a:spcPct val="0"/>
                </a:spcBef>
                <a:spcAft>
                  <a:spcPct val="0"/>
                </a:spcAft>
              </a:pPr>
              <a:r>
                <a:rPr lang="en-US" altLang="en-US" sz="1300">
                  <a:solidFill>
                    <a:srgbClr val="000000"/>
                  </a:solidFill>
                  <a:effectLst>
                    <a:outerShdw blurRad="38100" dist="38100" dir="2700000" algn="tl">
                      <a:srgbClr val="C0C0C0"/>
                    </a:outerShdw>
                  </a:effectLst>
                  <a:latin typeface="Arial" panose="020B0604020202020204" pitchFamily="34" charset="0"/>
                  <a:ea typeface="ＭＳ Ｐゴシック"/>
                </a:rPr>
                <a:t>SD</a:t>
              </a:r>
              <a:endParaRPr lang="en-US" altLang="en-US">
                <a:solidFill>
                  <a:srgbClr val="000000"/>
                </a:solidFill>
                <a:latin typeface="Times New Roman" panose="02020603050405020304" pitchFamily="18" charset="0"/>
                <a:ea typeface="ＭＳ Ｐゴシック"/>
              </a:endParaRPr>
            </a:p>
          </p:txBody>
        </p:sp>
        <p:sp>
          <p:nvSpPr>
            <p:cNvPr id="83" name="Freeform 83"/>
            <p:cNvSpPr>
              <a:spLocks/>
            </p:cNvSpPr>
            <p:nvPr/>
          </p:nvSpPr>
          <p:spPr bwMode="auto">
            <a:xfrm>
              <a:off x="2222" y="1154"/>
              <a:ext cx="151" cy="228"/>
            </a:xfrm>
            <a:custGeom>
              <a:avLst/>
              <a:gdLst>
                <a:gd name="T0" fmla="*/ 150 w 151"/>
                <a:gd name="T1" fmla="*/ 75 h 228"/>
                <a:gd name="T2" fmla="*/ 150 w 151"/>
                <a:gd name="T3" fmla="*/ 0 h 228"/>
                <a:gd name="T4" fmla="*/ 0 w 151"/>
                <a:gd name="T5" fmla="*/ 151 h 228"/>
                <a:gd name="T6" fmla="*/ 0 w 151"/>
                <a:gd name="T7" fmla="*/ 227 h 228"/>
                <a:gd name="T8" fmla="*/ 150 w 151"/>
                <a:gd name="T9" fmla="*/ 75 h 228"/>
                <a:gd name="T10" fmla="*/ 0 60000 65536"/>
                <a:gd name="T11" fmla="*/ 0 60000 65536"/>
                <a:gd name="T12" fmla="*/ 0 60000 65536"/>
                <a:gd name="T13" fmla="*/ 0 60000 65536"/>
                <a:gd name="T14" fmla="*/ 0 60000 65536"/>
                <a:gd name="T15" fmla="*/ 0 w 151"/>
                <a:gd name="T16" fmla="*/ 0 h 228"/>
                <a:gd name="T17" fmla="*/ 151 w 151"/>
                <a:gd name="T18" fmla="*/ 228 h 228"/>
              </a:gdLst>
              <a:ahLst/>
              <a:cxnLst>
                <a:cxn ang="T10">
                  <a:pos x="T0" y="T1"/>
                </a:cxn>
                <a:cxn ang="T11">
                  <a:pos x="T2" y="T3"/>
                </a:cxn>
                <a:cxn ang="T12">
                  <a:pos x="T4" y="T5"/>
                </a:cxn>
                <a:cxn ang="T13">
                  <a:pos x="T6" y="T7"/>
                </a:cxn>
                <a:cxn ang="T14">
                  <a:pos x="T8" y="T9"/>
                </a:cxn>
              </a:cxnLst>
              <a:rect l="T15" t="T16" r="T17" b="T18"/>
              <a:pathLst>
                <a:path w="151" h="228">
                  <a:moveTo>
                    <a:pt x="150" y="75"/>
                  </a:moveTo>
                  <a:lnTo>
                    <a:pt x="150" y="0"/>
                  </a:lnTo>
                  <a:lnTo>
                    <a:pt x="0" y="151"/>
                  </a:lnTo>
                  <a:lnTo>
                    <a:pt x="0" y="227"/>
                  </a:lnTo>
                  <a:lnTo>
                    <a:pt x="150" y="75"/>
                  </a:lnTo>
                </a:path>
              </a:pathLst>
            </a:custGeom>
            <a:solidFill>
              <a:srgbClr val="A2FFA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grpSp>
      <p:grpSp>
        <p:nvGrpSpPr>
          <p:cNvPr id="84" name="Group 84"/>
          <p:cNvGrpSpPr>
            <a:grpSpLocks/>
          </p:cNvGrpSpPr>
          <p:nvPr/>
        </p:nvGrpSpPr>
        <p:grpSpPr bwMode="auto">
          <a:xfrm>
            <a:off x="3367161" y="3744536"/>
            <a:ext cx="436562" cy="530225"/>
            <a:chOff x="2070" y="1971"/>
            <a:chExt cx="303" cy="378"/>
          </a:xfrm>
        </p:grpSpPr>
        <p:sp>
          <p:nvSpPr>
            <p:cNvPr id="85" name="Freeform 85"/>
            <p:cNvSpPr>
              <a:spLocks/>
            </p:cNvSpPr>
            <p:nvPr/>
          </p:nvSpPr>
          <p:spPr bwMode="auto">
            <a:xfrm>
              <a:off x="2070" y="1971"/>
              <a:ext cx="303" cy="306"/>
            </a:xfrm>
            <a:custGeom>
              <a:avLst/>
              <a:gdLst>
                <a:gd name="T0" fmla="*/ 0 w 303"/>
                <a:gd name="T1" fmla="*/ 153 h 306"/>
                <a:gd name="T2" fmla="*/ 151 w 303"/>
                <a:gd name="T3" fmla="*/ 0 h 306"/>
                <a:gd name="T4" fmla="*/ 302 w 303"/>
                <a:gd name="T5" fmla="*/ 153 h 306"/>
                <a:gd name="T6" fmla="*/ 151 w 303"/>
                <a:gd name="T7" fmla="*/ 305 h 306"/>
                <a:gd name="T8" fmla="*/ 0 w 303"/>
                <a:gd name="T9" fmla="*/ 153 h 306"/>
                <a:gd name="T10" fmla="*/ 0 60000 65536"/>
                <a:gd name="T11" fmla="*/ 0 60000 65536"/>
                <a:gd name="T12" fmla="*/ 0 60000 65536"/>
                <a:gd name="T13" fmla="*/ 0 60000 65536"/>
                <a:gd name="T14" fmla="*/ 0 60000 65536"/>
                <a:gd name="T15" fmla="*/ 0 w 303"/>
                <a:gd name="T16" fmla="*/ 0 h 306"/>
                <a:gd name="T17" fmla="*/ 303 w 303"/>
                <a:gd name="T18" fmla="*/ 306 h 306"/>
              </a:gdLst>
              <a:ahLst/>
              <a:cxnLst>
                <a:cxn ang="T10">
                  <a:pos x="T0" y="T1"/>
                </a:cxn>
                <a:cxn ang="T11">
                  <a:pos x="T2" y="T3"/>
                </a:cxn>
                <a:cxn ang="T12">
                  <a:pos x="T4" y="T5"/>
                </a:cxn>
                <a:cxn ang="T13">
                  <a:pos x="T6" y="T7"/>
                </a:cxn>
                <a:cxn ang="T14">
                  <a:pos x="T8" y="T9"/>
                </a:cxn>
              </a:cxnLst>
              <a:rect l="T15" t="T16" r="T17" b="T18"/>
              <a:pathLst>
                <a:path w="303" h="306">
                  <a:moveTo>
                    <a:pt x="0" y="153"/>
                  </a:moveTo>
                  <a:lnTo>
                    <a:pt x="151" y="0"/>
                  </a:lnTo>
                  <a:lnTo>
                    <a:pt x="302" y="153"/>
                  </a:lnTo>
                  <a:lnTo>
                    <a:pt x="151" y="305"/>
                  </a:lnTo>
                  <a:lnTo>
                    <a:pt x="0" y="153"/>
                  </a:lnTo>
                </a:path>
              </a:pathLst>
            </a:custGeom>
            <a:solidFill>
              <a:srgbClr val="51DC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86" name="Freeform 86"/>
            <p:cNvSpPr>
              <a:spLocks/>
            </p:cNvSpPr>
            <p:nvPr/>
          </p:nvSpPr>
          <p:spPr bwMode="auto">
            <a:xfrm>
              <a:off x="2070" y="2123"/>
              <a:ext cx="151" cy="226"/>
            </a:xfrm>
            <a:custGeom>
              <a:avLst/>
              <a:gdLst>
                <a:gd name="T0" fmla="*/ 0 w 151"/>
                <a:gd name="T1" fmla="*/ 75 h 226"/>
                <a:gd name="T2" fmla="*/ 0 w 151"/>
                <a:gd name="T3" fmla="*/ 0 h 226"/>
                <a:gd name="T4" fmla="*/ 150 w 151"/>
                <a:gd name="T5" fmla="*/ 150 h 226"/>
                <a:gd name="T6" fmla="*/ 150 w 151"/>
                <a:gd name="T7" fmla="*/ 225 h 226"/>
                <a:gd name="T8" fmla="*/ 0 w 151"/>
                <a:gd name="T9" fmla="*/ 75 h 226"/>
                <a:gd name="T10" fmla="*/ 0 60000 65536"/>
                <a:gd name="T11" fmla="*/ 0 60000 65536"/>
                <a:gd name="T12" fmla="*/ 0 60000 65536"/>
                <a:gd name="T13" fmla="*/ 0 60000 65536"/>
                <a:gd name="T14" fmla="*/ 0 60000 65536"/>
                <a:gd name="T15" fmla="*/ 0 w 151"/>
                <a:gd name="T16" fmla="*/ 0 h 226"/>
                <a:gd name="T17" fmla="*/ 151 w 151"/>
                <a:gd name="T18" fmla="*/ 226 h 226"/>
              </a:gdLst>
              <a:ahLst/>
              <a:cxnLst>
                <a:cxn ang="T10">
                  <a:pos x="T0" y="T1"/>
                </a:cxn>
                <a:cxn ang="T11">
                  <a:pos x="T2" y="T3"/>
                </a:cxn>
                <a:cxn ang="T12">
                  <a:pos x="T4" y="T5"/>
                </a:cxn>
                <a:cxn ang="T13">
                  <a:pos x="T6" y="T7"/>
                </a:cxn>
                <a:cxn ang="T14">
                  <a:pos x="T8" y="T9"/>
                </a:cxn>
              </a:cxnLst>
              <a:rect l="T15" t="T16" r="T17" b="T18"/>
              <a:pathLst>
                <a:path w="151" h="226">
                  <a:moveTo>
                    <a:pt x="0" y="75"/>
                  </a:moveTo>
                  <a:lnTo>
                    <a:pt x="0" y="0"/>
                  </a:lnTo>
                  <a:lnTo>
                    <a:pt x="150" y="150"/>
                  </a:lnTo>
                  <a:lnTo>
                    <a:pt x="150" y="225"/>
                  </a:lnTo>
                  <a:lnTo>
                    <a:pt x="0" y="75"/>
                  </a:lnTo>
                </a:path>
              </a:pathLst>
            </a:custGeom>
            <a:solidFill>
              <a:srgbClr val="0054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87" name="Rectangle 87"/>
            <p:cNvSpPr>
              <a:spLocks noChangeArrowheads="1"/>
            </p:cNvSpPr>
            <p:nvPr/>
          </p:nvSpPr>
          <p:spPr bwMode="auto">
            <a:xfrm>
              <a:off x="2127" y="2065"/>
              <a:ext cx="180" cy="181"/>
            </a:xfrm>
            <a:prstGeom prst="rect">
              <a:avLst/>
            </a:prstGeom>
            <a:noFill/>
            <a:ln w="9525">
              <a:noFill/>
              <a:miter lim="800000"/>
              <a:headEnd/>
              <a:tailEnd/>
            </a:ln>
            <a:effectLst/>
          </p:spPr>
          <p:txBody>
            <a:bodyPr wrap="none" lIns="0" tIns="0" rIns="0" bIns="0">
              <a:spAutoFit/>
            </a:bodyPr>
            <a:lstStyle>
              <a:lvl1pPr defTabSz="820738" eaLnBrk="0" hangingPunct="0">
                <a:defRPr b="1">
                  <a:solidFill>
                    <a:schemeClr val="tx1"/>
                  </a:solidFill>
                  <a:latin typeface="Calibri" panose="020F0502020204030204" pitchFamily="34" charset="0"/>
                  <a:cs typeface="Arial" panose="020B0604020202020204" pitchFamily="34" charset="0"/>
                </a:defRPr>
              </a:lvl1pPr>
              <a:lvl2pPr marL="742950" indent="-285750" defTabSz="820738" eaLnBrk="0" hangingPunct="0">
                <a:defRPr b="1">
                  <a:solidFill>
                    <a:schemeClr val="tx1"/>
                  </a:solidFill>
                  <a:latin typeface="Calibri" panose="020F0502020204030204" pitchFamily="34" charset="0"/>
                  <a:cs typeface="Arial" panose="020B0604020202020204" pitchFamily="34" charset="0"/>
                </a:defRPr>
              </a:lvl2pPr>
              <a:lvl3pPr marL="1143000" indent="-228600" defTabSz="820738" eaLnBrk="0" hangingPunct="0">
                <a:defRPr b="1">
                  <a:solidFill>
                    <a:schemeClr val="tx1"/>
                  </a:solidFill>
                  <a:latin typeface="Calibri" panose="020F0502020204030204" pitchFamily="34" charset="0"/>
                  <a:cs typeface="Arial" panose="020B0604020202020204" pitchFamily="34" charset="0"/>
                </a:defRPr>
              </a:lvl3pPr>
              <a:lvl4pPr marL="1600200" indent="-228600" defTabSz="820738" eaLnBrk="0" hangingPunct="0">
                <a:defRPr b="1">
                  <a:solidFill>
                    <a:schemeClr val="tx1"/>
                  </a:solidFill>
                  <a:latin typeface="Calibri" panose="020F0502020204030204" pitchFamily="34" charset="0"/>
                  <a:cs typeface="Arial" panose="020B0604020202020204" pitchFamily="34" charset="0"/>
                </a:defRPr>
              </a:lvl4pPr>
              <a:lvl5pPr marL="2057400" indent="-228600" defTabSz="820738" eaLnBrk="0" hangingPunct="0">
                <a:defRPr b="1">
                  <a:solidFill>
                    <a:schemeClr val="tx1"/>
                  </a:solidFill>
                  <a:latin typeface="Calibri" panose="020F0502020204030204" pitchFamily="34" charset="0"/>
                  <a:cs typeface="Arial" panose="020B0604020202020204" pitchFamily="34" charset="0"/>
                </a:defRPr>
              </a:lvl5pPr>
              <a:lvl6pPr marL="25146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eaLnBrk="1" fontAlgn="base" hangingPunct="1">
                <a:spcBef>
                  <a:spcPct val="0"/>
                </a:spcBef>
                <a:spcAft>
                  <a:spcPct val="0"/>
                </a:spcAft>
              </a:pPr>
              <a:r>
                <a:rPr lang="en-US" altLang="en-US" dirty="0" smtClean="0">
                  <a:solidFill>
                    <a:srgbClr val="000000"/>
                  </a:solidFill>
                  <a:latin typeface="Times New Roman" panose="02020603050405020304" pitchFamily="18" charset="0"/>
                  <a:ea typeface="ＭＳ Ｐゴシック"/>
                </a:rPr>
                <a:t>PP</a:t>
              </a:r>
              <a:endParaRPr lang="en-US" altLang="en-US" dirty="0">
                <a:solidFill>
                  <a:srgbClr val="000000"/>
                </a:solidFill>
                <a:latin typeface="Times New Roman" panose="02020603050405020304" pitchFamily="18" charset="0"/>
                <a:ea typeface="ＭＳ Ｐゴシック"/>
              </a:endParaRPr>
            </a:p>
          </p:txBody>
        </p:sp>
        <p:sp>
          <p:nvSpPr>
            <p:cNvPr id="88" name="Freeform 88"/>
            <p:cNvSpPr>
              <a:spLocks/>
            </p:cNvSpPr>
            <p:nvPr/>
          </p:nvSpPr>
          <p:spPr bwMode="auto">
            <a:xfrm>
              <a:off x="2222" y="2119"/>
              <a:ext cx="151" cy="228"/>
            </a:xfrm>
            <a:custGeom>
              <a:avLst/>
              <a:gdLst>
                <a:gd name="T0" fmla="*/ 150 w 151"/>
                <a:gd name="T1" fmla="*/ 75 h 228"/>
                <a:gd name="T2" fmla="*/ 150 w 151"/>
                <a:gd name="T3" fmla="*/ 0 h 228"/>
                <a:gd name="T4" fmla="*/ 0 w 151"/>
                <a:gd name="T5" fmla="*/ 151 h 228"/>
                <a:gd name="T6" fmla="*/ 0 w 151"/>
                <a:gd name="T7" fmla="*/ 227 h 228"/>
                <a:gd name="T8" fmla="*/ 150 w 151"/>
                <a:gd name="T9" fmla="*/ 75 h 228"/>
                <a:gd name="T10" fmla="*/ 0 60000 65536"/>
                <a:gd name="T11" fmla="*/ 0 60000 65536"/>
                <a:gd name="T12" fmla="*/ 0 60000 65536"/>
                <a:gd name="T13" fmla="*/ 0 60000 65536"/>
                <a:gd name="T14" fmla="*/ 0 60000 65536"/>
                <a:gd name="T15" fmla="*/ 0 w 151"/>
                <a:gd name="T16" fmla="*/ 0 h 228"/>
                <a:gd name="T17" fmla="*/ 151 w 151"/>
                <a:gd name="T18" fmla="*/ 228 h 228"/>
              </a:gdLst>
              <a:ahLst/>
              <a:cxnLst>
                <a:cxn ang="T10">
                  <a:pos x="T0" y="T1"/>
                </a:cxn>
                <a:cxn ang="T11">
                  <a:pos x="T2" y="T3"/>
                </a:cxn>
                <a:cxn ang="T12">
                  <a:pos x="T4" y="T5"/>
                </a:cxn>
                <a:cxn ang="T13">
                  <a:pos x="T6" y="T7"/>
                </a:cxn>
                <a:cxn ang="T14">
                  <a:pos x="T8" y="T9"/>
                </a:cxn>
              </a:cxnLst>
              <a:rect l="T15" t="T16" r="T17" b="T18"/>
              <a:pathLst>
                <a:path w="151" h="228">
                  <a:moveTo>
                    <a:pt x="150" y="75"/>
                  </a:moveTo>
                  <a:lnTo>
                    <a:pt x="150" y="0"/>
                  </a:lnTo>
                  <a:lnTo>
                    <a:pt x="0" y="151"/>
                  </a:lnTo>
                  <a:lnTo>
                    <a:pt x="0" y="227"/>
                  </a:lnTo>
                  <a:lnTo>
                    <a:pt x="150" y="75"/>
                  </a:lnTo>
                </a:path>
              </a:pathLst>
            </a:custGeom>
            <a:solidFill>
              <a:srgbClr val="A2FFA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grpSp>
      <p:sp>
        <p:nvSpPr>
          <p:cNvPr id="89" name="Freeform 94"/>
          <p:cNvSpPr>
            <a:spLocks/>
          </p:cNvSpPr>
          <p:nvPr/>
        </p:nvSpPr>
        <p:spPr bwMode="auto">
          <a:xfrm>
            <a:off x="6940623" y="2641496"/>
            <a:ext cx="1346200" cy="989013"/>
          </a:xfrm>
          <a:custGeom>
            <a:avLst/>
            <a:gdLst>
              <a:gd name="T0" fmla="*/ 0 w 933"/>
              <a:gd name="T1" fmla="*/ 0 h 575"/>
              <a:gd name="T2" fmla="*/ 2147483647 w 933"/>
              <a:gd name="T3" fmla="*/ 0 h 575"/>
              <a:gd name="T4" fmla="*/ 2147483647 w 933"/>
              <a:gd name="T5" fmla="*/ 2147483647 h 575"/>
              <a:gd name="T6" fmla="*/ 0 w 933"/>
              <a:gd name="T7" fmla="*/ 2147483647 h 575"/>
              <a:gd name="T8" fmla="*/ 0 w 933"/>
              <a:gd name="T9" fmla="*/ 0 h 575"/>
              <a:gd name="T10" fmla="*/ 0 60000 65536"/>
              <a:gd name="T11" fmla="*/ 0 60000 65536"/>
              <a:gd name="T12" fmla="*/ 0 60000 65536"/>
              <a:gd name="T13" fmla="*/ 0 60000 65536"/>
              <a:gd name="T14" fmla="*/ 0 60000 65536"/>
              <a:gd name="T15" fmla="*/ 0 w 933"/>
              <a:gd name="T16" fmla="*/ 0 h 575"/>
              <a:gd name="T17" fmla="*/ 933 w 933"/>
              <a:gd name="T18" fmla="*/ 575 h 575"/>
            </a:gdLst>
            <a:ahLst/>
            <a:cxnLst>
              <a:cxn ang="T10">
                <a:pos x="T0" y="T1"/>
              </a:cxn>
              <a:cxn ang="T11">
                <a:pos x="T2" y="T3"/>
              </a:cxn>
              <a:cxn ang="T12">
                <a:pos x="T4" y="T5"/>
              </a:cxn>
              <a:cxn ang="T13">
                <a:pos x="T6" y="T7"/>
              </a:cxn>
              <a:cxn ang="T14">
                <a:pos x="T8" y="T9"/>
              </a:cxn>
            </a:cxnLst>
            <a:rect l="T15" t="T16" r="T17" b="T18"/>
            <a:pathLst>
              <a:path w="933" h="575">
                <a:moveTo>
                  <a:pt x="0" y="0"/>
                </a:moveTo>
                <a:lnTo>
                  <a:pt x="932" y="0"/>
                </a:lnTo>
                <a:lnTo>
                  <a:pt x="932" y="574"/>
                </a:lnTo>
                <a:lnTo>
                  <a:pt x="0" y="574"/>
                </a:lnTo>
                <a:lnTo>
                  <a:pt x="0" y="0"/>
                </a:lnTo>
              </a:path>
            </a:pathLst>
          </a:custGeom>
          <a:solidFill>
            <a:srgbClr val="00AE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90" name="Rectangle 95"/>
          <p:cNvSpPr>
            <a:spLocks noChangeArrowheads="1"/>
          </p:cNvSpPr>
          <p:nvPr/>
        </p:nvSpPr>
        <p:spPr bwMode="auto">
          <a:xfrm>
            <a:off x="6978724" y="2766909"/>
            <a:ext cx="1350963" cy="483546"/>
          </a:xfrm>
          <a:prstGeom prst="rect">
            <a:avLst/>
          </a:prstGeom>
          <a:noFill/>
          <a:ln w="9525">
            <a:noFill/>
            <a:miter lim="800000"/>
            <a:headEnd/>
            <a:tailEnd/>
          </a:ln>
          <a:effectLst/>
        </p:spPr>
        <p:txBody>
          <a:bodyPr lIns="82628" tIns="41315" rIns="82628" bIns="41315">
            <a:spAutoFit/>
          </a:bodyPr>
          <a:lstStyle>
            <a:lvl1pPr defTabSz="820738" eaLnBrk="0" hangingPunct="0">
              <a:defRPr b="1">
                <a:solidFill>
                  <a:schemeClr val="tx1"/>
                </a:solidFill>
                <a:latin typeface="Calibri" panose="020F0502020204030204" pitchFamily="34" charset="0"/>
                <a:cs typeface="Arial" panose="020B0604020202020204" pitchFamily="34" charset="0"/>
              </a:defRPr>
            </a:lvl1pPr>
            <a:lvl2pPr marL="742950" indent="-285750" defTabSz="820738" eaLnBrk="0" hangingPunct="0">
              <a:defRPr b="1">
                <a:solidFill>
                  <a:schemeClr val="tx1"/>
                </a:solidFill>
                <a:latin typeface="Calibri" panose="020F0502020204030204" pitchFamily="34" charset="0"/>
                <a:cs typeface="Arial" panose="020B0604020202020204" pitchFamily="34" charset="0"/>
              </a:defRPr>
            </a:lvl2pPr>
            <a:lvl3pPr marL="1143000" indent="-228600" defTabSz="820738" eaLnBrk="0" hangingPunct="0">
              <a:defRPr b="1">
                <a:solidFill>
                  <a:schemeClr val="tx1"/>
                </a:solidFill>
                <a:latin typeface="Calibri" panose="020F0502020204030204" pitchFamily="34" charset="0"/>
                <a:cs typeface="Arial" panose="020B0604020202020204" pitchFamily="34" charset="0"/>
              </a:defRPr>
            </a:lvl3pPr>
            <a:lvl4pPr marL="1600200" indent="-228600" defTabSz="820738" eaLnBrk="0" hangingPunct="0">
              <a:defRPr b="1">
                <a:solidFill>
                  <a:schemeClr val="tx1"/>
                </a:solidFill>
                <a:latin typeface="Calibri" panose="020F0502020204030204" pitchFamily="34" charset="0"/>
                <a:cs typeface="Arial" panose="020B0604020202020204" pitchFamily="34" charset="0"/>
              </a:defRPr>
            </a:lvl4pPr>
            <a:lvl5pPr marL="2057400" indent="-228600" defTabSz="820738" eaLnBrk="0" hangingPunct="0">
              <a:defRPr b="1">
                <a:solidFill>
                  <a:schemeClr val="tx1"/>
                </a:solidFill>
                <a:latin typeface="Calibri" panose="020F0502020204030204" pitchFamily="34" charset="0"/>
                <a:cs typeface="Arial" panose="020B0604020202020204" pitchFamily="34" charset="0"/>
              </a:defRPr>
            </a:lvl5pPr>
            <a:lvl6pPr marL="25146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eaLnBrk="1" fontAlgn="base" hangingPunct="1">
              <a:spcBef>
                <a:spcPct val="0"/>
              </a:spcBef>
              <a:spcAft>
                <a:spcPct val="0"/>
              </a:spcAft>
            </a:pPr>
            <a:r>
              <a:rPr lang="en-US" altLang="en-US" sz="1300" dirty="0" smtClean="0">
                <a:solidFill>
                  <a:srgbClr val="000000"/>
                </a:solidFill>
                <a:effectLst>
                  <a:outerShdw blurRad="38100" dist="38100" dir="2700000" algn="tl">
                    <a:srgbClr val="C0C0C0"/>
                  </a:outerShdw>
                </a:effectLst>
                <a:latin typeface="Arial" panose="020B0604020202020204" pitchFamily="34" charset="0"/>
                <a:ea typeface="ＭＳ Ｐゴシック"/>
              </a:rPr>
              <a:t>Financial Accounting</a:t>
            </a:r>
            <a:endParaRPr lang="en-US" altLang="en-US" dirty="0">
              <a:solidFill>
                <a:srgbClr val="000000"/>
              </a:solidFill>
              <a:latin typeface="Times New Roman" panose="02020603050405020304" pitchFamily="18" charset="0"/>
              <a:ea typeface="ＭＳ Ｐゴシック"/>
            </a:endParaRPr>
          </a:p>
        </p:txBody>
      </p:sp>
      <p:sp>
        <p:nvSpPr>
          <p:cNvPr id="91" name="Freeform 96"/>
          <p:cNvSpPr>
            <a:spLocks/>
          </p:cNvSpPr>
          <p:nvPr/>
        </p:nvSpPr>
        <p:spPr bwMode="auto">
          <a:xfrm>
            <a:off x="6945387" y="2639909"/>
            <a:ext cx="1355725" cy="808037"/>
          </a:xfrm>
          <a:custGeom>
            <a:avLst/>
            <a:gdLst>
              <a:gd name="T0" fmla="*/ 0 w 940"/>
              <a:gd name="T1" fmla="*/ 2147483647 h 577"/>
              <a:gd name="T2" fmla="*/ 0 w 940"/>
              <a:gd name="T3" fmla="*/ 0 h 577"/>
              <a:gd name="T4" fmla="*/ 2147483647 w 940"/>
              <a:gd name="T5" fmla="*/ 0 h 577"/>
              <a:gd name="T6" fmla="*/ 0 60000 65536"/>
              <a:gd name="T7" fmla="*/ 0 60000 65536"/>
              <a:gd name="T8" fmla="*/ 0 60000 65536"/>
              <a:gd name="T9" fmla="*/ 0 w 940"/>
              <a:gd name="T10" fmla="*/ 0 h 577"/>
              <a:gd name="T11" fmla="*/ 940 w 940"/>
              <a:gd name="T12" fmla="*/ 577 h 577"/>
            </a:gdLst>
            <a:ahLst/>
            <a:cxnLst>
              <a:cxn ang="T6">
                <a:pos x="T0" y="T1"/>
              </a:cxn>
              <a:cxn ang="T7">
                <a:pos x="T2" y="T3"/>
              </a:cxn>
              <a:cxn ang="T8">
                <a:pos x="T4" y="T5"/>
              </a:cxn>
            </a:cxnLst>
            <a:rect l="T9" t="T10" r="T11" b="T12"/>
            <a:pathLst>
              <a:path w="940" h="577">
                <a:moveTo>
                  <a:pt x="0" y="576"/>
                </a:moveTo>
                <a:lnTo>
                  <a:pt x="0" y="0"/>
                </a:lnTo>
                <a:lnTo>
                  <a:pt x="939" y="0"/>
                </a:lnTo>
              </a:path>
            </a:pathLst>
          </a:custGeom>
          <a:noFill/>
          <a:ln w="25400" cap="rnd">
            <a:solidFill>
              <a:srgbClr val="79FF7B"/>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92" name="Freeform 97"/>
          <p:cNvSpPr>
            <a:spLocks/>
          </p:cNvSpPr>
          <p:nvPr/>
        </p:nvSpPr>
        <p:spPr bwMode="auto">
          <a:xfrm>
            <a:off x="6945387" y="2646258"/>
            <a:ext cx="1355725" cy="995362"/>
          </a:xfrm>
          <a:custGeom>
            <a:avLst/>
            <a:gdLst>
              <a:gd name="T0" fmla="*/ 2147483647 w 940"/>
              <a:gd name="T1" fmla="*/ 0 h 577"/>
              <a:gd name="T2" fmla="*/ 2147483647 w 940"/>
              <a:gd name="T3" fmla="*/ 2147483647 h 577"/>
              <a:gd name="T4" fmla="*/ 0 w 940"/>
              <a:gd name="T5" fmla="*/ 2147483647 h 577"/>
              <a:gd name="T6" fmla="*/ 0 60000 65536"/>
              <a:gd name="T7" fmla="*/ 0 60000 65536"/>
              <a:gd name="T8" fmla="*/ 0 60000 65536"/>
              <a:gd name="T9" fmla="*/ 0 w 940"/>
              <a:gd name="T10" fmla="*/ 0 h 577"/>
              <a:gd name="T11" fmla="*/ 940 w 940"/>
              <a:gd name="T12" fmla="*/ 577 h 577"/>
            </a:gdLst>
            <a:ahLst/>
            <a:cxnLst>
              <a:cxn ang="T6">
                <a:pos x="T0" y="T1"/>
              </a:cxn>
              <a:cxn ang="T7">
                <a:pos x="T2" y="T3"/>
              </a:cxn>
              <a:cxn ang="T8">
                <a:pos x="T4" y="T5"/>
              </a:cxn>
            </a:cxnLst>
            <a:rect l="T9" t="T10" r="T11" b="T12"/>
            <a:pathLst>
              <a:path w="940" h="577">
                <a:moveTo>
                  <a:pt x="939" y="0"/>
                </a:moveTo>
                <a:lnTo>
                  <a:pt x="939" y="576"/>
                </a:lnTo>
                <a:lnTo>
                  <a:pt x="0" y="576"/>
                </a:lnTo>
              </a:path>
            </a:pathLst>
          </a:custGeom>
          <a:noFill/>
          <a:ln w="25400" cap="rnd">
            <a:solidFill>
              <a:srgbClr val="0054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grpSp>
        <p:nvGrpSpPr>
          <p:cNvPr id="93" name="Group 98"/>
          <p:cNvGrpSpPr>
            <a:grpSpLocks/>
          </p:cNvGrpSpPr>
          <p:nvPr/>
        </p:nvGrpSpPr>
        <p:grpSpPr bwMode="auto">
          <a:xfrm>
            <a:off x="8004249" y="2450995"/>
            <a:ext cx="436563" cy="528638"/>
            <a:chOff x="5280" y="1502"/>
            <a:chExt cx="303" cy="378"/>
          </a:xfrm>
        </p:grpSpPr>
        <p:sp>
          <p:nvSpPr>
            <p:cNvPr id="94" name="Freeform 99"/>
            <p:cNvSpPr>
              <a:spLocks/>
            </p:cNvSpPr>
            <p:nvPr/>
          </p:nvSpPr>
          <p:spPr bwMode="auto">
            <a:xfrm>
              <a:off x="5280" y="1502"/>
              <a:ext cx="303" cy="306"/>
            </a:xfrm>
            <a:custGeom>
              <a:avLst/>
              <a:gdLst>
                <a:gd name="T0" fmla="*/ 0 w 303"/>
                <a:gd name="T1" fmla="*/ 153 h 306"/>
                <a:gd name="T2" fmla="*/ 151 w 303"/>
                <a:gd name="T3" fmla="*/ 0 h 306"/>
                <a:gd name="T4" fmla="*/ 302 w 303"/>
                <a:gd name="T5" fmla="*/ 153 h 306"/>
                <a:gd name="T6" fmla="*/ 151 w 303"/>
                <a:gd name="T7" fmla="*/ 305 h 306"/>
                <a:gd name="T8" fmla="*/ 0 w 303"/>
                <a:gd name="T9" fmla="*/ 153 h 306"/>
                <a:gd name="T10" fmla="*/ 0 60000 65536"/>
                <a:gd name="T11" fmla="*/ 0 60000 65536"/>
                <a:gd name="T12" fmla="*/ 0 60000 65536"/>
                <a:gd name="T13" fmla="*/ 0 60000 65536"/>
                <a:gd name="T14" fmla="*/ 0 60000 65536"/>
                <a:gd name="T15" fmla="*/ 0 w 303"/>
                <a:gd name="T16" fmla="*/ 0 h 306"/>
                <a:gd name="T17" fmla="*/ 303 w 303"/>
                <a:gd name="T18" fmla="*/ 306 h 306"/>
              </a:gdLst>
              <a:ahLst/>
              <a:cxnLst>
                <a:cxn ang="T10">
                  <a:pos x="T0" y="T1"/>
                </a:cxn>
                <a:cxn ang="T11">
                  <a:pos x="T2" y="T3"/>
                </a:cxn>
                <a:cxn ang="T12">
                  <a:pos x="T4" y="T5"/>
                </a:cxn>
                <a:cxn ang="T13">
                  <a:pos x="T6" y="T7"/>
                </a:cxn>
                <a:cxn ang="T14">
                  <a:pos x="T8" y="T9"/>
                </a:cxn>
              </a:cxnLst>
              <a:rect l="T15" t="T16" r="T17" b="T18"/>
              <a:pathLst>
                <a:path w="303" h="306">
                  <a:moveTo>
                    <a:pt x="0" y="153"/>
                  </a:moveTo>
                  <a:lnTo>
                    <a:pt x="151" y="0"/>
                  </a:lnTo>
                  <a:lnTo>
                    <a:pt x="302" y="153"/>
                  </a:lnTo>
                  <a:lnTo>
                    <a:pt x="151" y="305"/>
                  </a:lnTo>
                  <a:lnTo>
                    <a:pt x="0" y="153"/>
                  </a:lnTo>
                </a:path>
              </a:pathLst>
            </a:custGeom>
            <a:solidFill>
              <a:srgbClr val="51DC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95" name="Freeform 100"/>
            <p:cNvSpPr>
              <a:spLocks/>
            </p:cNvSpPr>
            <p:nvPr/>
          </p:nvSpPr>
          <p:spPr bwMode="auto">
            <a:xfrm>
              <a:off x="5280" y="1654"/>
              <a:ext cx="151" cy="226"/>
            </a:xfrm>
            <a:custGeom>
              <a:avLst/>
              <a:gdLst>
                <a:gd name="T0" fmla="*/ 0 w 151"/>
                <a:gd name="T1" fmla="*/ 75 h 226"/>
                <a:gd name="T2" fmla="*/ 0 w 151"/>
                <a:gd name="T3" fmla="*/ 0 h 226"/>
                <a:gd name="T4" fmla="*/ 150 w 151"/>
                <a:gd name="T5" fmla="*/ 150 h 226"/>
                <a:gd name="T6" fmla="*/ 150 w 151"/>
                <a:gd name="T7" fmla="*/ 225 h 226"/>
                <a:gd name="T8" fmla="*/ 0 w 151"/>
                <a:gd name="T9" fmla="*/ 75 h 226"/>
                <a:gd name="T10" fmla="*/ 0 60000 65536"/>
                <a:gd name="T11" fmla="*/ 0 60000 65536"/>
                <a:gd name="T12" fmla="*/ 0 60000 65536"/>
                <a:gd name="T13" fmla="*/ 0 60000 65536"/>
                <a:gd name="T14" fmla="*/ 0 60000 65536"/>
                <a:gd name="T15" fmla="*/ 0 w 151"/>
                <a:gd name="T16" fmla="*/ 0 h 226"/>
                <a:gd name="T17" fmla="*/ 151 w 151"/>
                <a:gd name="T18" fmla="*/ 226 h 226"/>
              </a:gdLst>
              <a:ahLst/>
              <a:cxnLst>
                <a:cxn ang="T10">
                  <a:pos x="T0" y="T1"/>
                </a:cxn>
                <a:cxn ang="T11">
                  <a:pos x="T2" y="T3"/>
                </a:cxn>
                <a:cxn ang="T12">
                  <a:pos x="T4" y="T5"/>
                </a:cxn>
                <a:cxn ang="T13">
                  <a:pos x="T6" y="T7"/>
                </a:cxn>
                <a:cxn ang="T14">
                  <a:pos x="T8" y="T9"/>
                </a:cxn>
              </a:cxnLst>
              <a:rect l="T15" t="T16" r="T17" b="T18"/>
              <a:pathLst>
                <a:path w="151" h="226">
                  <a:moveTo>
                    <a:pt x="0" y="75"/>
                  </a:moveTo>
                  <a:lnTo>
                    <a:pt x="0" y="0"/>
                  </a:lnTo>
                  <a:lnTo>
                    <a:pt x="150" y="150"/>
                  </a:lnTo>
                  <a:lnTo>
                    <a:pt x="150" y="225"/>
                  </a:lnTo>
                  <a:lnTo>
                    <a:pt x="0" y="75"/>
                  </a:lnTo>
                </a:path>
              </a:pathLst>
            </a:custGeom>
            <a:solidFill>
              <a:srgbClr val="0054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96" name="Rectangle 101"/>
            <p:cNvSpPr>
              <a:spLocks noChangeArrowheads="1"/>
            </p:cNvSpPr>
            <p:nvPr/>
          </p:nvSpPr>
          <p:spPr bwMode="auto">
            <a:xfrm>
              <a:off x="5376" y="1596"/>
              <a:ext cx="103" cy="143"/>
            </a:xfrm>
            <a:prstGeom prst="rect">
              <a:avLst/>
            </a:prstGeom>
            <a:noFill/>
            <a:ln w="9525">
              <a:noFill/>
              <a:miter lim="800000"/>
              <a:headEnd/>
              <a:tailEnd/>
            </a:ln>
            <a:effectLst/>
          </p:spPr>
          <p:txBody>
            <a:bodyPr wrap="none" lIns="0" tIns="0" rIns="0" bIns="0">
              <a:spAutoFit/>
            </a:bodyPr>
            <a:lstStyle>
              <a:lvl1pPr defTabSz="820738" eaLnBrk="0" hangingPunct="0">
                <a:defRPr b="1">
                  <a:solidFill>
                    <a:schemeClr val="tx1"/>
                  </a:solidFill>
                  <a:latin typeface="Calibri" panose="020F0502020204030204" pitchFamily="34" charset="0"/>
                  <a:cs typeface="Arial" panose="020B0604020202020204" pitchFamily="34" charset="0"/>
                </a:defRPr>
              </a:lvl1pPr>
              <a:lvl2pPr marL="742950" indent="-285750" defTabSz="820738" eaLnBrk="0" hangingPunct="0">
                <a:defRPr b="1">
                  <a:solidFill>
                    <a:schemeClr val="tx1"/>
                  </a:solidFill>
                  <a:latin typeface="Calibri" panose="020F0502020204030204" pitchFamily="34" charset="0"/>
                  <a:cs typeface="Arial" panose="020B0604020202020204" pitchFamily="34" charset="0"/>
                </a:defRPr>
              </a:lvl2pPr>
              <a:lvl3pPr marL="1143000" indent="-228600" defTabSz="820738" eaLnBrk="0" hangingPunct="0">
                <a:defRPr b="1">
                  <a:solidFill>
                    <a:schemeClr val="tx1"/>
                  </a:solidFill>
                  <a:latin typeface="Calibri" panose="020F0502020204030204" pitchFamily="34" charset="0"/>
                  <a:cs typeface="Arial" panose="020B0604020202020204" pitchFamily="34" charset="0"/>
                </a:defRPr>
              </a:lvl3pPr>
              <a:lvl4pPr marL="1600200" indent="-228600" defTabSz="820738" eaLnBrk="0" hangingPunct="0">
                <a:defRPr b="1">
                  <a:solidFill>
                    <a:schemeClr val="tx1"/>
                  </a:solidFill>
                  <a:latin typeface="Calibri" panose="020F0502020204030204" pitchFamily="34" charset="0"/>
                  <a:cs typeface="Arial" panose="020B0604020202020204" pitchFamily="34" charset="0"/>
                </a:defRPr>
              </a:lvl4pPr>
              <a:lvl5pPr marL="2057400" indent="-228600" defTabSz="820738" eaLnBrk="0" hangingPunct="0">
                <a:defRPr b="1">
                  <a:solidFill>
                    <a:schemeClr val="tx1"/>
                  </a:solidFill>
                  <a:latin typeface="Calibri" panose="020F0502020204030204" pitchFamily="34" charset="0"/>
                  <a:cs typeface="Arial" panose="020B0604020202020204" pitchFamily="34" charset="0"/>
                </a:defRPr>
              </a:lvl5pPr>
              <a:lvl6pPr marL="25146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eaLnBrk="1" fontAlgn="base" hangingPunct="1">
                <a:spcBef>
                  <a:spcPct val="0"/>
                </a:spcBef>
                <a:spcAft>
                  <a:spcPct val="0"/>
                </a:spcAft>
              </a:pPr>
              <a:r>
                <a:rPr lang="en-US" altLang="en-US" sz="1300" dirty="0" smtClean="0">
                  <a:solidFill>
                    <a:srgbClr val="000000"/>
                  </a:solidFill>
                  <a:effectLst>
                    <a:outerShdw blurRad="38100" dist="38100" dir="2700000" algn="tl">
                      <a:srgbClr val="C0C0C0"/>
                    </a:outerShdw>
                  </a:effectLst>
                  <a:latin typeface="Arial" panose="020B0604020202020204" pitchFamily="34" charset="0"/>
                  <a:ea typeface="ＭＳ Ｐゴシック"/>
                </a:rPr>
                <a:t>FI</a:t>
              </a:r>
              <a:endParaRPr lang="en-US" altLang="en-US" dirty="0">
                <a:solidFill>
                  <a:srgbClr val="000000"/>
                </a:solidFill>
                <a:latin typeface="Times New Roman" panose="02020603050405020304" pitchFamily="18" charset="0"/>
                <a:ea typeface="ＭＳ Ｐゴシック"/>
              </a:endParaRPr>
            </a:p>
          </p:txBody>
        </p:sp>
        <p:sp>
          <p:nvSpPr>
            <p:cNvPr id="97" name="Freeform 102"/>
            <p:cNvSpPr>
              <a:spLocks/>
            </p:cNvSpPr>
            <p:nvPr/>
          </p:nvSpPr>
          <p:spPr bwMode="auto">
            <a:xfrm>
              <a:off x="5432" y="1650"/>
              <a:ext cx="151" cy="228"/>
            </a:xfrm>
            <a:custGeom>
              <a:avLst/>
              <a:gdLst>
                <a:gd name="T0" fmla="*/ 150 w 151"/>
                <a:gd name="T1" fmla="*/ 75 h 228"/>
                <a:gd name="T2" fmla="*/ 150 w 151"/>
                <a:gd name="T3" fmla="*/ 0 h 228"/>
                <a:gd name="T4" fmla="*/ 0 w 151"/>
                <a:gd name="T5" fmla="*/ 151 h 228"/>
                <a:gd name="T6" fmla="*/ 0 w 151"/>
                <a:gd name="T7" fmla="*/ 227 h 228"/>
                <a:gd name="T8" fmla="*/ 150 w 151"/>
                <a:gd name="T9" fmla="*/ 75 h 228"/>
                <a:gd name="T10" fmla="*/ 0 60000 65536"/>
                <a:gd name="T11" fmla="*/ 0 60000 65536"/>
                <a:gd name="T12" fmla="*/ 0 60000 65536"/>
                <a:gd name="T13" fmla="*/ 0 60000 65536"/>
                <a:gd name="T14" fmla="*/ 0 60000 65536"/>
                <a:gd name="T15" fmla="*/ 0 w 151"/>
                <a:gd name="T16" fmla="*/ 0 h 228"/>
                <a:gd name="T17" fmla="*/ 151 w 151"/>
                <a:gd name="T18" fmla="*/ 228 h 228"/>
              </a:gdLst>
              <a:ahLst/>
              <a:cxnLst>
                <a:cxn ang="T10">
                  <a:pos x="T0" y="T1"/>
                </a:cxn>
                <a:cxn ang="T11">
                  <a:pos x="T2" y="T3"/>
                </a:cxn>
                <a:cxn ang="T12">
                  <a:pos x="T4" y="T5"/>
                </a:cxn>
                <a:cxn ang="T13">
                  <a:pos x="T6" y="T7"/>
                </a:cxn>
                <a:cxn ang="T14">
                  <a:pos x="T8" y="T9"/>
                </a:cxn>
              </a:cxnLst>
              <a:rect l="T15" t="T16" r="T17" b="T18"/>
              <a:pathLst>
                <a:path w="151" h="228">
                  <a:moveTo>
                    <a:pt x="150" y="75"/>
                  </a:moveTo>
                  <a:lnTo>
                    <a:pt x="150" y="0"/>
                  </a:lnTo>
                  <a:lnTo>
                    <a:pt x="0" y="151"/>
                  </a:lnTo>
                  <a:lnTo>
                    <a:pt x="0" y="227"/>
                  </a:lnTo>
                  <a:lnTo>
                    <a:pt x="150" y="75"/>
                  </a:lnTo>
                </a:path>
              </a:pathLst>
            </a:custGeom>
            <a:solidFill>
              <a:srgbClr val="A2FFA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grpSp>
      <p:grpSp>
        <p:nvGrpSpPr>
          <p:cNvPr id="98" name="Group 103"/>
          <p:cNvGrpSpPr>
            <a:grpSpLocks/>
          </p:cNvGrpSpPr>
          <p:nvPr/>
        </p:nvGrpSpPr>
        <p:grpSpPr bwMode="auto">
          <a:xfrm>
            <a:off x="6375473" y="2984395"/>
            <a:ext cx="554038" cy="223838"/>
            <a:chOff x="2283" y="1387"/>
            <a:chExt cx="384" cy="160"/>
          </a:xfrm>
        </p:grpSpPr>
        <p:sp>
          <p:nvSpPr>
            <p:cNvPr id="99" name="AutoShape 104"/>
            <p:cNvSpPr>
              <a:spLocks noChangeArrowheads="1"/>
            </p:cNvSpPr>
            <p:nvPr/>
          </p:nvSpPr>
          <p:spPr bwMode="auto">
            <a:xfrm>
              <a:off x="2283" y="1387"/>
              <a:ext cx="250" cy="160"/>
            </a:xfrm>
            <a:prstGeom prst="leftArrow">
              <a:avLst>
                <a:gd name="adj1" fmla="val 50000"/>
                <a:gd name="adj2" fmla="val 78118"/>
              </a:avLst>
            </a:prstGeom>
            <a:solidFill>
              <a:srgbClr val="FE9B03"/>
            </a:solidFill>
            <a:ln>
              <a:noFill/>
            </a:ln>
            <a:effectLst>
              <a:outerShdw dist="17961" dir="2700000" algn="ctr" rotWithShape="0">
                <a:srgbClr val="00000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defTabSz="914400" eaLnBrk="1" fontAlgn="base" hangingPunct="1">
                <a:spcBef>
                  <a:spcPct val="0"/>
                </a:spcBef>
                <a:spcAft>
                  <a:spcPct val="0"/>
                </a:spcAft>
                <a:defRPr/>
              </a:pPr>
              <a:endParaRPr kumimoji="0" lang="en-US" altLang="en-US" sz="1800" kern="0">
                <a:solidFill>
                  <a:srgbClr val="000000"/>
                </a:solidFill>
                <a:latin typeface="Arial" panose="020B0604020202020204" pitchFamily="34" charset="0"/>
                <a:ea typeface="ＭＳ Ｐゴシック"/>
              </a:endParaRPr>
            </a:p>
          </p:txBody>
        </p:sp>
        <p:sp>
          <p:nvSpPr>
            <p:cNvPr id="100" name="AutoShape 105"/>
            <p:cNvSpPr>
              <a:spLocks noChangeArrowheads="1"/>
            </p:cNvSpPr>
            <p:nvPr/>
          </p:nvSpPr>
          <p:spPr bwMode="auto">
            <a:xfrm>
              <a:off x="2545" y="1387"/>
              <a:ext cx="122" cy="160"/>
            </a:xfrm>
            <a:prstGeom prst="rightArrow">
              <a:avLst>
                <a:gd name="adj1" fmla="val 50000"/>
                <a:gd name="adj2" fmla="val 82792"/>
              </a:avLst>
            </a:prstGeom>
            <a:solidFill>
              <a:srgbClr val="FE9B03"/>
            </a:solidFill>
            <a:ln>
              <a:noFill/>
            </a:ln>
            <a:effectLst>
              <a:outerShdw dist="17961" dir="2700000" algn="ctr" rotWithShape="0">
                <a:srgbClr val="00000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defTabSz="914400" eaLnBrk="1" fontAlgn="base" hangingPunct="1">
                <a:spcBef>
                  <a:spcPct val="0"/>
                </a:spcBef>
                <a:spcAft>
                  <a:spcPct val="0"/>
                </a:spcAft>
                <a:defRPr/>
              </a:pPr>
              <a:endParaRPr kumimoji="0" lang="en-US" altLang="en-US" sz="1800" kern="0">
                <a:solidFill>
                  <a:srgbClr val="000000"/>
                </a:solidFill>
                <a:latin typeface="Arial" panose="020B0604020202020204" pitchFamily="34" charset="0"/>
                <a:ea typeface="ＭＳ Ｐゴシック"/>
              </a:endParaRPr>
            </a:p>
          </p:txBody>
        </p:sp>
      </p:grpSp>
      <p:sp>
        <p:nvSpPr>
          <p:cNvPr id="101" name="Freeform 9"/>
          <p:cNvSpPr>
            <a:spLocks/>
          </p:cNvSpPr>
          <p:nvPr/>
        </p:nvSpPr>
        <p:spPr bwMode="auto">
          <a:xfrm>
            <a:off x="6910462" y="3975168"/>
            <a:ext cx="1347787" cy="1000125"/>
          </a:xfrm>
          <a:custGeom>
            <a:avLst/>
            <a:gdLst>
              <a:gd name="T0" fmla="*/ 0 w 933"/>
              <a:gd name="T1" fmla="*/ 0 h 575"/>
              <a:gd name="T2" fmla="*/ 2147483647 w 933"/>
              <a:gd name="T3" fmla="*/ 0 h 575"/>
              <a:gd name="T4" fmla="*/ 2147483647 w 933"/>
              <a:gd name="T5" fmla="*/ 2147483647 h 575"/>
              <a:gd name="T6" fmla="*/ 0 w 933"/>
              <a:gd name="T7" fmla="*/ 2147483647 h 575"/>
              <a:gd name="T8" fmla="*/ 0 w 933"/>
              <a:gd name="T9" fmla="*/ 0 h 575"/>
              <a:gd name="T10" fmla="*/ 0 60000 65536"/>
              <a:gd name="T11" fmla="*/ 0 60000 65536"/>
              <a:gd name="T12" fmla="*/ 0 60000 65536"/>
              <a:gd name="T13" fmla="*/ 0 60000 65536"/>
              <a:gd name="T14" fmla="*/ 0 60000 65536"/>
              <a:gd name="T15" fmla="*/ 0 w 933"/>
              <a:gd name="T16" fmla="*/ 0 h 575"/>
              <a:gd name="T17" fmla="*/ 933 w 933"/>
              <a:gd name="T18" fmla="*/ 575 h 575"/>
            </a:gdLst>
            <a:ahLst/>
            <a:cxnLst>
              <a:cxn ang="T10">
                <a:pos x="T0" y="T1"/>
              </a:cxn>
              <a:cxn ang="T11">
                <a:pos x="T2" y="T3"/>
              </a:cxn>
              <a:cxn ang="T12">
                <a:pos x="T4" y="T5"/>
              </a:cxn>
              <a:cxn ang="T13">
                <a:pos x="T6" y="T7"/>
              </a:cxn>
              <a:cxn ang="T14">
                <a:pos x="T8" y="T9"/>
              </a:cxn>
            </a:cxnLst>
            <a:rect l="T15" t="T16" r="T17" b="T18"/>
            <a:pathLst>
              <a:path w="933" h="575">
                <a:moveTo>
                  <a:pt x="0" y="0"/>
                </a:moveTo>
                <a:lnTo>
                  <a:pt x="932" y="0"/>
                </a:lnTo>
                <a:lnTo>
                  <a:pt x="932" y="574"/>
                </a:lnTo>
                <a:lnTo>
                  <a:pt x="0" y="574"/>
                </a:lnTo>
                <a:lnTo>
                  <a:pt x="0" y="0"/>
                </a:lnTo>
              </a:path>
            </a:pathLst>
          </a:custGeom>
          <a:solidFill>
            <a:srgbClr val="00AE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102" name="Rectangle 20"/>
          <p:cNvSpPr>
            <a:spLocks noChangeArrowheads="1"/>
          </p:cNvSpPr>
          <p:nvPr/>
        </p:nvSpPr>
        <p:spPr bwMode="auto">
          <a:xfrm>
            <a:off x="6950149" y="4154492"/>
            <a:ext cx="1350963" cy="960438"/>
          </a:xfrm>
          <a:prstGeom prst="rect">
            <a:avLst/>
          </a:prstGeom>
          <a:noFill/>
          <a:ln w="9525">
            <a:noFill/>
            <a:miter lim="800000"/>
            <a:headEnd/>
            <a:tailEnd/>
          </a:ln>
          <a:effectLst/>
        </p:spPr>
        <p:txBody>
          <a:bodyPr lIns="82628" tIns="41315" rIns="82628" bIns="41315">
            <a:spAutoFit/>
          </a:bodyPr>
          <a:lstStyle>
            <a:lvl1pPr defTabSz="820738" eaLnBrk="0" hangingPunct="0">
              <a:defRPr b="1">
                <a:solidFill>
                  <a:schemeClr val="tx1"/>
                </a:solidFill>
                <a:latin typeface="Calibri" panose="020F0502020204030204" pitchFamily="34" charset="0"/>
                <a:cs typeface="Arial" panose="020B0604020202020204" pitchFamily="34" charset="0"/>
              </a:defRPr>
            </a:lvl1pPr>
            <a:lvl2pPr marL="742950" indent="-285750" defTabSz="820738" eaLnBrk="0" hangingPunct="0">
              <a:defRPr b="1">
                <a:solidFill>
                  <a:schemeClr val="tx1"/>
                </a:solidFill>
                <a:latin typeface="Calibri" panose="020F0502020204030204" pitchFamily="34" charset="0"/>
                <a:cs typeface="Arial" panose="020B0604020202020204" pitchFamily="34" charset="0"/>
              </a:defRPr>
            </a:lvl2pPr>
            <a:lvl3pPr marL="1143000" indent="-228600" defTabSz="820738" eaLnBrk="0" hangingPunct="0">
              <a:defRPr b="1">
                <a:solidFill>
                  <a:schemeClr val="tx1"/>
                </a:solidFill>
                <a:latin typeface="Calibri" panose="020F0502020204030204" pitchFamily="34" charset="0"/>
                <a:cs typeface="Arial" panose="020B0604020202020204" pitchFamily="34" charset="0"/>
              </a:defRPr>
            </a:lvl3pPr>
            <a:lvl4pPr marL="1600200" indent="-228600" defTabSz="820738" eaLnBrk="0" hangingPunct="0">
              <a:defRPr b="1">
                <a:solidFill>
                  <a:schemeClr val="tx1"/>
                </a:solidFill>
                <a:latin typeface="Calibri" panose="020F0502020204030204" pitchFamily="34" charset="0"/>
                <a:cs typeface="Arial" panose="020B0604020202020204" pitchFamily="34" charset="0"/>
              </a:defRPr>
            </a:lvl4pPr>
            <a:lvl5pPr marL="2057400" indent="-228600" defTabSz="820738" eaLnBrk="0" hangingPunct="0">
              <a:defRPr b="1">
                <a:solidFill>
                  <a:schemeClr val="tx1"/>
                </a:solidFill>
                <a:latin typeface="Calibri" panose="020F0502020204030204" pitchFamily="34" charset="0"/>
                <a:cs typeface="Arial" panose="020B0604020202020204" pitchFamily="34" charset="0"/>
              </a:defRPr>
            </a:lvl5pPr>
            <a:lvl6pPr marL="25146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eaLnBrk="1" fontAlgn="base" hangingPunct="1">
              <a:spcBef>
                <a:spcPct val="0"/>
              </a:spcBef>
              <a:spcAft>
                <a:spcPct val="0"/>
              </a:spcAft>
            </a:pPr>
            <a:r>
              <a:rPr lang="en-US" altLang="en-US" sz="1300" dirty="0">
                <a:solidFill>
                  <a:srgbClr val="000000"/>
                </a:solidFill>
                <a:effectLst>
                  <a:outerShdw blurRad="38100" dist="38100" dir="2700000" algn="tl">
                    <a:srgbClr val="C0C0C0"/>
                  </a:outerShdw>
                </a:effectLst>
                <a:latin typeface="Arial" panose="020B0604020202020204" pitchFamily="34" charset="0"/>
                <a:ea typeface="ＭＳ Ｐゴシック"/>
              </a:rPr>
              <a:t>Inspection Stock Control for Quality</a:t>
            </a:r>
            <a:br>
              <a:rPr lang="en-US" altLang="en-US" sz="1300" dirty="0">
                <a:solidFill>
                  <a:srgbClr val="000000"/>
                </a:solidFill>
                <a:effectLst>
                  <a:outerShdw blurRad="38100" dist="38100" dir="2700000" algn="tl">
                    <a:srgbClr val="C0C0C0"/>
                  </a:outerShdw>
                </a:effectLst>
                <a:latin typeface="Arial" panose="020B0604020202020204" pitchFamily="34" charset="0"/>
                <a:ea typeface="ＭＳ Ｐゴシック"/>
              </a:rPr>
            </a:br>
            <a:endParaRPr lang="en-US" altLang="en-US" dirty="0">
              <a:solidFill>
                <a:srgbClr val="000000"/>
              </a:solidFill>
              <a:latin typeface="Times New Roman" panose="02020603050405020304" pitchFamily="18" charset="0"/>
              <a:ea typeface="ＭＳ Ｐゴシック"/>
            </a:endParaRPr>
          </a:p>
        </p:txBody>
      </p:sp>
      <p:sp>
        <p:nvSpPr>
          <p:cNvPr id="103" name="Freeform 62"/>
          <p:cNvSpPr>
            <a:spLocks/>
          </p:cNvSpPr>
          <p:nvPr/>
        </p:nvSpPr>
        <p:spPr bwMode="auto">
          <a:xfrm>
            <a:off x="6913637" y="3973581"/>
            <a:ext cx="1355725" cy="809625"/>
          </a:xfrm>
          <a:custGeom>
            <a:avLst/>
            <a:gdLst>
              <a:gd name="T0" fmla="*/ 0 w 940"/>
              <a:gd name="T1" fmla="*/ 2147483647 h 577"/>
              <a:gd name="T2" fmla="*/ 0 w 940"/>
              <a:gd name="T3" fmla="*/ 0 h 577"/>
              <a:gd name="T4" fmla="*/ 2147483647 w 940"/>
              <a:gd name="T5" fmla="*/ 0 h 577"/>
              <a:gd name="T6" fmla="*/ 0 60000 65536"/>
              <a:gd name="T7" fmla="*/ 0 60000 65536"/>
              <a:gd name="T8" fmla="*/ 0 60000 65536"/>
              <a:gd name="T9" fmla="*/ 0 w 940"/>
              <a:gd name="T10" fmla="*/ 0 h 577"/>
              <a:gd name="T11" fmla="*/ 940 w 940"/>
              <a:gd name="T12" fmla="*/ 577 h 577"/>
            </a:gdLst>
            <a:ahLst/>
            <a:cxnLst>
              <a:cxn ang="T6">
                <a:pos x="T0" y="T1"/>
              </a:cxn>
              <a:cxn ang="T7">
                <a:pos x="T2" y="T3"/>
              </a:cxn>
              <a:cxn ang="T8">
                <a:pos x="T4" y="T5"/>
              </a:cxn>
            </a:cxnLst>
            <a:rect l="T9" t="T10" r="T11" b="T12"/>
            <a:pathLst>
              <a:path w="940" h="577">
                <a:moveTo>
                  <a:pt x="0" y="576"/>
                </a:moveTo>
                <a:lnTo>
                  <a:pt x="0" y="0"/>
                </a:lnTo>
                <a:lnTo>
                  <a:pt x="939" y="0"/>
                </a:lnTo>
              </a:path>
            </a:pathLst>
          </a:custGeom>
          <a:noFill/>
          <a:ln w="25400" cap="rnd">
            <a:solidFill>
              <a:srgbClr val="79FF7B"/>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104" name="Freeform 63"/>
          <p:cNvSpPr>
            <a:spLocks/>
          </p:cNvSpPr>
          <p:nvPr/>
        </p:nvSpPr>
        <p:spPr bwMode="auto">
          <a:xfrm>
            <a:off x="6913637" y="3979930"/>
            <a:ext cx="1355725" cy="995362"/>
          </a:xfrm>
          <a:custGeom>
            <a:avLst/>
            <a:gdLst>
              <a:gd name="T0" fmla="*/ 2147483647 w 940"/>
              <a:gd name="T1" fmla="*/ 0 h 577"/>
              <a:gd name="T2" fmla="*/ 2147483647 w 940"/>
              <a:gd name="T3" fmla="*/ 2147483647 h 577"/>
              <a:gd name="T4" fmla="*/ 0 w 940"/>
              <a:gd name="T5" fmla="*/ 2147483647 h 577"/>
              <a:gd name="T6" fmla="*/ 0 60000 65536"/>
              <a:gd name="T7" fmla="*/ 0 60000 65536"/>
              <a:gd name="T8" fmla="*/ 0 60000 65536"/>
              <a:gd name="T9" fmla="*/ 0 w 940"/>
              <a:gd name="T10" fmla="*/ 0 h 577"/>
              <a:gd name="T11" fmla="*/ 940 w 940"/>
              <a:gd name="T12" fmla="*/ 577 h 577"/>
            </a:gdLst>
            <a:ahLst/>
            <a:cxnLst>
              <a:cxn ang="T6">
                <a:pos x="T0" y="T1"/>
              </a:cxn>
              <a:cxn ang="T7">
                <a:pos x="T2" y="T3"/>
              </a:cxn>
              <a:cxn ang="T8">
                <a:pos x="T4" y="T5"/>
              </a:cxn>
            </a:cxnLst>
            <a:rect l="T9" t="T10" r="T11" b="T12"/>
            <a:pathLst>
              <a:path w="940" h="577">
                <a:moveTo>
                  <a:pt x="939" y="0"/>
                </a:moveTo>
                <a:lnTo>
                  <a:pt x="939" y="576"/>
                </a:lnTo>
                <a:lnTo>
                  <a:pt x="0" y="576"/>
                </a:lnTo>
              </a:path>
            </a:pathLst>
          </a:custGeom>
          <a:noFill/>
          <a:ln w="25400" cap="rnd">
            <a:solidFill>
              <a:srgbClr val="0054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grpSp>
        <p:nvGrpSpPr>
          <p:cNvPr id="105" name="Group 76"/>
          <p:cNvGrpSpPr>
            <a:grpSpLocks/>
          </p:cNvGrpSpPr>
          <p:nvPr/>
        </p:nvGrpSpPr>
        <p:grpSpPr bwMode="auto">
          <a:xfrm>
            <a:off x="6327848" y="4273617"/>
            <a:ext cx="554038" cy="223838"/>
            <a:chOff x="4155" y="1841"/>
            <a:chExt cx="384" cy="160"/>
          </a:xfrm>
        </p:grpSpPr>
        <p:sp>
          <p:nvSpPr>
            <p:cNvPr id="106" name="AutoShape 77"/>
            <p:cNvSpPr>
              <a:spLocks noChangeArrowheads="1"/>
            </p:cNvSpPr>
            <p:nvPr/>
          </p:nvSpPr>
          <p:spPr bwMode="auto">
            <a:xfrm>
              <a:off x="4155" y="1841"/>
              <a:ext cx="250" cy="160"/>
            </a:xfrm>
            <a:prstGeom prst="leftArrow">
              <a:avLst>
                <a:gd name="adj1" fmla="val 50000"/>
                <a:gd name="adj2" fmla="val 78118"/>
              </a:avLst>
            </a:prstGeom>
            <a:solidFill>
              <a:srgbClr val="FE9B03"/>
            </a:solidFill>
            <a:ln>
              <a:noFill/>
            </a:ln>
            <a:effectLst>
              <a:outerShdw dist="17961" dir="2700000" algn="ctr" rotWithShape="0">
                <a:srgbClr val="00000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defTabSz="914400" eaLnBrk="1" fontAlgn="base" hangingPunct="1">
                <a:spcBef>
                  <a:spcPct val="0"/>
                </a:spcBef>
                <a:spcAft>
                  <a:spcPct val="0"/>
                </a:spcAft>
                <a:defRPr/>
              </a:pPr>
              <a:endParaRPr kumimoji="0" lang="en-US" altLang="en-US" sz="1800" kern="0">
                <a:solidFill>
                  <a:srgbClr val="000000"/>
                </a:solidFill>
                <a:latin typeface="Arial" panose="020B0604020202020204" pitchFamily="34" charset="0"/>
                <a:ea typeface="ＭＳ Ｐゴシック"/>
              </a:endParaRPr>
            </a:p>
          </p:txBody>
        </p:sp>
        <p:sp>
          <p:nvSpPr>
            <p:cNvPr id="107" name="AutoShape 78"/>
            <p:cNvSpPr>
              <a:spLocks noChangeArrowheads="1"/>
            </p:cNvSpPr>
            <p:nvPr/>
          </p:nvSpPr>
          <p:spPr bwMode="auto">
            <a:xfrm>
              <a:off x="4417" y="1841"/>
              <a:ext cx="122" cy="160"/>
            </a:xfrm>
            <a:prstGeom prst="rightArrow">
              <a:avLst>
                <a:gd name="adj1" fmla="val 50000"/>
                <a:gd name="adj2" fmla="val 82792"/>
              </a:avLst>
            </a:prstGeom>
            <a:solidFill>
              <a:srgbClr val="FE9B03"/>
            </a:solidFill>
            <a:ln>
              <a:noFill/>
            </a:ln>
            <a:effectLst>
              <a:outerShdw dist="17961" dir="2700000" algn="ctr" rotWithShape="0">
                <a:srgbClr val="00000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defTabSz="914400" eaLnBrk="1" fontAlgn="base" hangingPunct="1">
                <a:spcBef>
                  <a:spcPct val="0"/>
                </a:spcBef>
                <a:spcAft>
                  <a:spcPct val="0"/>
                </a:spcAft>
                <a:defRPr/>
              </a:pPr>
              <a:endParaRPr kumimoji="0" lang="en-US" altLang="en-US" sz="1800" kern="0">
                <a:solidFill>
                  <a:srgbClr val="000000"/>
                </a:solidFill>
                <a:latin typeface="Arial" panose="020B0604020202020204" pitchFamily="34" charset="0"/>
                <a:ea typeface="ＭＳ Ｐゴシック"/>
              </a:endParaRPr>
            </a:p>
          </p:txBody>
        </p:sp>
      </p:grpSp>
      <p:grpSp>
        <p:nvGrpSpPr>
          <p:cNvPr id="108" name="Group 89"/>
          <p:cNvGrpSpPr>
            <a:grpSpLocks/>
          </p:cNvGrpSpPr>
          <p:nvPr/>
        </p:nvGrpSpPr>
        <p:grpSpPr bwMode="auto">
          <a:xfrm>
            <a:off x="8043936" y="3675131"/>
            <a:ext cx="436562" cy="530225"/>
            <a:chOff x="5280" y="1502"/>
            <a:chExt cx="303" cy="378"/>
          </a:xfrm>
        </p:grpSpPr>
        <p:sp>
          <p:nvSpPr>
            <p:cNvPr id="109" name="Freeform 90"/>
            <p:cNvSpPr>
              <a:spLocks/>
            </p:cNvSpPr>
            <p:nvPr/>
          </p:nvSpPr>
          <p:spPr bwMode="auto">
            <a:xfrm>
              <a:off x="5280" y="1502"/>
              <a:ext cx="303" cy="306"/>
            </a:xfrm>
            <a:custGeom>
              <a:avLst/>
              <a:gdLst>
                <a:gd name="T0" fmla="*/ 0 w 303"/>
                <a:gd name="T1" fmla="*/ 153 h 306"/>
                <a:gd name="T2" fmla="*/ 151 w 303"/>
                <a:gd name="T3" fmla="*/ 0 h 306"/>
                <a:gd name="T4" fmla="*/ 302 w 303"/>
                <a:gd name="T5" fmla="*/ 153 h 306"/>
                <a:gd name="T6" fmla="*/ 151 w 303"/>
                <a:gd name="T7" fmla="*/ 305 h 306"/>
                <a:gd name="T8" fmla="*/ 0 w 303"/>
                <a:gd name="T9" fmla="*/ 153 h 306"/>
                <a:gd name="T10" fmla="*/ 0 60000 65536"/>
                <a:gd name="T11" fmla="*/ 0 60000 65536"/>
                <a:gd name="T12" fmla="*/ 0 60000 65536"/>
                <a:gd name="T13" fmla="*/ 0 60000 65536"/>
                <a:gd name="T14" fmla="*/ 0 60000 65536"/>
                <a:gd name="T15" fmla="*/ 0 w 303"/>
                <a:gd name="T16" fmla="*/ 0 h 306"/>
                <a:gd name="T17" fmla="*/ 303 w 303"/>
                <a:gd name="T18" fmla="*/ 306 h 306"/>
              </a:gdLst>
              <a:ahLst/>
              <a:cxnLst>
                <a:cxn ang="T10">
                  <a:pos x="T0" y="T1"/>
                </a:cxn>
                <a:cxn ang="T11">
                  <a:pos x="T2" y="T3"/>
                </a:cxn>
                <a:cxn ang="T12">
                  <a:pos x="T4" y="T5"/>
                </a:cxn>
                <a:cxn ang="T13">
                  <a:pos x="T6" y="T7"/>
                </a:cxn>
                <a:cxn ang="T14">
                  <a:pos x="T8" y="T9"/>
                </a:cxn>
              </a:cxnLst>
              <a:rect l="T15" t="T16" r="T17" b="T18"/>
              <a:pathLst>
                <a:path w="303" h="306">
                  <a:moveTo>
                    <a:pt x="0" y="153"/>
                  </a:moveTo>
                  <a:lnTo>
                    <a:pt x="151" y="0"/>
                  </a:lnTo>
                  <a:lnTo>
                    <a:pt x="302" y="153"/>
                  </a:lnTo>
                  <a:lnTo>
                    <a:pt x="151" y="305"/>
                  </a:lnTo>
                  <a:lnTo>
                    <a:pt x="0" y="153"/>
                  </a:lnTo>
                </a:path>
              </a:pathLst>
            </a:custGeom>
            <a:solidFill>
              <a:srgbClr val="51DC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110" name="Freeform 91"/>
            <p:cNvSpPr>
              <a:spLocks/>
            </p:cNvSpPr>
            <p:nvPr/>
          </p:nvSpPr>
          <p:spPr bwMode="auto">
            <a:xfrm>
              <a:off x="5280" y="1654"/>
              <a:ext cx="151" cy="226"/>
            </a:xfrm>
            <a:custGeom>
              <a:avLst/>
              <a:gdLst>
                <a:gd name="T0" fmla="*/ 0 w 151"/>
                <a:gd name="T1" fmla="*/ 75 h 226"/>
                <a:gd name="T2" fmla="*/ 0 w 151"/>
                <a:gd name="T3" fmla="*/ 0 h 226"/>
                <a:gd name="T4" fmla="*/ 150 w 151"/>
                <a:gd name="T5" fmla="*/ 150 h 226"/>
                <a:gd name="T6" fmla="*/ 150 w 151"/>
                <a:gd name="T7" fmla="*/ 225 h 226"/>
                <a:gd name="T8" fmla="*/ 0 w 151"/>
                <a:gd name="T9" fmla="*/ 75 h 226"/>
                <a:gd name="T10" fmla="*/ 0 60000 65536"/>
                <a:gd name="T11" fmla="*/ 0 60000 65536"/>
                <a:gd name="T12" fmla="*/ 0 60000 65536"/>
                <a:gd name="T13" fmla="*/ 0 60000 65536"/>
                <a:gd name="T14" fmla="*/ 0 60000 65536"/>
                <a:gd name="T15" fmla="*/ 0 w 151"/>
                <a:gd name="T16" fmla="*/ 0 h 226"/>
                <a:gd name="T17" fmla="*/ 151 w 151"/>
                <a:gd name="T18" fmla="*/ 226 h 226"/>
              </a:gdLst>
              <a:ahLst/>
              <a:cxnLst>
                <a:cxn ang="T10">
                  <a:pos x="T0" y="T1"/>
                </a:cxn>
                <a:cxn ang="T11">
                  <a:pos x="T2" y="T3"/>
                </a:cxn>
                <a:cxn ang="T12">
                  <a:pos x="T4" y="T5"/>
                </a:cxn>
                <a:cxn ang="T13">
                  <a:pos x="T6" y="T7"/>
                </a:cxn>
                <a:cxn ang="T14">
                  <a:pos x="T8" y="T9"/>
                </a:cxn>
              </a:cxnLst>
              <a:rect l="T15" t="T16" r="T17" b="T18"/>
              <a:pathLst>
                <a:path w="151" h="226">
                  <a:moveTo>
                    <a:pt x="0" y="75"/>
                  </a:moveTo>
                  <a:lnTo>
                    <a:pt x="0" y="0"/>
                  </a:lnTo>
                  <a:lnTo>
                    <a:pt x="150" y="150"/>
                  </a:lnTo>
                  <a:lnTo>
                    <a:pt x="150" y="225"/>
                  </a:lnTo>
                  <a:lnTo>
                    <a:pt x="0" y="75"/>
                  </a:lnTo>
                </a:path>
              </a:pathLst>
            </a:custGeom>
            <a:solidFill>
              <a:srgbClr val="0054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sp>
          <p:nvSpPr>
            <p:cNvPr id="111" name="Rectangle 92"/>
            <p:cNvSpPr>
              <a:spLocks noChangeArrowheads="1"/>
            </p:cNvSpPr>
            <p:nvPr/>
          </p:nvSpPr>
          <p:spPr bwMode="auto">
            <a:xfrm>
              <a:off x="5334" y="1596"/>
              <a:ext cx="187" cy="143"/>
            </a:xfrm>
            <a:prstGeom prst="rect">
              <a:avLst/>
            </a:prstGeom>
            <a:noFill/>
            <a:ln w="9525">
              <a:noFill/>
              <a:miter lim="800000"/>
              <a:headEnd/>
              <a:tailEnd/>
            </a:ln>
            <a:effectLst/>
          </p:spPr>
          <p:txBody>
            <a:bodyPr wrap="none" lIns="0" tIns="0" rIns="0" bIns="0">
              <a:spAutoFit/>
            </a:bodyPr>
            <a:lstStyle>
              <a:lvl1pPr defTabSz="820738" eaLnBrk="0" hangingPunct="0">
                <a:defRPr b="1">
                  <a:solidFill>
                    <a:schemeClr val="tx1"/>
                  </a:solidFill>
                  <a:latin typeface="Calibri" panose="020F0502020204030204" pitchFamily="34" charset="0"/>
                  <a:cs typeface="Arial" panose="020B0604020202020204" pitchFamily="34" charset="0"/>
                </a:defRPr>
              </a:lvl1pPr>
              <a:lvl2pPr marL="742950" indent="-285750" defTabSz="820738" eaLnBrk="0" hangingPunct="0">
                <a:defRPr b="1">
                  <a:solidFill>
                    <a:schemeClr val="tx1"/>
                  </a:solidFill>
                  <a:latin typeface="Calibri" panose="020F0502020204030204" pitchFamily="34" charset="0"/>
                  <a:cs typeface="Arial" panose="020B0604020202020204" pitchFamily="34" charset="0"/>
                </a:defRPr>
              </a:lvl2pPr>
              <a:lvl3pPr marL="1143000" indent="-228600" defTabSz="820738" eaLnBrk="0" hangingPunct="0">
                <a:defRPr b="1">
                  <a:solidFill>
                    <a:schemeClr val="tx1"/>
                  </a:solidFill>
                  <a:latin typeface="Calibri" panose="020F0502020204030204" pitchFamily="34" charset="0"/>
                  <a:cs typeface="Arial" panose="020B0604020202020204" pitchFamily="34" charset="0"/>
                </a:defRPr>
              </a:lvl3pPr>
              <a:lvl4pPr marL="1600200" indent="-228600" defTabSz="820738" eaLnBrk="0" hangingPunct="0">
                <a:defRPr b="1">
                  <a:solidFill>
                    <a:schemeClr val="tx1"/>
                  </a:solidFill>
                  <a:latin typeface="Calibri" panose="020F0502020204030204" pitchFamily="34" charset="0"/>
                  <a:cs typeface="Arial" panose="020B0604020202020204" pitchFamily="34" charset="0"/>
                </a:defRPr>
              </a:lvl4pPr>
              <a:lvl5pPr marL="2057400" indent="-228600" defTabSz="820738" eaLnBrk="0" hangingPunct="0">
                <a:defRPr b="1">
                  <a:solidFill>
                    <a:schemeClr val="tx1"/>
                  </a:solidFill>
                  <a:latin typeface="Calibri" panose="020F0502020204030204" pitchFamily="34" charset="0"/>
                  <a:cs typeface="Arial" panose="020B0604020202020204" pitchFamily="34" charset="0"/>
                </a:defRPr>
              </a:lvl5pPr>
              <a:lvl6pPr marL="25146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defTabSz="820738"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eaLnBrk="1" fontAlgn="base" hangingPunct="1">
                <a:spcBef>
                  <a:spcPct val="0"/>
                </a:spcBef>
                <a:spcAft>
                  <a:spcPct val="0"/>
                </a:spcAft>
              </a:pPr>
              <a:r>
                <a:rPr lang="en-US" altLang="en-US" sz="1300">
                  <a:solidFill>
                    <a:srgbClr val="000000"/>
                  </a:solidFill>
                  <a:effectLst>
                    <a:outerShdw blurRad="38100" dist="38100" dir="2700000" algn="tl">
                      <a:srgbClr val="C0C0C0"/>
                    </a:outerShdw>
                  </a:effectLst>
                  <a:latin typeface="Arial" panose="020B0604020202020204" pitchFamily="34" charset="0"/>
                  <a:ea typeface="ＭＳ Ｐゴシック"/>
                </a:rPr>
                <a:t>QM</a:t>
              </a:r>
              <a:endParaRPr lang="en-US" altLang="en-US">
                <a:solidFill>
                  <a:srgbClr val="000000"/>
                </a:solidFill>
                <a:latin typeface="Times New Roman" panose="02020603050405020304" pitchFamily="18" charset="0"/>
                <a:ea typeface="ＭＳ Ｐゴシック"/>
              </a:endParaRPr>
            </a:p>
          </p:txBody>
        </p:sp>
        <p:sp>
          <p:nvSpPr>
            <p:cNvPr id="112" name="Freeform 93"/>
            <p:cNvSpPr>
              <a:spLocks/>
            </p:cNvSpPr>
            <p:nvPr/>
          </p:nvSpPr>
          <p:spPr bwMode="auto">
            <a:xfrm>
              <a:off x="5432" y="1650"/>
              <a:ext cx="151" cy="228"/>
            </a:xfrm>
            <a:custGeom>
              <a:avLst/>
              <a:gdLst>
                <a:gd name="T0" fmla="*/ 150 w 151"/>
                <a:gd name="T1" fmla="*/ 75 h 228"/>
                <a:gd name="T2" fmla="*/ 150 w 151"/>
                <a:gd name="T3" fmla="*/ 0 h 228"/>
                <a:gd name="T4" fmla="*/ 0 w 151"/>
                <a:gd name="T5" fmla="*/ 151 h 228"/>
                <a:gd name="T6" fmla="*/ 0 w 151"/>
                <a:gd name="T7" fmla="*/ 227 h 228"/>
                <a:gd name="T8" fmla="*/ 150 w 151"/>
                <a:gd name="T9" fmla="*/ 75 h 228"/>
                <a:gd name="T10" fmla="*/ 0 60000 65536"/>
                <a:gd name="T11" fmla="*/ 0 60000 65536"/>
                <a:gd name="T12" fmla="*/ 0 60000 65536"/>
                <a:gd name="T13" fmla="*/ 0 60000 65536"/>
                <a:gd name="T14" fmla="*/ 0 60000 65536"/>
                <a:gd name="T15" fmla="*/ 0 w 151"/>
                <a:gd name="T16" fmla="*/ 0 h 228"/>
                <a:gd name="T17" fmla="*/ 151 w 151"/>
                <a:gd name="T18" fmla="*/ 228 h 228"/>
              </a:gdLst>
              <a:ahLst/>
              <a:cxnLst>
                <a:cxn ang="T10">
                  <a:pos x="T0" y="T1"/>
                </a:cxn>
                <a:cxn ang="T11">
                  <a:pos x="T2" y="T3"/>
                </a:cxn>
                <a:cxn ang="T12">
                  <a:pos x="T4" y="T5"/>
                </a:cxn>
                <a:cxn ang="T13">
                  <a:pos x="T6" y="T7"/>
                </a:cxn>
                <a:cxn ang="T14">
                  <a:pos x="T8" y="T9"/>
                </a:cxn>
              </a:cxnLst>
              <a:rect l="T15" t="T16" r="T17" b="T18"/>
              <a:pathLst>
                <a:path w="151" h="228">
                  <a:moveTo>
                    <a:pt x="150" y="75"/>
                  </a:moveTo>
                  <a:lnTo>
                    <a:pt x="150" y="0"/>
                  </a:lnTo>
                  <a:lnTo>
                    <a:pt x="0" y="151"/>
                  </a:lnTo>
                  <a:lnTo>
                    <a:pt x="0" y="227"/>
                  </a:lnTo>
                  <a:lnTo>
                    <a:pt x="150" y="75"/>
                  </a:lnTo>
                </a:path>
              </a:pathLst>
            </a:custGeom>
            <a:solidFill>
              <a:srgbClr val="A2FFA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defTabSz="914400" fontAlgn="base">
                <a:spcBef>
                  <a:spcPct val="0"/>
                </a:spcBef>
                <a:spcAft>
                  <a:spcPct val="0"/>
                </a:spcAft>
              </a:pPr>
              <a:endParaRPr lang="en-SG" b="1">
                <a:solidFill>
                  <a:srgbClr val="000000"/>
                </a:solidFill>
                <a:latin typeface="Calibri" panose="020F0502020204030204" pitchFamily="34" charset="0"/>
                <a:ea typeface="ＭＳ Ｐゴシック"/>
                <a:cs typeface="Arial" panose="020B0604020202020204" pitchFamily="34" charset="0"/>
              </a:endParaRPr>
            </a:p>
          </p:txBody>
        </p:sp>
      </p:grpSp>
    </p:spTree>
    <p:extLst>
      <p:ext uri="{BB962C8B-B14F-4D97-AF65-F5344CB8AC3E}">
        <p14:creationId xmlns:p14="http://schemas.microsoft.com/office/powerpoint/2010/main" val="3484851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0"/>
          </p:nvPr>
        </p:nvSpPr>
        <p:spPr/>
        <p:txBody>
          <a:bodyPr>
            <a:normAutofit/>
          </a:bodyPr>
          <a:lstStyle/>
          <a:p>
            <a:r>
              <a:rPr lang="en-US" altLang="ja-JP" sz="2800" dirty="0">
                <a:latin typeface="Calibri" panose="020F0502020204030204" pitchFamily="34" charset="0"/>
              </a:rPr>
              <a:t>INDEX</a:t>
            </a:r>
            <a:endParaRPr kumimoji="1" lang="ja-JP" altLang="en-US" sz="2800" dirty="0">
              <a:latin typeface="Calibri" panose="020F0502020204030204" pitchFamily="34" charset="0"/>
            </a:endParaRPr>
          </a:p>
        </p:txBody>
      </p:sp>
      <p:sp>
        <p:nvSpPr>
          <p:cNvPr id="7" name="Rectangle 50"/>
          <p:cNvSpPr>
            <a:spLocks noChangeArrowheads="1"/>
          </p:cNvSpPr>
          <p:nvPr/>
        </p:nvSpPr>
        <p:spPr bwMode="auto">
          <a:xfrm>
            <a:off x="204817" y="867742"/>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1</a:t>
            </a:r>
          </a:p>
        </p:txBody>
      </p:sp>
      <p:sp>
        <p:nvSpPr>
          <p:cNvPr id="13" name="Rectangle 50"/>
          <p:cNvSpPr>
            <a:spLocks noChangeArrowheads="1"/>
          </p:cNvSpPr>
          <p:nvPr/>
        </p:nvSpPr>
        <p:spPr bwMode="auto">
          <a:xfrm>
            <a:off x="204833" y="1513271"/>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2</a:t>
            </a:r>
          </a:p>
        </p:txBody>
      </p:sp>
      <p:sp>
        <p:nvSpPr>
          <p:cNvPr id="14" name="Rectangle 50"/>
          <p:cNvSpPr>
            <a:spLocks noChangeArrowheads="1"/>
          </p:cNvSpPr>
          <p:nvPr/>
        </p:nvSpPr>
        <p:spPr bwMode="auto">
          <a:xfrm>
            <a:off x="720934" y="1510930"/>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Materials Management Overview</a:t>
            </a:r>
          </a:p>
        </p:txBody>
      </p:sp>
      <p:sp>
        <p:nvSpPr>
          <p:cNvPr id="8" name="Rectangle 50">
            <a:extLst>
              <a:ext uri="{FF2B5EF4-FFF2-40B4-BE49-F238E27FC236}">
                <a16:creationId xmlns="" xmlns:a16="http://schemas.microsoft.com/office/drawing/2014/main" id="{4BD33C7B-6577-40FA-A315-0C91097558DE}"/>
              </a:ext>
            </a:extLst>
          </p:cNvPr>
          <p:cNvSpPr>
            <a:spLocks noChangeArrowheads="1"/>
          </p:cNvSpPr>
          <p:nvPr/>
        </p:nvSpPr>
        <p:spPr bwMode="auto">
          <a:xfrm>
            <a:off x="204833" y="2158800"/>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3</a:t>
            </a:r>
          </a:p>
        </p:txBody>
      </p:sp>
      <p:sp>
        <p:nvSpPr>
          <p:cNvPr id="10" name="Rectangle 50">
            <a:extLst>
              <a:ext uri="{FF2B5EF4-FFF2-40B4-BE49-F238E27FC236}">
                <a16:creationId xmlns="" xmlns:a16="http://schemas.microsoft.com/office/drawing/2014/main" id="{D9A5D3EF-AC71-4D12-A081-157DB7424086}"/>
              </a:ext>
            </a:extLst>
          </p:cNvPr>
          <p:cNvSpPr>
            <a:spLocks noChangeArrowheads="1"/>
          </p:cNvSpPr>
          <p:nvPr/>
        </p:nvSpPr>
        <p:spPr bwMode="auto">
          <a:xfrm>
            <a:off x="720934" y="2156459"/>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latin typeface="Calibri" panose="020F0502020204030204" pitchFamily="34" charset="0"/>
              </a:rPr>
              <a:t>Master Data</a:t>
            </a:r>
          </a:p>
        </p:txBody>
      </p:sp>
      <p:sp>
        <p:nvSpPr>
          <p:cNvPr id="11" name="Rectangle 50">
            <a:extLst>
              <a:ext uri="{FF2B5EF4-FFF2-40B4-BE49-F238E27FC236}">
                <a16:creationId xmlns="" xmlns:a16="http://schemas.microsoft.com/office/drawing/2014/main" id="{D94D85C1-24AF-4E36-970D-9A19935FD4E5}"/>
              </a:ext>
            </a:extLst>
          </p:cNvPr>
          <p:cNvSpPr>
            <a:spLocks noChangeArrowheads="1"/>
          </p:cNvSpPr>
          <p:nvPr/>
        </p:nvSpPr>
        <p:spPr bwMode="auto">
          <a:xfrm>
            <a:off x="204817" y="2810362"/>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4</a:t>
            </a:r>
          </a:p>
        </p:txBody>
      </p:sp>
      <p:sp>
        <p:nvSpPr>
          <p:cNvPr id="12"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04833" y="3455891"/>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5</a:t>
            </a:r>
          </a:p>
        </p:txBody>
      </p:sp>
      <p:sp>
        <p:nvSpPr>
          <p:cNvPr id="16"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0934" y="3453550"/>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Inventory Management</a:t>
            </a:r>
            <a:endParaRPr lang="en-US" altLang="ja-JP" sz="2800" b="1" dirty="0">
              <a:solidFill>
                <a:schemeClr val="bg1"/>
              </a:solidFill>
              <a:latin typeface="Calibri" panose="020F0502020204030204" pitchFamily="34" charset="0"/>
            </a:endParaRPr>
          </a:p>
        </p:txBody>
      </p:sp>
      <p:sp>
        <p:nvSpPr>
          <p:cNvPr id="19" name="Rectangle 50">
            <a:extLst>
              <a:ext uri="{FF2B5EF4-FFF2-40B4-BE49-F238E27FC236}">
                <a16:creationId xmlns="" xmlns:a16="http://schemas.microsoft.com/office/drawing/2014/main" id="{5E6ECDD0-618C-419C-A9BE-3B3A4EB9FB00}"/>
              </a:ext>
            </a:extLst>
          </p:cNvPr>
          <p:cNvSpPr>
            <a:spLocks noChangeArrowheads="1"/>
          </p:cNvSpPr>
          <p:nvPr/>
        </p:nvSpPr>
        <p:spPr bwMode="auto">
          <a:xfrm>
            <a:off x="716268" y="2810362"/>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Procurement</a:t>
            </a:r>
            <a:endParaRPr lang="en-US" altLang="ja-JP" sz="2800" b="1" dirty="0">
              <a:solidFill>
                <a:schemeClr val="bg1"/>
              </a:solidFill>
              <a:latin typeface="Calibri" panose="020F0502020204030204" pitchFamily="34" charset="0"/>
            </a:endParaRPr>
          </a:p>
        </p:txBody>
      </p:sp>
      <p:sp>
        <p:nvSpPr>
          <p:cNvPr id="17" name="Rectangle 50"/>
          <p:cNvSpPr>
            <a:spLocks noChangeArrowheads="1"/>
          </p:cNvSpPr>
          <p:nvPr/>
        </p:nvSpPr>
        <p:spPr bwMode="auto">
          <a:xfrm>
            <a:off x="716267" y="870556"/>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a:solidFill>
                  <a:schemeClr val="bg1"/>
                </a:solidFill>
                <a:latin typeface="Calibri" panose="020F0502020204030204" pitchFamily="34" charset="0"/>
              </a:rPr>
              <a:t>Objective</a:t>
            </a:r>
          </a:p>
        </p:txBody>
      </p:sp>
      <p:sp>
        <p:nvSpPr>
          <p:cNvPr id="18"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04817" y="5373216"/>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smtClean="0">
                <a:solidFill>
                  <a:srgbClr val="FFFFFF"/>
                </a:solidFill>
                <a:latin typeface="Calibri" panose="020F0502020204030204" pitchFamily="34" charset="0"/>
              </a:rPr>
              <a:t>8</a:t>
            </a:r>
            <a:endParaRPr lang="en-US" altLang="ja-JP" sz="2800" b="1" dirty="0">
              <a:solidFill>
                <a:srgbClr val="FFFFFF"/>
              </a:solidFill>
              <a:latin typeface="Calibri" panose="020F0502020204030204" pitchFamily="34" charset="0"/>
            </a:endParaRPr>
          </a:p>
        </p:txBody>
      </p:sp>
      <p:sp>
        <p:nvSpPr>
          <p:cNvPr id="21"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0934" y="5386596"/>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Invoice Verification</a:t>
            </a:r>
            <a:endParaRPr lang="en-US" altLang="ja-JP" sz="2800" b="1" dirty="0">
              <a:solidFill>
                <a:schemeClr val="bg1"/>
              </a:solidFill>
              <a:latin typeface="Calibri" panose="020F0502020204030204" pitchFamily="34" charset="0"/>
            </a:endParaRPr>
          </a:p>
        </p:txBody>
      </p:sp>
      <p:sp>
        <p:nvSpPr>
          <p:cNvPr id="22" name="Rectangle 50">
            <a:extLst>
              <a:ext uri="{FF2B5EF4-FFF2-40B4-BE49-F238E27FC236}">
                <a16:creationId xmlns="" xmlns:a16="http://schemas.microsoft.com/office/drawing/2014/main" id="{D94D85C1-24AF-4E36-970D-9A19935FD4E5}"/>
              </a:ext>
            </a:extLst>
          </p:cNvPr>
          <p:cNvSpPr>
            <a:spLocks noChangeArrowheads="1"/>
          </p:cNvSpPr>
          <p:nvPr/>
        </p:nvSpPr>
        <p:spPr bwMode="auto">
          <a:xfrm>
            <a:off x="210664" y="4106119"/>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6</a:t>
            </a:r>
          </a:p>
        </p:txBody>
      </p:sp>
      <p:sp>
        <p:nvSpPr>
          <p:cNvPr id="23" name="Rectangle 50">
            <a:extLst>
              <a:ext uri="{FF2B5EF4-FFF2-40B4-BE49-F238E27FC236}">
                <a16:creationId xmlns="" xmlns:a16="http://schemas.microsoft.com/office/drawing/2014/main" id="{2678F825-63A3-4995-8298-F9F207526CD3}"/>
              </a:ext>
            </a:extLst>
          </p:cNvPr>
          <p:cNvSpPr>
            <a:spLocks noChangeArrowheads="1"/>
          </p:cNvSpPr>
          <p:nvPr/>
        </p:nvSpPr>
        <p:spPr bwMode="auto">
          <a:xfrm>
            <a:off x="210680" y="4751648"/>
            <a:ext cx="428625" cy="567690"/>
          </a:xfrm>
          <a:prstGeom prst="rect">
            <a:avLst/>
          </a:prstGeom>
          <a:solidFill>
            <a:schemeClr val="tx2">
              <a:lumMod val="90000"/>
              <a:lumOff val="10000"/>
            </a:schemeClr>
          </a:solidFill>
          <a:ln w="9525">
            <a:noFill/>
            <a:miter lim="800000"/>
            <a:headEnd/>
            <a:tailEnd/>
          </a:ln>
        </p:spPr>
        <p:txBody>
          <a:bodyPr wrap="none" lIns="91355" tIns="45677" rIns="91355" bIns="45677" anchor="ctr"/>
          <a:lstStyle/>
          <a:p>
            <a:pPr algn="ctr" defTabSz="913569" fontAlgn="base">
              <a:spcBef>
                <a:spcPct val="0"/>
              </a:spcBef>
              <a:spcAft>
                <a:spcPct val="0"/>
              </a:spcAft>
            </a:pPr>
            <a:r>
              <a:rPr lang="en-US" altLang="ja-JP" sz="2800" b="1" dirty="0">
                <a:solidFill>
                  <a:srgbClr val="FFFFFF"/>
                </a:solidFill>
                <a:latin typeface="Calibri" panose="020F0502020204030204" pitchFamily="34" charset="0"/>
              </a:rPr>
              <a:t>7</a:t>
            </a:r>
          </a:p>
        </p:txBody>
      </p:sp>
      <p:sp>
        <p:nvSpPr>
          <p:cNvPr id="24" name="Rectangle 50">
            <a:extLst>
              <a:ext uri="{FF2B5EF4-FFF2-40B4-BE49-F238E27FC236}">
                <a16:creationId xmlns="" xmlns:a16="http://schemas.microsoft.com/office/drawing/2014/main" id="{E8343294-C8DB-4F08-8C8C-098190659F60}"/>
              </a:ext>
            </a:extLst>
          </p:cNvPr>
          <p:cNvSpPr>
            <a:spLocks noChangeArrowheads="1"/>
          </p:cNvSpPr>
          <p:nvPr/>
        </p:nvSpPr>
        <p:spPr bwMode="auto">
          <a:xfrm>
            <a:off x="726781" y="4749307"/>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Serial Number Management</a:t>
            </a:r>
            <a:endParaRPr lang="en-US" altLang="ja-JP" sz="2800" b="1" dirty="0">
              <a:solidFill>
                <a:schemeClr val="bg1"/>
              </a:solidFill>
              <a:latin typeface="Calibri" panose="020F0502020204030204" pitchFamily="34" charset="0"/>
            </a:endParaRPr>
          </a:p>
        </p:txBody>
      </p:sp>
      <p:sp>
        <p:nvSpPr>
          <p:cNvPr id="25" name="Rectangle 50">
            <a:extLst>
              <a:ext uri="{FF2B5EF4-FFF2-40B4-BE49-F238E27FC236}">
                <a16:creationId xmlns="" xmlns:a16="http://schemas.microsoft.com/office/drawing/2014/main" id="{5E6ECDD0-618C-419C-A9BE-3B3A4EB9FB00}"/>
              </a:ext>
            </a:extLst>
          </p:cNvPr>
          <p:cNvSpPr>
            <a:spLocks noChangeArrowheads="1"/>
          </p:cNvSpPr>
          <p:nvPr/>
        </p:nvSpPr>
        <p:spPr bwMode="auto">
          <a:xfrm>
            <a:off x="722115" y="4106119"/>
            <a:ext cx="9026050" cy="567690"/>
          </a:xfrm>
          <a:prstGeom prst="rect">
            <a:avLst/>
          </a:prstGeom>
          <a:solidFill>
            <a:schemeClr val="accent2">
              <a:lumMod val="40000"/>
              <a:lumOff val="60000"/>
            </a:schemeClr>
          </a:solidFill>
          <a:ln w="9525">
            <a:noFill/>
            <a:miter lim="800000"/>
            <a:headEnd/>
            <a:tailEnd/>
          </a:ln>
        </p:spPr>
        <p:txBody>
          <a:bodyPr wrap="none" lIns="91355" tIns="45677" rIns="91355" bIns="45677" anchor="ctr"/>
          <a:lstStyle/>
          <a:p>
            <a:pPr defTabSz="913569" fontAlgn="base">
              <a:spcBef>
                <a:spcPct val="0"/>
              </a:spcBef>
              <a:spcAft>
                <a:spcPct val="0"/>
              </a:spcAft>
            </a:pPr>
            <a:r>
              <a:rPr lang="en-US" altLang="ja-JP" sz="2800" b="1" dirty="0" smtClean="0">
                <a:solidFill>
                  <a:schemeClr val="bg1"/>
                </a:solidFill>
                <a:latin typeface="Calibri" panose="020F0502020204030204" pitchFamily="34" charset="0"/>
              </a:rPr>
              <a:t>Batch Management</a:t>
            </a:r>
            <a:endParaRPr lang="en-US" altLang="ja-JP" sz="28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229979232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PTAGGERGROUP" val="18,30,39"/>
</p:tagLst>
</file>

<file path=ppt/tags/tag2.xml><?xml version="1.0" encoding="utf-8"?>
<p:tagLst xmlns:a="http://schemas.openxmlformats.org/drawingml/2006/main" xmlns:r="http://schemas.openxmlformats.org/officeDocument/2006/relationships" xmlns:p="http://schemas.openxmlformats.org/presentationml/2006/main">
  <p:tag name="PPTAGGERGROUP" val="18,30,39"/>
</p:tagLst>
</file>

<file path=ppt/theme/theme1.xml><?xml version="1.0" encoding="utf-8"?>
<a:theme xmlns:a="http://schemas.openxmlformats.org/drawingml/2006/main" name="Presentation_Template_A4_EN">
  <a:themeElements>
    <a:clrScheme name="NTT DATA COLOR MASTER">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lumMod val="75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Presentation Template_A4_20161220.pptx" id="{82665942-C33D-4479-A9A8-258F05A0C038}" vid="{9F1723BF-9F41-47C4-8134-2572F79C6DA3}"/>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NTT DATA COLOR MASTER">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A736D921C288F4497933665503B4730" ma:contentTypeVersion="0" ma:contentTypeDescription="Create a new document." ma:contentTypeScope="" ma:versionID="96f61b31c3d022ee8d15d454a73aef35">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84DC901-53ED-4E56-B0A7-CF6AF2A540A2}">
  <ds:schemaRefs>
    <ds:schemaRef ds:uri="http://schemas.microsoft.com/sharepoint/v3/contenttype/forms"/>
  </ds:schemaRefs>
</ds:datastoreItem>
</file>

<file path=customXml/itemProps2.xml><?xml version="1.0" encoding="utf-8"?>
<ds:datastoreItem xmlns:ds="http://schemas.openxmlformats.org/officeDocument/2006/customXml" ds:itemID="{1866618D-329C-45B0-8B54-ED3EEB7496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3D7297D-1228-4C70-8C78-090C8976BAA8}">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2807</TotalTime>
  <Words>3811</Words>
  <Application>Microsoft Office PowerPoint</Application>
  <PresentationFormat>A4 Paper (210x297 mm)</PresentationFormat>
  <Paragraphs>900</Paragraphs>
  <Slides>75</Slides>
  <Notes>57</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75</vt:i4>
      </vt:variant>
    </vt:vector>
  </HeadingPairs>
  <TitlesOfParts>
    <vt:vector size="78" baseType="lpstr">
      <vt:lpstr>Presentation_Template_A4_EN</vt:lpstr>
      <vt:lpstr>CorelDRAW!</vt:lpstr>
      <vt:lpstr>Clip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Sumida</dc:creator>
  <cp:lastModifiedBy>Admin</cp:lastModifiedBy>
  <cp:revision>146</cp:revision>
  <cp:lastPrinted>2016-10-07T07:48:50Z</cp:lastPrinted>
  <dcterms:created xsi:type="dcterms:W3CDTF">2017-01-13T03:22:05Z</dcterms:created>
  <dcterms:modified xsi:type="dcterms:W3CDTF">2018-07-01T23:46:15Z</dcterms:modified>
  <cp:version>1.1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0x010100FA736D921C288F4497933665503B4730</vt:lpwstr>
  </property>
</Properties>
</file>